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8" r:id="rId1"/>
  </p:sldMasterIdLst>
  <p:notesMasterIdLst>
    <p:notesMasterId r:id="rId26"/>
  </p:notesMasterIdLst>
  <p:sldIdLst>
    <p:sldId id="256" r:id="rId2"/>
    <p:sldId id="259" r:id="rId3"/>
    <p:sldId id="267" r:id="rId4"/>
    <p:sldId id="258" r:id="rId5"/>
    <p:sldId id="266" r:id="rId6"/>
    <p:sldId id="280" r:id="rId7"/>
    <p:sldId id="269" r:id="rId8"/>
    <p:sldId id="282" r:id="rId9"/>
    <p:sldId id="273" r:id="rId10"/>
    <p:sldId id="271" r:id="rId11"/>
    <p:sldId id="272" r:id="rId12"/>
    <p:sldId id="274" r:id="rId13"/>
    <p:sldId id="283" r:id="rId14"/>
    <p:sldId id="284" r:id="rId15"/>
    <p:sldId id="281" r:id="rId16"/>
    <p:sldId id="286" r:id="rId17"/>
    <p:sldId id="270" r:id="rId18"/>
    <p:sldId id="275" r:id="rId19"/>
    <p:sldId id="289" r:id="rId20"/>
    <p:sldId id="279" r:id="rId21"/>
    <p:sldId id="285" r:id="rId22"/>
    <p:sldId id="288" r:id="rId23"/>
    <p:sldId id="268"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Kullanıcısı" initials="Office" lastIdx="1" clrIdx="0">
    <p:extLst/>
  </p:cmAuthor>
  <p:cmAuthor id="2" name="Microsoft Office Kullanıcısı" initials="Office [2]" lastIdx="1" clrIdx="1">
    <p:extLst/>
  </p:cmAuthor>
  <p:cmAuthor id="3" name="Microsoft Office Kullanıcısı"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44"/>
  </p:normalViewPr>
  <p:slideViewPr>
    <p:cSldViewPr snapToGrid="0" snapToObjects="1">
      <p:cViewPr varScale="1">
        <p:scale>
          <a:sx n="107" d="100"/>
          <a:sy n="107" d="100"/>
        </p:scale>
        <p:origin x="75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2F1C0-DC01-4E78-B8B3-1649FA934E5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tr-TR"/>
        </a:p>
      </dgm:t>
    </dgm:pt>
    <dgm:pt modelId="{9C41752A-B4A8-4059-9E1F-9AC45CE447AC}">
      <dgm:prSet custT="1"/>
      <dgm:spPr/>
      <dgm:t>
        <a:bodyPr/>
        <a:lstStyle/>
        <a:p>
          <a:r>
            <a:rPr lang="tr-TR" sz="3000" dirty="0">
              <a:latin typeface="Calibri" panose="020F0502020204030204" pitchFamily="34" charset="0"/>
              <a:cs typeface="Calibri" panose="020F0502020204030204" pitchFamily="34" charset="0"/>
            </a:rPr>
            <a:t>Veri Listesi</a:t>
          </a:r>
        </a:p>
      </dgm:t>
    </dgm:pt>
    <dgm:pt modelId="{22D14974-7D70-4252-9D45-578CBA8CB15D}" type="parTrans" cxnId="{C62028D9-6D7C-4C3A-AAA7-D4FA0C17B1DE}">
      <dgm:prSet/>
      <dgm:spPr/>
      <dgm:t>
        <a:bodyPr/>
        <a:lstStyle/>
        <a:p>
          <a:endParaRPr lang="tr-TR"/>
        </a:p>
      </dgm:t>
    </dgm:pt>
    <dgm:pt modelId="{EBDB0C58-82B4-4309-B404-FD37942860C4}" type="sibTrans" cxnId="{C62028D9-6D7C-4C3A-AAA7-D4FA0C17B1DE}">
      <dgm:prSet/>
      <dgm:spPr/>
      <dgm:t>
        <a:bodyPr/>
        <a:lstStyle/>
        <a:p>
          <a:endParaRPr lang="tr-TR"/>
        </a:p>
      </dgm:t>
    </dgm:pt>
    <dgm:pt modelId="{DBAE47F3-C218-44A7-BD6A-799F3B8360A2}" type="pres">
      <dgm:prSet presAssocID="{6D12F1C0-DC01-4E78-B8B3-1649FA934E53}" presName="CompostProcess" presStyleCnt="0">
        <dgm:presLayoutVars>
          <dgm:dir/>
          <dgm:resizeHandles val="exact"/>
        </dgm:presLayoutVars>
      </dgm:prSet>
      <dgm:spPr/>
      <dgm:t>
        <a:bodyPr/>
        <a:lstStyle/>
        <a:p>
          <a:endParaRPr lang="tr-TR"/>
        </a:p>
      </dgm:t>
    </dgm:pt>
    <dgm:pt modelId="{A8B2904C-7DE5-4B6D-96BD-DD00D0B09CE2}" type="pres">
      <dgm:prSet presAssocID="{6D12F1C0-DC01-4E78-B8B3-1649FA934E53}" presName="arrow" presStyleLbl="bgShp" presStyleIdx="0" presStyleCnt="1"/>
      <dgm:spPr/>
    </dgm:pt>
    <dgm:pt modelId="{1016B1A7-F68A-483F-B503-522F1A7620ED}" type="pres">
      <dgm:prSet presAssocID="{6D12F1C0-DC01-4E78-B8B3-1649FA934E53}" presName="linearProcess" presStyleCnt="0"/>
      <dgm:spPr/>
    </dgm:pt>
    <dgm:pt modelId="{40699B13-4027-44BF-B8F7-7E900876A482}" type="pres">
      <dgm:prSet presAssocID="{9C41752A-B4A8-4059-9E1F-9AC45CE447AC}" presName="textNode" presStyleLbl="node1" presStyleIdx="0" presStyleCnt="1">
        <dgm:presLayoutVars>
          <dgm:bulletEnabled val="1"/>
        </dgm:presLayoutVars>
      </dgm:prSet>
      <dgm:spPr/>
      <dgm:t>
        <a:bodyPr/>
        <a:lstStyle/>
        <a:p>
          <a:endParaRPr lang="tr-TR"/>
        </a:p>
      </dgm:t>
    </dgm:pt>
  </dgm:ptLst>
  <dgm:cxnLst>
    <dgm:cxn modelId="{A7C6A6F4-CC6E-4597-9D6A-808CFBEF1B14}" type="presOf" srcId="{6D12F1C0-DC01-4E78-B8B3-1649FA934E53}" destId="{DBAE47F3-C218-44A7-BD6A-799F3B8360A2}" srcOrd="0" destOrd="0" presId="urn:microsoft.com/office/officeart/2005/8/layout/hProcess9"/>
    <dgm:cxn modelId="{C62028D9-6D7C-4C3A-AAA7-D4FA0C17B1DE}" srcId="{6D12F1C0-DC01-4E78-B8B3-1649FA934E53}" destId="{9C41752A-B4A8-4059-9E1F-9AC45CE447AC}" srcOrd="0" destOrd="0" parTransId="{22D14974-7D70-4252-9D45-578CBA8CB15D}" sibTransId="{EBDB0C58-82B4-4309-B404-FD37942860C4}"/>
    <dgm:cxn modelId="{C039DE0E-9085-4216-9BF2-482A866603FA}" type="presOf" srcId="{9C41752A-B4A8-4059-9E1F-9AC45CE447AC}" destId="{40699B13-4027-44BF-B8F7-7E900876A482}" srcOrd="0" destOrd="0" presId="urn:microsoft.com/office/officeart/2005/8/layout/hProcess9"/>
    <dgm:cxn modelId="{53F38203-23A1-4A45-9F12-E1A93096F9AA}" type="presParOf" srcId="{DBAE47F3-C218-44A7-BD6A-799F3B8360A2}" destId="{A8B2904C-7DE5-4B6D-96BD-DD00D0B09CE2}" srcOrd="0" destOrd="0" presId="urn:microsoft.com/office/officeart/2005/8/layout/hProcess9"/>
    <dgm:cxn modelId="{17D5CB32-5440-4203-AB7B-0607D0AAA370}" type="presParOf" srcId="{DBAE47F3-C218-44A7-BD6A-799F3B8360A2}" destId="{1016B1A7-F68A-483F-B503-522F1A7620ED}" srcOrd="1" destOrd="0" presId="urn:microsoft.com/office/officeart/2005/8/layout/hProcess9"/>
    <dgm:cxn modelId="{525D8017-EDFB-42AB-9C6C-39FA0182C512}" type="presParOf" srcId="{1016B1A7-F68A-483F-B503-522F1A7620ED}" destId="{40699B13-4027-44BF-B8F7-7E900876A482}"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2904C-7DE5-4B6D-96BD-DD00D0B09CE2}">
      <dsp:nvSpPr>
        <dsp:cNvPr id="0" name=""/>
        <dsp:cNvSpPr/>
      </dsp:nvSpPr>
      <dsp:spPr>
        <a:xfrm>
          <a:off x="361978" y="0"/>
          <a:ext cx="4102420" cy="245872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99B13-4027-44BF-B8F7-7E900876A482}">
      <dsp:nvSpPr>
        <dsp:cNvPr id="0" name=""/>
        <dsp:cNvSpPr/>
      </dsp:nvSpPr>
      <dsp:spPr>
        <a:xfrm>
          <a:off x="1425289" y="737616"/>
          <a:ext cx="1975798" cy="983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tr-TR" sz="3000" kern="1200" dirty="0">
              <a:latin typeface="Calibri" panose="020F0502020204030204" pitchFamily="34" charset="0"/>
              <a:cs typeface="Calibri" panose="020F0502020204030204" pitchFamily="34" charset="0"/>
            </a:rPr>
            <a:t>Veri Listesi</a:t>
          </a:r>
        </a:p>
      </dsp:txBody>
      <dsp:txXfrm>
        <a:off x="1473299" y="785626"/>
        <a:ext cx="1879778" cy="8874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1CD04-D86D-D444-880E-4D1D26719604}" type="datetimeFigureOut">
              <a:rPr lang="tr-TR" smtClean="0"/>
              <a:t>7.01.2020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81854-43B2-FE4F-9A67-77F58FA6E857}" type="slidenum">
              <a:rPr lang="tr-TR" smtClean="0"/>
              <a:t>‹#›</a:t>
            </a:fld>
            <a:endParaRPr lang="tr-TR"/>
          </a:p>
        </p:txBody>
      </p:sp>
    </p:spTree>
    <p:extLst>
      <p:ext uri="{BB962C8B-B14F-4D97-AF65-F5344CB8AC3E}">
        <p14:creationId xmlns:p14="http://schemas.microsoft.com/office/powerpoint/2010/main" val="1652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8981854-43B2-FE4F-9A67-77F58FA6E857}" type="slidenum">
              <a:rPr lang="tr-TR" smtClean="0"/>
              <a:t>2</a:t>
            </a:fld>
            <a:endParaRPr lang="tr-TR"/>
          </a:p>
        </p:txBody>
      </p:sp>
    </p:spTree>
    <p:extLst>
      <p:ext uri="{BB962C8B-B14F-4D97-AF65-F5344CB8AC3E}">
        <p14:creationId xmlns:p14="http://schemas.microsoft.com/office/powerpoint/2010/main" val="166646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8981854-43B2-FE4F-9A67-77F58FA6E857}" type="slidenum">
              <a:rPr lang="tr-TR" smtClean="0"/>
              <a:t>8</a:t>
            </a:fld>
            <a:endParaRPr lang="tr-TR"/>
          </a:p>
        </p:txBody>
      </p:sp>
    </p:spTree>
    <p:extLst>
      <p:ext uri="{BB962C8B-B14F-4D97-AF65-F5344CB8AC3E}">
        <p14:creationId xmlns:p14="http://schemas.microsoft.com/office/powerpoint/2010/main" val="206788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 için tıklatın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C0A92F5-F531-2E48-8871-9760DDEDCA71}" type="datetime1">
              <a:rPr lang="tr-TR" smtClean="0"/>
              <a:t>7.01.2020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20648788"/>
      </p:ext>
    </p:extLst>
  </p:cSld>
  <p:clrMapOvr>
    <a:overrideClrMapping bg1="lt1" tx1="dk1" bg2="lt2" tx2="dk2" accent1="accent1" accent2="accent2" accent3="accent3" accent4="accent4" accent5="accent5" accent6="accent6" hlink="hlink" folHlink="folHlink"/>
  </p:clrMapOvr>
  <p:transition spd="slow">
    <p:wipe/>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BC1B3E-C28C-AE4A-A757-B8B065C683CB}" type="datetime1">
              <a:rPr lang="tr-TR" smtClean="0"/>
              <a:t>7.01.2020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28498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6BF6F7-C977-9340-ADFE-FD5D45EC6A63}" type="datetime1">
              <a:rPr lang="tr-TR" smtClean="0"/>
              <a:t>7.01.2020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943137"/>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4BBCAB2-D872-7741-A6CF-4621B6009B0F}" type="datetime1">
              <a:rPr lang="tr-TR" smtClean="0"/>
              <a:t>7.01.2020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961714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 için tıklatın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Ana metin stillerini düzenlemek için tıklatın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961B1EC-8CE8-4648-9815-133AF1F39A34}" type="datetime1">
              <a:rPr lang="tr-TR" smtClean="0"/>
              <a:t>7.01.2020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6897734"/>
      </p:ext>
    </p:extLst>
  </p:cSld>
  <p:clrMapOvr>
    <a:overrideClrMapping bg1="lt1" tx1="dk1" bg2="lt2" tx2="dk2" accent1="accent1" accent2="accent2" accent3="accent3" accent4="accent4" accent5="accent5" accent6="accent6" hlink="hlink" folHlink="folHlink"/>
  </p:clrMapOvr>
  <p:transition spd="slow">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CB38F16-7C0D-924C-9677-60FDFBB6103A}" type="datetime1">
              <a:rPr lang="tr-TR" smtClean="0"/>
              <a:t>7.01.2020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6909222"/>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Ana metin stillerini düzenlemek için tıklatın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Ana metin stillerini düzenlemek için tıklatın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C0C0FE9-6C35-0345-8E69-6CD9A6092BF1}" type="datetime1">
              <a:rPr lang="tr-TR" smtClean="0"/>
              <a:t>7.01.2020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3758950"/>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8ED400D-E7AF-6648-88D5-2AEF161C034A}" type="datetime1">
              <a:rPr lang="tr-TR" smtClean="0"/>
              <a:t>7.01.2020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054835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0E29B-78F2-0340-B170-7F5F52DB4722}" type="datetime1">
              <a:rPr lang="tr-TR" smtClean="0"/>
              <a:t>7.01.2020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0555816"/>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Açıklama Yazı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 için tıklatın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Ana metin stillerini düzenlemek için tıklatın</a:t>
            </a:r>
          </a:p>
        </p:txBody>
      </p:sp>
      <p:sp>
        <p:nvSpPr>
          <p:cNvPr id="8" name="Date Placeholder 7"/>
          <p:cNvSpPr>
            <a:spLocks noGrp="1"/>
          </p:cNvSpPr>
          <p:nvPr>
            <p:ph type="dt" sz="half" idx="10"/>
          </p:nvPr>
        </p:nvSpPr>
        <p:spPr/>
        <p:txBody>
          <a:bodyPr/>
          <a:lstStyle/>
          <a:p>
            <a:fld id="{4547C30F-8C4D-9342-BC25-CF6956E81BBA}" type="datetime1">
              <a:rPr lang="tr-TR" smtClean="0"/>
              <a:t>7.01.2020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3300547"/>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çıklama Yazı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Resmi yer tutucuya sürükleyin veya eklemek için simgeyi tıklatın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Ana metin stillerini düzenlemek için tıklatın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443D531-9749-EB45-9F22-B35118223DB8}" type="datetime1">
              <a:rPr lang="tr-TR" smtClean="0"/>
              <a:t>7.01.2020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tr-T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7E5644-1E61-4311-A31E-84CB9C7AA8A9}"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40022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BE0F837-B267-284A-96D9-B0E0F0928A3E}" type="datetime1">
              <a:rPr lang="tr-TR" smtClean="0"/>
              <a:t>7.01.2020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917139"/>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Lst>
  <p:transition spd="slow">
    <p:wipe/>
  </p:transition>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 Id="rId3"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hyperlink" Target="https://www.rdocumentation.org/packages/rvest/versions/0.3.5" TargetMode="External"/><Relationship Id="rId4" Type="http://schemas.openxmlformats.org/officeDocument/2006/relationships/hyperlink" Target="https://www.rdocumentation.org/packages/ggplot2/versions/3.2.1" TargetMode="External"/><Relationship Id="rId5" Type="http://schemas.openxmlformats.org/officeDocument/2006/relationships/hyperlink" Target="https://cran.r-project.org/web/packages/data.table/vignettes/datatable-intro.html" TargetMode="External"/><Relationship Id="rId1" Type="http://schemas.openxmlformats.org/officeDocument/2006/relationships/slideLayout" Target="../slideLayouts/slideLayout2.xml"/><Relationship Id="rId2" Type="http://schemas.openxmlformats.org/officeDocument/2006/relationships/hyperlink" Target="https://www.rdocumentation.org/packages/dplyr/versions/0.7.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toraks.org.tr/uploadFiles/book/file/23920161644-047_049.pdf" TargetMode="External"/><Relationship Id="rId4" Type="http://schemas.openxmlformats.org/officeDocument/2006/relationships/hyperlink" Target="https://blog.rstudio.com/2014/11/24/rvest-easy-web-scraping-with-r/" TargetMode="External"/><Relationship Id="rId5" Type="http://schemas.openxmlformats.org/officeDocument/2006/relationships/hyperlink" Target="https://www.analyticsvidhya.com/blog/2017/03/beginners-guide-on-web-scraping-in-r-using-rvest-with-hands-on-knowledge/" TargetMode="External"/><Relationship Id="rId6" Type="http://schemas.openxmlformats.org/officeDocument/2006/relationships/hyperlink" Target="https://rvest.tidyverse.org/reference/html_nodes.html" TargetMode="External"/><Relationship Id="rId7" Type="http://schemas.openxmlformats.org/officeDocument/2006/relationships/hyperlink" Target="https://rstudio-pubs-static.s3.amazonaws.com/266430_f3fd4660b2744751ab144aa130768a06.html" TargetMode="External"/><Relationship Id="rId1" Type="http://schemas.openxmlformats.org/officeDocument/2006/relationships/slideLayout" Target="../slideLayouts/slideLayout2.xml"/><Relationship Id="rId2" Type="http://schemas.openxmlformats.org/officeDocument/2006/relationships/hyperlink" Target="https://www.heapjet.com/tr/p/blog/web-scraping-nedir-nasil-calisir-ve-neden-onemlid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715066" y="2440468"/>
            <a:ext cx="6449216" cy="1765771"/>
          </a:xfrm>
          <a:solidFill>
            <a:schemeClr val="accent2">
              <a:lumMod val="20000"/>
              <a:lumOff val="80000"/>
            </a:schemeClr>
          </a:solidFill>
        </p:spPr>
        <p:txBody>
          <a:bodyPr>
            <a:normAutofit fontScale="90000"/>
          </a:bodyPr>
          <a:lstStyle/>
          <a:p>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latin typeface="+mn-lt"/>
              </a:rPr>
              <a:t/>
            </a:r>
            <a:br>
              <a:rPr lang="tr-TR" sz="3600" b="1" dirty="0">
                <a:latin typeface="+mn-lt"/>
              </a:rPr>
            </a:br>
            <a:r>
              <a:rPr lang="tr-TR" sz="3600" b="1" dirty="0">
                <a:solidFill>
                  <a:schemeClr val="tx1"/>
                </a:solidFill>
                <a:latin typeface="Calibri" panose="020F0502020204030204" pitchFamily="34" charset="0"/>
                <a:cs typeface="Calibri" panose="020F0502020204030204" pitchFamily="34" charset="0"/>
              </a:rPr>
              <a:t>Marmara </a:t>
            </a:r>
            <a:r>
              <a:rPr lang="tr-TR" sz="3600" b="1" dirty="0" err="1">
                <a:solidFill>
                  <a:schemeClr val="tx1"/>
                </a:solidFill>
                <a:latin typeface="Calibri" panose="020F0502020204030204" pitchFamily="34" charset="0"/>
                <a:cs typeface="Calibri" panose="020F0502020204030204" pitchFamily="34" charset="0"/>
              </a:rPr>
              <a:t>ÜnİVERSİTESİ</a:t>
            </a:r>
            <a:r>
              <a:rPr lang="tr-TR" sz="3600" b="1" dirty="0">
                <a:solidFill>
                  <a:schemeClr val="tx1"/>
                </a:solidFill>
                <a:latin typeface="Calibri" panose="020F0502020204030204" pitchFamily="34" charset="0"/>
                <a:cs typeface="Calibri" panose="020F0502020204030204" pitchFamily="34" charset="0"/>
              </a:rPr>
              <a:t/>
            </a:r>
            <a:br>
              <a:rPr lang="tr-TR" sz="3600" b="1" dirty="0">
                <a:solidFill>
                  <a:schemeClr val="tx1"/>
                </a:solidFill>
                <a:latin typeface="Calibri" panose="020F0502020204030204" pitchFamily="34" charset="0"/>
                <a:cs typeface="Calibri" panose="020F0502020204030204" pitchFamily="34" charset="0"/>
              </a:rPr>
            </a:br>
            <a:r>
              <a:rPr lang="tr-TR" sz="3600" b="1" dirty="0">
                <a:solidFill>
                  <a:schemeClr val="tx1"/>
                </a:solidFill>
                <a:latin typeface="Calibri" panose="020F0502020204030204" pitchFamily="34" charset="0"/>
                <a:cs typeface="Calibri" panose="020F0502020204030204" pitchFamily="34" charset="0"/>
              </a:rPr>
              <a:t>TIP </a:t>
            </a:r>
            <a:r>
              <a:rPr lang="tr-TR" sz="3600" b="1" dirty="0" err="1">
                <a:solidFill>
                  <a:schemeClr val="tx1"/>
                </a:solidFill>
                <a:latin typeface="Calibri" panose="020F0502020204030204" pitchFamily="34" charset="0"/>
                <a:cs typeface="Calibri" panose="020F0502020204030204" pitchFamily="34" charset="0"/>
              </a:rPr>
              <a:t>Fakültesİ</a:t>
            </a:r>
            <a:r>
              <a:rPr lang="tr-TR" sz="3600" b="1" dirty="0">
                <a:solidFill>
                  <a:schemeClr val="tx1"/>
                </a:solidFill>
                <a:latin typeface="Calibri" panose="020F0502020204030204" pitchFamily="34" charset="0"/>
                <a:cs typeface="Calibri" panose="020F0502020204030204" pitchFamily="34" charset="0"/>
              </a:rPr>
              <a:t> </a:t>
            </a:r>
            <a:r>
              <a:rPr lang="tr-TR" sz="3600" b="1" dirty="0" err="1">
                <a:solidFill>
                  <a:schemeClr val="tx1"/>
                </a:solidFill>
                <a:latin typeface="Calibri" panose="020F0502020204030204" pitchFamily="34" charset="0"/>
                <a:cs typeface="Calibri" panose="020F0502020204030204" pitchFamily="34" charset="0"/>
              </a:rPr>
              <a:t>Öğretİm</a:t>
            </a:r>
            <a:r>
              <a:rPr lang="tr-TR" sz="3600" b="1" dirty="0">
                <a:solidFill>
                  <a:schemeClr val="tx1"/>
                </a:solidFill>
                <a:latin typeface="Calibri" panose="020F0502020204030204" pitchFamily="34" charset="0"/>
                <a:cs typeface="Calibri" panose="020F0502020204030204" pitchFamily="34" charset="0"/>
              </a:rPr>
              <a:t> </a:t>
            </a:r>
            <a:r>
              <a:rPr lang="tr-TR" sz="3600" b="1" dirty="0" err="1">
                <a:solidFill>
                  <a:schemeClr val="tx1"/>
                </a:solidFill>
                <a:latin typeface="Calibri" panose="020F0502020204030204" pitchFamily="34" charset="0"/>
                <a:cs typeface="Calibri" panose="020F0502020204030204" pitchFamily="34" charset="0"/>
              </a:rPr>
              <a:t>Üyelerİnİn</a:t>
            </a:r>
            <a:r>
              <a:rPr lang="tr-TR" sz="3600" b="1" dirty="0">
                <a:solidFill>
                  <a:schemeClr val="tx1"/>
                </a:solidFill>
                <a:latin typeface="Calibri" panose="020F0502020204030204" pitchFamily="34" charset="0"/>
                <a:cs typeface="Calibri" panose="020F0502020204030204" pitchFamily="34" charset="0"/>
              </a:rPr>
              <a:t> </a:t>
            </a:r>
            <a:br>
              <a:rPr lang="tr-TR" sz="3600" b="1" dirty="0">
                <a:solidFill>
                  <a:schemeClr val="tx1"/>
                </a:solidFill>
                <a:latin typeface="Calibri" panose="020F0502020204030204" pitchFamily="34" charset="0"/>
                <a:cs typeface="Calibri" panose="020F0502020204030204" pitchFamily="34" charset="0"/>
              </a:rPr>
            </a:br>
            <a:r>
              <a:rPr lang="tr-TR" sz="3600" b="1" dirty="0">
                <a:solidFill>
                  <a:schemeClr val="tx1"/>
                </a:solidFill>
                <a:latin typeface="Calibri" panose="020F0502020204030204" pitchFamily="34" charset="0"/>
                <a:cs typeface="Calibri" panose="020F0502020204030204" pitchFamily="34" charset="0"/>
              </a:rPr>
              <a:t>H-index ve </a:t>
            </a:r>
            <a:r>
              <a:rPr lang="tr-TR" sz="3600" b="1" dirty="0" err="1">
                <a:solidFill>
                  <a:schemeClr val="tx1"/>
                </a:solidFill>
                <a:latin typeface="Calibri" panose="020F0502020204030204" pitchFamily="34" charset="0"/>
                <a:cs typeface="Calibri" panose="020F0502020204030204" pitchFamily="34" charset="0"/>
              </a:rPr>
              <a:t>AlIntI</a:t>
            </a:r>
            <a:r>
              <a:rPr lang="tr-TR" sz="3600" b="1" dirty="0">
                <a:solidFill>
                  <a:schemeClr val="tx1"/>
                </a:solidFill>
                <a:latin typeface="Calibri" panose="020F0502020204030204" pitchFamily="34" charset="0"/>
                <a:cs typeface="Calibri" panose="020F0502020204030204" pitchFamily="34" charset="0"/>
              </a:rPr>
              <a:t/>
            </a:r>
            <a:br>
              <a:rPr lang="tr-TR" sz="3600" b="1" dirty="0">
                <a:solidFill>
                  <a:schemeClr val="tx1"/>
                </a:solidFill>
                <a:latin typeface="Calibri" panose="020F0502020204030204" pitchFamily="34" charset="0"/>
                <a:cs typeface="Calibri" panose="020F0502020204030204" pitchFamily="34" charset="0"/>
              </a:rPr>
            </a:br>
            <a:r>
              <a:rPr lang="tr-TR" sz="3600" b="1" dirty="0" err="1">
                <a:solidFill>
                  <a:schemeClr val="tx1"/>
                </a:solidFill>
                <a:latin typeface="Calibri" panose="020F0502020204030204" pitchFamily="34" charset="0"/>
                <a:cs typeface="Calibri" panose="020F0502020204030204" pitchFamily="34" charset="0"/>
              </a:rPr>
              <a:t>SayIlarInIn</a:t>
            </a:r>
            <a:r>
              <a:rPr lang="tr-TR" sz="3600" b="1" dirty="0">
                <a:solidFill>
                  <a:schemeClr val="tx1"/>
                </a:solidFill>
                <a:latin typeface="Calibri" panose="020F0502020204030204" pitchFamily="34" charset="0"/>
                <a:cs typeface="Calibri" panose="020F0502020204030204" pitchFamily="34" charset="0"/>
              </a:rPr>
              <a:t> </a:t>
            </a:r>
            <a:r>
              <a:rPr lang="tr-TR" sz="3600" b="1" dirty="0" err="1">
                <a:solidFill>
                  <a:schemeClr val="tx1"/>
                </a:solidFill>
                <a:latin typeface="Calibri" panose="020F0502020204030204" pitchFamily="34" charset="0"/>
                <a:cs typeface="Calibri" panose="020F0502020204030204" pitchFamily="34" charset="0"/>
              </a:rPr>
              <a:t>çekİlmesİ</a:t>
            </a:r>
            <a:r>
              <a:rPr lang="tr-TR" sz="3600" b="1" dirty="0">
                <a:solidFill>
                  <a:schemeClr val="tx1"/>
                </a:solidFill>
                <a:latin typeface="Calibri" panose="020F0502020204030204" pitchFamily="34" charset="0"/>
                <a:cs typeface="Calibri" panose="020F0502020204030204" pitchFamily="34" charset="0"/>
              </a:rPr>
              <a:t> </a:t>
            </a:r>
            <a:r>
              <a:rPr lang="tr-TR" sz="4000" dirty="0">
                <a:latin typeface="+mn-lt"/>
              </a:rPr>
              <a:t/>
            </a:r>
            <a:br>
              <a:rPr lang="tr-TR" sz="4000" dirty="0">
                <a:latin typeface="+mn-lt"/>
              </a:rPr>
            </a:br>
            <a:r>
              <a:rPr lang="tr-TR" dirty="0">
                <a:latin typeface="+mn-lt"/>
              </a:rPr>
              <a:t/>
            </a:r>
            <a:br>
              <a:rPr lang="tr-TR" dirty="0">
                <a:latin typeface="+mn-lt"/>
              </a:rPr>
            </a:br>
            <a:r>
              <a:rPr lang="tr-TR" dirty="0">
                <a:latin typeface="+mn-lt"/>
              </a:rPr>
              <a:t/>
            </a:r>
            <a:br>
              <a:rPr lang="tr-TR" dirty="0">
                <a:latin typeface="+mn-lt"/>
              </a:rPr>
            </a:br>
            <a:r>
              <a:rPr lang="tr-TR" dirty="0">
                <a:latin typeface="+mn-lt"/>
              </a:rPr>
              <a:t/>
            </a:r>
            <a:br>
              <a:rPr lang="tr-TR" dirty="0">
                <a:latin typeface="+mn-lt"/>
              </a:rPr>
            </a:br>
            <a:endParaRPr lang="tr-TR" dirty="0">
              <a:latin typeface="+mn-lt"/>
            </a:endParaRPr>
          </a:p>
        </p:txBody>
      </p:sp>
      <p:sp>
        <p:nvSpPr>
          <p:cNvPr id="3" name="Slayt Numarası Yer Tutucusu 2"/>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7777726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417479" y="1772695"/>
            <a:ext cx="11647912" cy="5293757"/>
          </a:xfrm>
          <a:prstGeom prst="rect">
            <a:avLst/>
          </a:prstGeom>
        </p:spPr>
        <p:txBody>
          <a:bodyPr wrap="square">
            <a:spAutoFit/>
          </a:bodyPr>
          <a:lstStyle/>
          <a:p>
            <a:endParaRPr lang="tr-TR" sz="2600" b="1" dirty="0">
              <a:latin typeface="Calibri" panose="020F0502020204030204" pitchFamily="34" charset="0"/>
              <a:cs typeface="Calibri" panose="020F0502020204030204" pitchFamily="34" charset="0"/>
            </a:endParaRPr>
          </a:p>
          <a:p>
            <a:endParaRPr lang="tr-TR" sz="2600" b="1" dirty="0">
              <a:latin typeface="Calibri" panose="020F0502020204030204" pitchFamily="34" charset="0"/>
              <a:cs typeface="Calibri" panose="020F0502020204030204" pitchFamily="34" charset="0"/>
            </a:endParaRPr>
          </a:p>
          <a:p>
            <a:r>
              <a:rPr lang="tr-TR" sz="2600" dirty="0">
                <a:latin typeface="Calibri" panose="020F0502020204030204" pitchFamily="34" charset="0"/>
                <a:cs typeface="Calibri" panose="020F0502020204030204" pitchFamily="34" charset="0"/>
              </a:rPr>
              <a:t>Öncelikle </a:t>
            </a:r>
            <a:r>
              <a:rPr lang="tr-TR" sz="2600" dirty="0" err="1" smtClean="0">
                <a:latin typeface="Calibri" panose="020F0502020204030204" pitchFamily="34" charset="0"/>
                <a:cs typeface="Calibri" panose="020F0502020204030204" pitchFamily="34" charset="0"/>
              </a:rPr>
              <a:t>rvest</a:t>
            </a:r>
            <a:r>
              <a:rPr lang="tr-TR" sz="2600" dirty="0" smtClean="0">
                <a:latin typeface="Calibri" panose="020F0502020204030204" pitchFamily="34" charset="0"/>
                <a:cs typeface="Calibri" panose="020F0502020204030204" pitchFamily="34" charset="0"/>
              </a:rPr>
              <a:t> kütüphanesinden  </a:t>
            </a:r>
            <a:r>
              <a:rPr lang="tr-TR" sz="2600" i="1" dirty="0" err="1" smtClean="0">
                <a:solidFill>
                  <a:srgbClr val="FF0000"/>
                </a:solidFill>
                <a:latin typeface="Calibri" panose="020F0502020204030204" pitchFamily="34" charset="0"/>
                <a:cs typeface="Calibri" panose="020F0502020204030204" pitchFamily="34" charset="0"/>
              </a:rPr>
              <a:t>read_html</a:t>
            </a:r>
            <a:r>
              <a:rPr lang="tr-TR" sz="2600" i="1" dirty="0">
                <a:solidFill>
                  <a:srgbClr val="FF0000"/>
                </a:solidFill>
                <a:latin typeface="Calibri" panose="020F0502020204030204" pitchFamily="34" charset="0"/>
                <a:cs typeface="Calibri" panose="020F0502020204030204" pitchFamily="34" charset="0"/>
              </a:rPr>
              <a:t>()</a:t>
            </a:r>
            <a:r>
              <a:rPr lang="tr-TR" sz="2600" dirty="0">
                <a:latin typeface="Calibri" panose="020F0502020204030204" pitchFamily="34" charset="0"/>
                <a:cs typeface="Calibri" panose="020F0502020204030204" pitchFamily="34" charset="0"/>
              </a:rPr>
              <a:t> fonksiyonu kullanılır. Bu fonksiyon, bir web sitesinin (html) kaynak verilerini veya XML uzantılı dosyasının kaynağını R ortamına aktarılmasını sağlar.</a:t>
            </a:r>
          </a:p>
          <a:p>
            <a:r>
              <a:rPr lang="tr-TR" sz="2600" dirty="0">
                <a:latin typeface="Calibri" panose="020F0502020204030204" pitchFamily="34" charset="0"/>
                <a:cs typeface="Calibri" panose="020F0502020204030204" pitchFamily="34" charset="0"/>
              </a:rPr>
              <a:t>İçeri aktarılan kaynak kod içinde onlarca farklı veri, onlarca farklı adresler bulunabilir. En basit haliyle bu adreslere </a:t>
            </a:r>
            <a:r>
              <a:rPr lang="tr-TR" sz="2600" b="1" dirty="0" err="1">
                <a:latin typeface="Calibri" panose="020F0502020204030204" pitchFamily="34" charset="0"/>
                <a:cs typeface="Calibri" panose="020F0502020204030204" pitchFamily="34" charset="0"/>
              </a:rPr>
              <a:t>node</a:t>
            </a:r>
            <a:r>
              <a:rPr lang="tr-TR" sz="2600" b="1" dirty="0">
                <a:latin typeface="Calibri" panose="020F0502020204030204" pitchFamily="34" charset="0"/>
                <a:cs typeface="Calibri" panose="020F0502020204030204" pitchFamily="34" charset="0"/>
              </a:rPr>
              <a:t> </a:t>
            </a:r>
            <a:r>
              <a:rPr lang="tr-TR" sz="2600" dirty="0">
                <a:latin typeface="Calibri" panose="020F0502020204030204" pitchFamily="34" charset="0"/>
                <a:cs typeface="Calibri" panose="020F0502020204030204" pitchFamily="34" charset="0"/>
              </a:rPr>
              <a:t>adı verilir. İlgilendiğimiz verinin hangi </a:t>
            </a:r>
            <a:r>
              <a:rPr lang="tr-TR" sz="2600" dirty="0" err="1">
                <a:latin typeface="Calibri" panose="020F0502020204030204" pitchFamily="34" charset="0"/>
                <a:cs typeface="Calibri" panose="020F0502020204030204" pitchFamily="34" charset="0"/>
              </a:rPr>
              <a:t>node</a:t>
            </a:r>
            <a:r>
              <a:rPr lang="tr-TR" sz="2600" dirty="0">
                <a:latin typeface="Calibri" panose="020F0502020204030204" pitchFamily="34" charset="0"/>
                <a:cs typeface="Calibri" panose="020F0502020204030204" pitchFamily="34" charset="0"/>
              </a:rPr>
              <a:t> içinde bulunduğunu belirlemek için </a:t>
            </a:r>
            <a:r>
              <a:rPr lang="tr-TR" sz="2600" b="1" dirty="0" err="1">
                <a:latin typeface="Calibri" panose="020F0502020204030204" pitchFamily="34" charset="0"/>
                <a:cs typeface="Calibri" panose="020F0502020204030204" pitchFamily="34" charset="0"/>
              </a:rPr>
              <a:t>Selector</a:t>
            </a:r>
            <a:r>
              <a:rPr lang="tr-TR" sz="2600" b="1" dirty="0">
                <a:latin typeface="Calibri" panose="020F0502020204030204" pitchFamily="34" charset="0"/>
                <a:cs typeface="Calibri" panose="020F0502020204030204" pitchFamily="34" charset="0"/>
              </a:rPr>
              <a:t> </a:t>
            </a:r>
            <a:r>
              <a:rPr lang="tr-TR" sz="2600" b="1" dirty="0" err="1">
                <a:latin typeface="Calibri" panose="020F0502020204030204" pitchFamily="34" charset="0"/>
                <a:cs typeface="Calibri" panose="020F0502020204030204" pitchFamily="34" charset="0"/>
              </a:rPr>
              <a:t>Gadget</a:t>
            </a:r>
            <a:r>
              <a:rPr lang="tr-TR" sz="2600" dirty="0">
                <a:latin typeface="Calibri" panose="020F0502020204030204" pitchFamily="34" charset="0"/>
                <a:cs typeface="Calibri" panose="020F0502020204030204" pitchFamily="34" charset="0"/>
              </a:rPr>
              <a:t> </a:t>
            </a:r>
            <a:r>
              <a:rPr lang="tr-TR" sz="2600" dirty="0" err="1">
                <a:latin typeface="Calibri" panose="020F0502020204030204" pitchFamily="34" charset="0"/>
                <a:cs typeface="Calibri" panose="020F0502020204030204" pitchFamily="34" charset="0"/>
              </a:rPr>
              <a:t>Chrome</a:t>
            </a:r>
            <a:r>
              <a:rPr lang="tr-TR" sz="2600" dirty="0">
                <a:latin typeface="Calibri" panose="020F0502020204030204" pitchFamily="34" charset="0"/>
                <a:cs typeface="Calibri" panose="020F0502020204030204" pitchFamily="34" charset="0"/>
              </a:rPr>
              <a:t> uzantısından yararlandık.</a:t>
            </a:r>
          </a:p>
          <a:p>
            <a:r>
              <a:rPr lang="tr-TR" sz="2600" b="1" dirty="0" err="1">
                <a:latin typeface="Calibri" panose="020F0502020204030204" pitchFamily="34" charset="0"/>
                <a:cs typeface="Calibri" panose="020F0502020204030204" pitchFamily="34" charset="0"/>
              </a:rPr>
              <a:t>Selector</a:t>
            </a:r>
            <a:r>
              <a:rPr lang="tr-TR" sz="2600" b="1" dirty="0">
                <a:latin typeface="Calibri" panose="020F0502020204030204" pitchFamily="34" charset="0"/>
                <a:cs typeface="Calibri" panose="020F0502020204030204" pitchFamily="34" charset="0"/>
              </a:rPr>
              <a:t> </a:t>
            </a:r>
            <a:r>
              <a:rPr lang="tr-TR" sz="2600" b="1" dirty="0" err="1">
                <a:latin typeface="Calibri" panose="020F0502020204030204" pitchFamily="34" charset="0"/>
                <a:cs typeface="Calibri" panose="020F0502020204030204" pitchFamily="34" charset="0"/>
              </a:rPr>
              <a:t>Gadget</a:t>
            </a:r>
            <a:r>
              <a:rPr lang="tr-TR" sz="2600" dirty="0" err="1">
                <a:latin typeface="Calibri" panose="020F0502020204030204" pitchFamily="34" charset="0"/>
                <a:cs typeface="Calibri" panose="020F0502020204030204" pitchFamily="34" charset="0"/>
              </a:rPr>
              <a:t>:Karmaşık</a:t>
            </a:r>
            <a:r>
              <a:rPr lang="tr-TR" sz="2600" dirty="0">
                <a:latin typeface="Calibri" panose="020F0502020204030204" pitchFamily="34" charset="0"/>
                <a:cs typeface="Calibri" panose="020F0502020204030204" pitchFamily="34" charset="0"/>
              </a:rPr>
              <a:t> sitelerde CSS seçicisi oluşturma ve keşfetmeyi çok </a:t>
            </a:r>
            <a:r>
              <a:rPr lang="tr-TR" sz="2600" dirty="0" err="1">
                <a:latin typeface="Calibri" panose="020F0502020204030204" pitchFamily="34" charset="0"/>
                <a:cs typeface="Calibri" panose="020F0502020204030204" pitchFamily="34" charset="0"/>
              </a:rPr>
              <a:t>kolaylaştıranbir</a:t>
            </a:r>
            <a:r>
              <a:rPr lang="tr-TR" sz="2600" dirty="0">
                <a:latin typeface="Calibri" panose="020F0502020204030204" pitchFamily="34" charset="0"/>
                <a:cs typeface="Calibri" panose="020F0502020204030204" pitchFamily="34" charset="0"/>
              </a:rPr>
              <a:t> </a:t>
            </a:r>
            <a:r>
              <a:rPr lang="tr-TR" sz="2600" dirty="0" err="1">
                <a:latin typeface="Calibri" panose="020F0502020204030204" pitchFamily="34" charset="0"/>
                <a:cs typeface="Calibri" panose="020F0502020204030204" pitchFamily="34" charset="0"/>
              </a:rPr>
              <a:t>Chrome</a:t>
            </a:r>
            <a:r>
              <a:rPr lang="tr-TR" sz="2600" dirty="0">
                <a:latin typeface="Calibri" panose="020F0502020204030204" pitchFamily="34" charset="0"/>
                <a:cs typeface="Calibri" panose="020F0502020204030204" pitchFamily="34" charset="0"/>
              </a:rPr>
              <a:t> </a:t>
            </a:r>
            <a:r>
              <a:rPr lang="tr-TR" sz="2600" dirty="0" err="1">
                <a:latin typeface="Calibri" panose="020F0502020204030204" pitchFamily="34" charset="0"/>
                <a:cs typeface="Calibri" panose="020F0502020204030204" pitchFamily="34" charset="0"/>
              </a:rPr>
              <a:t>Uzantısıdır.CSS</a:t>
            </a:r>
            <a:r>
              <a:rPr lang="tr-TR" sz="2600" dirty="0">
                <a:latin typeface="Calibri" panose="020F0502020204030204" pitchFamily="34" charset="0"/>
                <a:cs typeface="Calibri" panose="020F0502020204030204" pitchFamily="34" charset="0"/>
              </a:rPr>
              <a:t> seçicileri </a:t>
            </a:r>
            <a:r>
              <a:rPr lang="tr-TR" sz="2600" dirty="0" err="1">
                <a:latin typeface="Calibri" panose="020F0502020204030204" pitchFamily="34" charset="0"/>
                <a:cs typeface="Calibri" panose="020F0502020204030204" pitchFamily="34" charset="0"/>
              </a:rPr>
              <a:t>Selector</a:t>
            </a:r>
            <a:r>
              <a:rPr lang="tr-TR" sz="2600" dirty="0">
                <a:latin typeface="Calibri" panose="020F0502020204030204" pitchFamily="34" charset="0"/>
                <a:cs typeface="Calibri" panose="020F0502020204030204" pitchFamily="34" charset="0"/>
              </a:rPr>
              <a:t> </a:t>
            </a:r>
            <a:r>
              <a:rPr lang="tr-TR" sz="2600" dirty="0" err="1">
                <a:latin typeface="Calibri" panose="020F0502020204030204" pitchFamily="34" charset="0"/>
                <a:cs typeface="Calibri" panose="020F0502020204030204" pitchFamily="34" charset="0"/>
              </a:rPr>
              <a:t>Gadget</a:t>
            </a:r>
            <a:r>
              <a:rPr lang="tr-TR" sz="2600" dirty="0">
                <a:latin typeface="Calibri" panose="020F0502020204030204" pitchFamily="34" charset="0"/>
                <a:cs typeface="Calibri" panose="020F0502020204030204" pitchFamily="34" charset="0"/>
              </a:rPr>
              <a:t> </a:t>
            </a:r>
          </a:p>
          <a:p>
            <a:r>
              <a:rPr lang="tr-TR" sz="2600" dirty="0">
                <a:latin typeface="Calibri" panose="020F0502020204030204" pitchFamily="34" charset="0"/>
                <a:cs typeface="Calibri" panose="020F0502020204030204" pitchFamily="34" charset="0"/>
              </a:rPr>
              <a:t>İle bağlantılı olarak seçmek daha kullanışlıdır.</a:t>
            </a:r>
          </a:p>
          <a:p>
            <a:endParaRPr lang="tr-TR" sz="2600" dirty="0">
              <a:latin typeface="Calibri" panose="020F0502020204030204" pitchFamily="34" charset="0"/>
              <a:cs typeface="Calibri" panose="020F0502020204030204" pitchFamily="34" charset="0"/>
            </a:endParaRPr>
          </a:p>
          <a:p>
            <a:endParaRPr lang="tr-TR" sz="2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xmlns="" id="{B2E1E50A-AA08-41B8-B325-6E8E79910B93}"/>
              </a:ext>
            </a:extLst>
          </p:cNvPr>
          <p:cNvPicPr>
            <a:picLocks noChangeAspect="1"/>
          </p:cNvPicPr>
          <p:nvPr/>
        </p:nvPicPr>
        <p:blipFill>
          <a:blip r:embed="rId2"/>
          <a:stretch>
            <a:fillRect/>
          </a:stretch>
        </p:blipFill>
        <p:spPr>
          <a:xfrm>
            <a:off x="7863353" y="486889"/>
            <a:ext cx="3816348" cy="1629096"/>
          </a:xfrm>
          <a:prstGeom prst="rect">
            <a:avLst/>
          </a:prstGeom>
          <a:ln>
            <a:noFill/>
          </a:ln>
          <a:effectLst>
            <a:outerShdw blurRad="292100" dist="139700" dir="2700000" algn="tl" rotWithShape="0">
              <a:srgbClr val="333333">
                <a:alpha val="65000"/>
              </a:srgbClr>
            </a:outerShdw>
          </a:effectLst>
        </p:spPr>
      </p:pic>
      <p:sp>
        <p:nvSpPr>
          <p:cNvPr id="2" name="Slayt Numarası Yer Tutucusu 1"/>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3627270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278" y="1547447"/>
            <a:ext cx="8733183" cy="4820552"/>
          </a:xfrm>
          <a:prstGeom prst="rect">
            <a:avLst/>
          </a:prstGeom>
          <a:ln>
            <a:noFill/>
          </a:ln>
          <a:effectLst>
            <a:outerShdw blurRad="292100" dist="139700" dir="2700000" algn="tl" rotWithShape="0">
              <a:srgbClr val="333333">
                <a:alpha val="65000"/>
              </a:srgbClr>
            </a:outerShdw>
          </a:effectLst>
        </p:spPr>
      </p:pic>
      <p:sp>
        <p:nvSpPr>
          <p:cNvPr id="2" name="Slayt Numarası Yer Tutucusu 1"/>
          <p:cNvSpPr>
            <a:spLocks noGrp="1"/>
          </p:cNvSpPr>
          <p:nvPr>
            <p:ph type="sldNum" sz="quarter" idx="12"/>
          </p:nvPr>
        </p:nvSpPr>
        <p:spPr/>
        <p:txBody>
          <a:bodyPr/>
          <a:lstStyle/>
          <a:p>
            <a:fld id="{4FAB73BC-B049-4115-A692-8D63A059BFB8}" type="slidenum">
              <a:rPr lang="en-US" smtClean="0"/>
              <a:t>11</a:t>
            </a:fld>
            <a:endParaRPr lang="en-US" dirty="0"/>
          </a:p>
        </p:txBody>
      </p:sp>
      <p:sp>
        <p:nvSpPr>
          <p:cNvPr id="3" name="Dikdörtgen 2"/>
          <p:cNvSpPr/>
          <p:nvPr/>
        </p:nvSpPr>
        <p:spPr>
          <a:xfrm>
            <a:off x="450166" y="450334"/>
            <a:ext cx="11338559" cy="954107"/>
          </a:xfrm>
          <a:prstGeom prst="rect">
            <a:avLst/>
          </a:prstGeom>
        </p:spPr>
        <p:txBody>
          <a:bodyPr wrap="square">
            <a:spAutoFit/>
          </a:bodyPr>
          <a:lstStyle/>
          <a:p>
            <a:r>
              <a:rPr lang="tr-TR" sz="2800" dirty="0">
                <a:latin typeface="Calibri" charset="0"/>
                <a:ea typeface="Calibri" charset="0"/>
                <a:cs typeface="Calibri" charset="0"/>
              </a:rPr>
              <a:t>Seçiciyle eşleşen öğeler sarı renkle vurgulanır Seçilmesi gereken öğeleri tekrar tıklayınca </a:t>
            </a:r>
            <a:r>
              <a:rPr lang="tr-TR" sz="2800" dirty="0">
                <a:highlight>
                  <a:srgbClr val="00FF00"/>
                </a:highlight>
                <a:latin typeface="Calibri" charset="0"/>
                <a:ea typeface="Calibri" charset="0"/>
                <a:cs typeface="Calibri" charset="0"/>
              </a:rPr>
              <a:t>yeşile</a:t>
            </a:r>
            <a:r>
              <a:rPr lang="tr-TR" sz="2800" dirty="0">
                <a:latin typeface="Calibri" charset="0"/>
                <a:ea typeface="Calibri" charset="0"/>
                <a:cs typeface="Calibri" charset="0"/>
              </a:rPr>
              <a:t> dönecektir. </a:t>
            </a:r>
          </a:p>
        </p:txBody>
      </p:sp>
    </p:spTree>
    <p:extLst>
      <p:ext uri="{BB962C8B-B14F-4D97-AF65-F5344CB8AC3E}">
        <p14:creationId xmlns:p14="http://schemas.microsoft.com/office/powerpoint/2010/main" val="208934854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561" y="1584913"/>
            <a:ext cx="8787192" cy="4688269"/>
          </a:xfrm>
          <a:prstGeom prst="rect">
            <a:avLst/>
          </a:prstGeom>
          <a:ln>
            <a:noFill/>
          </a:ln>
          <a:effectLst>
            <a:outerShdw blurRad="292100" dist="139700" dir="2700000" algn="tl" rotWithShape="0">
              <a:srgbClr val="333333">
                <a:alpha val="65000"/>
              </a:srgbClr>
            </a:outerShdw>
          </a:effectLst>
        </p:spPr>
      </p:pic>
      <p:sp>
        <p:nvSpPr>
          <p:cNvPr id="7" name="Metin kutusu 6"/>
          <p:cNvSpPr txBox="1"/>
          <p:nvPr/>
        </p:nvSpPr>
        <p:spPr>
          <a:xfrm>
            <a:off x="483417" y="522136"/>
            <a:ext cx="11192768" cy="523220"/>
          </a:xfrm>
          <a:prstGeom prst="rect">
            <a:avLst/>
          </a:prstGeom>
          <a:noFill/>
        </p:spPr>
        <p:txBody>
          <a:bodyPr wrap="square" rtlCol="0">
            <a:spAutoFit/>
          </a:bodyPr>
          <a:lstStyle/>
          <a:p>
            <a:r>
              <a:rPr lang="tr-TR" sz="2800" dirty="0">
                <a:latin typeface="Calibri" charset="0"/>
                <a:ea typeface="Calibri" charset="0"/>
                <a:cs typeface="Calibri" charset="0"/>
              </a:rPr>
              <a:t>Seçilmemesi gereken öğeleri üzerine tıkladığımızda </a:t>
            </a:r>
            <a:r>
              <a:rPr lang="tr-TR" sz="2800" dirty="0">
                <a:highlight>
                  <a:srgbClr val="FF0000"/>
                </a:highlight>
                <a:latin typeface="Calibri" charset="0"/>
                <a:ea typeface="Calibri" charset="0"/>
                <a:cs typeface="Calibri" charset="0"/>
              </a:rPr>
              <a:t>kırmızıya</a:t>
            </a:r>
            <a:r>
              <a:rPr lang="tr-TR" sz="2800" dirty="0">
                <a:latin typeface="Calibri" charset="0"/>
                <a:ea typeface="Calibri" charset="0"/>
                <a:cs typeface="Calibri" charset="0"/>
              </a:rPr>
              <a:t> dönecekler.</a:t>
            </a:r>
            <a:endParaRPr lang="tr-TR" sz="2800" dirty="0">
              <a:latin typeface="Calibri" panose="020F0502020204030204" pitchFamily="34" charset="0"/>
              <a:cs typeface="Calibri" panose="020F0502020204030204" pitchFamily="34" charset="0"/>
            </a:endParaRPr>
          </a:p>
        </p:txBody>
      </p:sp>
      <p:sp>
        <p:nvSpPr>
          <p:cNvPr id="2" name="Slayt Numarası Yer Tutucusu 1"/>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531099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9734" y="1154853"/>
            <a:ext cx="10058400" cy="2573085"/>
          </a:xfrm>
        </p:spPr>
        <p:txBody>
          <a:bodyPr>
            <a:noAutofit/>
          </a:bodyPr>
          <a:lstStyle/>
          <a:p>
            <a:r>
              <a:rPr lang="tr-TR" sz="3200" dirty="0" smtClean="0">
                <a:latin typeface="Calibri" panose="020F0502020204030204" pitchFamily="34" charset="0"/>
                <a:cs typeface="Calibri" panose="020F0502020204030204" pitchFamily="34" charset="0"/>
              </a:rPr>
              <a:t> </a:t>
            </a:r>
            <a:r>
              <a:rPr lang="tr-TR" sz="3200" dirty="0">
                <a:latin typeface="Calibri" panose="020F0502020204030204" pitchFamily="34" charset="0"/>
                <a:cs typeface="Calibri" panose="020F0502020204030204" pitchFamily="34" charset="0"/>
              </a:rPr>
              <a:t>W</a:t>
            </a:r>
            <a:r>
              <a:rPr lang="tr-TR" sz="3200" dirty="0" smtClean="0">
                <a:latin typeface="Calibri" panose="020F0502020204030204" pitchFamily="34" charset="0"/>
                <a:cs typeface="Calibri" panose="020F0502020204030204" pitchFamily="34" charset="0"/>
              </a:rPr>
              <a:t>eb sitesinde ilgili alan seçildikten </a:t>
            </a:r>
            <a:r>
              <a:rPr lang="tr-TR" sz="3200" dirty="0">
                <a:latin typeface="Calibri" panose="020F0502020204030204" pitchFamily="34" charset="0"/>
                <a:cs typeface="Calibri" panose="020F0502020204030204" pitchFamily="34" charset="0"/>
              </a:rPr>
              <a:t>sonra </a:t>
            </a:r>
            <a:r>
              <a:rPr lang="tr-TR" sz="3200" dirty="0" err="1">
                <a:latin typeface="Calibri" panose="020F0502020204030204" pitchFamily="34" charset="0"/>
                <a:cs typeface="Calibri" panose="020F0502020204030204" pitchFamily="34" charset="0"/>
              </a:rPr>
              <a:t>Selector</a:t>
            </a:r>
            <a:r>
              <a:rPr lang="tr-TR" sz="3200" dirty="0">
                <a:latin typeface="Calibri" panose="020F0502020204030204" pitchFamily="34" charset="0"/>
                <a:cs typeface="Calibri" panose="020F0502020204030204" pitchFamily="34" charset="0"/>
              </a:rPr>
              <a:t> </a:t>
            </a:r>
            <a:r>
              <a:rPr lang="tr-TR" sz="3200" dirty="0" err="1">
                <a:latin typeface="Calibri" panose="020F0502020204030204" pitchFamily="34" charset="0"/>
                <a:cs typeface="Calibri" panose="020F0502020204030204" pitchFamily="34" charset="0"/>
              </a:rPr>
              <a:t>Gadget</a:t>
            </a:r>
            <a:r>
              <a:rPr lang="tr-TR" sz="3200" dirty="0">
                <a:latin typeface="Calibri" panose="020F0502020204030204" pitchFamily="34" charset="0"/>
                <a:cs typeface="Calibri" panose="020F0502020204030204" pitchFamily="34" charset="0"/>
              </a:rPr>
              <a:t> yardımı ile bulunan kod R üzerinde </a:t>
            </a:r>
            <a:r>
              <a:rPr lang="tr-TR" sz="3200" i="1" dirty="0">
                <a:solidFill>
                  <a:srgbClr val="FF0000"/>
                </a:solidFill>
                <a:latin typeface="Calibri" panose="020F0502020204030204" pitchFamily="34" charset="0"/>
                <a:cs typeface="Calibri" panose="020F0502020204030204" pitchFamily="34" charset="0"/>
              </a:rPr>
              <a:t>(</a:t>
            </a:r>
            <a:r>
              <a:rPr lang="tr-TR" sz="3200" i="1" dirty="0" err="1">
                <a:solidFill>
                  <a:srgbClr val="FF0000"/>
                </a:solidFill>
                <a:latin typeface="Calibri" panose="020F0502020204030204" pitchFamily="34" charset="0"/>
                <a:cs typeface="Calibri" panose="020F0502020204030204" pitchFamily="34" charset="0"/>
              </a:rPr>
              <a:t>html_nodes</a:t>
            </a:r>
            <a:r>
              <a:rPr lang="tr-TR" sz="3200" i="1" dirty="0">
                <a:solidFill>
                  <a:srgbClr val="FF0000"/>
                </a:solidFill>
                <a:latin typeface="Calibri" panose="020F0502020204030204" pitchFamily="34" charset="0"/>
                <a:cs typeface="Calibri" panose="020F0502020204030204" pitchFamily="34" charset="0"/>
              </a:rPr>
              <a:t>) </a:t>
            </a:r>
            <a:r>
              <a:rPr lang="tr-TR" sz="3200" dirty="0">
                <a:latin typeface="Calibri" panose="020F0502020204030204" pitchFamily="34" charset="0"/>
                <a:cs typeface="Calibri" panose="020F0502020204030204" pitchFamily="34" charset="0"/>
              </a:rPr>
              <a:t>ve </a:t>
            </a:r>
            <a:r>
              <a:rPr lang="tr-TR" sz="3200" i="1" dirty="0">
                <a:solidFill>
                  <a:srgbClr val="FF0000"/>
                </a:solidFill>
                <a:latin typeface="Calibri" panose="020F0502020204030204" pitchFamily="34" charset="0"/>
                <a:cs typeface="Calibri" panose="020F0502020204030204" pitchFamily="34" charset="0"/>
              </a:rPr>
              <a:t>(</a:t>
            </a:r>
            <a:r>
              <a:rPr lang="tr-TR" sz="3200" i="1" dirty="0" err="1">
                <a:solidFill>
                  <a:srgbClr val="FF0000"/>
                </a:solidFill>
                <a:latin typeface="Calibri" panose="020F0502020204030204" pitchFamily="34" charset="0"/>
                <a:cs typeface="Calibri" panose="020F0502020204030204" pitchFamily="34" charset="0"/>
              </a:rPr>
              <a:t>html_text</a:t>
            </a:r>
            <a:r>
              <a:rPr lang="tr-TR" sz="3200" i="1" dirty="0">
                <a:solidFill>
                  <a:srgbClr val="FF0000"/>
                </a:solidFill>
                <a:latin typeface="Calibri" panose="020F0502020204030204" pitchFamily="34" charset="0"/>
                <a:cs typeface="Calibri" panose="020F0502020204030204" pitchFamily="34" charset="0"/>
              </a:rPr>
              <a:t>) </a:t>
            </a:r>
            <a:r>
              <a:rPr lang="tr-TR" sz="3200" dirty="0">
                <a:latin typeface="Calibri" panose="020F0502020204030204" pitchFamily="34" charset="0"/>
                <a:cs typeface="Calibri" panose="020F0502020204030204" pitchFamily="34" charset="0"/>
              </a:rPr>
              <a:t>kodları kullanarak metne dönüştürülür</a:t>
            </a:r>
            <a:r>
              <a:rPr lang="tr-TR" sz="3200" dirty="0" smtClean="0">
                <a:latin typeface="Calibri" panose="020F0502020204030204" pitchFamily="34" charset="0"/>
                <a:cs typeface="Calibri" panose="020F0502020204030204" pitchFamily="34" charset="0"/>
              </a:rPr>
              <a:t>. Biz </a:t>
            </a:r>
            <a:r>
              <a:rPr lang="tr-TR" sz="3200" dirty="0" err="1">
                <a:latin typeface="Calibri" panose="020F0502020204030204" pitchFamily="34" charset="0"/>
                <a:cs typeface="Calibri" panose="020F0502020204030204" pitchFamily="34" charset="0"/>
              </a:rPr>
              <a:t>h</a:t>
            </a:r>
            <a:r>
              <a:rPr lang="tr-TR" sz="3200" dirty="0" err="1" smtClean="0">
                <a:latin typeface="Calibri" panose="020F0502020204030204" pitchFamily="34" charset="0"/>
                <a:cs typeface="Calibri" panose="020F0502020204030204" pitchFamily="34" charset="0"/>
              </a:rPr>
              <a:t>index</a:t>
            </a:r>
            <a:r>
              <a:rPr lang="tr-TR" sz="3200" dirty="0" smtClean="0">
                <a:latin typeface="Calibri" panose="020F0502020204030204" pitchFamily="34" charset="0"/>
                <a:cs typeface="Calibri" panose="020F0502020204030204" pitchFamily="34" charset="0"/>
              </a:rPr>
              <a:t> ,alıntı ve öğretim üyelerinin isimlerinin çekilmesin için bu işlemi uyguladık.</a:t>
            </a:r>
            <a:endParaRPr lang="tr-TR" sz="3200" dirty="0">
              <a:latin typeface="Calibri" panose="020F0502020204030204" pitchFamily="34" charset="0"/>
              <a:cs typeface="Calibri" panose="020F0502020204030204" pitchFamily="34" charset="0"/>
            </a:endParaRPr>
          </a:p>
          <a:p>
            <a:endParaRPr lang="tr-TR" sz="3200" dirty="0">
              <a:latin typeface="Calibri" charset="0"/>
              <a:ea typeface="Calibri" charset="0"/>
              <a:cs typeface="Calibri"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13</a:t>
            </a:fld>
            <a:endParaRPr lang="en-US" dirty="0"/>
          </a:p>
        </p:txBody>
      </p:sp>
      <p:pic>
        <p:nvPicPr>
          <p:cNvPr id="6" name="İçerik Yer Tutucus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3" y="3993861"/>
            <a:ext cx="11280627" cy="1461823"/>
          </a:xfrm>
          <a:prstGeom prst="rect">
            <a:avLst/>
          </a:prstGeom>
        </p:spPr>
      </p:pic>
    </p:spTree>
    <p:extLst>
      <p:ext uri="{BB962C8B-B14F-4D97-AF65-F5344CB8AC3E}">
        <p14:creationId xmlns:p14="http://schemas.microsoft.com/office/powerpoint/2010/main" val="15098199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4FAB73BC-B049-4115-A692-8D63A059BFB8}" type="slidenum">
              <a:rPr lang="en-US" smtClean="0"/>
              <a:t>14</a:t>
            </a:fld>
            <a:endParaRPr lang="en-US" dirty="0"/>
          </a:p>
        </p:txBody>
      </p:sp>
      <p:sp>
        <p:nvSpPr>
          <p:cNvPr id="9" name="Metin kutusu 8"/>
          <p:cNvSpPr txBox="1"/>
          <p:nvPr/>
        </p:nvSpPr>
        <p:spPr>
          <a:xfrm>
            <a:off x="541866" y="1574800"/>
            <a:ext cx="10955867" cy="2554545"/>
          </a:xfrm>
          <a:prstGeom prst="rect">
            <a:avLst/>
          </a:prstGeom>
          <a:noFill/>
        </p:spPr>
        <p:txBody>
          <a:bodyPr wrap="square" rtlCol="0">
            <a:spAutoFit/>
          </a:bodyPr>
          <a:lstStyle/>
          <a:p>
            <a:r>
              <a:rPr lang="tr-TR" sz="3200" dirty="0">
                <a:latin typeface="Calibri" charset="0"/>
                <a:ea typeface="Calibri" charset="0"/>
                <a:cs typeface="Calibri" charset="0"/>
              </a:rPr>
              <a:t>Öğretim üyelerinin Google </a:t>
            </a:r>
            <a:r>
              <a:rPr lang="tr-TR" sz="3200" dirty="0" err="1">
                <a:latin typeface="Calibri" charset="0"/>
                <a:ea typeface="Calibri" charset="0"/>
                <a:cs typeface="Calibri" charset="0"/>
              </a:rPr>
              <a:t>Scholar</a:t>
            </a:r>
            <a:r>
              <a:rPr lang="tr-TR" sz="3200" dirty="0">
                <a:latin typeface="Calibri" charset="0"/>
                <a:ea typeface="Calibri" charset="0"/>
                <a:cs typeface="Calibri" charset="0"/>
              </a:rPr>
              <a:t> sayfaları farklı URL’ye sahip olduğu için verileri tek tek çekebildik fakat görselleştirmek için data.frame haline getirmemiz gerekiyordu.</a:t>
            </a:r>
          </a:p>
          <a:p>
            <a:r>
              <a:rPr lang="tr-TR" sz="3200" dirty="0">
                <a:latin typeface="Calibri" charset="0"/>
                <a:ea typeface="Calibri" charset="0"/>
                <a:cs typeface="Calibri" charset="0"/>
              </a:rPr>
              <a:t>Bunun için verileri For döngüsü ile birleştirerek data.frame haline getirdik ve tüm öğretim üyeleri tek bir listede toplamış olduk. </a:t>
            </a:r>
          </a:p>
        </p:txBody>
      </p:sp>
    </p:spTree>
    <p:extLst>
      <p:ext uri="{BB962C8B-B14F-4D97-AF65-F5344CB8AC3E}">
        <p14:creationId xmlns:p14="http://schemas.microsoft.com/office/powerpoint/2010/main" val="8324780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p:cNvSpPr>
            <a:spLocks noGrp="1"/>
          </p:cNvSpPr>
          <p:nvPr>
            <p:ph type="sldNum" sz="quarter" idx="12"/>
          </p:nvPr>
        </p:nvSpPr>
        <p:spPr/>
        <p:txBody>
          <a:bodyPr/>
          <a:lstStyle/>
          <a:p>
            <a:fld id="{4FAB73BC-B049-4115-A692-8D63A059BFB8}" type="slidenum">
              <a:rPr lang="en-US" smtClean="0"/>
              <a:t>15</a:t>
            </a:fld>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676" y="308590"/>
            <a:ext cx="6691677" cy="6136242"/>
          </a:xfrm>
        </p:spPr>
      </p:pic>
      <p:graphicFrame>
        <p:nvGraphicFramePr>
          <p:cNvPr id="2" name="Diyagram 1">
            <a:extLst>
              <a:ext uri="{FF2B5EF4-FFF2-40B4-BE49-F238E27FC236}">
                <a16:creationId xmlns:a16="http://schemas.microsoft.com/office/drawing/2014/main" xmlns="" id="{059F72B9-251B-4875-A3F8-9C594E41C1DB}"/>
              </a:ext>
            </a:extLst>
          </p:cNvPr>
          <p:cNvGraphicFramePr/>
          <p:nvPr>
            <p:extLst>
              <p:ext uri="{D42A27DB-BD31-4B8C-83A1-F6EECF244321}">
                <p14:modId xmlns:p14="http://schemas.microsoft.com/office/powerpoint/2010/main" val="2807818302"/>
              </p:ext>
            </p:extLst>
          </p:nvPr>
        </p:nvGraphicFramePr>
        <p:xfrm>
          <a:off x="5731" y="2014806"/>
          <a:ext cx="4826377" cy="245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21439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7311" y="642594"/>
            <a:ext cx="10058400" cy="1371600"/>
          </a:xfrm>
        </p:spPr>
        <p:txBody>
          <a:bodyPr/>
          <a:lstStyle/>
          <a:p>
            <a:r>
              <a:rPr lang="tr-TR" b="1" dirty="0">
                <a:latin typeface="Calibri" charset="0"/>
                <a:ea typeface="Calibri" charset="0"/>
                <a:cs typeface="Calibri" charset="0"/>
              </a:rPr>
              <a:t>Veri Görselleştirme</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667" y="2021765"/>
            <a:ext cx="7289416" cy="4285907"/>
          </a:xfrm>
        </p:spPr>
      </p:pic>
      <p:sp>
        <p:nvSpPr>
          <p:cNvPr id="4" name="Slayt Numarası Yer Tutucusu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67" y="2375435"/>
            <a:ext cx="2667000" cy="3094309"/>
          </a:xfrm>
          <a:prstGeom prst="rect">
            <a:avLst/>
          </a:prstGeom>
        </p:spPr>
      </p:pic>
    </p:spTree>
    <p:extLst>
      <p:ext uri="{BB962C8B-B14F-4D97-AF65-F5344CB8AC3E}">
        <p14:creationId xmlns:p14="http://schemas.microsoft.com/office/powerpoint/2010/main" val="34176352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19290" y="1786597"/>
            <a:ext cx="4000310" cy="3733670"/>
          </a:xfrm>
        </p:spPr>
        <p:txBody>
          <a:bodyPr>
            <a:normAutofit/>
          </a:bodyPr>
          <a:lstStyle/>
          <a:p>
            <a:pPr marL="457200" indent="-457200">
              <a:buFont typeface="Arial" panose="020B0604020202020204" pitchFamily="34" charset="0"/>
              <a:buChar char="•"/>
            </a:pPr>
            <a:r>
              <a:rPr lang="tr-TR" sz="2800" dirty="0">
                <a:latin typeface="Calibri" panose="020F0502020204030204" pitchFamily="34" charset="0"/>
                <a:cs typeface="Calibri" panose="020F0502020204030204" pitchFamily="34" charset="0"/>
              </a:rPr>
              <a:t>Web sitesinden kodlar belirlenip </a:t>
            </a:r>
            <a:r>
              <a:rPr lang="tr-TR" sz="2800" dirty="0" err="1">
                <a:latin typeface="Calibri" panose="020F0502020204030204" pitchFamily="34" charset="0"/>
                <a:cs typeface="Calibri" panose="020F0502020204030204" pitchFamily="34" charset="0"/>
              </a:rPr>
              <a:t>R’da</a:t>
            </a:r>
            <a:r>
              <a:rPr lang="tr-TR" sz="2800" dirty="0">
                <a:latin typeface="Calibri" panose="020F0502020204030204" pitchFamily="34" charset="0"/>
                <a:cs typeface="Calibri" panose="020F0502020204030204" pitchFamily="34" charset="0"/>
              </a:rPr>
              <a:t> veriyi elde ettikten ve tablo elde edildikten sonra H-</a:t>
            </a:r>
            <a:r>
              <a:rPr lang="tr-TR" sz="2800" dirty="0" err="1">
                <a:latin typeface="Calibri" panose="020F0502020204030204" pitchFamily="34" charset="0"/>
                <a:cs typeface="Calibri" panose="020F0502020204030204" pitchFamily="34" charset="0"/>
              </a:rPr>
              <a:t>index’ler</a:t>
            </a:r>
            <a:r>
              <a:rPr lang="tr-TR" sz="2800" dirty="0">
                <a:latin typeface="Calibri" panose="020F0502020204030204" pitchFamily="34" charset="0"/>
                <a:cs typeface="Calibri" panose="020F0502020204030204" pitchFamily="34" charset="0"/>
              </a:rPr>
              <a:t> küçükten büyüğe doğru sıralanmıştır.</a:t>
            </a:r>
          </a:p>
        </p:txBody>
      </p:sp>
      <p:sp>
        <p:nvSpPr>
          <p:cNvPr id="3" name="Slayt Numarası Yer Tutucusu 2"/>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7627" y="760021"/>
            <a:ext cx="7325294" cy="53320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86171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8398" y="1955409"/>
            <a:ext cx="4538120" cy="3756075"/>
          </a:xfrm>
        </p:spPr>
        <p:txBody>
          <a:bodyPr>
            <a:normAutofit/>
          </a:bodyPr>
          <a:lstStyle/>
          <a:p>
            <a:pPr marL="457200" indent="-457200">
              <a:buFont typeface="Arial" panose="020B0604020202020204" pitchFamily="34" charset="0"/>
              <a:buChar char="•"/>
            </a:pPr>
            <a:r>
              <a:rPr lang="tr-TR" sz="2600" dirty="0">
                <a:latin typeface="Calibri" panose="020F0502020204030204" pitchFamily="34" charset="0"/>
                <a:cs typeface="Calibri" panose="020F0502020204030204" pitchFamily="34" charset="0"/>
              </a:rPr>
              <a:t>Grafikte gördüğümüz üzere alıntı sayısı arttığında h </a:t>
            </a:r>
            <a:r>
              <a:rPr lang="tr-TR" sz="2600" dirty="0" err="1">
                <a:latin typeface="Calibri" panose="020F0502020204030204" pitchFamily="34" charset="0"/>
                <a:cs typeface="Calibri" panose="020F0502020204030204" pitchFamily="34" charset="0"/>
              </a:rPr>
              <a:t>indexi</a:t>
            </a:r>
            <a:r>
              <a:rPr lang="tr-TR" sz="2600" dirty="0">
                <a:latin typeface="Calibri" panose="020F0502020204030204" pitchFamily="34" charset="0"/>
                <a:cs typeface="Calibri" panose="020F0502020204030204" pitchFamily="34" charset="0"/>
              </a:rPr>
              <a:t> aynı oranda artmayan gözlemler vardır. Bunun nedeni ise yayınlarının eşit miktarda alıntı almamasıdır.</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518" y="1204112"/>
            <a:ext cx="6911758" cy="4948997"/>
          </a:xfrm>
          <a:prstGeom prst="rect">
            <a:avLst/>
          </a:prstGeom>
          <a:ln>
            <a:noFill/>
          </a:ln>
          <a:effectLst>
            <a:outerShdw blurRad="292100" dist="139700" dir="2700000" algn="tl" rotWithShape="0">
              <a:srgbClr val="333333">
                <a:alpha val="65000"/>
              </a:srgbClr>
            </a:outerShdw>
          </a:effectLst>
        </p:spPr>
      </p:pic>
      <p:sp>
        <p:nvSpPr>
          <p:cNvPr id="3" name="Slayt Numarası Yer Tutucusu 2"/>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8607900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4FAB73BC-B049-4115-A692-8D63A059BFB8}" type="slidenum">
              <a:rPr lang="en-US" smtClean="0"/>
              <a:t>19</a:t>
            </a:fld>
            <a:endParaRPr lang="en-US"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321732"/>
            <a:ext cx="10955867" cy="6260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867349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10714" y="1268286"/>
            <a:ext cx="8770571" cy="820766"/>
          </a:xfrm>
        </p:spPr>
        <p:txBody>
          <a:bodyPr>
            <a:normAutofit/>
          </a:bodyPr>
          <a:lstStyle/>
          <a:p>
            <a:pPr algn="ctr"/>
            <a:r>
              <a:rPr lang="tr-TR" b="1" dirty="0">
                <a:solidFill>
                  <a:schemeClr val="tx1"/>
                </a:solidFill>
                <a:latin typeface="Calibri" panose="020F0502020204030204" pitchFamily="34" charset="0"/>
                <a:cs typeface="Calibri" panose="020F0502020204030204" pitchFamily="34" charset="0"/>
              </a:rPr>
              <a:t>ARAŞTIRMA GRUP ÜYELERİ</a:t>
            </a:r>
          </a:p>
        </p:txBody>
      </p:sp>
      <p:sp>
        <p:nvSpPr>
          <p:cNvPr id="3" name="İçerik Yer Tutucusu 2"/>
          <p:cNvSpPr>
            <a:spLocks noGrp="1"/>
          </p:cNvSpPr>
          <p:nvPr>
            <p:ph idx="1"/>
          </p:nvPr>
        </p:nvSpPr>
        <p:spPr/>
        <p:txBody>
          <a:bodyPr>
            <a:normAutofit/>
          </a:bodyPr>
          <a:lstStyle/>
          <a:p>
            <a:pPr>
              <a:buClr>
                <a:schemeClr val="accent4">
                  <a:lumMod val="75000"/>
                </a:schemeClr>
              </a:buClr>
              <a:buSzPct val="105000"/>
              <a:buFont typeface="Wingdings" panose="05000000000000000000" pitchFamily="2" charset="2"/>
              <a:buChar char="v"/>
            </a:pPr>
            <a:r>
              <a:rPr lang="tr-TR" sz="2800" dirty="0">
                <a:solidFill>
                  <a:schemeClr val="tx1"/>
                </a:solidFill>
                <a:latin typeface="Calibri" panose="020F0502020204030204" pitchFamily="34" charset="0"/>
                <a:ea typeface="Helvetica Neue"/>
                <a:cs typeface="Calibri" panose="020F0502020204030204" pitchFamily="34" charset="0"/>
                <a:sym typeface="Helvetica Neue"/>
              </a:rPr>
              <a:t>Dilek ASLAN</a:t>
            </a:r>
          </a:p>
          <a:p>
            <a:pPr>
              <a:buClr>
                <a:schemeClr val="accent4">
                  <a:lumMod val="75000"/>
                </a:schemeClr>
              </a:buClr>
              <a:buSzPct val="105000"/>
              <a:buFont typeface="Wingdings" panose="05000000000000000000" pitchFamily="2" charset="2"/>
              <a:buChar char="v"/>
            </a:pPr>
            <a:r>
              <a:rPr lang="tr-TR" sz="2800" dirty="0">
                <a:solidFill>
                  <a:schemeClr val="tx1"/>
                </a:solidFill>
                <a:latin typeface="Calibri" panose="020F0502020204030204" pitchFamily="34" charset="0"/>
                <a:ea typeface="Helvetica Neue"/>
                <a:cs typeface="Calibri" panose="020F0502020204030204" pitchFamily="34" charset="0"/>
                <a:sym typeface="Helvetica Neue"/>
              </a:rPr>
              <a:t>Aysun AYDOĞDU</a:t>
            </a:r>
          </a:p>
          <a:p>
            <a:pPr>
              <a:buClr>
                <a:schemeClr val="accent4">
                  <a:lumMod val="75000"/>
                </a:schemeClr>
              </a:buClr>
              <a:buSzPct val="105000"/>
              <a:buFont typeface="Wingdings" panose="05000000000000000000" pitchFamily="2" charset="2"/>
              <a:buChar char="v"/>
            </a:pPr>
            <a:r>
              <a:rPr lang="tr-TR" sz="2800" dirty="0">
                <a:solidFill>
                  <a:schemeClr val="tx1"/>
                </a:solidFill>
                <a:latin typeface="Calibri" panose="020F0502020204030204" pitchFamily="34" charset="0"/>
                <a:ea typeface="Helvetica Neue"/>
                <a:cs typeface="Calibri" panose="020F0502020204030204" pitchFamily="34" charset="0"/>
                <a:sym typeface="Helvetica Neue"/>
              </a:rPr>
              <a:t>Tuğçe ELMACI</a:t>
            </a:r>
          </a:p>
          <a:p>
            <a:pPr>
              <a:buClr>
                <a:schemeClr val="accent4">
                  <a:lumMod val="75000"/>
                </a:schemeClr>
              </a:buClr>
              <a:buSzPct val="105000"/>
              <a:buFont typeface="Wingdings" panose="05000000000000000000" pitchFamily="2" charset="2"/>
              <a:buChar char="v"/>
            </a:pPr>
            <a:r>
              <a:rPr lang="tr-TR" sz="2800" dirty="0">
                <a:solidFill>
                  <a:schemeClr val="tx1"/>
                </a:solidFill>
                <a:latin typeface="Calibri" panose="020F0502020204030204" pitchFamily="34" charset="0"/>
                <a:ea typeface="Helvetica Neue"/>
                <a:cs typeface="Calibri" panose="020F0502020204030204" pitchFamily="34" charset="0"/>
                <a:sym typeface="Helvetica Neue"/>
              </a:rPr>
              <a:t>Ebru ARAS</a:t>
            </a:r>
          </a:p>
          <a:p>
            <a:pPr marL="0" indent="0">
              <a:buNone/>
            </a:pPr>
            <a:endParaRPr lang="tr-TR" dirty="0">
              <a:solidFill>
                <a:schemeClr val="tx1"/>
              </a:solidFill>
              <a:latin typeface="Calibri" panose="020F0502020204030204" pitchFamily="34" charset="0"/>
              <a:ea typeface="Helvetica Neue"/>
              <a:cs typeface="Calibri" panose="020F0502020204030204" pitchFamily="34" charset="0"/>
              <a:sym typeface="Helvetica Neue"/>
            </a:endParaRPr>
          </a:p>
          <a:p>
            <a:pPr>
              <a:buClr>
                <a:schemeClr val="accent4">
                  <a:lumMod val="50000"/>
                </a:schemeClr>
              </a:buClr>
              <a:buFont typeface="Wingdings" panose="05000000000000000000" pitchFamily="2" charset="2"/>
              <a:buChar char="Ø"/>
            </a:pPr>
            <a:r>
              <a:rPr lang="en-US" sz="2800" dirty="0">
                <a:solidFill>
                  <a:schemeClr val="tx1"/>
                </a:solidFill>
                <a:latin typeface="Calibri" panose="020F0502020204030204" pitchFamily="34" charset="0"/>
                <a:ea typeface="Helvetica Neue"/>
                <a:cs typeface="Calibri" panose="020F0502020204030204" pitchFamily="34" charset="0"/>
                <a:sym typeface="Helvetica Neue"/>
              </a:rPr>
              <a:t>DANIŞMAN HOCA: DOÇ. DR. ESRA AKDENİZ</a:t>
            </a:r>
            <a:endParaRPr lang="en-US" sz="2800" dirty="0">
              <a:solidFill>
                <a:schemeClr val="tx1"/>
              </a:solidFill>
              <a:latin typeface="Calibri" panose="020F0502020204030204" pitchFamily="34" charset="0"/>
              <a:cs typeface="Calibri" panose="020F0502020204030204" pitchFamily="34" charset="0"/>
            </a:endParaRPr>
          </a:p>
          <a:p>
            <a:endParaRPr lang="tr-TR" dirty="0">
              <a:solidFill>
                <a:schemeClr val="tx1"/>
              </a:solidFill>
              <a:latin typeface="Calibri" panose="020F0502020204030204" pitchFamily="34" charset="0"/>
              <a:cs typeface="Calibri" panose="020F0502020204030204" pitchFamily="34"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1824947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4FAB73BC-B049-4115-A692-8D63A059BFB8}" type="slidenum">
              <a:rPr lang="en-US" smtClean="0"/>
              <a:t>20</a:t>
            </a:fld>
            <a:endParaRPr lang="en-US"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372044"/>
            <a:ext cx="11159066" cy="6072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928585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638" y="479344"/>
            <a:ext cx="8655305" cy="4664076"/>
          </a:xfrm>
        </p:spPr>
      </p:pic>
      <p:sp>
        <p:nvSpPr>
          <p:cNvPr id="4" name="Slayt Numarası Yer Tutucusu 3"/>
          <p:cNvSpPr>
            <a:spLocks noGrp="1"/>
          </p:cNvSpPr>
          <p:nvPr>
            <p:ph type="sldNum" sz="quarter" idx="12"/>
          </p:nvPr>
        </p:nvSpPr>
        <p:spPr/>
        <p:txBody>
          <a:bodyPr/>
          <a:lstStyle/>
          <a:p>
            <a:fld id="{4FAB73BC-B049-4115-A692-8D63A059BFB8}" type="slidenum">
              <a:rPr lang="en-US" smtClean="0"/>
              <a:t>21</a:t>
            </a:fld>
            <a:endParaRPr lang="en-US" dirty="0"/>
          </a:p>
        </p:txBody>
      </p:sp>
      <p:sp>
        <p:nvSpPr>
          <p:cNvPr id="6" name="Metin kutusu 5"/>
          <p:cNvSpPr txBox="1"/>
          <p:nvPr/>
        </p:nvSpPr>
        <p:spPr>
          <a:xfrm>
            <a:off x="361262" y="5244503"/>
            <a:ext cx="11221138" cy="1200329"/>
          </a:xfrm>
          <a:prstGeom prst="rect">
            <a:avLst/>
          </a:prstGeom>
          <a:noFill/>
        </p:spPr>
        <p:txBody>
          <a:bodyPr wrap="square" rtlCol="0">
            <a:spAutoFit/>
          </a:bodyPr>
          <a:lstStyle/>
          <a:p>
            <a:pPr marL="342900" indent="-342900">
              <a:buFont typeface="Arial" panose="020B0604020202020204" pitchFamily="34" charset="0"/>
              <a:buChar char="•"/>
            </a:pPr>
            <a:r>
              <a:rPr lang="tr-TR" sz="2400" dirty="0" err="1">
                <a:latin typeface="Calibri" charset="0"/>
                <a:ea typeface="Calibri" charset="0"/>
                <a:cs typeface="Calibri" charset="0"/>
              </a:rPr>
              <a:t>Hindexleri</a:t>
            </a:r>
            <a:r>
              <a:rPr lang="tr-TR" sz="2400" dirty="0">
                <a:latin typeface="Calibri" charset="0"/>
                <a:ea typeface="Calibri" charset="0"/>
                <a:cs typeface="Calibri" charset="0"/>
              </a:rPr>
              <a:t> kategorileştirerek 3 gruba ayırdık.</a:t>
            </a:r>
          </a:p>
          <a:p>
            <a:pPr marL="342900" indent="-342900">
              <a:buFont typeface="Arial" panose="020B0604020202020204" pitchFamily="34" charset="0"/>
              <a:buChar char="•"/>
            </a:pPr>
            <a:r>
              <a:rPr lang="tr-TR" sz="2400" dirty="0">
                <a:latin typeface="Calibri" charset="0"/>
                <a:ea typeface="Calibri" charset="0"/>
                <a:cs typeface="Calibri" charset="0"/>
              </a:rPr>
              <a:t>Grafikte gördüğümüz gibi </a:t>
            </a:r>
            <a:r>
              <a:rPr lang="tr-TR" sz="2400" dirty="0" err="1">
                <a:latin typeface="Calibri" charset="0"/>
                <a:ea typeface="Calibri" charset="0"/>
                <a:cs typeface="Calibri" charset="0"/>
              </a:rPr>
              <a:t>hindex’i</a:t>
            </a:r>
            <a:r>
              <a:rPr lang="tr-TR" sz="2400" dirty="0">
                <a:latin typeface="Calibri" charset="0"/>
                <a:ea typeface="Calibri" charset="0"/>
                <a:cs typeface="Calibri" charset="0"/>
              </a:rPr>
              <a:t> 14’ün altında olan öğretim üyesi daha çoktur.</a:t>
            </a:r>
          </a:p>
          <a:p>
            <a:r>
              <a:rPr lang="tr-TR" sz="2400" dirty="0">
                <a:latin typeface="Calibri" charset="0"/>
                <a:ea typeface="Calibri" charset="0"/>
                <a:cs typeface="Calibri" charset="0"/>
              </a:rPr>
              <a:t>40 ve üzeri olanların sayısı daha azdır.</a:t>
            </a:r>
          </a:p>
        </p:txBody>
      </p:sp>
    </p:spTree>
    <p:extLst>
      <p:ext uri="{BB962C8B-B14F-4D97-AF65-F5344CB8AC3E}">
        <p14:creationId xmlns:p14="http://schemas.microsoft.com/office/powerpoint/2010/main" val="7879316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050" y="417717"/>
            <a:ext cx="8812530" cy="5069854"/>
          </a:xfrm>
        </p:spPr>
      </p:pic>
      <p:sp>
        <p:nvSpPr>
          <p:cNvPr id="4" name="Slayt Numarası Yer Tutucusu 3"/>
          <p:cNvSpPr>
            <a:spLocks noGrp="1"/>
          </p:cNvSpPr>
          <p:nvPr>
            <p:ph type="sldNum" sz="quarter" idx="12"/>
          </p:nvPr>
        </p:nvSpPr>
        <p:spPr/>
        <p:txBody>
          <a:bodyPr/>
          <a:lstStyle/>
          <a:p>
            <a:fld id="{4FAB73BC-B049-4115-A692-8D63A059BFB8}" type="slidenum">
              <a:rPr lang="en-US" smtClean="0"/>
              <a:t>22</a:t>
            </a:fld>
            <a:endParaRPr lang="en-US" dirty="0"/>
          </a:p>
        </p:txBody>
      </p:sp>
      <p:sp>
        <p:nvSpPr>
          <p:cNvPr id="7" name="İçerik Yer Tutucusu 2">
            <a:extLst>
              <a:ext uri="{FF2B5EF4-FFF2-40B4-BE49-F238E27FC236}">
                <a16:creationId xmlns:a16="http://schemas.microsoft.com/office/drawing/2014/main" xmlns="" id="{EFEE96BD-6CAB-419D-92AF-7EEBB489A263}"/>
              </a:ext>
            </a:extLst>
          </p:cNvPr>
          <p:cNvSpPr txBox="1">
            <a:spLocks/>
          </p:cNvSpPr>
          <p:nvPr/>
        </p:nvSpPr>
        <p:spPr>
          <a:xfrm>
            <a:off x="466427" y="5488742"/>
            <a:ext cx="11267342" cy="84406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tr-TR" sz="2200" smtClean="0">
                <a:latin typeface="Calibri" panose="020F0502020204030204" pitchFamily="34" charset="0"/>
                <a:cs typeface="Calibri" panose="020F0502020204030204" pitchFamily="34" charset="0"/>
              </a:rPr>
              <a:t>Hindexler için yoğunluk grafiği hazırladık ve grafiğe baktığımızda, hindexlerin 8-10 bandında daha yoğunlukta olduğunu grafiğimizin de bu yüzden sağa çarpık olduğunu belirledik.</a:t>
            </a:r>
            <a:endParaRPr lang="tr-TR"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89647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4D0176E7-5CAA-410C-AF12-1A34F96FBE15}"/>
              </a:ext>
            </a:extLst>
          </p:cNvPr>
          <p:cNvSpPr>
            <a:spLocks noGrp="1"/>
          </p:cNvSpPr>
          <p:nvPr>
            <p:ph type="title"/>
          </p:nvPr>
        </p:nvSpPr>
        <p:spPr>
          <a:xfrm>
            <a:off x="1386254" y="881881"/>
            <a:ext cx="8770571" cy="894695"/>
          </a:xfrm>
        </p:spPr>
        <p:txBody>
          <a:bodyPr>
            <a:normAutofit/>
          </a:bodyPr>
          <a:lstStyle/>
          <a:p>
            <a:pPr algn="ctr"/>
            <a:r>
              <a:rPr lang="en-US" sz="4500" b="1" dirty="0" err="1">
                <a:solidFill>
                  <a:schemeClr val="tx1"/>
                </a:solidFill>
                <a:latin typeface="Calibri" panose="020F0502020204030204" pitchFamily="34" charset="0"/>
                <a:ea typeface="Helvetica Neue"/>
                <a:cs typeface="Calibri" panose="020F0502020204030204" pitchFamily="34" charset="0"/>
                <a:sym typeface="Helvetica Neue"/>
              </a:rPr>
              <a:t>V</a:t>
            </a:r>
            <a:r>
              <a:rPr lang="en-US" sz="4500" b="1" dirty="0" err="1">
                <a:solidFill>
                  <a:schemeClr val="tx1"/>
                </a:solidFill>
                <a:latin typeface="Calibri" panose="020F0502020204030204" pitchFamily="34" charset="0"/>
                <a:cs typeface="Calibri" panose="020F0502020204030204" pitchFamily="34" charset="0"/>
              </a:rPr>
              <a:t>eri</a:t>
            </a:r>
            <a:r>
              <a:rPr lang="en-US" sz="4500" b="1" dirty="0">
                <a:solidFill>
                  <a:schemeClr val="tx1"/>
                </a:solidFill>
                <a:latin typeface="Calibri" panose="020F0502020204030204" pitchFamily="34" charset="0"/>
                <a:ea typeface="Helvetica Neue"/>
                <a:cs typeface="Calibri" panose="020F0502020204030204" pitchFamily="34" charset="0"/>
                <a:sym typeface="Helvetica Neue"/>
              </a:rPr>
              <a:t> </a:t>
            </a:r>
            <a:r>
              <a:rPr lang="en-US" sz="4500" b="1" dirty="0" err="1">
                <a:solidFill>
                  <a:schemeClr val="tx1"/>
                </a:solidFill>
                <a:latin typeface="Calibri" panose="020F0502020204030204" pitchFamily="34" charset="0"/>
                <a:cs typeface="Calibri" panose="020F0502020204030204" pitchFamily="34" charset="0"/>
              </a:rPr>
              <a:t>Analizi</a:t>
            </a:r>
            <a:endParaRPr lang="tr-TR" sz="4500" b="1" dirty="0">
              <a:solidFill>
                <a:schemeClr val="tx1"/>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xmlns="" id="{E4913EAA-6BE8-4AD8-94BE-80A4A0796A46}"/>
              </a:ext>
            </a:extLst>
          </p:cNvPr>
          <p:cNvSpPr>
            <a:spLocks noGrp="1"/>
          </p:cNvSpPr>
          <p:nvPr>
            <p:ph idx="1"/>
          </p:nvPr>
        </p:nvSpPr>
        <p:spPr>
          <a:xfrm>
            <a:off x="1066800" y="1966586"/>
            <a:ext cx="10058400" cy="4068454"/>
          </a:xfrm>
        </p:spPr>
        <p:txBody>
          <a:bodyPr>
            <a:normAutofit lnSpcReduction="10000"/>
          </a:bodyPr>
          <a:lstStyle/>
          <a:p>
            <a:pPr marL="0" lvl="0" indent="0">
              <a:lnSpc>
                <a:spcPct val="100000"/>
              </a:lnSpc>
              <a:spcBef>
                <a:spcPts val="0"/>
              </a:spcBef>
              <a:buClr>
                <a:srgbClr val="000000"/>
              </a:buClr>
              <a:buSzPts val="3190"/>
              <a:buNone/>
            </a:pPr>
            <a:r>
              <a:rPr lang="en-US" sz="2200" dirty="0" err="1">
                <a:solidFill>
                  <a:schemeClr val="tx1"/>
                </a:solidFill>
                <a:latin typeface="Calibri" panose="020F0502020204030204" pitchFamily="34" charset="0"/>
                <a:ea typeface="Helvetica Neue"/>
                <a:cs typeface="Calibri" panose="020F0502020204030204" pitchFamily="34" charset="0"/>
                <a:sym typeface="Helvetica Neue"/>
              </a:rPr>
              <a:t>Veriler</a:t>
            </a:r>
            <a:r>
              <a:rPr lang="tr-TR" sz="2200" dirty="0">
                <a:solidFill>
                  <a:schemeClr val="tx1"/>
                </a:solidFill>
                <a:latin typeface="Calibri" panose="020F0502020204030204" pitchFamily="34" charset="0"/>
                <a:ea typeface="Helvetica Neue"/>
                <a:cs typeface="Calibri" panose="020F0502020204030204" pitchFamily="34" charset="0"/>
                <a:sym typeface="Helvetica Neue"/>
              </a:rPr>
              <a:t> R </a:t>
            </a:r>
            <a:r>
              <a:rPr lang="tr-TR" sz="2200" dirty="0" err="1">
                <a:solidFill>
                  <a:schemeClr val="tx1"/>
                </a:solidFill>
                <a:latin typeface="Calibri" panose="020F0502020204030204" pitchFamily="34" charset="0"/>
                <a:ea typeface="Helvetica Neue"/>
                <a:cs typeface="Calibri" panose="020F0502020204030204" pitchFamily="34" charset="0"/>
                <a:sym typeface="Helvetica Neue"/>
              </a:rPr>
              <a:t>Studio</a:t>
            </a:r>
            <a:r>
              <a:rPr lang="en-US" sz="2200" dirty="0">
                <a:solidFill>
                  <a:schemeClr val="tx1"/>
                </a:solidFill>
                <a:latin typeface="Calibri" panose="020F0502020204030204" pitchFamily="34" charset="0"/>
                <a:ea typeface="Helvetica Neue"/>
                <a:cs typeface="Calibri" panose="020F0502020204030204" pitchFamily="34" charset="0"/>
                <a:sym typeface="Helvetica Neue"/>
              </a:rPr>
              <a:t> </a:t>
            </a:r>
            <a:r>
              <a:rPr lang="en-US" sz="2200" dirty="0" err="1">
                <a:solidFill>
                  <a:schemeClr val="tx1"/>
                </a:solidFill>
                <a:latin typeface="Calibri" panose="020F0502020204030204" pitchFamily="34" charset="0"/>
                <a:ea typeface="Helvetica Neue"/>
                <a:cs typeface="Calibri" panose="020F0502020204030204" pitchFamily="34" charset="0"/>
                <a:sym typeface="Helvetica Neue"/>
              </a:rPr>
              <a:t>programı</a:t>
            </a:r>
            <a:r>
              <a:rPr lang="en-US" sz="2200" dirty="0">
                <a:solidFill>
                  <a:schemeClr val="tx1"/>
                </a:solidFill>
                <a:latin typeface="Calibri" panose="020F0502020204030204" pitchFamily="34" charset="0"/>
                <a:ea typeface="Helvetica Neue"/>
                <a:cs typeface="Calibri" panose="020F0502020204030204" pitchFamily="34" charset="0"/>
                <a:sym typeface="Helvetica Neue"/>
              </a:rPr>
              <a:t> </a:t>
            </a:r>
            <a:r>
              <a:rPr lang="en-US" sz="2200" dirty="0" err="1">
                <a:solidFill>
                  <a:schemeClr val="tx1"/>
                </a:solidFill>
                <a:latin typeface="Calibri" panose="020F0502020204030204" pitchFamily="34" charset="0"/>
                <a:ea typeface="Helvetica Neue"/>
                <a:cs typeface="Calibri" panose="020F0502020204030204" pitchFamily="34" charset="0"/>
                <a:sym typeface="Helvetica Neue"/>
              </a:rPr>
              <a:t>ile</a:t>
            </a:r>
            <a:r>
              <a:rPr lang="en-US" sz="2200" dirty="0">
                <a:solidFill>
                  <a:schemeClr val="tx1"/>
                </a:solidFill>
                <a:latin typeface="Calibri" panose="020F0502020204030204" pitchFamily="34" charset="0"/>
                <a:ea typeface="Helvetica Neue"/>
                <a:cs typeface="Calibri" panose="020F0502020204030204" pitchFamily="34" charset="0"/>
                <a:sym typeface="Helvetica Neue"/>
              </a:rPr>
              <a:t> </a:t>
            </a:r>
            <a:r>
              <a:rPr lang="en-US" sz="2200" dirty="0" err="1">
                <a:solidFill>
                  <a:schemeClr val="tx1"/>
                </a:solidFill>
                <a:latin typeface="Calibri" panose="020F0502020204030204" pitchFamily="34" charset="0"/>
                <a:ea typeface="Helvetica Neue"/>
                <a:cs typeface="Calibri" panose="020F0502020204030204" pitchFamily="34" charset="0"/>
                <a:sym typeface="Helvetica Neue"/>
              </a:rPr>
              <a:t>analiz</a:t>
            </a:r>
            <a:r>
              <a:rPr lang="en-US" sz="2200" dirty="0">
                <a:solidFill>
                  <a:schemeClr val="tx1"/>
                </a:solidFill>
                <a:latin typeface="Calibri" panose="020F0502020204030204" pitchFamily="34" charset="0"/>
                <a:ea typeface="Helvetica Neue"/>
                <a:cs typeface="Calibri" panose="020F0502020204030204" pitchFamily="34" charset="0"/>
                <a:sym typeface="Helvetica Neue"/>
              </a:rPr>
              <a:t> </a:t>
            </a:r>
            <a:r>
              <a:rPr lang="en-US" sz="2200" dirty="0" err="1">
                <a:solidFill>
                  <a:schemeClr val="tx1"/>
                </a:solidFill>
                <a:latin typeface="Calibri" panose="020F0502020204030204" pitchFamily="34" charset="0"/>
                <a:ea typeface="Helvetica Neue"/>
                <a:cs typeface="Calibri" panose="020F0502020204030204" pitchFamily="34" charset="0"/>
                <a:sym typeface="Helvetica Neue"/>
              </a:rPr>
              <a:t>edilecektir</a:t>
            </a:r>
            <a:r>
              <a:rPr lang="en-US" sz="2200" dirty="0">
                <a:solidFill>
                  <a:schemeClr val="tx1"/>
                </a:solidFill>
                <a:latin typeface="Calibri" panose="020F0502020204030204" pitchFamily="34" charset="0"/>
                <a:ea typeface="Helvetica Neue"/>
                <a:cs typeface="Calibri" panose="020F0502020204030204" pitchFamily="34" charset="0"/>
                <a:sym typeface="Helvetica Neue"/>
              </a:rPr>
              <a:t>.</a:t>
            </a:r>
            <a:endParaRPr lang="tr-TR" sz="2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tr-TR" sz="2200" b="1" i="1" u="sng" dirty="0">
                <a:solidFill>
                  <a:schemeClr val="tx1"/>
                </a:solidFill>
                <a:latin typeface="Calibri" panose="020F0502020204030204" pitchFamily="34" charset="0"/>
                <a:cs typeface="Calibri" panose="020F0502020204030204" pitchFamily="34" charset="0"/>
                <a:hlinkClick r:id="rId2"/>
              </a:rPr>
              <a:t>Library(</a:t>
            </a:r>
            <a:r>
              <a:rPr lang="tr-TR" sz="2200" b="1" i="1" u="sng" dirty="0" err="1">
                <a:solidFill>
                  <a:schemeClr val="tx1"/>
                </a:solidFill>
                <a:latin typeface="Calibri" panose="020F0502020204030204" pitchFamily="34" charset="0"/>
                <a:cs typeface="Calibri" panose="020F0502020204030204" pitchFamily="34" charset="0"/>
                <a:hlinkClick r:id="rId2"/>
              </a:rPr>
              <a:t>dplyr</a:t>
            </a:r>
            <a:r>
              <a:rPr lang="tr-TR" sz="2200" b="1" i="1" u="sng" dirty="0">
                <a:solidFill>
                  <a:schemeClr val="tx1"/>
                </a:solidFill>
                <a:latin typeface="Calibri" panose="020F0502020204030204" pitchFamily="34" charset="0"/>
                <a:cs typeface="Calibri" panose="020F0502020204030204" pitchFamily="34" charset="0"/>
                <a:hlinkClick r:id="rId2"/>
              </a:rPr>
              <a:t>): </a:t>
            </a:r>
            <a:r>
              <a:rPr lang="tr-TR" sz="2200" dirty="0">
                <a:solidFill>
                  <a:schemeClr val="tx1"/>
                </a:solidFill>
                <a:latin typeface="Calibri" panose="020F0502020204030204" pitchFamily="34" charset="0"/>
                <a:cs typeface="Calibri" panose="020F0502020204030204" pitchFamily="34" charset="0"/>
              </a:rPr>
              <a:t>Verileri düzenli ve hızlı bir şekilde özetlemek için araçlar sunar. Ayrıca, özellikle veri temizleme ve ön analizler için R'nin öğrenilmesini ve kullanılmasını biraz daha kolaylaştırabilir</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Hadley</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Wickham</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Romain</a:t>
            </a:r>
            <a:r>
              <a:rPr lang="tr-TR" sz="2200" dirty="0">
                <a:latin typeface="Calibri" panose="020F0502020204030204" pitchFamily="34" charset="0"/>
                <a:cs typeface="Calibri" panose="020F0502020204030204" pitchFamily="34" charset="0"/>
              </a:rPr>
              <a:t> François, </a:t>
            </a:r>
            <a:r>
              <a:rPr lang="tr-TR" sz="2200" dirty="0" err="1">
                <a:latin typeface="Calibri" panose="020F0502020204030204" pitchFamily="34" charset="0"/>
                <a:cs typeface="Calibri" panose="020F0502020204030204" pitchFamily="34" charset="0"/>
              </a:rPr>
              <a:t>Lionel</a:t>
            </a:r>
            <a:r>
              <a:rPr lang="tr-TR" sz="2200" dirty="0">
                <a:latin typeface="Calibri" panose="020F0502020204030204" pitchFamily="34" charset="0"/>
                <a:cs typeface="Calibri" panose="020F0502020204030204" pitchFamily="34" charset="0"/>
              </a:rPr>
              <a:t> Henry </a:t>
            </a:r>
            <a:r>
              <a:rPr lang="tr-TR" sz="2200" dirty="0" err="1">
                <a:latin typeface="Calibri" panose="020F0502020204030204" pitchFamily="34" charset="0"/>
                <a:cs typeface="Calibri" panose="020F0502020204030204" pitchFamily="34" charset="0"/>
              </a:rPr>
              <a:t>and</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Kirill</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Müller</a:t>
            </a:r>
            <a:r>
              <a:rPr lang="tr-TR" sz="2200" dirty="0">
                <a:latin typeface="Calibri" panose="020F0502020204030204" pitchFamily="34" charset="0"/>
                <a:cs typeface="Calibri" panose="020F0502020204030204" pitchFamily="34" charset="0"/>
              </a:rPr>
              <a:t> (2019). </a:t>
            </a:r>
            <a:r>
              <a:rPr lang="tr-TR" sz="2200" dirty="0" err="1">
                <a:latin typeface="Calibri" panose="020F0502020204030204" pitchFamily="34" charset="0"/>
                <a:cs typeface="Calibri" panose="020F0502020204030204" pitchFamily="34" charset="0"/>
              </a:rPr>
              <a:t>dplyr</a:t>
            </a:r>
            <a:r>
              <a:rPr lang="tr-TR" sz="2200" dirty="0">
                <a:latin typeface="Calibri" panose="020F0502020204030204" pitchFamily="34" charset="0"/>
                <a:cs typeface="Calibri" panose="020F0502020204030204" pitchFamily="34" charset="0"/>
              </a:rPr>
              <a:t>: A </a:t>
            </a:r>
            <a:r>
              <a:rPr lang="tr-TR" sz="2200" dirty="0" err="1">
                <a:latin typeface="Calibri" panose="020F0502020204030204" pitchFamily="34" charset="0"/>
                <a:cs typeface="Calibri" panose="020F0502020204030204" pitchFamily="34" charset="0"/>
              </a:rPr>
              <a:t>Grammar</a:t>
            </a:r>
            <a:r>
              <a:rPr lang="tr-TR" sz="2200" dirty="0">
                <a:latin typeface="Calibri" panose="020F0502020204030204" pitchFamily="34" charset="0"/>
                <a:cs typeface="Calibri" panose="020F0502020204030204" pitchFamily="34" charset="0"/>
              </a:rPr>
              <a:t> of Data </a:t>
            </a:r>
            <a:r>
              <a:rPr lang="tr-TR" sz="2200" dirty="0" err="1">
                <a:latin typeface="Calibri" panose="020F0502020204030204" pitchFamily="34" charset="0"/>
                <a:cs typeface="Calibri" panose="020F0502020204030204" pitchFamily="34" charset="0"/>
              </a:rPr>
              <a:t>Manipulation</a:t>
            </a:r>
            <a:endParaRPr lang="tr-TR" sz="2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tr-TR" sz="2200" b="1" i="1" u="sng" dirty="0">
                <a:solidFill>
                  <a:schemeClr val="tx1"/>
                </a:solidFill>
                <a:latin typeface="Calibri" panose="020F0502020204030204" pitchFamily="34" charset="0"/>
                <a:cs typeface="Calibri" panose="020F0502020204030204" pitchFamily="34" charset="0"/>
                <a:hlinkClick r:id="rId3"/>
              </a:rPr>
              <a:t>Library(rvest): </a:t>
            </a:r>
            <a:r>
              <a:rPr lang="tr-TR" sz="2200" dirty="0">
                <a:solidFill>
                  <a:schemeClr val="tx1"/>
                </a:solidFill>
                <a:latin typeface="Calibri" panose="020F0502020204030204" pitchFamily="34" charset="0"/>
                <a:cs typeface="Calibri" panose="020F0502020204030204" pitchFamily="34" charset="0"/>
              </a:rPr>
              <a:t>Html web sayfalarından verilerin toplanmasını kolaylaştıran bir pakettir</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Hadley</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Wickham</a:t>
            </a:r>
            <a:r>
              <a:rPr lang="tr-TR" sz="2200" dirty="0">
                <a:latin typeface="Calibri" panose="020F0502020204030204" pitchFamily="34" charset="0"/>
                <a:cs typeface="Calibri" panose="020F0502020204030204" pitchFamily="34" charset="0"/>
              </a:rPr>
              <a:t> (2019). </a:t>
            </a:r>
            <a:r>
              <a:rPr lang="tr-TR" sz="2200" dirty="0" err="1">
                <a:latin typeface="Calibri" panose="020F0502020204030204" pitchFamily="34" charset="0"/>
                <a:cs typeface="Calibri" panose="020F0502020204030204" pitchFamily="34" charset="0"/>
              </a:rPr>
              <a:t>rvest</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Easily</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Harvest</a:t>
            </a:r>
            <a:r>
              <a:rPr lang="tr-TR" sz="2200" dirty="0">
                <a:latin typeface="Calibri" panose="020F0502020204030204" pitchFamily="34" charset="0"/>
                <a:cs typeface="Calibri" panose="020F0502020204030204" pitchFamily="34" charset="0"/>
              </a:rPr>
              <a:t> (</a:t>
            </a:r>
            <a:r>
              <a:rPr lang="tr-TR" sz="2200" dirty="0" err="1">
                <a:latin typeface="Calibri" panose="020F0502020204030204" pitchFamily="34" charset="0"/>
                <a:cs typeface="Calibri" panose="020F0502020204030204" pitchFamily="34" charset="0"/>
              </a:rPr>
              <a:t>Scrape</a:t>
            </a:r>
            <a:r>
              <a:rPr lang="tr-TR" sz="2200" dirty="0">
                <a:latin typeface="Calibri" panose="020F0502020204030204" pitchFamily="34" charset="0"/>
                <a:cs typeface="Calibri" panose="020F0502020204030204" pitchFamily="34" charset="0"/>
              </a:rPr>
              <a:t>) Web </a:t>
            </a:r>
            <a:r>
              <a:rPr lang="tr-TR" sz="2200" dirty="0" err="1">
                <a:latin typeface="Calibri" panose="020F0502020204030204" pitchFamily="34" charset="0"/>
                <a:cs typeface="Calibri" panose="020F0502020204030204" pitchFamily="34" charset="0"/>
              </a:rPr>
              <a:t>Pages</a:t>
            </a:r>
            <a:r>
              <a:rPr lang="tr-TR" sz="22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tr-TR" sz="2200" b="1" i="1" u="sng" dirty="0">
                <a:solidFill>
                  <a:schemeClr val="tx1"/>
                </a:solidFill>
                <a:latin typeface="Calibri" panose="020F0502020204030204" pitchFamily="34" charset="0"/>
                <a:cs typeface="Calibri" panose="020F0502020204030204" pitchFamily="34" charset="0"/>
                <a:hlinkClick r:id="rId4"/>
              </a:rPr>
              <a:t>Library(Ggplot2)</a:t>
            </a:r>
            <a:r>
              <a:rPr lang="tr-TR" sz="2200" b="1" i="1" u="sng" dirty="0">
                <a:latin typeface="Calibri" panose="020F0502020204030204" pitchFamily="34" charset="0"/>
                <a:cs typeface="Calibri" panose="020F0502020204030204" pitchFamily="34" charset="0"/>
              </a:rPr>
              <a:t>:H. </a:t>
            </a:r>
            <a:r>
              <a:rPr lang="tr-TR" sz="2200" b="1" i="1" u="sng" dirty="0" err="1">
                <a:latin typeface="Calibri" panose="020F0502020204030204" pitchFamily="34" charset="0"/>
                <a:cs typeface="Calibri" panose="020F0502020204030204" pitchFamily="34" charset="0"/>
              </a:rPr>
              <a:t>Wickham</a:t>
            </a:r>
            <a:r>
              <a:rPr lang="tr-TR" sz="2200" b="1" i="1" u="sng" dirty="0">
                <a:latin typeface="Calibri" panose="020F0502020204030204" pitchFamily="34" charset="0"/>
                <a:cs typeface="Calibri" panose="020F0502020204030204" pitchFamily="34" charset="0"/>
              </a:rPr>
              <a:t>. ggplot2: </a:t>
            </a:r>
            <a:r>
              <a:rPr lang="tr-TR" sz="2200" b="1" i="1" u="sng" dirty="0" err="1">
                <a:latin typeface="Calibri" panose="020F0502020204030204" pitchFamily="34" charset="0"/>
                <a:cs typeface="Calibri" panose="020F0502020204030204" pitchFamily="34" charset="0"/>
              </a:rPr>
              <a:t>Elegant</a:t>
            </a:r>
            <a:r>
              <a:rPr lang="tr-TR" sz="2200" b="1" i="1" u="sng" dirty="0">
                <a:latin typeface="Calibri" panose="020F0502020204030204" pitchFamily="34" charset="0"/>
                <a:cs typeface="Calibri" panose="020F0502020204030204" pitchFamily="34" charset="0"/>
              </a:rPr>
              <a:t> Graphics </a:t>
            </a:r>
            <a:r>
              <a:rPr lang="tr-TR" sz="2200" b="1" i="1" u="sng" dirty="0" err="1">
                <a:latin typeface="Calibri" panose="020F0502020204030204" pitchFamily="34" charset="0"/>
                <a:cs typeface="Calibri" panose="020F0502020204030204" pitchFamily="34" charset="0"/>
              </a:rPr>
              <a:t>for</a:t>
            </a:r>
            <a:r>
              <a:rPr lang="tr-TR" sz="2200" b="1" i="1" u="sng" dirty="0">
                <a:latin typeface="Calibri" panose="020F0502020204030204" pitchFamily="34" charset="0"/>
                <a:cs typeface="Calibri" panose="020F0502020204030204" pitchFamily="34" charset="0"/>
              </a:rPr>
              <a:t> Data Analysis. </a:t>
            </a:r>
            <a:r>
              <a:rPr lang="tr-TR" sz="2200" b="1" i="1" u="sng" dirty="0" err="1">
                <a:latin typeface="Calibri" panose="020F0502020204030204" pitchFamily="34" charset="0"/>
                <a:cs typeface="Calibri" panose="020F0502020204030204" pitchFamily="34" charset="0"/>
              </a:rPr>
              <a:t>Springer-Verlag</a:t>
            </a:r>
            <a:r>
              <a:rPr lang="tr-TR" sz="2200" b="1" i="1" u="sng" dirty="0">
                <a:latin typeface="Calibri" panose="020F0502020204030204" pitchFamily="34" charset="0"/>
                <a:cs typeface="Calibri" panose="020F0502020204030204" pitchFamily="34" charset="0"/>
              </a:rPr>
              <a:t> New York, 2016.</a:t>
            </a:r>
          </a:p>
          <a:p>
            <a:pPr>
              <a:buFont typeface="Wingdings" panose="05000000000000000000" pitchFamily="2" charset="2"/>
              <a:buChar char="Ø"/>
            </a:pPr>
            <a:r>
              <a:rPr lang="tr-TR" sz="2200" b="1" i="1" u="sng" dirty="0">
                <a:latin typeface="Calibri" panose="020F0502020204030204" pitchFamily="34" charset="0"/>
                <a:cs typeface="Calibri" panose="020F0502020204030204" pitchFamily="34" charset="0"/>
                <a:hlinkClick r:id="rId5"/>
              </a:rPr>
              <a:t>Library(</a:t>
            </a:r>
            <a:r>
              <a:rPr lang="tr-TR" sz="2200" b="1" i="1" u="sng" dirty="0" err="1">
                <a:latin typeface="Calibri" panose="020F0502020204030204" pitchFamily="34" charset="0"/>
                <a:cs typeface="Calibri" panose="020F0502020204030204" pitchFamily="34" charset="0"/>
                <a:hlinkClick r:id="rId5"/>
              </a:rPr>
              <a:t>data.table</a:t>
            </a:r>
            <a:r>
              <a:rPr lang="tr-TR" sz="2200" b="1" i="1" u="sng" dirty="0">
                <a:latin typeface="Calibri" panose="020F0502020204030204" pitchFamily="34" charset="0"/>
                <a:cs typeface="Calibri" panose="020F0502020204030204" pitchFamily="34" charset="0"/>
                <a:hlinkClick r:id="rId5"/>
              </a:rPr>
              <a:t>):</a:t>
            </a:r>
            <a:r>
              <a:rPr lang="tr-TR" sz="2200" b="1" i="1" u="sng" dirty="0" err="1">
                <a:latin typeface="Calibri" panose="020F0502020204030204" pitchFamily="34" charset="0"/>
                <a:cs typeface="Calibri" panose="020F0502020204030204" pitchFamily="34" charset="0"/>
              </a:rPr>
              <a:t>Matt</a:t>
            </a:r>
            <a:r>
              <a:rPr lang="tr-TR" sz="2200" b="1" i="1" u="sng" dirty="0">
                <a:latin typeface="Calibri" panose="020F0502020204030204" pitchFamily="34" charset="0"/>
                <a:cs typeface="Calibri" panose="020F0502020204030204" pitchFamily="34" charset="0"/>
              </a:rPr>
              <a:t> </a:t>
            </a:r>
            <a:r>
              <a:rPr lang="tr-TR" sz="2200" b="1" i="1" u="sng" dirty="0" err="1">
                <a:latin typeface="Calibri" panose="020F0502020204030204" pitchFamily="34" charset="0"/>
                <a:cs typeface="Calibri" panose="020F0502020204030204" pitchFamily="34" charset="0"/>
              </a:rPr>
              <a:t>Dowle</a:t>
            </a:r>
            <a:r>
              <a:rPr lang="tr-TR" sz="2200" b="1" i="1" u="sng" dirty="0">
                <a:latin typeface="Calibri" panose="020F0502020204030204" pitchFamily="34" charset="0"/>
                <a:cs typeface="Calibri" panose="020F0502020204030204" pitchFamily="34" charset="0"/>
              </a:rPr>
              <a:t> </a:t>
            </a:r>
            <a:r>
              <a:rPr lang="tr-TR" sz="2200" b="1" i="1" u="sng" dirty="0" err="1">
                <a:latin typeface="Calibri" panose="020F0502020204030204" pitchFamily="34" charset="0"/>
                <a:cs typeface="Calibri" panose="020F0502020204030204" pitchFamily="34" charset="0"/>
              </a:rPr>
              <a:t>and</a:t>
            </a:r>
            <a:r>
              <a:rPr lang="tr-TR" sz="2200" b="1" i="1" u="sng" dirty="0">
                <a:latin typeface="Calibri" panose="020F0502020204030204" pitchFamily="34" charset="0"/>
                <a:cs typeface="Calibri" panose="020F0502020204030204" pitchFamily="34" charset="0"/>
              </a:rPr>
              <a:t> Arun </a:t>
            </a:r>
            <a:r>
              <a:rPr lang="tr-TR" sz="2200" b="1" i="1" u="sng" dirty="0" err="1">
                <a:latin typeface="Calibri" panose="020F0502020204030204" pitchFamily="34" charset="0"/>
                <a:cs typeface="Calibri" panose="020F0502020204030204" pitchFamily="34" charset="0"/>
              </a:rPr>
              <a:t>Srinivasan</a:t>
            </a:r>
            <a:r>
              <a:rPr lang="tr-TR" sz="2200" b="1" i="1" u="sng" dirty="0">
                <a:latin typeface="Calibri" panose="020F0502020204030204" pitchFamily="34" charset="0"/>
                <a:cs typeface="Calibri" panose="020F0502020204030204" pitchFamily="34" charset="0"/>
              </a:rPr>
              <a:t> (2019). </a:t>
            </a:r>
            <a:r>
              <a:rPr lang="tr-TR" sz="2200" b="1" i="1" u="sng" dirty="0" err="1">
                <a:latin typeface="Calibri" panose="020F0502020204030204" pitchFamily="34" charset="0"/>
                <a:cs typeface="Calibri" panose="020F0502020204030204" pitchFamily="34" charset="0"/>
              </a:rPr>
              <a:t>data.table</a:t>
            </a:r>
            <a:r>
              <a:rPr lang="tr-TR" sz="2200" b="1" i="1" u="sng" dirty="0">
                <a:latin typeface="Calibri" panose="020F0502020204030204" pitchFamily="34" charset="0"/>
                <a:cs typeface="Calibri" panose="020F0502020204030204" pitchFamily="34" charset="0"/>
              </a:rPr>
              <a:t>: </a:t>
            </a:r>
            <a:r>
              <a:rPr lang="tr-TR" sz="2200" b="1" i="1" u="sng" dirty="0" err="1">
                <a:latin typeface="Calibri" panose="020F0502020204030204" pitchFamily="34" charset="0"/>
                <a:cs typeface="Calibri" panose="020F0502020204030204" pitchFamily="34" charset="0"/>
              </a:rPr>
              <a:t>Extension</a:t>
            </a:r>
            <a:r>
              <a:rPr lang="tr-TR" sz="2200" b="1" i="1" u="sng" dirty="0">
                <a:latin typeface="Calibri" panose="020F0502020204030204" pitchFamily="34" charset="0"/>
                <a:cs typeface="Calibri" panose="020F0502020204030204" pitchFamily="34" charset="0"/>
              </a:rPr>
              <a:t> of `</a:t>
            </a:r>
            <a:r>
              <a:rPr lang="tr-TR" sz="2200" b="1" i="1" u="sng" dirty="0" err="1">
                <a:latin typeface="Calibri" panose="020F0502020204030204" pitchFamily="34" charset="0"/>
                <a:cs typeface="Calibri" panose="020F0502020204030204" pitchFamily="34" charset="0"/>
              </a:rPr>
              <a:t>data.frame</a:t>
            </a:r>
            <a:r>
              <a:rPr lang="tr-TR" sz="2200" b="1" i="1" u="sng" dirty="0">
                <a:latin typeface="Calibri" panose="020F0502020204030204" pitchFamily="34" charset="0"/>
                <a:cs typeface="Calibri" panose="020F0502020204030204" pitchFamily="34" charset="0"/>
              </a:rPr>
              <a:t>`. </a:t>
            </a:r>
            <a:endParaRPr lang="tr-TR" sz="2200" b="1" i="1" u="sng" dirty="0">
              <a:solidFill>
                <a:schemeClr val="tx1"/>
              </a:solidFill>
              <a:latin typeface="Calibri" panose="020F0502020204030204" pitchFamily="34" charset="0"/>
              <a:cs typeface="Calibri" panose="020F0502020204030204" pitchFamily="34" charset="0"/>
            </a:endParaRPr>
          </a:p>
        </p:txBody>
      </p:sp>
      <p:sp>
        <p:nvSpPr>
          <p:cNvPr id="5" name="Rectangle 2"/>
          <p:cNvSpPr>
            <a:spLocks noChangeArrowheads="1"/>
          </p:cNvSpPr>
          <p:nvPr/>
        </p:nvSpPr>
        <p:spPr bwMode="auto">
          <a:xfrm>
            <a:off x="0" y="106125"/>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06125"/>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3021449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43575" y="392500"/>
            <a:ext cx="8770571" cy="922830"/>
          </a:xfrm>
        </p:spPr>
        <p:txBody>
          <a:bodyPr>
            <a:normAutofit/>
          </a:bodyPr>
          <a:lstStyle/>
          <a:p>
            <a:pPr algn="ctr"/>
            <a:r>
              <a:rPr lang="tr-TR" sz="4500" b="1" dirty="0">
                <a:solidFill>
                  <a:schemeClr val="tx1"/>
                </a:solidFill>
                <a:latin typeface="Calibri" panose="020F0502020204030204" pitchFamily="34" charset="0"/>
                <a:cs typeface="Calibri" panose="020F0502020204030204" pitchFamily="34" charset="0"/>
              </a:rPr>
              <a:t>KAYNAKLAR</a:t>
            </a:r>
          </a:p>
        </p:txBody>
      </p:sp>
      <p:sp>
        <p:nvSpPr>
          <p:cNvPr id="3" name="İçerik Yer Tutucusu 2"/>
          <p:cNvSpPr>
            <a:spLocks noGrp="1"/>
          </p:cNvSpPr>
          <p:nvPr>
            <p:ph idx="1"/>
          </p:nvPr>
        </p:nvSpPr>
        <p:spPr>
          <a:xfrm>
            <a:off x="316205" y="1315330"/>
            <a:ext cx="11425310" cy="5254282"/>
          </a:xfrm>
        </p:spPr>
        <p:txBody>
          <a:bodyPr>
            <a:normAutofit/>
          </a:bodyPr>
          <a:lstStyle/>
          <a:p>
            <a:pPr>
              <a:buFont typeface="Wingdings" panose="05000000000000000000" pitchFamily="2" charset="2"/>
              <a:buChar char="§"/>
            </a:pPr>
            <a:r>
              <a:rPr lang="tr-TR" dirty="0">
                <a:solidFill>
                  <a:schemeClr val="tx1"/>
                </a:solidFill>
                <a:latin typeface="Calibri" panose="020F0502020204030204" pitchFamily="34" charset="0"/>
                <a:cs typeface="Calibri" panose="020F0502020204030204" pitchFamily="34" charset="0"/>
                <a:hlinkClick r:id="rId2"/>
              </a:rPr>
              <a:t>https://www.heapjet.com/tr/p/blog/web-scraping-nedir-nasil-calisir-ve-neden-onemlidir/</a:t>
            </a:r>
            <a:r>
              <a:rPr lang="tr-TR" dirty="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Automated Data Collection with R</a:t>
            </a:r>
            <a:r>
              <a:rPr lang="tr-TR" dirty="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solidFill>
                  <a:schemeClr val="tx1"/>
                </a:solidFill>
                <a:latin typeface="Calibri" panose="020F0502020204030204" pitchFamily="34" charset="0"/>
                <a:cs typeface="Calibri" panose="020F0502020204030204" pitchFamily="34" charset="0"/>
                <a:hlinkClick r:id="rId3"/>
              </a:rPr>
              <a:t>https://www.toraks.org.tr/uploadFiles/book/file/23920161644-047_049.pdf</a:t>
            </a:r>
            <a:r>
              <a:rPr lang="tr-TR" dirty="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solidFill>
                  <a:schemeClr val="tx1"/>
                </a:solidFill>
                <a:latin typeface="Calibri" panose="020F0502020204030204" pitchFamily="34" charset="0"/>
                <a:cs typeface="Calibri" panose="020F0502020204030204" pitchFamily="34" charset="0"/>
                <a:hlinkClick r:id="rId4"/>
              </a:rPr>
              <a:t>https://blog.rstudio.com/2014/11/24/rvest-easy-web-scraping-with-r/</a:t>
            </a:r>
            <a:r>
              <a:rPr lang="tr-TR" dirty="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latin typeface="Calibri" panose="020F0502020204030204" pitchFamily="34" charset="0"/>
                <a:cs typeface="Calibri" panose="020F0502020204030204" pitchFamily="34" charset="0"/>
                <a:hlinkClick r:id="rId5"/>
              </a:rPr>
              <a:t>https://www.analyticsvidhya.com/blog/2017/03/beginners-guide-on-web-scraping-in-r-using-rvest-with-hands-on-knowledge/</a:t>
            </a:r>
            <a:r>
              <a:rPr lang="tr-TR"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latin typeface="Calibri" panose="020F0502020204030204" pitchFamily="34" charset="0"/>
                <a:cs typeface="Calibri" panose="020F0502020204030204" pitchFamily="34" charset="0"/>
                <a:hlinkClick r:id="rId4"/>
              </a:rPr>
              <a:t>https://blog.rstudio.com/2014/11/24/rvest-easy-web-scraping-with-r/</a:t>
            </a:r>
            <a:r>
              <a:rPr lang="tr-TR"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latin typeface="Calibri" panose="020F0502020204030204" pitchFamily="34" charset="0"/>
                <a:cs typeface="Calibri" panose="020F0502020204030204" pitchFamily="34" charset="0"/>
                <a:hlinkClick r:id="rId6"/>
              </a:rPr>
              <a:t>https://rvest.tidyverse.org/reference/html_nodes.html</a:t>
            </a:r>
            <a:r>
              <a:rPr lang="tr-TR"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latin typeface="Calibri" panose="020F0502020204030204" pitchFamily="34" charset="0"/>
                <a:cs typeface="Calibri" panose="020F0502020204030204" pitchFamily="34" charset="0"/>
                <a:hlinkClick r:id="rId5"/>
              </a:rPr>
              <a:t>https://www.analyticsvidhya.com/blog/2017/03/beginners-guide-on-web-scraping-in-r-using-rvest-with-hands-on-knowledge/</a:t>
            </a:r>
            <a:r>
              <a:rPr lang="tr-TR"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tr-TR" dirty="0">
                <a:latin typeface="Calibri" panose="020F0502020204030204" pitchFamily="34" charset="0"/>
                <a:cs typeface="Calibri" panose="020F0502020204030204" pitchFamily="34" charset="0"/>
                <a:hlinkClick r:id="rId7"/>
              </a:rPr>
              <a:t>https://rstudio-pubs-static.s3.amazonaws.com/266430_f3fd4660b2744751ab144aa130768a06.html</a:t>
            </a:r>
            <a:r>
              <a:rPr lang="tr-TR" dirty="0">
                <a:latin typeface="Calibri" panose="020F0502020204030204" pitchFamily="34" charset="0"/>
                <a:cs typeface="Calibri" panose="020F0502020204030204" pitchFamily="34" charset="0"/>
              </a:rPr>
              <a:t> </a:t>
            </a:r>
          </a:p>
        </p:txBody>
      </p:sp>
      <p:sp>
        <p:nvSpPr>
          <p:cNvPr id="4" name="Slayt Numarası Yer Tutucusu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9661086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408F9D3B-5B89-42DE-8EFB-288F73C5B9CD}"/>
              </a:ext>
            </a:extLst>
          </p:cNvPr>
          <p:cNvSpPr>
            <a:spLocks noGrp="1"/>
          </p:cNvSpPr>
          <p:nvPr>
            <p:ph type="title"/>
          </p:nvPr>
        </p:nvSpPr>
        <p:spPr>
          <a:xfrm>
            <a:off x="1457497" y="1279762"/>
            <a:ext cx="8770571" cy="1041806"/>
          </a:xfrm>
        </p:spPr>
        <p:txBody>
          <a:bodyPr>
            <a:normAutofit/>
          </a:bodyPr>
          <a:lstStyle/>
          <a:p>
            <a:pPr algn="ctr"/>
            <a:r>
              <a:rPr lang="tr-TR" sz="4500" b="1" dirty="0">
                <a:solidFill>
                  <a:schemeClr val="tx1"/>
                </a:solidFill>
                <a:latin typeface="Calibri" panose="020F0502020204030204" pitchFamily="34" charset="0"/>
                <a:cs typeface="Calibri" panose="020F0502020204030204" pitchFamily="34" charset="0"/>
              </a:rPr>
              <a:t>KONU TANIMI</a:t>
            </a:r>
          </a:p>
        </p:txBody>
      </p:sp>
      <p:sp>
        <p:nvSpPr>
          <p:cNvPr id="3" name="İçerik Yer Tutucusu 2">
            <a:extLst>
              <a:ext uri="{FF2B5EF4-FFF2-40B4-BE49-F238E27FC236}">
                <a16:creationId xmlns:a16="http://schemas.microsoft.com/office/drawing/2014/main" xmlns="" id="{17CBF29D-53E5-4626-83B7-0DCD780911C5}"/>
              </a:ext>
            </a:extLst>
          </p:cNvPr>
          <p:cNvSpPr>
            <a:spLocks noGrp="1"/>
          </p:cNvSpPr>
          <p:nvPr>
            <p:ph idx="1"/>
          </p:nvPr>
        </p:nvSpPr>
        <p:spPr>
          <a:xfrm>
            <a:off x="940191" y="2617388"/>
            <a:ext cx="10623451" cy="2981553"/>
          </a:xfrm>
        </p:spPr>
        <p:txBody>
          <a:bodyPr>
            <a:normAutofit/>
          </a:bodyPr>
          <a:lstStyle/>
          <a:p>
            <a:pPr marL="0" indent="0">
              <a:buNone/>
            </a:pPr>
            <a:r>
              <a:rPr lang="tr-TR" sz="2800" dirty="0">
                <a:solidFill>
                  <a:schemeClr val="tx1"/>
                </a:solidFill>
                <a:latin typeface="Calibri" panose="020F0502020204030204" pitchFamily="34" charset="0"/>
                <a:cs typeface="Calibri" panose="020F0502020204030204" pitchFamily="34" charset="0"/>
              </a:rPr>
              <a:t>Google </a:t>
            </a:r>
            <a:r>
              <a:rPr lang="tr-TR" sz="2800" dirty="0" err="1">
                <a:solidFill>
                  <a:schemeClr val="tx1"/>
                </a:solidFill>
                <a:latin typeface="Calibri" panose="020F0502020204030204" pitchFamily="34" charset="0"/>
                <a:cs typeface="Calibri" panose="020F0502020204030204" pitchFamily="34" charset="0"/>
              </a:rPr>
              <a:t>Scholar</a:t>
            </a:r>
            <a:r>
              <a:rPr lang="tr-TR" sz="2800" dirty="0">
                <a:solidFill>
                  <a:schemeClr val="tx1"/>
                </a:solidFill>
                <a:latin typeface="Calibri" panose="020F0502020204030204" pitchFamily="34" charset="0"/>
                <a:cs typeface="Calibri" panose="020F0502020204030204" pitchFamily="34" charset="0"/>
              </a:rPr>
              <a:t> üzerinden Marmara Üniversitesi Tıp </a:t>
            </a:r>
          </a:p>
          <a:p>
            <a:pPr marL="0" indent="0">
              <a:buNone/>
            </a:pPr>
            <a:r>
              <a:rPr lang="tr-TR" sz="2800" dirty="0">
                <a:solidFill>
                  <a:schemeClr val="tx1"/>
                </a:solidFill>
                <a:latin typeface="Calibri" panose="020F0502020204030204" pitchFamily="34" charset="0"/>
                <a:cs typeface="Calibri" panose="020F0502020204030204" pitchFamily="34" charset="0"/>
              </a:rPr>
              <a:t>Fakültesi öğretim üyelerinin h-</a:t>
            </a:r>
            <a:r>
              <a:rPr lang="tr-TR" sz="2800" dirty="0" err="1">
                <a:solidFill>
                  <a:schemeClr val="tx1"/>
                </a:solidFill>
                <a:latin typeface="Calibri" panose="020F0502020204030204" pitchFamily="34" charset="0"/>
                <a:cs typeface="Calibri" panose="020F0502020204030204" pitchFamily="34" charset="0"/>
              </a:rPr>
              <a:t>indexi</a:t>
            </a:r>
            <a:r>
              <a:rPr lang="tr-TR" sz="2800" dirty="0">
                <a:solidFill>
                  <a:schemeClr val="tx1"/>
                </a:solidFill>
                <a:latin typeface="Calibri" panose="020F0502020204030204" pitchFamily="34" charset="0"/>
                <a:cs typeface="Calibri" panose="020F0502020204030204" pitchFamily="34" charset="0"/>
              </a:rPr>
              <a:t> ve alıntı sayısının</a:t>
            </a:r>
          </a:p>
          <a:p>
            <a:pPr marL="0" indent="0">
              <a:buNone/>
            </a:pPr>
            <a:r>
              <a:rPr lang="tr-TR" sz="2800" dirty="0">
                <a:solidFill>
                  <a:schemeClr val="tx1"/>
                </a:solidFill>
                <a:latin typeface="Calibri" panose="020F0502020204030204" pitchFamily="34" charset="0"/>
                <a:cs typeface="Calibri" panose="020F0502020204030204" pitchFamily="34" charset="0"/>
              </a:rPr>
              <a:t>veri halinde web sitesinden çekilmesi, görselleştirilmesi, </a:t>
            </a:r>
          </a:p>
          <a:p>
            <a:pPr marL="0" indent="0">
              <a:buNone/>
            </a:pPr>
            <a:r>
              <a:rPr lang="tr-TR" sz="2800" dirty="0">
                <a:solidFill>
                  <a:schemeClr val="tx1"/>
                </a:solidFill>
                <a:latin typeface="Calibri" panose="020F0502020204030204" pitchFamily="34" charset="0"/>
                <a:cs typeface="Calibri" panose="020F0502020204030204" pitchFamily="34" charset="0"/>
              </a:rPr>
              <a:t>özetlenmesi ve yorumlanması.</a:t>
            </a:r>
          </a:p>
          <a:p>
            <a:endParaRPr lang="tr-TR" sz="2800" dirty="0">
              <a:solidFill>
                <a:schemeClr val="tx1"/>
              </a:solidFill>
              <a:latin typeface="Calibri" panose="020F0502020204030204" pitchFamily="34" charset="0"/>
              <a:cs typeface="Calibri" panose="020F0502020204030204" pitchFamily="34" charset="0"/>
            </a:endParaRPr>
          </a:p>
        </p:txBody>
      </p:sp>
      <p:sp>
        <p:nvSpPr>
          <p:cNvPr id="4" name="Slayt Numarası Yer Tutucusu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1126649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493326" y="379829"/>
            <a:ext cx="7698674" cy="3967088"/>
          </a:xfrm>
        </p:spPr>
        <p:txBody>
          <a:bodyPr>
            <a:noAutofit/>
          </a:bodyPr>
          <a:lstStyle/>
          <a:p>
            <a:r>
              <a:rPr lang="tr-TR" sz="2800" b="1" u="sng" dirty="0">
                <a:solidFill>
                  <a:schemeClr val="tx1"/>
                </a:solidFill>
                <a:latin typeface="Calibri" panose="020F0502020204030204" pitchFamily="34" charset="0"/>
                <a:cs typeface="Calibri" panose="020F0502020204030204" pitchFamily="34" charset="0"/>
              </a:rPr>
              <a:t>H-endeksi</a:t>
            </a:r>
            <a:r>
              <a:rPr lang="tr-TR" sz="2800" u="sng" dirty="0">
                <a:solidFill>
                  <a:schemeClr val="tx1"/>
                </a:solidFill>
                <a:latin typeface="Calibri" panose="020F0502020204030204" pitchFamily="34" charset="0"/>
                <a:cs typeface="Calibri" panose="020F0502020204030204" pitchFamily="34" charset="0"/>
              </a:rPr>
              <a:t>,</a:t>
            </a:r>
            <a:r>
              <a:rPr lang="tr-TR" sz="2800" dirty="0">
                <a:solidFill>
                  <a:schemeClr val="tx1"/>
                </a:solidFill>
                <a:latin typeface="Calibri" panose="020F0502020204030204" pitchFamily="34" charset="0"/>
                <a:cs typeface="Calibri" panose="020F0502020204030204" pitchFamily="34" charset="0"/>
              </a:rPr>
              <a:t> bir bilim insanının veya bilginin yayınlarının hem üretkenlik hem de alıntılama etkisini ölçmeye çalışan yazar düzeyinde bir ölçümdür. </a:t>
            </a:r>
            <a:br>
              <a:rPr lang="tr-TR" sz="2800" dirty="0">
                <a:solidFill>
                  <a:schemeClr val="tx1"/>
                </a:solidFill>
                <a:latin typeface="Calibri" panose="020F0502020204030204" pitchFamily="34" charset="0"/>
                <a:cs typeface="Calibri" panose="020F0502020204030204" pitchFamily="34" charset="0"/>
              </a:rPr>
            </a:br>
            <a:r>
              <a:rPr lang="tr-TR" sz="2800" dirty="0">
                <a:solidFill>
                  <a:schemeClr val="tx1"/>
                </a:solidFill>
                <a:latin typeface="Calibri" panose="020F0502020204030204" pitchFamily="34" charset="0"/>
                <a:cs typeface="Calibri" panose="020F0502020204030204" pitchFamily="34" charset="0"/>
              </a:rPr>
              <a:t/>
            </a:r>
            <a:br>
              <a:rPr lang="tr-TR" sz="2800" dirty="0">
                <a:solidFill>
                  <a:schemeClr val="tx1"/>
                </a:solidFill>
                <a:latin typeface="Calibri" panose="020F0502020204030204" pitchFamily="34" charset="0"/>
                <a:cs typeface="Calibri" panose="020F0502020204030204" pitchFamily="34" charset="0"/>
              </a:rPr>
            </a:br>
            <a:r>
              <a:rPr lang="tr-TR" sz="2800" dirty="0">
                <a:solidFill>
                  <a:schemeClr val="tx1"/>
                </a:solidFill>
                <a:latin typeface="Calibri" panose="020F0502020204030204" pitchFamily="34" charset="0"/>
                <a:cs typeface="Calibri" panose="020F0502020204030204" pitchFamily="34" charset="0"/>
              </a:rPr>
              <a:t>Endeks, bilim insanının en çok alıntılanan makalelerinin setine ve diğer yayınlarda aldıkları alıntı sayısına dayanıyor.</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78" y="1039091"/>
            <a:ext cx="5838092" cy="5664683"/>
          </a:xfrm>
          <a:prstGeom prst="rect">
            <a:avLst/>
          </a:prstGeom>
          <a:ln>
            <a:noFill/>
          </a:ln>
          <a:effectLst>
            <a:outerShdw blurRad="292100" dist="139700" dir="2700000" algn="tl" rotWithShape="0">
              <a:srgbClr val="333333">
                <a:alpha val="65000"/>
              </a:srgbClr>
            </a:outerShdw>
          </a:effectLst>
        </p:spPr>
      </p:pic>
      <p:sp>
        <p:nvSpPr>
          <p:cNvPr id="3" name="Slayt Numarası Yer Tutucusu 2"/>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3296603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101DA77-BC70-445E-811C-8335308BA932}"/>
              </a:ext>
            </a:extLst>
          </p:cNvPr>
          <p:cNvSpPr>
            <a:spLocks noGrp="1"/>
          </p:cNvSpPr>
          <p:nvPr>
            <p:ph type="title"/>
          </p:nvPr>
        </p:nvSpPr>
        <p:spPr>
          <a:xfrm>
            <a:off x="1008159" y="1194761"/>
            <a:ext cx="8770571" cy="2185996"/>
          </a:xfrm>
        </p:spPr>
        <p:txBody>
          <a:bodyPr>
            <a:normAutofit/>
          </a:bodyPr>
          <a:lstStyle/>
          <a:p>
            <a:r>
              <a:rPr lang="tr-TR" sz="2800" b="1" u="sng" dirty="0">
                <a:solidFill>
                  <a:schemeClr val="tx1"/>
                </a:solidFill>
                <a:latin typeface="Calibri" panose="020F0502020204030204" pitchFamily="34" charset="0"/>
                <a:cs typeface="Calibri" panose="020F0502020204030204" pitchFamily="34" charset="0"/>
              </a:rPr>
              <a:t>Toplam Yayın Sayısı</a:t>
            </a:r>
            <a:r>
              <a:rPr lang="tr-TR" sz="2800" dirty="0">
                <a:solidFill>
                  <a:schemeClr val="tx1"/>
                </a:solidFill>
                <a:latin typeface="Calibri" panose="020F0502020204030204" pitchFamily="34" charset="0"/>
                <a:cs typeface="Calibri" panose="020F0502020204030204" pitchFamily="34" charset="0"/>
              </a:rPr>
              <a:t>, üretkenliği göstermesi açısından önemli bir ölçüttür. Ancak yapılan yayının önemi ve etkinliği konusunda bilgi vermediği için tek başına yeterli bir ölçüt değildir.</a:t>
            </a:r>
          </a:p>
        </p:txBody>
      </p:sp>
      <p:pic>
        <p:nvPicPr>
          <p:cNvPr id="4" name="Resim 3">
            <a:extLst>
              <a:ext uri="{FF2B5EF4-FFF2-40B4-BE49-F238E27FC236}">
                <a16:creationId xmlns:a16="http://schemas.microsoft.com/office/drawing/2014/main" xmlns="" id="{EDD71ED8-FF67-425F-BB8C-4B728D79CEF0}"/>
              </a:ext>
            </a:extLst>
          </p:cNvPr>
          <p:cNvPicPr>
            <a:picLocks noChangeAspect="1"/>
          </p:cNvPicPr>
          <p:nvPr/>
        </p:nvPicPr>
        <p:blipFill>
          <a:blip r:embed="rId2"/>
          <a:stretch>
            <a:fillRect/>
          </a:stretch>
        </p:blipFill>
        <p:spPr>
          <a:xfrm>
            <a:off x="6861332" y="3236725"/>
            <a:ext cx="4367527" cy="2504049"/>
          </a:xfrm>
          <a:prstGeom prst="rect">
            <a:avLst/>
          </a:prstGeom>
          <a:ln>
            <a:noFill/>
          </a:ln>
          <a:effectLst>
            <a:outerShdw blurRad="292100" dist="139700" dir="2700000" algn="tl" rotWithShape="0">
              <a:srgbClr val="333333">
                <a:alpha val="65000"/>
              </a:srgbClr>
            </a:outerShdw>
          </a:effectLst>
        </p:spPr>
      </p:pic>
      <p:sp>
        <p:nvSpPr>
          <p:cNvPr id="3" name="Slayt Numarası Yer Tutucusu 2"/>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9056165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101DA77-BC70-445E-811C-8335308BA932}"/>
              </a:ext>
            </a:extLst>
          </p:cNvPr>
          <p:cNvSpPr>
            <a:spLocks noGrp="1"/>
          </p:cNvSpPr>
          <p:nvPr>
            <p:ph type="title"/>
          </p:nvPr>
        </p:nvSpPr>
        <p:spPr>
          <a:xfrm>
            <a:off x="439387" y="4879341"/>
            <a:ext cx="11507190" cy="1311128"/>
          </a:xfrm>
        </p:spPr>
        <p:txBody>
          <a:bodyPr wrap="square">
            <a:spAutoFit/>
          </a:bodyPr>
          <a:lstStyle/>
          <a:p>
            <a:pPr defTabSz="457200"/>
            <a:r>
              <a:rPr lang="tr-TR" sz="2200" dirty="0">
                <a:solidFill>
                  <a:schemeClr val="tx1"/>
                </a:solidFill>
                <a:latin typeface="Calibri" charset="0"/>
                <a:ea typeface="Calibri" charset="0"/>
                <a:cs typeface="Calibri" charset="0"/>
              </a:rPr>
              <a:t>Alıntılama yapmak ya da yorumlamak başka bir kaynaktan aldığınız bilgileri kendi bilgileriniz ile tekrardan ifade etmektir. Burada önemli olan nokta bilgiyi aldığınız kaynağı da bu alıntılamada belirtmenizdir. Tekrardan yorumlanan böyle cümleler genellikle orjinal kaynaktaki cümlelerden daha kısadır ve tek bir fikre odaklanarak bilgileri daha detaylı ifade eder.</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846" y="427511"/>
            <a:ext cx="3642080" cy="2535712"/>
          </a:xfrm>
          <a:prstGeom prst="rect">
            <a:avLst/>
          </a:prstGeom>
          <a:ln>
            <a:noFill/>
          </a:ln>
          <a:effectLst>
            <a:outerShdw blurRad="292100" dist="139700" dir="2700000" algn="tl" rotWithShape="0">
              <a:srgbClr val="333333">
                <a:alpha val="65000"/>
              </a:srgbClr>
            </a:outerShdw>
          </a:effectLst>
        </p:spPr>
      </p:pic>
      <p:sp>
        <p:nvSpPr>
          <p:cNvPr id="4" name="Dikdörtgen 3"/>
          <p:cNvSpPr/>
          <p:nvPr/>
        </p:nvSpPr>
        <p:spPr>
          <a:xfrm>
            <a:off x="2077358" y="3078382"/>
            <a:ext cx="7802912" cy="1446550"/>
          </a:xfrm>
          <a:prstGeom prst="rect">
            <a:avLst/>
          </a:prstGeom>
        </p:spPr>
        <p:txBody>
          <a:bodyPr wrap="square">
            <a:spAutoFit/>
          </a:bodyPr>
          <a:lstStyle/>
          <a:p>
            <a:r>
              <a:rPr lang="tr-TR" sz="2200" b="1" u="sng" dirty="0">
                <a:latin typeface="Calibri" charset="0"/>
                <a:ea typeface="Calibri" charset="0"/>
                <a:cs typeface="Calibri" charset="0"/>
              </a:rPr>
              <a:t>Alıntı Sayısı</a:t>
            </a:r>
            <a:r>
              <a:rPr lang="tr-TR" sz="2200" dirty="0">
                <a:latin typeface="Calibri" charset="0"/>
                <a:ea typeface="Calibri" charset="0"/>
                <a:cs typeface="Calibri" charset="0"/>
              </a:rPr>
              <a:t>: Yapılan çalışmaların ne kadar etkin olduğunu göstermesi açısından “alıntı” önemli bir ölçüttür. Bir çalışmadan ne kadar bahsediliyor, ne kadar kaynak olarak gösteriliyorsa o denli önemlidir denebilir. </a:t>
            </a:r>
            <a:endParaRPr lang="tr-TR" sz="2200" dirty="0"/>
          </a:p>
        </p:txBody>
      </p:sp>
      <p:sp>
        <p:nvSpPr>
          <p:cNvPr id="5" name="Slayt Numarası Yer Tutucusu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318329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66800" y="731520"/>
            <a:ext cx="10058400" cy="1371600"/>
          </a:xfrm>
        </p:spPr>
        <p:txBody>
          <a:bodyPr>
            <a:normAutofit/>
          </a:bodyPr>
          <a:lstStyle/>
          <a:p>
            <a:pPr algn="ctr"/>
            <a:r>
              <a:rPr lang="tr-TR" sz="3800" b="1" dirty="0">
                <a:solidFill>
                  <a:schemeClr val="tx1"/>
                </a:solidFill>
                <a:latin typeface="Calibri" panose="020F0502020204030204" pitchFamily="34" charset="0"/>
                <a:cs typeface="Calibri" panose="020F0502020204030204" pitchFamily="34" charset="0"/>
              </a:rPr>
              <a:t>Web </a:t>
            </a:r>
            <a:r>
              <a:rPr lang="tr-TR" sz="3800" b="1" dirty="0" err="1">
                <a:solidFill>
                  <a:schemeClr val="tx1"/>
                </a:solidFill>
                <a:latin typeface="Calibri" panose="020F0502020204030204" pitchFamily="34" charset="0"/>
                <a:cs typeface="Calibri" panose="020F0502020204030204" pitchFamily="34" charset="0"/>
              </a:rPr>
              <a:t>Scraping</a:t>
            </a:r>
            <a:r>
              <a:rPr lang="tr-TR" sz="3800" b="1" dirty="0">
                <a:solidFill>
                  <a:schemeClr val="tx1"/>
                </a:solidFill>
                <a:latin typeface="Calibri" panose="020F0502020204030204" pitchFamily="34" charset="0"/>
                <a:cs typeface="Calibri" panose="020F0502020204030204" pitchFamily="34" charset="0"/>
              </a:rPr>
              <a:t> (Web Kazıma)</a:t>
            </a:r>
          </a:p>
        </p:txBody>
      </p:sp>
      <p:sp>
        <p:nvSpPr>
          <p:cNvPr id="3" name="İçerik Yer Tutucusu 2"/>
          <p:cNvSpPr>
            <a:spLocks noGrp="1"/>
          </p:cNvSpPr>
          <p:nvPr>
            <p:ph idx="1"/>
          </p:nvPr>
        </p:nvSpPr>
        <p:spPr/>
        <p:txBody>
          <a:bodyPr/>
          <a:lstStyle/>
          <a:p>
            <a:pPr marL="0" indent="0">
              <a:buNone/>
            </a:pPr>
            <a:r>
              <a:rPr lang="tr-TR" dirty="0">
                <a:latin typeface="Calibri" panose="020F0502020204030204" pitchFamily="34" charset="0"/>
                <a:cs typeface="Calibri" panose="020F0502020204030204" pitchFamily="34" charset="0"/>
              </a:rPr>
              <a:t/>
            </a:r>
            <a:br>
              <a:rPr lang="tr-TR" dirty="0">
                <a:latin typeface="Calibri" panose="020F0502020204030204" pitchFamily="34" charset="0"/>
                <a:cs typeface="Calibri" panose="020F0502020204030204" pitchFamily="34" charset="0"/>
              </a:rPr>
            </a:br>
            <a:r>
              <a:rPr lang="tr-TR" sz="3200" dirty="0">
                <a:latin typeface="Calibri" panose="020F0502020204030204" pitchFamily="34" charset="0"/>
                <a:cs typeface="Calibri" panose="020F0502020204030204" pitchFamily="34" charset="0"/>
              </a:rPr>
              <a:t>Web </a:t>
            </a:r>
            <a:r>
              <a:rPr lang="tr-TR" sz="3200" dirty="0" err="1">
                <a:latin typeface="Calibri" panose="020F0502020204030204" pitchFamily="34" charset="0"/>
                <a:cs typeface="Calibri" panose="020F0502020204030204" pitchFamily="34" charset="0"/>
              </a:rPr>
              <a:t>scraping</a:t>
            </a:r>
            <a:r>
              <a:rPr lang="tr-TR" sz="3200" dirty="0">
                <a:latin typeface="Calibri" panose="020F0502020204030204" pitchFamily="34" charset="0"/>
                <a:cs typeface="Calibri" panose="020F0502020204030204" pitchFamily="34" charset="0"/>
              </a:rPr>
              <a:t>, çeşitli yazılım ve metotlar ile hedef web sitelerinden içerik kopyalama veya belli bilgileri alma işlemine verilen isimdir.</a:t>
            </a:r>
            <a:r>
              <a:rPr lang="tr-TR" sz="3200" dirty="0"/>
              <a:t> </a:t>
            </a:r>
            <a:r>
              <a:rPr lang="tr-TR" sz="3200" dirty="0">
                <a:latin typeface="Calibri" panose="020F0502020204030204" pitchFamily="34" charset="0"/>
                <a:cs typeface="Calibri" panose="020F0502020204030204" pitchFamily="34" charset="0"/>
              </a:rPr>
              <a:t>Web kazıma, yapılandırılmamış biçimde (HTML etiketleri) mevcut olan verilerin web üzerinden kolayca erişilebilen ve kullanılabilen yapılandırılmış formata dönüştürülmesini sağlar. Web üzerinde genel verilerin toplanmasını otomatikleştirir. </a:t>
            </a:r>
          </a:p>
        </p:txBody>
      </p:sp>
      <p:sp>
        <p:nvSpPr>
          <p:cNvPr id="5" name="Slayt Numarası Yer Tutucusu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437514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20144" y="642594"/>
            <a:ext cx="5805055" cy="1371600"/>
          </a:xfrm>
        </p:spPr>
        <p:txBody>
          <a:bodyPr/>
          <a:lstStyle/>
          <a:p>
            <a:r>
              <a:rPr lang="tr-TR" dirty="0">
                <a:solidFill>
                  <a:schemeClr val="tx1"/>
                </a:solidFill>
                <a:latin typeface="Calibri" panose="020F0502020204030204" pitchFamily="34" charset="0"/>
              </a:rPr>
              <a:t>Veri Çekmek </a:t>
            </a:r>
          </a:p>
        </p:txBody>
      </p:sp>
      <p:sp>
        <p:nvSpPr>
          <p:cNvPr id="3" name="İçerik Yer Tutucusu 2"/>
          <p:cNvSpPr>
            <a:spLocks noGrp="1"/>
          </p:cNvSpPr>
          <p:nvPr>
            <p:ph idx="1"/>
          </p:nvPr>
        </p:nvSpPr>
        <p:spPr>
          <a:xfrm>
            <a:off x="5142016" y="2014194"/>
            <a:ext cx="5983183" cy="4020846"/>
          </a:xfrm>
        </p:spPr>
        <p:txBody>
          <a:bodyPr>
            <a:noAutofit/>
          </a:bodyPr>
          <a:lstStyle/>
          <a:p>
            <a:r>
              <a:rPr lang="tr-TR" sz="2800" dirty="0">
                <a:latin typeface="Calibri" charset="0"/>
                <a:ea typeface="Calibri" charset="0"/>
                <a:cs typeface="Calibri" charset="0"/>
              </a:rPr>
              <a:t>Bununla birlikte, web sitelerinin sahipleri bazen içeriklerinin en azından bir kısmının taranmasını yasaklamak, örneğin sunucu trafiğini kontrol altında tutmak istemektedir. </a:t>
            </a:r>
            <a:r>
              <a:rPr lang="tr-TR" sz="2800" dirty="0" err="1">
                <a:latin typeface="Calibri" charset="0"/>
                <a:ea typeface="Calibri" charset="0"/>
                <a:cs typeface="Calibri" charset="0"/>
              </a:rPr>
              <a:t>Robots.txt</a:t>
            </a:r>
            <a:r>
              <a:rPr lang="tr-TR" sz="2800" dirty="0">
                <a:latin typeface="Calibri" charset="0"/>
                <a:ea typeface="Calibri" charset="0"/>
                <a:cs typeface="Calibri" charset="0"/>
              </a:rPr>
              <a:t> dosyası bunun için kullanılır. Bu “Robot Hariç Tutma Protokolü” robotlara sitedeki hangi bilgilerin çekilebileceğini söyler.</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67" y="1283268"/>
            <a:ext cx="3875314" cy="4844143"/>
          </a:xfrm>
          <a:prstGeom prst="rect">
            <a:avLst/>
          </a:prstGeom>
          <a:ln>
            <a:noFill/>
          </a:ln>
          <a:effectLst>
            <a:outerShdw blurRad="292100" dist="139700" dir="2700000" algn="tl" rotWithShape="0">
              <a:srgbClr val="333333">
                <a:alpha val="65000"/>
              </a:srgbClr>
            </a:outerShdw>
          </a:effectLst>
        </p:spPr>
      </p:pic>
      <p:sp>
        <p:nvSpPr>
          <p:cNvPr id="5" name="Slayt Numarası Yer Tutucusu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47104190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12350" y="438108"/>
            <a:ext cx="7679743" cy="6033944"/>
          </a:xfrm>
        </p:spPr>
        <p:txBody>
          <a:bodyPr>
            <a:noAutofit/>
          </a:bodyPr>
          <a:lstStyle/>
          <a:p>
            <a:pPr marL="0" indent="0">
              <a:buNone/>
            </a:pPr>
            <a:endParaRPr lang="tr-TR" sz="3200" dirty="0">
              <a:latin typeface="Calibri" panose="020F0502020204030204" pitchFamily="34" charset="0"/>
              <a:cs typeface="Calibri" panose="020F0502020204030204" pitchFamily="34" charset="0"/>
            </a:endParaRPr>
          </a:p>
          <a:p>
            <a:r>
              <a:rPr lang="tr-TR" sz="3200" dirty="0">
                <a:latin typeface="Calibri" panose="020F0502020204030204" pitchFamily="34" charset="0"/>
                <a:cs typeface="Calibri" panose="020F0502020204030204" pitchFamily="34" charset="0"/>
              </a:rPr>
              <a:t>Verileri otomatik olarak web </a:t>
            </a:r>
            <a:r>
              <a:rPr lang="tr-TR" sz="3200" dirty="0" err="1">
                <a:latin typeface="Calibri" panose="020F0502020204030204" pitchFamily="34" charset="0"/>
                <a:cs typeface="Calibri" panose="020F0502020204030204" pitchFamily="34" charset="0"/>
              </a:rPr>
              <a:t>sitesiden</a:t>
            </a:r>
            <a:r>
              <a:rPr lang="tr-TR" sz="3200" dirty="0">
                <a:latin typeface="Calibri" panose="020F0502020204030204" pitchFamily="34" charset="0"/>
                <a:cs typeface="Calibri" panose="020F0502020204030204" pitchFamily="34" charset="0"/>
              </a:rPr>
              <a:t> çekmek için R </a:t>
            </a:r>
            <a:r>
              <a:rPr lang="tr-TR" sz="3200" dirty="0" err="1">
                <a:latin typeface="Calibri" panose="020F0502020204030204" pitchFamily="34" charset="0"/>
                <a:cs typeface="Calibri" panose="020F0502020204030204" pitchFamily="34" charset="0"/>
              </a:rPr>
              <a:t>Studio’da</a:t>
            </a:r>
            <a:r>
              <a:rPr lang="tr-TR" sz="3200" dirty="0">
                <a:latin typeface="Calibri" panose="020F0502020204030204" pitchFamily="34" charset="0"/>
                <a:cs typeface="Calibri" panose="020F0502020204030204" pitchFamily="34" charset="0"/>
              </a:rPr>
              <a:t> </a:t>
            </a:r>
            <a:r>
              <a:rPr lang="tr-TR" sz="3200" dirty="0" err="1">
                <a:solidFill>
                  <a:srgbClr val="FF0000"/>
                </a:solidFill>
                <a:latin typeface="Calibri" panose="020F0502020204030204" pitchFamily="34" charset="0"/>
                <a:cs typeface="Calibri" panose="020F0502020204030204" pitchFamily="34" charset="0"/>
              </a:rPr>
              <a:t>rvest</a:t>
            </a:r>
            <a:r>
              <a:rPr lang="tr-TR" sz="3200" dirty="0">
                <a:solidFill>
                  <a:srgbClr val="FF0000"/>
                </a:solidFill>
                <a:latin typeface="Calibri" panose="020F0502020204030204" pitchFamily="34" charset="0"/>
                <a:cs typeface="Calibri" panose="020F0502020204030204" pitchFamily="34" charset="0"/>
              </a:rPr>
              <a:t> </a:t>
            </a:r>
            <a:r>
              <a:rPr lang="tr-TR" sz="3200" dirty="0">
                <a:latin typeface="Calibri" panose="020F0502020204030204" pitchFamily="34" charset="0"/>
                <a:cs typeface="Calibri" panose="020F0502020204030204" pitchFamily="34" charset="0"/>
              </a:rPr>
              <a:t>kütüphanesini kullandık.</a:t>
            </a:r>
          </a:p>
          <a:p>
            <a:r>
              <a:rPr lang="tr-TR" sz="3200" b="1" dirty="0">
                <a:latin typeface="Calibri" panose="020F0502020204030204" pitchFamily="34" charset="0"/>
                <a:cs typeface="Calibri" panose="020F0502020204030204" pitchFamily="34" charset="0"/>
              </a:rPr>
              <a:t>CSS: </a:t>
            </a:r>
            <a:r>
              <a:rPr lang="tr-TR" sz="3200" dirty="0" err="1">
                <a:latin typeface="Calibri" panose="020F0502020204030204" pitchFamily="34" charset="0"/>
                <a:cs typeface="Calibri" panose="020F0502020204030204" pitchFamily="34" charset="0"/>
              </a:rPr>
              <a:t>Cascading</a:t>
            </a:r>
            <a:r>
              <a:rPr lang="tr-TR" sz="3200" dirty="0">
                <a:latin typeface="Calibri" panose="020F0502020204030204" pitchFamily="34" charset="0"/>
                <a:cs typeface="Calibri" panose="020F0502020204030204" pitchFamily="34" charset="0"/>
              </a:rPr>
              <a:t> Style </a:t>
            </a:r>
            <a:r>
              <a:rPr lang="tr-TR" sz="3200" dirty="0" err="1">
                <a:latin typeface="Calibri" panose="020F0502020204030204" pitchFamily="34" charset="0"/>
                <a:cs typeface="Calibri" panose="020F0502020204030204" pitchFamily="34" charset="0"/>
              </a:rPr>
              <a:t>Sheets</a:t>
            </a:r>
            <a:r>
              <a:rPr lang="tr-TR" sz="3200" dirty="0">
                <a:latin typeface="Calibri" panose="020F0502020204030204" pitchFamily="34" charset="0"/>
                <a:cs typeface="Calibri" panose="020F0502020204030204" pitchFamily="34" charset="0"/>
              </a:rPr>
              <a:t> kelimesinin baş harflerinden oluşur. Dilimizdeki anlamı ise Basamaklı Stil Sayfasıdır. </a:t>
            </a:r>
            <a:r>
              <a:rPr lang="tr-TR" sz="3200" i="1" dirty="0">
                <a:latin typeface="Calibri" panose="020F0502020204030204" pitchFamily="34" charset="0"/>
                <a:cs typeface="Calibri" panose="020F0502020204030204" pitchFamily="34" charset="0"/>
              </a:rPr>
              <a:t>E</a:t>
            </a:r>
            <a:r>
              <a:rPr lang="tr-TR" sz="3200" dirty="0">
                <a:latin typeface="Calibri" panose="020F0502020204030204" pitchFamily="34" charset="0"/>
                <a:cs typeface="Calibri" panose="020F0502020204030204" pitchFamily="34" charset="0"/>
              </a:rPr>
              <a:t>n temel haliyle HTML etiketlerimizin görsel açından biçimlendirilmesini (</a:t>
            </a:r>
            <a:r>
              <a:rPr lang="tr-TR" sz="3200" i="1" dirty="0">
                <a:latin typeface="Calibri" panose="020F0502020204030204" pitchFamily="34" charset="0"/>
                <a:cs typeface="Calibri" panose="020F0502020204030204" pitchFamily="34" charset="0"/>
              </a:rPr>
              <a:t>Renk, yazı şekli, arka plan rengi, genişlik, yükseklik, pozisyon durumu </a:t>
            </a:r>
            <a:r>
              <a:rPr lang="tr-TR" sz="3200" i="1" dirty="0" err="1">
                <a:latin typeface="Calibri" panose="020F0502020204030204" pitchFamily="34" charset="0"/>
                <a:cs typeface="Calibri" panose="020F0502020204030204" pitchFamily="34" charset="0"/>
              </a:rPr>
              <a:t>vs</a:t>
            </a:r>
            <a:r>
              <a:rPr lang="tr-TR" sz="3200" dirty="0">
                <a:latin typeface="Calibri" panose="020F0502020204030204" pitchFamily="34" charset="0"/>
                <a:cs typeface="Calibri" panose="020F0502020204030204" pitchFamily="34" charset="0"/>
              </a:rPr>
              <a:t>) sağlar.</a:t>
            </a:r>
          </a:p>
          <a:p>
            <a:endParaRPr lang="tr-TR" sz="3200" dirty="0">
              <a:latin typeface="Calibri" panose="020F0502020204030204" pitchFamily="34" charset="0"/>
              <a:cs typeface="Calibri" panose="020F0502020204030204" pitchFamily="34" charset="0"/>
            </a:endParaRPr>
          </a:p>
        </p:txBody>
      </p:sp>
      <p:sp>
        <p:nvSpPr>
          <p:cNvPr id="2" name="Slayt Numarası Yer Tutucusu 1"/>
          <p:cNvSpPr>
            <a:spLocks noGrp="1"/>
          </p:cNvSpPr>
          <p:nvPr>
            <p:ph type="sldNum" sz="quarter" idx="12"/>
          </p:nvPr>
        </p:nvSpPr>
        <p:spPr/>
        <p:txBody>
          <a:bodyPr/>
          <a:lstStyle/>
          <a:p>
            <a:fld id="{4FAB73BC-B049-4115-A692-8D63A059BFB8}" type="slidenum">
              <a:rPr lang="en-US" smtClean="0"/>
              <a:t>9</a:t>
            </a:fld>
            <a:endParaRPr lang="en-US"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597" y="533110"/>
            <a:ext cx="3197431" cy="29938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2034481"/>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eması">
  <a:themeElements>
    <a:clrScheme name="Ofis">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1764</TotalTime>
  <Words>656</Words>
  <Application>Microsoft Macintosh PowerPoint</Application>
  <PresentationFormat>Geniş Ekran</PresentationFormat>
  <Paragraphs>85</Paragraphs>
  <Slides>24</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Calibri</vt:lpstr>
      <vt:lpstr>Century Gothic</vt:lpstr>
      <vt:lpstr>Garamond</vt:lpstr>
      <vt:lpstr>Helvetica Neue</vt:lpstr>
      <vt:lpstr>Wingdings</vt:lpstr>
      <vt:lpstr>Arial</vt:lpstr>
      <vt:lpstr>Sabun</vt:lpstr>
      <vt:lpstr>        Marmara ÜnİVERSİTESİ TIP Fakültesİ Öğretİm Üyelerİnİn  H-index ve AlIntI SayIlarInIn çekİlmesİ     </vt:lpstr>
      <vt:lpstr>ARAŞTIRMA GRUP ÜYELERİ</vt:lpstr>
      <vt:lpstr>KONU TANIMI</vt:lpstr>
      <vt:lpstr>H-endeksi, bir bilim insanının veya bilginin yayınlarının hem üretkenlik hem de alıntılama etkisini ölçmeye çalışan yazar düzeyinde bir ölçümdür.   Endeks, bilim insanının en çok alıntılanan makalelerinin setine ve diğer yayınlarda aldıkları alıntı sayısına dayanıyor.</vt:lpstr>
      <vt:lpstr>Toplam Yayın Sayısı, üretkenliği göstermesi açısından önemli bir ölçüttür. Ancak yapılan yayının önemi ve etkinliği konusunda bilgi vermediği için tek başına yeterli bir ölçüt değildir.</vt:lpstr>
      <vt:lpstr>Alıntılama yapmak ya da yorumlamak başka bir kaynaktan aldığınız bilgileri kendi bilgileriniz ile tekrardan ifade etmektir. Burada önemli olan nokta bilgiyi aldığınız kaynağı da bu alıntılamada belirtmenizdir. Tekrardan yorumlanan böyle cümleler genellikle orjinal kaynaktaki cümlelerden daha kısadır ve tek bir fikre odaklanarak bilgileri daha detaylı ifade eder.</vt:lpstr>
      <vt:lpstr>Web Scraping (Web Kazıma)</vt:lpstr>
      <vt:lpstr>Veri Çekmek </vt:lpstr>
      <vt:lpstr>PowerPoint Sunusu</vt:lpstr>
      <vt:lpstr>PowerPoint Sunusu</vt:lpstr>
      <vt:lpstr>PowerPoint Sunusu</vt:lpstr>
      <vt:lpstr>PowerPoint Sunusu</vt:lpstr>
      <vt:lpstr>PowerPoint Sunusu</vt:lpstr>
      <vt:lpstr>PowerPoint Sunusu</vt:lpstr>
      <vt:lpstr>PowerPoint Sunusu</vt:lpstr>
      <vt:lpstr>Veri Görselleştirme</vt:lpstr>
      <vt:lpstr>Web sitesinden kodlar belirlenip R’da veriyi elde ettikten ve tablo elde edildikten sonra H-index’ler küçükten büyüğe doğru sıralanmıştır.</vt:lpstr>
      <vt:lpstr>Grafikte gördüğümüz üzere alıntı sayısı arttığında h indexi aynı oranda artmayan gözlemler vardır. Bunun nedeni ise yayınlarının eşit miktarda alıntı almamasıdır.</vt:lpstr>
      <vt:lpstr>PowerPoint Sunusu</vt:lpstr>
      <vt:lpstr>PowerPoint Sunusu</vt:lpstr>
      <vt:lpstr>PowerPoint Sunusu</vt:lpstr>
      <vt:lpstr>PowerPoint Sunusu</vt:lpstr>
      <vt:lpstr>Veri Analizi</vt:lpstr>
      <vt:lpstr>KAYNAKLAR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Marmara Üniversitesi Tıp Fakültesi Öğretim Üyelerinin h-index ve yayın  sayılarının çekilmesi</dc:title>
  <dc:creator>Microsoft Office Kullanıcısı</dc:creator>
  <cp:lastModifiedBy>Microsoft Office Kullanıcısı</cp:lastModifiedBy>
  <cp:revision>88</cp:revision>
  <dcterms:created xsi:type="dcterms:W3CDTF">2019-12-09T08:52:35Z</dcterms:created>
  <dcterms:modified xsi:type="dcterms:W3CDTF">2020-01-06T22:15:54Z</dcterms:modified>
</cp:coreProperties>
</file>