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256" r:id="rId2"/>
    <p:sldId id="259" r:id="rId3"/>
    <p:sldId id="264" r:id="rId4"/>
    <p:sldId id="260" r:id="rId5"/>
    <p:sldId id="261" r:id="rId6"/>
    <p:sldId id="269" r:id="rId7"/>
    <p:sldId id="265" r:id="rId8"/>
    <p:sldId id="266" r:id="rId9"/>
    <p:sldId id="262" r:id="rId10"/>
    <p:sldId id="267" r:id="rId11"/>
    <p:sldId id="278" r:id="rId12"/>
    <p:sldId id="279" r:id="rId13"/>
    <p:sldId id="280" r:id="rId14"/>
    <p:sldId id="281" r:id="rId15"/>
    <p:sldId id="282" r:id="rId16"/>
    <p:sldId id="283" r:id="rId17"/>
    <p:sldId id="284" r:id="rId18"/>
    <p:sldId id="285" r:id="rId19"/>
    <p:sldId id="287" r:id="rId20"/>
    <p:sldId id="288" r:id="rId21"/>
    <p:sldId id="289" r:id="rId22"/>
    <p:sldId id="263" r:id="rId23"/>
    <p:sldId id="271" r:id="rId24"/>
    <p:sldId id="272" r:id="rId25"/>
    <p:sldId id="273" r:id="rId26"/>
    <p:sldId id="276" r:id="rId27"/>
    <p:sldId id="275" r:id="rId28"/>
    <p:sldId id="290" r:id="rId29"/>
    <p:sldId id="291" r:id="rId30"/>
    <p:sldId id="294" r:id="rId31"/>
    <p:sldId id="295" r:id="rId32"/>
    <p:sldId id="296" r:id="rId33"/>
    <p:sldId id="298" r:id="rId34"/>
    <p:sldId id="299" r:id="rId35"/>
    <p:sldId id="270" r:id="rId36"/>
    <p:sldId id="257" r:id="rId37"/>
    <p:sldId id="258" r:id="rId38"/>
    <p:sldId id="303" r:id="rId39"/>
    <p:sldId id="304" r:id="rId40"/>
    <p:sldId id="300" r:id="rId41"/>
    <p:sldId id="301" r:id="rId42"/>
    <p:sldId id="302" r:id="rId43"/>
    <p:sldId id="293" r:id="rId44"/>
    <p:sldId id="29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6E3B"/>
    <a:srgbClr val="DFE9F1"/>
    <a:srgbClr val="C082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2"/>
    <p:restoredTop sz="94721"/>
  </p:normalViewPr>
  <p:slideViewPr>
    <p:cSldViewPr snapToGrid="0">
      <p:cViewPr varScale="1">
        <p:scale>
          <a:sx n="108" d="100"/>
          <a:sy n="108" d="100"/>
        </p:scale>
        <p:origin x="7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AFF24-459D-4CE5-9A04-96629B72C7D4}" type="datetimeFigureOut">
              <a:rPr lang="tr-TR" smtClean="0"/>
              <a:t>6.07.2020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5D21C-02C0-4AA3-9E2C-A020396F349F}" type="slidenum">
              <a:rPr lang="tr-TR" smtClean="0"/>
              <a:t>‹#›</a:t>
            </a:fld>
            <a:endParaRPr lang="tr-TR"/>
          </a:p>
        </p:txBody>
      </p:sp>
    </p:spTree>
    <p:extLst>
      <p:ext uri="{BB962C8B-B14F-4D97-AF65-F5344CB8AC3E}">
        <p14:creationId xmlns:p14="http://schemas.microsoft.com/office/powerpoint/2010/main" val="348234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F05D21C-02C0-4AA3-9E2C-A020396F349F}" type="slidenum">
              <a:rPr lang="tr-TR" smtClean="0"/>
              <a:t>22</a:t>
            </a:fld>
            <a:endParaRPr lang="tr-TR"/>
          </a:p>
        </p:txBody>
      </p:sp>
    </p:spTree>
    <p:extLst>
      <p:ext uri="{BB962C8B-B14F-4D97-AF65-F5344CB8AC3E}">
        <p14:creationId xmlns:p14="http://schemas.microsoft.com/office/powerpoint/2010/main" val="168221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F05D21C-02C0-4AA3-9E2C-A020396F349F}" type="slidenum">
              <a:rPr lang="tr-TR" smtClean="0"/>
              <a:t>27</a:t>
            </a:fld>
            <a:endParaRPr lang="tr-TR"/>
          </a:p>
        </p:txBody>
      </p:sp>
    </p:spTree>
    <p:extLst>
      <p:ext uri="{BB962C8B-B14F-4D97-AF65-F5344CB8AC3E}">
        <p14:creationId xmlns:p14="http://schemas.microsoft.com/office/powerpoint/2010/main" val="419059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7D36C9CA-4B88-44C9-A0FC-08BA0F2E5FCB}" type="datetimeFigureOut">
              <a:rPr lang="tr-TR" smtClean="0"/>
              <a:t>6.07.2020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291843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D36C9CA-4B88-44C9-A0FC-08BA0F2E5FCB}" type="datetimeFigureOut">
              <a:rPr lang="tr-TR" smtClean="0"/>
              <a:t>6.07.2020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93790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D36C9CA-4B88-44C9-A0FC-08BA0F2E5FCB}" type="datetimeFigureOut">
              <a:rPr lang="tr-TR" smtClean="0"/>
              <a:t>6.07.2020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FD8C6A-A106-4AF8-AD15-BCC48CB591EF}"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8094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D36C9CA-4B88-44C9-A0FC-08BA0F2E5FCB}" type="datetimeFigureOut">
              <a:rPr lang="tr-TR" smtClean="0"/>
              <a:t>6.07.2020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2333087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D36C9CA-4B88-44C9-A0FC-08BA0F2E5FCB}" type="datetimeFigureOut">
              <a:rPr lang="tr-TR" smtClean="0"/>
              <a:t>6.07.2020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FD8C6A-A106-4AF8-AD15-BCC48CB591EF}"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218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D36C9CA-4B88-44C9-A0FC-08BA0F2E5FCB}" type="datetimeFigureOut">
              <a:rPr lang="tr-TR" smtClean="0"/>
              <a:t>6.07.2020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427375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D36C9CA-4B88-44C9-A0FC-08BA0F2E5FCB}" type="datetimeFigureOut">
              <a:rPr lang="tr-TR" smtClean="0"/>
              <a:t>6.07.2020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64008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D36C9CA-4B88-44C9-A0FC-08BA0F2E5FCB}" type="datetimeFigureOut">
              <a:rPr lang="tr-TR" smtClean="0"/>
              <a:t>6.07.2020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135690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D36C9CA-4B88-44C9-A0FC-08BA0F2E5FCB}" type="datetimeFigureOut">
              <a:rPr lang="tr-TR" smtClean="0"/>
              <a:t>6.07.2020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1259521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D36C9CA-4B88-44C9-A0FC-08BA0F2E5FCB}" type="datetimeFigureOut">
              <a:rPr lang="tr-TR" smtClean="0"/>
              <a:t>6.07.2020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342140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D36C9CA-4B88-44C9-A0FC-08BA0F2E5FCB}" type="datetimeFigureOut">
              <a:rPr lang="tr-TR" smtClean="0"/>
              <a:t>6.07.2020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418174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D36C9CA-4B88-44C9-A0FC-08BA0F2E5FCB}" type="datetimeFigureOut">
              <a:rPr lang="tr-TR" smtClean="0"/>
              <a:t>6.07.2020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413418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D36C9CA-4B88-44C9-A0FC-08BA0F2E5FCB}" type="datetimeFigureOut">
              <a:rPr lang="tr-TR" smtClean="0"/>
              <a:t>6.07.2020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154429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6C9CA-4B88-44C9-A0FC-08BA0F2E5FCB}" type="datetimeFigureOut">
              <a:rPr lang="tr-TR" smtClean="0"/>
              <a:t>6.07.2020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355838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D36C9CA-4B88-44C9-A0FC-08BA0F2E5FCB}" type="datetimeFigureOut">
              <a:rPr lang="tr-TR" smtClean="0"/>
              <a:t>6.07.2020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263118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D36C9CA-4B88-44C9-A0FC-08BA0F2E5FCB}" type="datetimeFigureOut">
              <a:rPr lang="tr-TR" smtClean="0"/>
              <a:t>6.07.2020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FD8C6A-A106-4AF8-AD15-BCC48CB591EF}" type="slidenum">
              <a:rPr lang="tr-TR" smtClean="0"/>
              <a:t>‹#›</a:t>
            </a:fld>
            <a:endParaRPr lang="tr-TR"/>
          </a:p>
        </p:txBody>
      </p:sp>
    </p:spTree>
    <p:extLst>
      <p:ext uri="{BB962C8B-B14F-4D97-AF65-F5344CB8AC3E}">
        <p14:creationId xmlns:p14="http://schemas.microsoft.com/office/powerpoint/2010/main" val="37951676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36C9CA-4B88-44C9-A0FC-08BA0F2E5FCB}" type="datetimeFigureOut">
              <a:rPr lang="tr-TR" smtClean="0"/>
              <a:t>6.07.2020</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FD8C6A-A106-4AF8-AD15-BCC48CB591EF}" type="slidenum">
              <a:rPr lang="tr-TR" smtClean="0"/>
              <a:t>‹#›</a:t>
            </a:fld>
            <a:endParaRPr lang="tr-TR"/>
          </a:p>
        </p:txBody>
      </p:sp>
    </p:spTree>
    <p:extLst>
      <p:ext uri="{BB962C8B-B14F-4D97-AF65-F5344CB8AC3E}">
        <p14:creationId xmlns:p14="http://schemas.microsoft.com/office/powerpoint/2010/main" val="17563216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Central_limit_theore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g"/><Relationship Id="rId3" Type="http://schemas.openxmlformats.org/officeDocument/2006/relationships/image" Target="../media/image2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g"/><Relationship Id="rId3" Type="http://schemas.openxmlformats.org/officeDocument/2006/relationships/image" Target="../media/image30.jpg"/></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g"/><Relationship Id="rId3" Type="http://schemas.openxmlformats.org/officeDocument/2006/relationships/image" Target="../media/image3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1" Type="http://schemas.openxmlformats.org/officeDocument/2006/relationships/hyperlink" Target="http://www.di.fc.ul.pt/~jpn/r/pca/pca.html" TargetMode="External"/><Relationship Id="rId12" Type="http://schemas.openxmlformats.org/officeDocument/2006/relationships/hyperlink" Target="https://rpubs.com/esobolewska/pcr-step-by-step" TargetMode="External"/><Relationship Id="rId1" Type="http://schemas.openxmlformats.org/officeDocument/2006/relationships/slideLayout" Target="../slideLayouts/slideLayout2.xml"/><Relationship Id="rId2" Type="http://schemas.openxmlformats.org/officeDocument/2006/relationships/hyperlink" Target="http://www.sthda.com/english/articles/31-principal-component-methods-in-r-practical-guide/112-pca-principal-component-analysis-essentials/" TargetMode="External"/><Relationship Id="rId3" Type="http://schemas.openxmlformats.org/officeDocument/2006/relationships/hyperlink" Target="https://www.r-bloggers.com/reconstructing-principal-component-analysis-matrix/" TargetMode="External"/><Relationship Id="rId4" Type="http://schemas.openxmlformats.org/officeDocument/2006/relationships/hyperlink" Target="https://uc-r.github.io/pca" TargetMode="External"/><Relationship Id="rId5" Type="http://schemas.openxmlformats.org/officeDocument/2006/relationships/hyperlink" Target="http://compneurosci.com/wiki/images/4/42/Intro_to_PCA_and_ICA.pdf" TargetMode="External"/><Relationship Id="rId6" Type="http://schemas.openxmlformats.org/officeDocument/2006/relationships/hyperlink" Target="https://blog.paperspace.com/dimension-reduction-with-independent-components-analysis/" TargetMode="External"/><Relationship Id="rId7" Type="http://schemas.openxmlformats.org/officeDocument/2006/relationships/hyperlink" Target="https://medium.com/@datalabtr/r-ile-principal-component-analizi-pca-2b3034caf10a#:~:text=Principal%20component%20analysis%20(PCA)%20%C3%A7ok,buradaki%20toplam%20de%C4%9Fi%C5%9Fkenlik%20ile%20a%C3%A7%C4%B1klanmaktad%C4%B1r." TargetMode="External"/><Relationship Id="rId8" Type="http://schemas.openxmlformats.org/officeDocument/2006/relationships/hyperlink" Target="https://www.r-bloggers.com/quick-intro-to-nmf-the-method-and-the-r-package/" TargetMode="External"/><Relationship Id="rId9" Type="http://schemas.openxmlformats.org/officeDocument/2006/relationships/hyperlink" Target="file:///C:\Users\ThinkPad\AppData\Local\Packages\microsoft.windowscommunicationsapps_8wekyb3d8bbwe\LocalState\Files\S0\467\Attachments\ICA-Example_DATE%5B1564%5D.html" TargetMode="External"/><Relationship Id="rId10" Type="http://schemas.openxmlformats.org/officeDocument/2006/relationships/hyperlink" Target="https://mlexplained.com/2017/12/28/a-practical-introduction-to-nmf-nonnegative-matrix-factoriz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67737" y="973393"/>
            <a:ext cx="7766936" cy="4257313"/>
          </a:xfrm>
        </p:spPr>
        <p:txBody>
          <a:bodyPr/>
          <a:lstStyle/>
          <a:p>
            <a:pPr algn="ctr"/>
            <a:r>
              <a:rPr lang="tr-TR" sz="4400" b="1" dirty="0">
                <a:solidFill>
                  <a:srgbClr val="C36E3B"/>
                </a:solidFill>
                <a:latin typeface="Calibri" panose="020F0502020204030204" pitchFamily="34" charset="0"/>
                <a:cs typeface="Calibri" panose="020F0502020204030204" pitchFamily="34" charset="0"/>
              </a:rPr>
              <a:t>TEMEL BİLEŞENLER </a:t>
            </a:r>
            <a:r>
              <a:rPr lang="tr-TR" sz="4400" b="1" dirty="0" smtClean="0">
                <a:solidFill>
                  <a:srgbClr val="C36E3B"/>
                </a:solidFill>
                <a:latin typeface="Calibri" panose="020F0502020204030204" pitchFamily="34" charset="0"/>
                <a:cs typeface="Calibri" panose="020F0502020204030204" pitchFamily="34" charset="0"/>
              </a:rPr>
              <a:t>ANALİZİ, </a:t>
            </a:r>
            <a:r>
              <a:rPr lang="tr-TR" sz="4400" b="1" dirty="0">
                <a:solidFill>
                  <a:srgbClr val="C36E3B"/>
                </a:solidFill>
                <a:latin typeface="Calibri" panose="020F0502020204030204" pitchFamily="34" charset="0"/>
                <a:cs typeface="Calibri" panose="020F0502020204030204" pitchFamily="34" charset="0"/>
              </a:rPr>
              <a:t/>
            </a:r>
            <a:br>
              <a:rPr lang="tr-TR" sz="4400" b="1" dirty="0">
                <a:solidFill>
                  <a:srgbClr val="C36E3B"/>
                </a:solidFill>
                <a:latin typeface="Calibri" panose="020F0502020204030204" pitchFamily="34" charset="0"/>
                <a:cs typeface="Calibri" panose="020F0502020204030204" pitchFamily="34" charset="0"/>
              </a:rPr>
            </a:br>
            <a:r>
              <a:rPr lang="tr-TR" sz="4400" b="1" dirty="0">
                <a:solidFill>
                  <a:srgbClr val="C36E3B"/>
                </a:solidFill>
                <a:latin typeface="Calibri" panose="020F0502020204030204" pitchFamily="34" charset="0"/>
                <a:cs typeface="Calibri" panose="020F0502020204030204" pitchFamily="34" charset="0"/>
              </a:rPr>
              <a:t>BAĞIMSIZ BİLEŞENLER </a:t>
            </a:r>
            <a:r>
              <a:rPr lang="tr-TR" sz="4400" b="1" dirty="0" smtClean="0">
                <a:solidFill>
                  <a:srgbClr val="C36E3B"/>
                </a:solidFill>
                <a:latin typeface="Calibri" panose="020F0502020204030204" pitchFamily="34" charset="0"/>
                <a:cs typeface="Calibri" panose="020F0502020204030204" pitchFamily="34" charset="0"/>
              </a:rPr>
              <a:t>ANALİZİ,</a:t>
            </a:r>
            <a:r>
              <a:rPr lang="tr-TR" sz="4400" b="1" dirty="0">
                <a:solidFill>
                  <a:srgbClr val="C36E3B"/>
                </a:solidFill>
                <a:latin typeface="Calibri" panose="020F0502020204030204" pitchFamily="34" charset="0"/>
                <a:cs typeface="Calibri" panose="020F0502020204030204" pitchFamily="34" charset="0"/>
              </a:rPr>
              <a:t/>
            </a:r>
            <a:br>
              <a:rPr lang="tr-TR" sz="4400" b="1" dirty="0">
                <a:solidFill>
                  <a:srgbClr val="C36E3B"/>
                </a:solidFill>
                <a:latin typeface="Calibri" panose="020F0502020204030204" pitchFamily="34" charset="0"/>
                <a:cs typeface="Calibri" panose="020F0502020204030204" pitchFamily="34" charset="0"/>
              </a:rPr>
            </a:br>
            <a:r>
              <a:rPr lang="tr-TR" sz="4400" b="1" dirty="0">
                <a:solidFill>
                  <a:srgbClr val="C36E3B"/>
                </a:solidFill>
                <a:latin typeface="Calibri" panose="020F0502020204030204" pitchFamily="34" charset="0"/>
                <a:cs typeface="Calibri" panose="020F0502020204030204" pitchFamily="34" charset="0"/>
              </a:rPr>
              <a:t>NEGATİF OLMAYAN MATRİS </a:t>
            </a:r>
            <a:br>
              <a:rPr lang="tr-TR" sz="4400" b="1" dirty="0">
                <a:solidFill>
                  <a:srgbClr val="C36E3B"/>
                </a:solidFill>
                <a:latin typeface="Calibri" panose="020F0502020204030204" pitchFamily="34" charset="0"/>
                <a:cs typeface="Calibri" panose="020F0502020204030204" pitchFamily="34" charset="0"/>
              </a:rPr>
            </a:br>
            <a:r>
              <a:rPr lang="tr-TR" sz="4400" b="1" dirty="0">
                <a:solidFill>
                  <a:srgbClr val="C36E3B"/>
                </a:solidFill>
                <a:latin typeface="Calibri" panose="020F0502020204030204" pitchFamily="34" charset="0"/>
                <a:cs typeface="Calibri" panose="020F0502020204030204" pitchFamily="34" charset="0"/>
              </a:rPr>
              <a:t>AYRIŞTIRMA YÖNTEMLERİ </a:t>
            </a:r>
            <a:br>
              <a:rPr lang="tr-TR" sz="4400" b="1" dirty="0">
                <a:solidFill>
                  <a:srgbClr val="C36E3B"/>
                </a:solidFill>
                <a:latin typeface="Calibri" panose="020F0502020204030204" pitchFamily="34" charset="0"/>
                <a:cs typeface="Calibri" panose="020F0502020204030204" pitchFamily="34" charset="0"/>
              </a:rPr>
            </a:br>
            <a:r>
              <a:rPr lang="tr-TR" sz="4400" b="1" dirty="0">
                <a:solidFill>
                  <a:srgbClr val="C36E3B"/>
                </a:solidFill>
                <a:latin typeface="Calibri" panose="020F0502020204030204" pitchFamily="34" charset="0"/>
                <a:cs typeface="Calibri" panose="020F0502020204030204" pitchFamily="34" charset="0"/>
              </a:rPr>
              <a:t>VE </a:t>
            </a:r>
            <a:r>
              <a:rPr lang="tr-TR" sz="4400" b="1" dirty="0" smtClean="0">
                <a:solidFill>
                  <a:srgbClr val="C36E3B"/>
                </a:solidFill>
                <a:latin typeface="Calibri" panose="020F0502020204030204" pitchFamily="34" charset="0"/>
                <a:cs typeface="Calibri" panose="020F0502020204030204" pitchFamily="34" charset="0"/>
              </a:rPr>
              <a:t>KULLANIMLARI</a:t>
            </a:r>
            <a:endParaRPr lang="tr-TR" sz="4400" dirty="0">
              <a:solidFill>
                <a:srgbClr val="C36E3B"/>
              </a:solidFill>
            </a:endParaRPr>
          </a:p>
        </p:txBody>
      </p:sp>
    </p:spTree>
    <p:extLst>
      <p:ext uri="{BB962C8B-B14F-4D97-AF65-F5344CB8AC3E}">
        <p14:creationId xmlns:p14="http://schemas.microsoft.com/office/powerpoint/2010/main" val="3168142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98323"/>
            <a:ext cx="8596668" cy="1002890"/>
          </a:xfrm>
        </p:spPr>
        <p:txBody>
          <a:bodyPr>
            <a:noAutofit/>
          </a:bodyPr>
          <a:lstStyle/>
          <a:p>
            <a:r>
              <a:rPr lang="tr-TR" b="1" dirty="0" smtClean="0"/>
              <a:t>ADIM ADIM TEMEL BİLEŞENLER ANALİZİ</a:t>
            </a:r>
            <a:endParaRPr lang="tr-TR" b="1" dirty="0"/>
          </a:p>
        </p:txBody>
      </p:sp>
      <p:sp>
        <p:nvSpPr>
          <p:cNvPr id="3" name="İçerik Yer Tutucusu 2"/>
          <p:cNvSpPr>
            <a:spLocks noGrp="1"/>
          </p:cNvSpPr>
          <p:nvPr>
            <p:ph idx="1"/>
          </p:nvPr>
        </p:nvSpPr>
        <p:spPr>
          <a:xfrm>
            <a:off x="677334" y="717755"/>
            <a:ext cx="8596668" cy="5771535"/>
          </a:xfrm>
        </p:spPr>
        <p:txBody>
          <a:bodyPr/>
          <a:lstStyle/>
          <a:p>
            <a:r>
              <a:rPr lang="tr-TR" dirty="0" smtClean="0"/>
              <a:t>PCA veri kümesini daha düşük boyutlu bir alt alana, yani yeni bir koordinat sistemine dönüştürür.</a:t>
            </a:r>
          </a:p>
          <a:p>
            <a:r>
              <a:rPr lang="tr-TR" dirty="0" smtClean="0"/>
              <a:t>Yeni koordinat sisteminde, ilk eksen birinci ana bileşene karşılık gelir. Verilerde en büyük </a:t>
            </a:r>
            <a:r>
              <a:rPr lang="tr-TR" dirty="0" err="1" smtClean="0"/>
              <a:t>varyans</a:t>
            </a:r>
            <a:r>
              <a:rPr lang="tr-TR" dirty="0" smtClean="0"/>
              <a:t> miktarını açıklayan bileşendir.</a:t>
            </a:r>
          </a:p>
          <a:p>
            <a:endParaRPr lang="tr-TR" dirty="0" smtClean="0"/>
          </a:p>
          <a:p>
            <a:endParaRPr lang="tr-TR" dirty="0"/>
          </a:p>
          <a:p>
            <a:endParaRPr lang="tr-TR" dirty="0" smtClean="0"/>
          </a:p>
          <a:p>
            <a:endParaRPr lang="tr-TR" dirty="0"/>
          </a:p>
          <a:p>
            <a:endParaRPr lang="tr-TR" dirty="0" smtClean="0"/>
          </a:p>
          <a:p>
            <a:r>
              <a:rPr lang="tr-TR" dirty="0"/>
              <a:t>İkinci Temel Bileşen, birinci ana bileşene dik gelecek şekilde seçilir. Böylece veri kümesinin ilk iki ana bileşene </a:t>
            </a:r>
            <a:r>
              <a:rPr lang="tr-TR" dirty="0" err="1"/>
              <a:t>yansıltıldığı</a:t>
            </a:r>
            <a:r>
              <a:rPr lang="tr-TR" dirty="0"/>
              <a:t> gibi görünür.</a:t>
            </a:r>
          </a:p>
          <a:p>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310" y="2123767"/>
            <a:ext cx="3705560" cy="1975892"/>
          </a:xfrm>
          <a:prstGeom prst="rect">
            <a:avLst/>
          </a:prstGeom>
        </p:spPr>
      </p:pic>
      <p:pic>
        <p:nvPicPr>
          <p:cNvPr id="6" name="Resim 5"/>
          <p:cNvPicPr>
            <a:picLocks noChangeAspect="1"/>
          </p:cNvPicPr>
          <p:nvPr/>
        </p:nvPicPr>
        <p:blipFill>
          <a:blip r:embed="rId3"/>
          <a:stretch>
            <a:fillRect/>
          </a:stretch>
        </p:blipFill>
        <p:spPr>
          <a:xfrm>
            <a:off x="3353346" y="4727778"/>
            <a:ext cx="3740272" cy="2130222"/>
          </a:xfrm>
          <a:prstGeom prst="rect">
            <a:avLst/>
          </a:prstGeom>
        </p:spPr>
      </p:pic>
    </p:spTree>
    <p:extLst>
      <p:ext uri="{BB962C8B-B14F-4D97-AF65-F5344CB8AC3E}">
        <p14:creationId xmlns:p14="http://schemas.microsoft.com/office/powerpoint/2010/main" val="3545525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0" y="0"/>
            <a:ext cx="8596668" cy="1111045"/>
          </a:xfrm>
        </p:spPr>
        <p:txBody>
          <a:bodyPr>
            <a:normAutofit fontScale="90000"/>
          </a:bodyPr>
          <a:lstStyle/>
          <a:p>
            <a:r>
              <a:rPr lang="tr-TR" b="1" dirty="0" err="1" smtClean="0">
                <a:solidFill>
                  <a:schemeClr val="accent1">
                    <a:lumMod val="75000"/>
                  </a:schemeClr>
                </a:solidFill>
                <a:latin typeface="Trebuchet MS (Başlıklar)"/>
              </a:rPr>
              <a:t>Breast</a:t>
            </a:r>
            <a:r>
              <a:rPr lang="tr-TR" b="1" dirty="0" smtClean="0">
                <a:solidFill>
                  <a:schemeClr val="accent1">
                    <a:lumMod val="75000"/>
                  </a:schemeClr>
                </a:solidFill>
                <a:latin typeface="Trebuchet MS (Başlıklar)"/>
              </a:rPr>
              <a:t> </a:t>
            </a:r>
            <a:r>
              <a:rPr lang="tr-TR" b="1" dirty="0" err="1" smtClean="0">
                <a:solidFill>
                  <a:schemeClr val="accent1">
                    <a:lumMod val="75000"/>
                  </a:schemeClr>
                </a:solidFill>
                <a:latin typeface="Trebuchet MS (Başlıklar)"/>
              </a:rPr>
              <a:t>Cancer</a:t>
            </a:r>
            <a:r>
              <a:rPr lang="tr-TR" b="1" dirty="0" smtClean="0">
                <a:solidFill>
                  <a:schemeClr val="accent1">
                    <a:lumMod val="75000"/>
                  </a:schemeClr>
                </a:solidFill>
                <a:latin typeface="Trebuchet MS (Başlıklar)"/>
              </a:rPr>
              <a:t> Wisconsin </a:t>
            </a:r>
            <a:br>
              <a:rPr lang="tr-TR" b="1" dirty="0" smtClean="0">
                <a:solidFill>
                  <a:schemeClr val="accent1">
                    <a:lumMod val="75000"/>
                  </a:schemeClr>
                </a:solidFill>
                <a:latin typeface="Trebuchet MS (Başlıklar)"/>
              </a:rPr>
            </a:br>
            <a:r>
              <a:rPr lang="tr-TR" b="1" dirty="0" smtClean="0">
                <a:solidFill>
                  <a:schemeClr val="accent1">
                    <a:lumMod val="75000"/>
                  </a:schemeClr>
                </a:solidFill>
                <a:latin typeface="Trebuchet MS (Başlıklar)"/>
              </a:rPr>
              <a:t>(</a:t>
            </a:r>
            <a:r>
              <a:rPr lang="tr-TR" b="1" dirty="0" err="1" smtClean="0">
                <a:solidFill>
                  <a:schemeClr val="accent1">
                    <a:lumMod val="75000"/>
                  </a:schemeClr>
                </a:solidFill>
                <a:latin typeface="Trebuchet MS (Başlıklar)"/>
              </a:rPr>
              <a:t>Diagnostic</a:t>
            </a:r>
            <a:r>
              <a:rPr lang="tr-TR" b="1" dirty="0" smtClean="0">
                <a:solidFill>
                  <a:schemeClr val="accent1">
                    <a:lumMod val="75000"/>
                  </a:schemeClr>
                </a:solidFill>
                <a:latin typeface="Trebuchet MS (Başlıklar)"/>
              </a:rPr>
              <a:t>) Data Set</a:t>
            </a:r>
            <a:r>
              <a:rPr lang="tr-TR" dirty="0" smtClean="0">
                <a:latin typeface="Trebuchet MS (Başlıklar)"/>
              </a:rPr>
              <a:t/>
            </a:r>
            <a:br>
              <a:rPr lang="tr-TR" dirty="0" smtClean="0">
                <a:latin typeface="Trebuchet MS (Başlıklar)"/>
              </a:rPr>
            </a:br>
            <a:endParaRPr lang="tr-TR" dirty="0">
              <a:latin typeface="Trebuchet MS (Başlıklar)"/>
            </a:endParaRPr>
          </a:p>
        </p:txBody>
      </p:sp>
      <p:sp>
        <p:nvSpPr>
          <p:cNvPr id="5" name="İçerik Yer Tutucusu 4"/>
          <p:cNvSpPr>
            <a:spLocks noGrp="1"/>
          </p:cNvSpPr>
          <p:nvPr>
            <p:ph idx="1"/>
          </p:nvPr>
        </p:nvSpPr>
        <p:spPr>
          <a:xfrm>
            <a:off x="677334" y="5643716"/>
            <a:ext cx="8596668" cy="1002890"/>
          </a:xfrm>
        </p:spPr>
        <p:txBody>
          <a:bodyPr>
            <a:normAutofit lnSpcReduction="10000"/>
          </a:bodyPr>
          <a:lstStyle/>
          <a:p>
            <a:r>
              <a:rPr lang="tr-TR" dirty="0" smtClean="0"/>
              <a:t>Veri setimiz 32 değişkenden oluşmaktadır.</a:t>
            </a:r>
          </a:p>
          <a:p>
            <a:r>
              <a:rPr lang="tr-TR" dirty="0"/>
              <a:t>Özellikle, mümkün olduğunca çok bilgiyi yakalayan verilerin düşük boyutlu bir temsilini bulmak istiyoruz.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018" y="1175262"/>
            <a:ext cx="7353300" cy="3371850"/>
          </a:xfrm>
          <a:prstGeom prst="rect">
            <a:avLst/>
          </a:prstGeom>
        </p:spPr>
      </p:pic>
      <p:sp>
        <p:nvSpPr>
          <p:cNvPr id="6" name="Dikdörtgen 5"/>
          <p:cNvSpPr/>
          <p:nvPr/>
        </p:nvSpPr>
        <p:spPr>
          <a:xfrm>
            <a:off x="855406" y="4788310"/>
            <a:ext cx="1622323" cy="81607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1"/>
            <a:r>
              <a:rPr lang="en-US" dirty="0" err="1">
                <a:solidFill>
                  <a:schemeClr val="tx1"/>
                </a:solidFill>
              </a:rPr>
              <a:t>veri</a:t>
            </a:r>
            <a:r>
              <a:rPr lang="en-US" dirty="0">
                <a:solidFill>
                  <a:schemeClr val="tx1"/>
                </a:solidFill>
              </a:rPr>
              <a:t> </a:t>
            </a:r>
            <a:r>
              <a:rPr lang="en-US" b="1" dirty="0">
                <a:solidFill>
                  <a:schemeClr val="tx1"/>
                </a:solidFill>
              </a:rPr>
              <a:t>%&gt;%</a:t>
            </a:r>
            <a:r>
              <a:rPr lang="en-US" dirty="0">
                <a:solidFill>
                  <a:schemeClr val="tx1"/>
                </a:solidFill>
              </a:rPr>
              <a:t> dim</a:t>
            </a:r>
            <a:endParaRPr lang="tr-TR" dirty="0">
              <a:solidFill>
                <a:schemeClr val="tx1"/>
              </a:solidFill>
            </a:endParaRPr>
          </a:p>
          <a:p>
            <a:pPr latinLnBrk="1"/>
            <a:r>
              <a:rPr lang="en-US" dirty="0">
                <a:solidFill>
                  <a:schemeClr val="tx1"/>
                </a:solidFill>
              </a:rPr>
              <a:t># [1] 569  32</a:t>
            </a:r>
            <a:endParaRPr lang="tr-TR" dirty="0">
              <a:solidFill>
                <a:schemeClr val="tx1"/>
              </a:solidFill>
            </a:endParaRPr>
          </a:p>
        </p:txBody>
      </p:sp>
    </p:spTree>
    <p:extLst>
      <p:ext uri="{BB962C8B-B14F-4D97-AF65-F5344CB8AC3E}">
        <p14:creationId xmlns:p14="http://schemas.microsoft.com/office/powerpoint/2010/main" val="2086059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8341" y="1622323"/>
            <a:ext cx="8596668" cy="2379406"/>
          </a:xfrm>
        </p:spPr>
        <p:txBody>
          <a:bodyPr>
            <a:noAutofit/>
          </a:bodyPr>
          <a:lstStyle/>
          <a:p>
            <a:r>
              <a:rPr lang="en-US" sz="1800" dirty="0">
                <a:solidFill>
                  <a:schemeClr val="tx1"/>
                </a:solidFill>
              </a:rPr>
              <a:t>PCA </a:t>
            </a:r>
            <a:r>
              <a:rPr lang="en-US" sz="1800" dirty="0" err="1">
                <a:solidFill>
                  <a:schemeClr val="tx1"/>
                </a:solidFill>
              </a:rPr>
              <a:t>boyutsallığı</a:t>
            </a:r>
            <a:r>
              <a:rPr lang="en-US" sz="1800" dirty="0">
                <a:solidFill>
                  <a:schemeClr val="tx1"/>
                </a:solidFill>
              </a:rPr>
              <a:t> </a:t>
            </a:r>
            <a:r>
              <a:rPr lang="en-US" sz="1800" dirty="0" err="1">
                <a:solidFill>
                  <a:schemeClr val="tx1"/>
                </a:solidFill>
              </a:rPr>
              <a:t>azaltabilir</a:t>
            </a:r>
            <a:r>
              <a:rPr lang="en-US" sz="1800" dirty="0">
                <a:solidFill>
                  <a:schemeClr val="tx1"/>
                </a:solidFill>
              </a:rPr>
              <a:t>, </a:t>
            </a:r>
            <a:r>
              <a:rPr lang="en-US" sz="1800" dirty="0" err="1">
                <a:solidFill>
                  <a:schemeClr val="tx1"/>
                </a:solidFill>
              </a:rPr>
              <a:t>ancak</a:t>
            </a:r>
            <a:r>
              <a:rPr lang="en-US" sz="1800" dirty="0">
                <a:solidFill>
                  <a:schemeClr val="tx1"/>
                </a:solidFill>
              </a:rPr>
              <a:t> </a:t>
            </a:r>
            <a:r>
              <a:rPr lang="en-US" sz="1800" dirty="0" err="1">
                <a:solidFill>
                  <a:schemeClr val="tx1"/>
                </a:solidFill>
              </a:rPr>
              <a:t>verilerinizdeki</a:t>
            </a:r>
            <a:r>
              <a:rPr lang="en-US" sz="1800" dirty="0">
                <a:solidFill>
                  <a:schemeClr val="tx1"/>
                </a:solidFill>
              </a:rPr>
              <a:t> </a:t>
            </a:r>
            <a:r>
              <a:rPr lang="en-US" sz="1800" dirty="0" err="1" smtClean="0">
                <a:solidFill>
                  <a:schemeClr val="tx1"/>
                </a:solidFill>
              </a:rPr>
              <a:t>değişken</a:t>
            </a:r>
            <a:r>
              <a:rPr lang="en-US" sz="1800" dirty="0" smtClean="0">
                <a:solidFill>
                  <a:schemeClr val="tx1"/>
                </a:solidFill>
              </a:rPr>
              <a:t> </a:t>
            </a:r>
            <a:r>
              <a:rPr lang="en-US" sz="1800" dirty="0" err="1">
                <a:solidFill>
                  <a:schemeClr val="tx1"/>
                </a:solidFill>
              </a:rPr>
              <a:t>sayısını</a:t>
            </a:r>
            <a:r>
              <a:rPr lang="en-US" sz="1800" dirty="0">
                <a:solidFill>
                  <a:schemeClr val="tx1"/>
                </a:solidFill>
              </a:rPr>
              <a:t> </a:t>
            </a:r>
            <a:r>
              <a:rPr lang="en-US" sz="1800" dirty="0" err="1">
                <a:solidFill>
                  <a:schemeClr val="tx1"/>
                </a:solidFill>
              </a:rPr>
              <a:t>azaltmaz</a:t>
            </a:r>
            <a:r>
              <a:rPr lang="en-US" sz="1800" dirty="0">
                <a:solidFill>
                  <a:schemeClr val="tx1"/>
                </a:solidFill>
              </a:rPr>
              <a:t>. </a:t>
            </a:r>
            <a:r>
              <a:rPr lang="en-US" sz="1800" dirty="0" err="1">
                <a:solidFill>
                  <a:schemeClr val="tx1"/>
                </a:solidFill>
              </a:rPr>
              <a:t>Bunun</a:t>
            </a:r>
            <a:r>
              <a:rPr lang="en-US" sz="1800" dirty="0">
                <a:solidFill>
                  <a:schemeClr val="tx1"/>
                </a:solidFill>
              </a:rPr>
              <a:t> </a:t>
            </a:r>
            <a:r>
              <a:rPr lang="en-US" sz="1800" dirty="0" err="1">
                <a:solidFill>
                  <a:schemeClr val="tx1"/>
                </a:solidFill>
              </a:rPr>
              <a:t>anlamı</a:t>
            </a:r>
            <a:r>
              <a:rPr lang="en-US" sz="1800" dirty="0">
                <a:solidFill>
                  <a:schemeClr val="tx1"/>
                </a:solidFill>
              </a:rPr>
              <a:t>, 1000 </a:t>
            </a:r>
            <a:r>
              <a:rPr lang="en-US" sz="1800" dirty="0" err="1">
                <a:solidFill>
                  <a:schemeClr val="tx1"/>
                </a:solidFill>
              </a:rPr>
              <a:t>özellik</a:t>
            </a:r>
            <a:r>
              <a:rPr lang="en-US" sz="1800" dirty="0">
                <a:solidFill>
                  <a:schemeClr val="tx1"/>
                </a:solidFill>
              </a:rPr>
              <a:t> </a:t>
            </a:r>
            <a:r>
              <a:rPr lang="en-US" sz="1800" dirty="0" err="1">
                <a:solidFill>
                  <a:schemeClr val="tx1"/>
                </a:solidFill>
              </a:rPr>
              <a:t>veri</a:t>
            </a:r>
            <a:r>
              <a:rPr lang="en-US" sz="1800" dirty="0">
                <a:solidFill>
                  <a:schemeClr val="tx1"/>
                </a:solidFill>
              </a:rPr>
              <a:t> </a:t>
            </a:r>
            <a:r>
              <a:rPr lang="en-US" sz="1800" dirty="0" err="1">
                <a:solidFill>
                  <a:schemeClr val="tx1"/>
                </a:solidFill>
              </a:rPr>
              <a:t>kümenizdeki</a:t>
            </a:r>
            <a:r>
              <a:rPr lang="en-US" sz="1800" dirty="0">
                <a:solidFill>
                  <a:schemeClr val="tx1"/>
                </a:solidFill>
              </a:rPr>
              <a:t> </a:t>
            </a:r>
            <a:r>
              <a:rPr lang="en-US" sz="1800" dirty="0" err="1" smtClean="0">
                <a:solidFill>
                  <a:schemeClr val="tx1"/>
                </a:solidFill>
              </a:rPr>
              <a:t>varyansın</a:t>
            </a:r>
            <a:r>
              <a:rPr lang="tr-TR" sz="1800" dirty="0" smtClean="0">
                <a:solidFill>
                  <a:schemeClr val="tx1"/>
                </a:solidFill>
              </a:rPr>
              <a:t> </a:t>
            </a:r>
            <a:r>
              <a:rPr lang="en-US" sz="1800" dirty="0" smtClean="0">
                <a:solidFill>
                  <a:schemeClr val="tx1"/>
                </a:solidFill>
              </a:rPr>
              <a:t>% </a:t>
            </a:r>
            <a:r>
              <a:rPr lang="en-US" sz="1800" dirty="0">
                <a:solidFill>
                  <a:schemeClr val="tx1"/>
                </a:solidFill>
              </a:rPr>
              <a:t>99’unu </a:t>
            </a:r>
            <a:r>
              <a:rPr lang="en-US" sz="1800" dirty="0" err="1">
                <a:solidFill>
                  <a:schemeClr val="tx1"/>
                </a:solidFill>
              </a:rPr>
              <a:t>yalnızca</a:t>
            </a:r>
            <a:r>
              <a:rPr lang="en-US" sz="1800" dirty="0">
                <a:solidFill>
                  <a:schemeClr val="tx1"/>
                </a:solidFill>
              </a:rPr>
              <a:t> 3 </a:t>
            </a:r>
            <a:r>
              <a:rPr lang="en-US" sz="1800" dirty="0" err="1">
                <a:solidFill>
                  <a:schemeClr val="tx1"/>
                </a:solidFill>
              </a:rPr>
              <a:t>temel</a:t>
            </a:r>
            <a:r>
              <a:rPr lang="en-US" sz="1800" dirty="0">
                <a:solidFill>
                  <a:schemeClr val="tx1"/>
                </a:solidFill>
              </a:rPr>
              <a:t> </a:t>
            </a:r>
            <a:r>
              <a:rPr lang="en-US" sz="1800" dirty="0" err="1">
                <a:solidFill>
                  <a:schemeClr val="tx1"/>
                </a:solidFill>
              </a:rPr>
              <a:t>bileşen</a:t>
            </a:r>
            <a:r>
              <a:rPr lang="en-US" sz="1800" dirty="0">
                <a:solidFill>
                  <a:schemeClr val="tx1"/>
                </a:solidFill>
              </a:rPr>
              <a:t> </a:t>
            </a:r>
            <a:r>
              <a:rPr lang="en-US" sz="1800" dirty="0" err="1">
                <a:solidFill>
                  <a:schemeClr val="tx1"/>
                </a:solidFill>
              </a:rPr>
              <a:t>kullanarak</a:t>
            </a:r>
            <a:r>
              <a:rPr lang="en-US" sz="1800" dirty="0">
                <a:solidFill>
                  <a:schemeClr val="tx1"/>
                </a:solidFill>
              </a:rPr>
              <a:t> </a:t>
            </a:r>
            <a:r>
              <a:rPr lang="en-US" sz="1800" dirty="0" err="1" smtClean="0">
                <a:solidFill>
                  <a:schemeClr val="tx1"/>
                </a:solidFill>
              </a:rPr>
              <a:t>açıklayabileceği</a:t>
            </a:r>
            <a:r>
              <a:rPr lang="tr-TR" sz="1800" dirty="0" smtClean="0">
                <a:solidFill>
                  <a:schemeClr val="tx1"/>
                </a:solidFill>
              </a:rPr>
              <a:t>m</a:t>
            </a:r>
            <a:r>
              <a:rPr lang="en-US" sz="1800" dirty="0" err="1" smtClean="0">
                <a:solidFill>
                  <a:schemeClr val="tx1"/>
                </a:solidFill>
              </a:rPr>
              <a:t>izdir</a:t>
            </a:r>
            <a:r>
              <a:rPr lang="tr-TR" sz="1800" dirty="0" smtClean="0">
                <a:solidFill>
                  <a:schemeClr val="tx1"/>
                </a:solidFill>
              </a:rPr>
              <a:t>. A</a:t>
            </a:r>
            <a:r>
              <a:rPr lang="en-US" sz="1800" dirty="0" err="1" smtClean="0">
                <a:solidFill>
                  <a:schemeClr val="tx1"/>
                </a:solidFill>
              </a:rPr>
              <a:t>ncak</a:t>
            </a:r>
            <a:r>
              <a:rPr lang="en-US" sz="1800" dirty="0" smtClean="0">
                <a:solidFill>
                  <a:schemeClr val="tx1"/>
                </a:solidFill>
              </a:rPr>
              <a:t> </a:t>
            </a:r>
            <a:r>
              <a:rPr lang="en-US" sz="1800" dirty="0" err="1">
                <a:solidFill>
                  <a:schemeClr val="tx1"/>
                </a:solidFill>
              </a:rPr>
              <a:t>yine</a:t>
            </a:r>
            <a:r>
              <a:rPr lang="en-US" sz="1800" dirty="0">
                <a:solidFill>
                  <a:schemeClr val="tx1"/>
                </a:solidFill>
              </a:rPr>
              <a:t> de </a:t>
            </a:r>
            <a:r>
              <a:rPr lang="en-US" sz="1800" dirty="0" err="1">
                <a:solidFill>
                  <a:schemeClr val="tx1"/>
                </a:solidFill>
              </a:rPr>
              <a:t>bu</a:t>
            </a:r>
            <a:r>
              <a:rPr lang="en-US" sz="1800" dirty="0">
                <a:solidFill>
                  <a:schemeClr val="tx1"/>
                </a:solidFill>
              </a:rPr>
              <a:t> 3 </a:t>
            </a:r>
            <a:r>
              <a:rPr lang="en-US" sz="1800" dirty="0" err="1">
                <a:solidFill>
                  <a:schemeClr val="tx1"/>
                </a:solidFill>
              </a:rPr>
              <a:t>temel</a:t>
            </a:r>
            <a:r>
              <a:rPr lang="en-US" sz="1800" dirty="0">
                <a:solidFill>
                  <a:schemeClr val="tx1"/>
                </a:solidFill>
              </a:rPr>
              <a:t> </a:t>
            </a:r>
            <a:r>
              <a:rPr lang="en-US" sz="1800" dirty="0" err="1">
                <a:solidFill>
                  <a:schemeClr val="tx1"/>
                </a:solidFill>
              </a:rPr>
              <a:t>bileşeni</a:t>
            </a:r>
            <a:r>
              <a:rPr lang="en-US" sz="1800" dirty="0">
                <a:solidFill>
                  <a:schemeClr val="tx1"/>
                </a:solidFill>
              </a:rPr>
              <a:t> </a:t>
            </a:r>
            <a:r>
              <a:rPr lang="en-US" sz="1800" dirty="0" err="1">
                <a:solidFill>
                  <a:schemeClr val="tx1"/>
                </a:solidFill>
              </a:rPr>
              <a:t>oluşturmak</a:t>
            </a:r>
            <a:r>
              <a:rPr lang="en-US" sz="1800" dirty="0">
                <a:solidFill>
                  <a:schemeClr val="tx1"/>
                </a:solidFill>
              </a:rPr>
              <a:t> </a:t>
            </a:r>
            <a:r>
              <a:rPr lang="en-US" sz="1800" dirty="0" err="1">
                <a:solidFill>
                  <a:schemeClr val="tx1"/>
                </a:solidFill>
              </a:rPr>
              <a:t>için</a:t>
            </a:r>
            <a:r>
              <a:rPr lang="en-US" sz="1800" dirty="0">
                <a:solidFill>
                  <a:schemeClr val="tx1"/>
                </a:solidFill>
              </a:rPr>
              <a:t> </a:t>
            </a:r>
            <a:r>
              <a:rPr lang="en-US" sz="1800" dirty="0" err="1">
                <a:solidFill>
                  <a:schemeClr val="tx1"/>
                </a:solidFill>
              </a:rPr>
              <a:t>bu</a:t>
            </a:r>
            <a:r>
              <a:rPr lang="en-US" sz="1800" dirty="0">
                <a:solidFill>
                  <a:schemeClr val="tx1"/>
                </a:solidFill>
              </a:rPr>
              <a:t> 1000 </a:t>
            </a:r>
            <a:r>
              <a:rPr lang="en-US" sz="1800" dirty="0" err="1">
                <a:solidFill>
                  <a:schemeClr val="tx1"/>
                </a:solidFill>
              </a:rPr>
              <a:t>özelliğe</a:t>
            </a:r>
            <a:r>
              <a:rPr lang="en-US" sz="1800" dirty="0">
                <a:solidFill>
                  <a:schemeClr val="tx1"/>
                </a:solidFill>
              </a:rPr>
              <a:t> </a:t>
            </a:r>
            <a:r>
              <a:rPr lang="en-US" sz="1800" dirty="0" err="1" smtClean="0">
                <a:solidFill>
                  <a:schemeClr val="tx1"/>
                </a:solidFill>
              </a:rPr>
              <a:t>ihtiyacı</a:t>
            </a:r>
            <a:r>
              <a:rPr lang="tr-TR" sz="1800" dirty="0" smtClean="0">
                <a:solidFill>
                  <a:schemeClr val="tx1"/>
                </a:solidFill>
              </a:rPr>
              <a:t>m</a:t>
            </a:r>
            <a:r>
              <a:rPr lang="en-US" sz="1800" dirty="0" err="1" smtClean="0">
                <a:solidFill>
                  <a:schemeClr val="tx1"/>
                </a:solidFill>
              </a:rPr>
              <a:t>ız</a:t>
            </a:r>
            <a:r>
              <a:rPr lang="en-US" sz="1800" dirty="0" smtClean="0">
                <a:solidFill>
                  <a:schemeClr val="tx1"/>
                </a:solidFill>
              </a:rPr>
              <a:t> </a:t>
            </a:r>
            <a:r>
              <a:rPr lang="en-US" sz="1800" dirty="0" err="1" smtClean="0">
                <a:solidFill>
                  <a:schemeClr val="tx1"/>
                </a:solidFill>
              </a:rPr>
              <a:t>vardır</a:t>
            </a:r>
            <a:r>
              <a:rPr lang="tr-TR" sz="1800" dirty="0">
                <a:solidFill>
                  <a:schemeClr val="tx1"/>
                </a:solidFill>
              </a:rPr>
              <a:t>.</a:t>
            </a:r>
            <a:r>
              <a:rPr lang="en-US" sz="1800" dirty="0" smtClean="0">
                <a:solidFill>
                  <a:schemeClr val="tx1"/>
                </a:solidFill>
              </a:rPr>
              <a:t> </a:t>
            </a:r>
            <a:r>
              <a:rPr lang="tr-TR" sz="1800" dirty="0" smtClean="0">
                <a:solidFill>
                  <a:schemeClr val="tx1"/>
                </a:solidFill>
              </a:rPr>
              <a:t/>
            </a:r>
            <a:br>
              <a:rPr lang="tr-TR" sz="1800" dirty="0" smtClean="0">
                <a:solidFill>
                  <a:schemeClr val="tx1"/>
                </a:solidFill>
              </a:rPr>
            </a:br>
            <a:r>
              <a:rPr lang="tr-TR" sz="1800" dirty="0" smtClean="0">
                <a:solidFill>
                  <a:schemeClr val="tx1"/>
                </a:solidFill>
              </a:rPr>
              <a:t/>
            </a:r>
            <a:br>
              <a:rPr lang="tr-TR" sz="1800" dirty="0" smtClean="0">
                <a:solidFill>
                  <a:schemeClr val="tx1"/>
                </a:solidFill>
              </a:rPr>
            </a:br>
            <a:r>
              <a:rPr lang="tr-TR" sz="1800" dirty="0" smtClean="0">
                <a:solidFill>
                  <a:schemeClr val="tx1"/>
                </a:solidFill>
              </a:rPr>
              <a:t>B</a:t>
            </a:r>
            <a:r>
              <a:rPr lang="en-US" sz="1800" dirty="0" smtClean="0">
                <a:solidFill>
                  <a:schemeClr val="tx1"/>
                </a:solidFill>
              </a:rPr>
              <a:t>u </a:t>
            </a:r>
            <a:r>
              <a:rPr lang="en-US" sz="1800" dirty="0" err="1">
                <a:solidFill>
                  <a:schemeClr val="tx1"/>
                </a:solidFill>
              </a:rPr>
              <a:t>aynı</a:t>
            </a:r>
            <a:r>
              <a:rPr lang="en-US" sz="1800" dirty="0">
                <a:solidFill>
                  <a:schemeClr val="tx1"/>
                </a:solidFill>
              </a:rPr>
              <a:t> </a:t>
            </a:r>
            <a:r>
              <a:rPr lang="en-US" sz="1800" dirty="0" err="1">
                <a:solidFill>
                  <a:schemeClr val="tx1"/>
                </a:solidFill>
              </a:rPr>
              <a:t>zamanda</a:t>
            </a:r>
            <a:r>
              <a:rPr lang="en-US" sz="1800" dirty="0">
                <a:solidFill>
                  <a:schemeClr val="tx1"/>
                </a:solidFill>
              </a:rPr>
              <a:t> </a:t>
            </a:r>
            <a:r>
              <a:rPr lang="en-US" sz="1800" dirty="0" err="1">
                <a:solidFill>
                  <a:schemeClr val="tx1"/>
                </a:solidFill>
              </a:rPr>
              <a:t>tahmin</a:t>
            </a:r>
            <a:r>
              <a:rPr lang="en-US" sz="1800" dirty="0">
                <a:solidFill>
                  <a:schemeClr val="tx1"/>
                </a:solidFill>
              </a:rPr>
              <a:t> </a:t>
            </a:r>
            <a:r>
              <a:rPr lang="en-US" sz="1800" dirty="0" err="1">
                <a:solidFill>
                  <a:schemeClr val="tx1"/>
                </a:solidFill>
              </a:rPr>
              <a:t>durumunda</a:t>
            </a:r>
            <a:r>
              <a:rPr lang="en-US" sz="1800" dirty="0">
                <a:solidFill>
                  <a:schemeClr val="tx1"/>
                </a:solidFill>
              </a:rPr>
              <a:t> da </a:t>
            </a:r>
            <a:r>
              <a:rPr lang="en-US" sz="1800" dirty="0" err="1">
                <a:solidFill>
                  <a:schemeClr val="tx1"/>
                </a:solidFill>
              </a:rPr>
              <a:t>gelecekteki</a:t>
            </a:r>
            <a:r>
              <a:rPr lang="en-US" sz="1800" dirty="0">
                <a:solidFill>
                  <a:schemeClr val="tx1"/>
                </a:solidFill>
              </a:rPr>
              <a:t> </a:t>
            </a:r>
            <a:r>
              <a:rPr lang="en-US" sz="1800" dirty="0" err="1">
                <a:solidFill>
                  <a:schemeClr val="tx1"/>
                </a:solidFill>
              </a:rPr>
              <a:t>verilerde</a:t>
            </a:r>
            <a:r>
              <a:rPr lang="en-US" sz="1800" dirty="0">
                <a:solidFill>
                  <a:schemeClr val="tx1"/>
                </a:solidFill>
              </a:rPr>
              <a:t>, </a:t>
            </a:r>
            <a:r>
              <a:rPr lang="en-US" sz="1800" dirty="0" err="1">
                <a:solidFill>
                  <a:schemeClr val="tx1"/>
                </a:solidFill>
              </a:rPr>
              <a:t>karşılık</a:t>
            </a:r>
            <a:r>
              <a:rPr lang="en-US" sz="1800" dirty="0">
                <a:solidFill>
                  <a:schemeClr val="tx1"/>
                </a:solidFill>
              </a:rPr>
              <a:t> </a:t>
            </a:r>
            <a:r>
              <a:rPr lang="en-US" sz="1800" dirty="0" err="1">
                <a:solidFill>
                  <a:schemeClr val="tx1"/>
                </a:solidFill>
              </a:rPr>
              <a:t>gelen</a:t>
            </a:r>
            <a:r>
              <a:rPr lang="en-US" sz="1800" dirty="0">
                <a:solidFill>
                  <a:schemeClr val="tx1"/>
                </a:solidFill>
              </a:rPr>
              <a:t> </a:t>
            </a:r>
            <a:r>
              <a:rPr lang="en-US" sz="1800" dirty="0" err="1">
                <a:solidFill>
                  <a:schemeClr val="tx1"/>
                </a:solidFill>
              </a:rPr>
              <a:t>ana</a:t>
            </a:r>
            <a:r>
              <a:rPr lang="en-US" sz="1800" dirty="0">
                <a:solidFill>
                  <a:schemeClr val="tx1"/>
                </a:solidFill>
              </a:rPr>
              <a:t> </a:t>
            </a:r>
            <a:r>
              <a:rPr lang="en-US" sz="1800" dirty="0" err="1">
                <a:solidFill>
                  <a:schemeClr val="tx1"/>
                </a:solidFill>
              </a:rPr>
              <a:t>bileşenleri</a:t>
            </a:r>
            <a:r>
              <a:rPr lang="en-US" sz="1800" dirty="0">
                <a:solidFill>
                  <a:schemeClr val="tx1"/>
                </a:solidFill>
              </a:rPr>
              <a:t> </a:t>
            </a:r>
            <a:r>
              <a:rPr lang="en-US" sz="1800" dirty="0" err="1">
                <a:solidFill>
                  <a:schemeClr val="tx1"/>
                </a:solidFill>
              </a:rPr>
              <a:t>oluşturmak</a:t>
            </a:r>
            <a:r>
              <a:rPr lang="en-US" sz="1800" dirty="0">
                <a:solidFill>
                  <a:schemeClr val="tx1"/>
                </a:solidFill>
              </a:rPr>
              <a:t> </a:t>
            </a:r>
            <a:r>
              <a:rPr lang="en-US" sz="1800" dirty="0" err="1">
                <a:solidFill>
                  <a:schemeClr val="tx1"/>
                </a:solidFill>
              </a:rPr>
              <a:t>için</a:t>
            </a:r>
            <a:r>
              <a:rPr lang="en-US" sz="1800" dirty="0">
                <a:solidFill>
                  <a:schemeClr val="tx1"/>
                </a:solidFill>
              </a:rPr>
              <a:t> </a:t>
            </a:r>
            <a:r>
              <a:rPr lang="en-US" sz="1800" dirty="0" err="1">
                <a:solidFill>
                  <a:schemeClr val="tx1"/>
                </a:solidFill>
              </a:rPr>
              <a:t>yeni</a:t>
            </a:r>
            <a:r>
              <a:rPr lang="en-US" sz="1800" dirty="0">
                <a:solidFill>
                  <a:schemeClr val="tx1"/>
                </a:solidFill>
              </a:rPr>
              <a:t> </a:t>
            </a:r>
            <a:r>
              <a:rPr lang="en-US" sz="1800" dirty="0" err="1">
                <a:solidFill>
                  <a:schemeClr val="tx1"/>
                </a:solidFill>
              </a:rPr>
              <a:t>gözlemlerinizde</a:t>
            </a:r>
            <a:r>
              <a:rPr lang="en-US" sz="1800" dirty="0">
                <a:solidFill>
                  <a:schemeClr val="tx1"/>
                </a:solidFill>
              </a:rPr>
              <a:t> </a:t>
            </a:r>
            <a:r>
              <a:rPr lang="en-US" sz="1800" dirty="0" err="1">
                <a:solidFill>
                  <a:schemeClr val="tx1"/>
                </a:solidFill>
              </a:rPr>
              <a:t>hala</a:t>
            </a:r>
            <a:r>
              <a:rPr lang="en-US" sz="1800" dirty="0">
                <a:solidFill>
                  <a:schemeClr val="tx1"/>
                </a:solidFill>
              </a:rPr>
              <a:t> </a:t>
            </a:r>
            <a:r>
              <a:rPr lang="en-US" sz="1800" dirty="0" err="1">
                <a:solidFill>
                  <a:schemeClr val="tx1"/>
                </a:solidFill>
              </a:rPr>
              <a:t>aynı</a:t>
            </a:r>
            <a:r>
              <a:rPr lang="en-US" sz="1800" dirty="0">
                <a:solidFill>
                  <a:schemeClr val="tx1"/>
                </a:solidFill>
              </a:rPr>
              <a:t> 1000 </a:t>
            </a:r>
            <a:r>
              <a:rPr lang="en-US" sz="1800" dirty="0" err="1">
                <a:solidFill>
                  <a:schemeClr val="tx1"/>
                </a:solidFill>
              </a:rPr>
              <a:t>özelliğe</a:t>
            </a:r>
            <a:r>
              <a:rPr lang="en-US" sz="1800" dirty="0">
                <a:solidFill>
                  <a:schemeClr val="tx1"/>
                </a:solidFill>
              </a:rPr>
              <a:t> </a:t>
            </a:r>
            <a:r>
              <a:rPr lang="en-US" sz="1800" dirty="0" err="1" smtClean="0">
                <a:solidFill>
                  <a:schemeClr val="tx1"/>
                </a:solidFill>
              </a:rPr>
              <a:t>ihtiyacı</a:t>
            </a:r>
            <a:r>
              <a:rPr lang="tr-TR" sz="1800" dirty="0" smtClean="0">
                <a:solidFill>
                  <a:schemeClr val="tx1"/>
                </a:solidFill>
              </a:rPr>
              <a:t>m</a:t>
            </a:r>
            <a:r>
              <a:rPr lang="en-US" sz="1800" dirty="0" err="1" smtClean="0">
                <a:solidFill>
                  <a:schemeClr val="tx1"/>
                </a:solidFill>
              </a:rPr>
              <a:t>ız</a:t>
            </a:r>
            <a:r>
              <a:rPr lang="en-US" sz="1800" dirty="0" smtClean="0">
                <a:solidFill>
                  <a:schemeClr val="tx1"/>
                </a:solidFill>
              </a:rPr>
              <a:t> </a:t>
            </a:r>
            <a:r>
              <a:rPr lang="en-US" sz="1800" dirty="0" err="1">
                <a:solidFill>
                  <a:schemeClr val="tx1"/>
                </a:solidFill>
              </a:rPr>
              <a:t>vardır</a:t>
            </a:r>
            <a:r>
              <a:rPr lang="en-US" sz="1800" dirty="0">
                <a:solidFill>
                  <a:schemeClr val="tx1"/>
                </a:solidFill>
              </a:rPr>
              <a:t>.</a:t>
            </a:r>
            <a:r>
              <a:rPr lang="tr-TR" sz="2400" dirty="0"/>
              <a:t/>
            </a:r>
            <a:br>
              <a:rPr lang="tr-TR" sz="2400" dirty="0"/>
            </a:br>
            <a:endParaRPr lang="tr-TR" sz="2400" dirty="0"/>
          </a:p>
        </p:txBody>
      </p:sp>
    </p:spTree>
    <p:extLst>
      <p:ext uri="{BB962C8B-B14F-4D97-AF65-F5344CB8AC3E}">
        <p14:creationId xmlns:p14="http://schemas.microsoft.com/office/powerpoint/2010/main" val="563013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12891" y="196646"/>
            <a:ext cx="8596668" cy="1320800"/>
          </a:xfrm>
        </p:spPr>
        <p:txBody>
          <a:bodyPr/>
          <a:lstStyle/>
          <a:p>
            <a:r>
              <a:rPr lang="tr-TR" dirty="0" smtClean="0"/>
              <a:t>Temel bileşenlerin Bulunması </a:t>
            </a:r>
            <a:br>
              <a:rPr lang="tr-TR" dirty="0" smtClean="0"/>
            </a:b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91" y="971055"/>
            <a:ext cx="8860606" cy="4814262"/>
          </a:xfrm>
        </p:spPr>
      </p:pic>
      <p:sp>
        <p:nvSpPr>
          <p:cNvPr id="5" name="Dikdörtgen 4"/>
          <p:cNvSpPr/>
          <p:nvPr/>
        </p:nvSpPr>
        <p:spPr>
          <a:xfrm>
            <a:off x="312891" y="5874066"/>
            <a:ext cx="8211085" cy="369332"/>
          </a:xfrm>
          <a:prstGeom prst="rect">
            <a:avLst/>
          </a:prstGeom>
        </p:spPr>
        <p:txBody>
          <a:bodyPr wrap="square">
            <a:spAutoFit/>
          </a:bodyPr>
          <a:lstStyle/>
          <a:p>
            <a:r>
              <a:rPr lang="tr-TR" dirty="0" err="1"/>
              <a:t>Burda</a:t>
            </a:r>
            <a:r>
              <a:rPr lang="tr-TR" dirty="0"/>
              <a:t> </a:t>
            </a:r>
            <a:r>
              <a:rPr lang="tr-TR" dirty="0" err="1" smtClean="0"/>
              <a:t>prcomp</a:t>
            </a:r>
            <a:r>
              <a:rPr lang="tr-TR" dirty="0" smtClean="0"/>
              <a:t>() </a:t>
            </a:r>
            <a:r>
              <a:rPr lang="tr-TR" dirty="0"/>
              <a:t>komutuyla temel bileşenleri kolay bir şekilde hesaplayabildik.</a:t>
            </a:r>
          </a:p>
        </p:txBody>
      </p:sp>
    </p:spTree>
    <p:extLst>
      <p:ext uri="{BB962C8B-B14F-4D97-AF65-F5344CB8AC3E}">
        <p14:creationId xmlns:p14="http://schemas.microsoft.com/office/powerpoint/2010/main" val="1844738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199" y="363793"/>
            <a:ext cx="8596312" cy="1510923"/>
          </a:xfrm>
        </p:spPr>
      </p:pic>
      <p:pic>
        <p:nvPicPr>
          <p:cNvPr id="11" name="Resim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99" y="4384613"/>
            <a:ext cx="8596312" cy="1429583"/>
          </a:xfrm>
          <a:prstGeom prst="rect">
            <a:avLst/>
          </a:prstGeom>
        </p:spPr>
      </p:pic>
      <p:pic>
        <p:nvPicPr>
          <p:cNvPr id="12" name="Resim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99" y="2253067"/>
            <a:ext cx="8596312" cy="1753195"/>
          </a:xfrm>
          <a:prstGeom prst="rect">
            <a:avLst/>
          </a:prstGeom>
        </p:spPr>
      </p:pic>
    </p:spTree>
    <p:extLst>
      <p:ext uri="{BB962C8B-B14F-4D97-AF65-F5344CB8AC3E}">
        <p14:creationId xmlns:p14="http://schemas.microsoft.com/office/powerpoint/2010/main" val="2144903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cNvPicPr/>
          <p:nvPr/>
        </p:nvPicPr>
        <p:blipFill>
          <a:blip r:embed="rId2"/>
          <a:stretch>
            <a:fillRect/>
          </a:stretch>
        </p:blipFill>
        <p:spPr bwMode="auto">
          <a:xfrm>
            <a:off x="2204884" y="1882638"/>
            <a:ext cx="5334000" cy="4267200"/>
          </a:xfrm>
          <a:prstGeom prst="rect">
            <a:avLst/>
          </a:prstGeom>
          <a:noFill/>
          <a:ln w="9525">
            <a:noFill/>
            <a:headEnd/>
            <a:tailEnd/>
          </a:ln>
        </p:spPr>
      </p:pic>
      <p:sp>
        <p:nvSpPr>
          <p:cNvPr id="5" name="Dikdörtgen 4"/>
          <p:cNvSpPr/>
          <p:nvPr/>
        </p:nvSpPr>
        <p:spPr>
          <a:xfrm>
            <a:off x="688258" y="760162"/>
            <a:ext cx="8367252" cy="646331"/>
          </a:xfrm>
          <a:prstGeom prst="rect">
            <a:avLst/>
          </a:prstGeom>
        </p:spPr>
        <p:txBody>
          <a:bodyPr wrap="square">
            <a:spAutoFit/>
          </a:bodyPr>
          <a:lstStyle/>
          <a:p>
            <a:r>
              <a:rPr lang="tr-TR" dirty="0" smtClean="0"/>
              <a:t>Temel </a:t>
            </a:r>
            <a:r>
              <a:rPr lang="tr-TR" dirty="0"/>
              <a:t>bileşenler dik olduğundan, hiçbir korelasyon yoktur. </a:t>
            </a:r>
            <a:endParaRPr lang="tr-TR" dirty="0" smtClean="0"/>
          </a:p>
          <a:p>
            <a:r>
              <a:rPr lang="tr-TR" dirty="0" smtClean="0"/>
              <a:t>Korelasyon </a:t>
            </a:r>
            <a:r>
              <a:rPr lang="tr-TR" dirty="0"/>
              <a:t>grafiği, </a:t>
            </a:r>
            <a:r>
              <a:rPr lang="tr-TR" dirty="0" err="1"/>
              <a:t>otokorelasyon</a:t>
            </a:r>
            <a:r>
              <a:rPr lang="tr-TR" dirty="0"/>
              <a:t> </a:t>
            </a:r>
            <a:r>
              <a:rPr lang="tr-TR" dirty="0" smtClean="0"/>
              <a:t>dışında beyazdır</a:t>
            </a:r>
            <a:r>
              <a:rPr lang="tr-TR" dirty="0"/>
              <a:t>.</a:t>
            </a:r>
          </a:p>
        </p:txBody>
      </p:sp>
    </p:spTree>
    <p:extLst>
      <p:ext uri="{BB962C8B-B14F-4D97-AF65-F5344CB8AC3E}">
        <p14:creationId xmlns:p14="http://schemas.microsoft.com/office/powerpoint/2010/main" val="1448361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492" y="1327116"/>
            <a:ext cx="8596312" cy="1241480"/>
          </a:xfrm>
        </p:spPr>
      </p:pic>
      <p:sp>
        <p:nvSpPr>
          <p:cNvPr id="5" name="Dikdörtgen 4"/>
          <p:cNvSpPr/>
          <p:nvPr/>
        </p:nvSpPr>
        <p:spPr>
          <a:xfrm>
            <a:off x="6322142" y="3225029"/>
            <a:ext cx="2959510" cy="3416320"/>
          </a:xfrm>
          <a:prstGeom prst="rect">
            <a:avLst/>
          </a:prstGeom>
        </p:spPr>
        <p:txBody>
          <a:bodyPr wrap="square">
            <a:spAutoFit/>
          </a:bodyPr>
          <a:lstStyle/>
          <a:p>
            <a:r>
              <a:rPr lang="tr-TR" dirty="0" smtClean="0"/>
              <a:t>1.Temel bileşen, </a:t>
            </a:r>
            <a:r>
              <a:rPr lang="tr-TR" dirty="0"/>
              <a:t>sadece verilerdeki toplam </a:t>
            </a:r>
            <a:r>
              <a:rPr lang="tr-TR" dirty="0" err="1" smtClean="0"/>
              <a:t>varyansın</a:t>
            </a:r>
            <a:r>
              <a:rPr lang="tr-TR" dirty="0"/>
              <a:t> </a:t>
            </a:r>
            <a:r>
              <a:rPr lang="tr-TR" dirty="0" smtClean="0"/>
              <a:t>%44'ünü oluşturmaktadır. </a:t>
            </a:r>
          </a:p>
          <a:p>
            <a:endParaRPr lang="tr-TR" dirty="0" smtClean="0"/>
          </a:p>
          <a:p>
            <a:r>
              <a:rPr lang="tr-TR" dirty="0" smtClean="0"/>
              <a:t>Kümülatif </a:t>
            </a:r>
            <a:r>
              <a:rPr lang="tr-TR" dirty="0"/>
              <a:t>Oran: Bu sadece açıklanan </a:t>
            </a:r>
            <a:r>
              <a:rPr lang="tr-TR" dirty="0" err="1"/>
              <a:t>varyansın</a:t>
            </a:r>
            <a:r>
              <a:rPr lang="tr-TR" dirty="0"/>
              <a:t> toplam miktarıdır. </a:t>
            </a:r>
            <a:r>
              <a:rPr lang="tr-TR" dirty="0" smtClean="0"/>
              <a:t>İlk </a:t>
            </a:r>
            <a:r>
              <a:rPr lang="tr-TR" dirty="0"/>
              <a:t>10 bileşeni kullanırsak verilerdeki toplam </a:t>
            </a:r>
            <a:r>
              <a:rPr lang="tr-TR" dirty="0" err="1" smtClean="0"/>
              <a:t>varyansın</a:t>
            </a:r>
            <a:r>
              <a:rPr lang="tr-TR" dirty="0"/>
              <a:t> </a:t>
            </a:r>
            <a:r>
              <a:rPr lang="tr-TR" dirty="0" smtClean="0"/>
              <a:t>%95'ini </a:t>
            </a:r>
            <a:r>
              <a:rPr lang="tr-TR" dirty="0"/>
              <a:t>açıklayabiliriz.</a:t>
            </a:r>
          </a:p>
        </p:txBody>
      </p:sp>
      <p:pic>
        <p:nvPicPr>
          <p:cNvPr id="6" name="Picture"/>
          <p:cNvPicPr/>
          <p:nvPr/>
        </p:nvPicPr>
        <p:blipFill>
          <a:blip r:embed="rId3"/>
          <a:stretch>
            <a:fillRect/>
          </a:stretch>
        </p:blipFill>
        <p:spPr bwMode="auto">
          <a:xfrm>
            <a:off x="330492" y="2905253"/>
            <a:ext cx="5686851" cy="3952747"/>
          </a:xfrm>
          <a:prstGeom prst="rect">
            <a:avLst/>
          </a:prstGeom>
          <a:noFill/>
          <a:ln w="9525">
            <a:noFill/>
            <a:headEnd/>
            <a:tailEnd/>
          </a:ln>
        </p:spPr>
      </p:pic>
      <p:sp>
        <p:nvSpPr>
          <p:cNvPr id="2" name="Metin kutusu 1"/>
          <p:cNvSpPr txBox="1"/>
          <p:nvPr/>
        </p:nvSpPr>
        <p:spPr>
          <a:xfrm>
            <a:off x="246410" y="24352"/>
            <a:ext cx="8498876" cy="646331"/>
          </a:xfrm>
          <a:prstGeom prst="rect">
            <a:avLst/>
          </a:prstGeom>
          <a:noFill/>
        </p:spPr>
        <p:txBody>
          <a:bodyPr wrap="square" rtlCol="0">
            <a:spAutoFit/>
          </a:bodyPr>
          <a:lstStyle/>
          <a:p>
            <a:r>
              <a:rPr lang="tr-TR" dirty="0"/>
              <a:t>Ana bileşen tarafından açıklanan </a:t>
            </a:r>
            <a:r>
              <a:rPr lang="tr-TR" dirty="0" err="1"/>
              <a:t>varyans</a:t>
            </a:r>
            <a:r>
              <a:rPr lang="tr-TR" dirty="0"/>
              <a:t> oranı (PVE) aşağıdaki denklem kullanılarak hesaplanır:</a:t>
            </a:r>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8859" y="405209"/>
            <a:ext cx="3264309" cy="851558"/>
          </a:xfrm>
          <a:prstGeom prst="rect">
            <a:avLst/>
          </a:prstGeom>
        </p:spPr>
      </p:pic>
    </p:spTree>
    <p:extLst>
      <p:ext uri="{BB962C8B-B14F-4D97-AF65-F5344CB8AC3E}">
        <p14:creationId xmlns:p14="http://schemas.microsoft.com/office/powerpoint/2010/main" val="1430880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74361" y="203795"/>
            <a:ext cx="8596668" cy="798403"/>
          </a:xfrm>
        </p:spPr>
        <p:txBody>
          <a:bodyPr>
            <a:noAutofit/>
          </a:bodyPr>
          <a:lstStyle/>
          <a:p>
            <a:r>
              <a:rPr lang="tr-TR" sz="2000" dirty="0" smtClean="0">
                <a:solidFill>
                  <a:schemeClr val="tx1"/>
                </a:solidFill>
              </a:rPr>
              <a:t>Kümülatif </a:t>
            </a:r>
            <a:r>
              <a:rPr lang="tr-TR" sz="2000" dirty="0" err="1">
                <a:solidFill>
                  <a:schemeClr val="tx1"/>
                </a:solidFill>
              </a:rPr>
              <a:t>varyansın</a:t>
            </a:r>
            <a:r>
              <a:rPr lang="tr-TR" sz="2000" dirty="0">
                <a:solidFill>
                  <a:schemeClr val="tx1"/>
                </a:solidFill>
              </a:rPr>
              <a:t> en </a:t>
            </a:r>
            <a:r>
              <a:rPr lang="tr-TR" sz="2000" dirty="0" smtClean="0">
                <a:solidFill>
                  <a:schemeClr val="tx1"/>
                </a:solidFill>
              </a:rPr>
              <a:t>az %70-80'ini </a:t>
            </a:r>
            <a:r>
              <a:rPr lang="tr-TR" sz="2000" dirty="0">
                <a:solidFill>
                  <a:schemeClr val="tx1"/>
                </a:solidFill>
              </a:rPr>
              <a:t>korurken bu bileşenleri atabiliriz. Çizelim ve görelim:</a:t>
            </a:r>
          </a:p>
        </p:txBody>
      </p:sp>
      <p:sp>
        <p:nvSpPr>
          <p:cNvPr id="5" name="Dikdörtgen 4"/>
          <p:cNvSpPr/>
          <p:nvPr/>
        </p:nvSpPr>
        <p:spPr>
          <a:xfrm>
            <a:off x="1132333" y="5647643"/>
            <a:ext cx="7480723" cy="923330"/>
          </a:xfrm>
          <a:prstGeom prst="rect">
            <a:avLst/>
          </a:prstGeom>
        </p:spPr>
        <p:txBody>
          <a:bodyPr wrap="square">
            <a:spAutoFit/>
          </a:bodyPr>
          <a:lstStyle/>
          <a:p>
            <a:r>
              <a:rPr lang="tr-TR" dirty="0" err="1" smtClean="0"/>
              <a:t>Varyansın</a:t>
            </a:r>
            <a:r>
              <a:rPr lang="tr-TR" dirty="0" smtClean="0"/>
              <a:t> neredeyse </a:t>
            </a:r>
            <a:r>
              <a:rPr lang="tr-TR" dirty="0" smtClean="0"/>
              <a:t>%</a:t>
            </a:r>
            <a:r>
              <a:rPr lang="tr-TR" dirty="0" smtClean="0"/>
              <a:t>88.8</a:t>
            </a:r>
            <a:r>
              <a:rPr lang="tr-TR" dirty="0" smtClean="0"/>
              <a:t>'ını </a:t>
            </a:r>
            <a:r>
              <a:rPr lang="tr-TR" dirty="0"/>
              <a:t>açıkladığına dikkat ediyoruz, bu </a:t>
            </a:r>
            <a:r>
              <a:rPr lang="tr-TR" dirty="0" smtClean="0"/>
              <a:t>çok iyi bir durumdur. </a:t>
            </a:r>
            <a:r>
              <a:rPr lang="tr-TR" dirty="0" err="1"/>
              <a:t>Boyutsallığı</a:t>
            </a:r>
            <a:r>
              <a:rPr lang="tr-TR" dirty="0"/>
              <a:t> 30'dan 6'ya etkili bir şekilde azaltabilirken, </a:t>
            </a:r>
            <a:r>
              <a:rPr lang="tr-TR" dirty="0" err="1"/>
              <a:t>varyansın</a:t>
            </a:r>
            <a:r>
              <a:rPr lang="tr-TR" dirty="0"/>
              <a:t> sadece% 10'unu “kaybederiz</a:t>
            </a:r>
            <a:r>
              <a:rPr lang="tr-TR" dirty="0" smtClean="0"/>
              <a:t>”.</a:t>
            </a:r>
            <a:endParaRPr lang="tr-TR"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333" y="1002198"/>
            <a:ext cx="7018977" cy="4623455"/>
          </a:xfrm>
          <a:prstGeom prst="rect">
            <a:avLst/>
          </a:prstGeom>
        </p:spPr>
      </p:pic>
    </p:spTree>
    <p:extLst>
      <p:ext uri="{BB962C8B-B14F-4D97-AF65-F5344CB8AC3E}">
        <p14:creationId xmlns:p14="http://schemas.microsoft.com/office/powerpoint/2010/main" val="1995742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kdörtgen 8"/>
          <p:cNvSpPr/>
          <p:nvPr/>
        </p:nvSpPr>
        <p:spPr>
          <a:xfrm>
            <a:off x="381032" y="4450948"/>
            <a:ext cx="9404236" cy="2146742"/>
          </a:xfrm>
          <a:prstGeom prst="rect">
            <a:avLst/>
          </a:prstGeom>
        </p:spPr>
        <p:txBody>
          <a:bodyPr wrap="square">
            <a:spAutoFit/>
          </a:bodyPr>
          <a:lstStyle/>
          <a:p>
            <a:pPr>
              <a:spcBef>
                <a:spcPts val="900"/>
              </a:spcBef>
              <a:spcAft>
                <a:spcPts val="900"/>
              </a:spcAft>
            </a:pPr>
            <a:r>
              <a:rPr lang="en-US" dirty="0">
                <a:latin typeface="Cambria" charset="0"/>
                <a:ea typeface="Cambria" charset="0"/>
                <a:cs typeface="Times New Roman" charset="0"/>
              </a:rPr>
              <a:t>PCA </a:t>
            </a:r>
            <a:r>
              <a:rPr lang="en-US" dirty="0" err="1">
                <a:latin typeface="Cambria" charset="0"/>
                <a:ea typeface="Cambria" charset="0"/>
                <a:cs typeface="Times New Roman" charset="0"/>
              </a:rPr>
              <a:t>kullanarak</a:t>
            </a:r>
            <a:r>
              <a:rPr lang="en-US" dirty="0">
                <a:latin typeface="Cambria" charset="0"/>
                <a:ea typeface="Cambria" charset="0"/>
                <a:cs typeface="Times New Roman" charset="0"/>
              </a:rPr>
              <a:t> </a:t>
            </a:r>
            <a:r>
              <a:rPr lang="en-US" dirty="0" err="1">
                <a:latin typeface="Cambria" charset="0"/>
                <a:ea typeface="Cambria" charset="0"/>
                <a:cs typeface="Times New Roman" charset="0"/>
              </a:rPr>
              <a:t>çok</a:t>
            </a:r>
            <a:r>
              <a:rPr lang="en-US" dirty="0">
                <a:latin typeface="Cambria" charset="0"/>
                <a:ea typeface="Cambria" charset="0"/>
                <a:cs typeface="Times New Roman" charset="0"/>
              </a:rPr>
              <a:t> </a:t>
            </a:r>
            <a:r>
              <a:rPr lang="en-US" dirty="0" err="1">
                <a:latin typeface="Cambria" charset="0"/>
                <a:ea typeface="Cambria" charset="0"/>
                <a:cs typeface="Times New Roman" charset="0"/>
              </a:rPr>
              <a:t>boyutlu</a:t>
            </a:r>
            <a:r>
              <a:rPr lang="en-US" dirty="0">
                <a:latin typeface="Cambria" charset="0"/>
                <a:ea typeface="Cambria" charset="0"/>
                <a:cs typeface="Times New Roman" charset="0"/>
              </a:rPr>
              <a:t> </a:t>
            </a:r>
            <a:r>
              <a:rPr lang="en-US" dirty="0" err="1">
                <a:latin typeface="Cambria" charset="0"/>
                <a:ea typeface="Cambria" charset="0"/>
                <a:cs typeface="Times New Roman" charset="0"/>
              </a:rPr>
              <a:t>verileri</a:t>
            </a:r>
            <a:r>
              <a:rPr lang="en-US" dirty="0">
                <a:latin typeface="Cambria" charset="0"/>
                <a:ea typeface="Cambria" charset="0"/>
                <a:cs typeface="Times New Roman" charset="0"/>
              </a:rPr>
              <a:t> </a:t>
            </a:r>
            <a:r>
              <a:rPr lang="en-US" dirty="0" err="1">
                <a:latin typeface="Cambria" charset="0"/>
                <a:ea typeface="Cambria" charset="0"/>
                <a:cs typeface="Times New Roman" charset="0"/>
              </a:rPr>
              <a:t>nasıl</a:t>
            </a:r>
            <a:r>
              <a:rPr lang="en-US" dirty="0">
                <a:latin typeface="Cambria" charset="0"/>
                <a:ea typeface="Cambria" charset="0"/>
                <a:cs typeface="Times New Roman" charset="0"/>
              </a:rPr>
              <a:t> </a:t>
            </a:r>
            <a:r>
              <a:rPr lang="tr-TR" dirty="0" smtClean="0">
                <a:latin typeface="Cambria" charset="0"/>
                <a:ea typeface="Cambria" charset="0"/>
                <a:cs typeface="Times New Roman" charset="0"/>
              </a:rPr>
              <a:t>görselleştirileceğinin</a:t>
            </a:r>
            <a:r>
              <a:rPr lang="en-US" dirty="0" smtClean="0">
                <a:latin typeface="Cambria" charset="0"/>
                <a:ea typeface="Cambria" charset="0"/>
                <a:cs typeface="Times New Roman" charset="0"/>
              </a:rPr>
              <a:t> </a:t>
            </a:r>
            <a:r>
              <a:rPr lang="tr-TR" dirty="0" smtClean="0">
                <a:latin typeface="Cambria" charset="0"/>
                <a:ea typeface="Cambria" charset="0"/>
                <a:cs typeface="Times New Roman" charset="0"/>
              </a:rPr>
              <a:t>iyi</a:t>
            </a:r>
            <a:r>
              <a:rPr lang="en-US" dirty="0" smtClean="0">
                <a:latin typeface="Cambria" charset="0"/>
                <a:ea typeface="Cambria" charset="0"/>
                <a:cs typeface="Times New Roman" charset="0"/>
              </a:rPr>
              <a:t> </a:t>
            </a:r>
            <a:r>
              <a:rPr lang="en-US" dirty="0" err="1">
                <a:latin typeface="Cambria" charset="0"/>
                <a:ea typeface="Cambria" charset="0"/>
                <a:cs typeface="Times New Roman" charset="0"/>
              </a:rPr>
              <a:t>bir</a:t>
            </a:r>
            <a:r>
              <a:rPr lang="en-US" dirty="0">
                <a:latin typeface="Cambria" charset="0"/>
                <a:ea typeface="Cambria" charset="0"/>
                <a:cs typeface="Times New Roman" charset="0"/>
              </a:rPr>
              <a:t> </a:t>
            </a:r>
            <a:r>
              <a:rPr lang="en-US" dirty="0" err="1" smtClean="0">
                <a:latin typeface="Cambria" charset="0"/>
                <a:ea typeface="Cambria" charset="0"/>
                <a:cs typeface="Times New Roman" charset="0"/>
              </a:rPr>
              <a:t>örneğidir</a:t>
            </a:r>
            <a:r>
              <a:rPr lang="tr-TR" dirty="0" smtClean="0">
                <a:latin typeface="Cambria" charset="0"/>
                <a:ea typeface="Cambria" charset="0"/>
                <a:cs typeface="Times New Roman" charset="0"/>
              </a:rPr>
              <a:t>. </a:t>
            </a:r>
            <a:r>
              <a:rPr lang="tr-TR" dirty="0">
                <a:latin typeface="Cambria" charset="0"/>
                <a:ea typeface="Cambria" charset="0"/>
                <a:cs typeface="Times New Roman" charset="0"/>
              </a:rPr>
              <a:t>A</a:t>
            </a:r>
            <a:r>
              <a:rPr lang="en-US" dirty="0" err="1" smtClean="0">
                <a:latin typeface="Cambria" charset="0"/>
                <a:ea typeface="Cambria" charset="0"/>
                <a:cs typeface="Times New Roman" charset="0"/>
              </a:rPr>
              <a:t>slında</a:t>
            </a:r>
            <a:r>
              <a:rPr lang="en-US" dirty="0" smtClean="0">
                <a:latin typeface="Cambria" charset="0"/>
                <a:ea typeface="Cambria" charset="0"/>
                <a:cs typeface="Times New Roman" charset="0"/>
              </a:rPr>
              <a:t> </a:t>
            </a:r>
            <a:r>
              <a:rPr lang="en-US" dirty="0" err="1">
                <a:latin typeface="Cambria" charset="0"/>
                <a:ea typeface="Cambria" charset="0"/>
                <a:cs typeface="Times New Roman" charset="0"/>
              </a:rPr>
              <a:t>sadece</a:t>
            </a:r>
            <a:r>
              <a:rPr lang="en-US" dirty="0">
                <a:latin typeface="Cambria" charset="0"/>
                <a:ea typeface="Cambria" charset="0"/>
                <a:cs typeface="Times New Roman" charset="0"/>
              </a:rPr>
              <a:t> </a:t>
            </a:r>
            <a:r>
              <a:rPr lang="en-US" dirty="0" err="1">
                <a:latin typeface="Cambria" charset="0"/>
                <a:ea typeface="Cambria" charset="0"/>
                <a:cs typeface="Times New Roman" charset="0"/>
              </a:rPr>
              <a:t>bunları</a:t>
            </a:r>
            <a:r>
              <a:rPr lang="en-US" dirty="0">
                <a:latin typeface="Cambria" charset="0"/>
                <a:ea typeface="Cambria" charset="0"/>
                <a:cs typeface="Times New Roman" charset="0"/>
              </a:rPr>
              <a:t> </a:t>
            </a:r>
            <a:r>
              <a:rPr lang="en-US" dirty="0" err="1">
                <a:latin typeface="Cambria" charset="0"/>
                <a:ea typeface="Cambria" charset="0"/>
                <a:cs typeface="Times New Roman" charset="0"/>
              </a:rPr>
              <a:t>kullanarak</a:t>
            </a:r>
            <a:r>
              <a:rPr lang="en-US" dirty="0">
                <a:latin typeface="Cambria" charset="0"/>
                <a:ea typeface="Cambria" charset="0"/>
                <a:cs typeface="Times New Roman" charset="0"/>
              </a:rPr>
              <a:t> </a:t>
            </a:r>
            <a:r>
              <a:rPr lang="en-US" dirty="0" err="1">
                <a:latin typeface="Cambria" charset="0"/>
                <a:ea typeface="Cambria" charset="0"/>
                <a:cs typeface="Times New Roman" charset="0"/>
              </a:rPr>
              <a:t>tüm</a:t>
            </a:r>
            <a:r>
              <a:rPr lang="en-US" dirty="0">
                <a:latin typeface="Cambria" charset="0"/>
                <a:ea typeface="Cambria" charset="0"/>
                <a:cs typeface="Times New Roman" charset="0"/>
              </a:rPr>
              <a:t> </a:t>
            </a:r>
            <a:r>
              <a:rPr lang="en-US" dirty="0" err="1">
                <a:latin typeface="Cambria" charset="0"/>
                <a:ea typeface="Cambria" charset="0"/>
                <a:cs typeface="Times New Roman" charset="0"/>
              </a:rPr>
              <a:t>veri</a:t>
            </a:r>
            <a:r>
              <a:rPr lang="en-US" dirty="0">
                <a:latin typeface="Cambria" charset="0"/>
                <a:ea typeface="Cambria" charset="0"/>
                <a:cs typeface="Times New Roman" charset="0"/>
              </a:rPr>
              <a:t> </a:t>
            </a:r>
            <a:r>
              <a:rPr lang="en-US" dirty="0" err="1" smtClean="0">
                <a:latin typeface="Cambria" charset="0"/>
                <a:ea typeface="Cambria" charset="0"/>
                <a:cs typeface="Times New Roman" charset="0"/>
              </a:rPr>
              <a:t>kümesindeki</a:t>
            </a:r>
            <a:r>
              <a:rPr lang="tr-TR" dirty="0" smtClean="0">
                <a:latin typeface="Cambria" charset="0"/>
                <a:ea typeface="Cambria" charset="0"/>
                <a:cs typeface="Times New Roman" charset="0"/>
              </a:rPr>
              <a:t> </a:t>
            </a:r>
            <a:r>
              <a:rPr lang="en-US" dirty="0" smtClean="0">
                <a:latin typeface="Cambria" charset="0"/>
                <a:ea typeface="Cambria" charset="0"/>
                <a:cs typeface="Times New Roman" charset="0"/>
              </a:rPr>
              <a:t>%63.3 </a:t>
            </a:r>
            <a:r>
              <a:rPr lang="en-US" dirty="0">
                <a:latin typeface="Cambria" charset="0"/>
                <a:ea typeface="Cambria" charset="0"/>
                <a:cs typeface="Times New Roman" charset="0"/>
              </a:rPr>
              <a:t>(Dim1% 44.3 + </a:t>
            </a:r>
            <a:r>
              <a:rPr lang="en-US" dirty="0" smtClean="0">
                <a:latin typeface="Cambria" charset="0"/>
                <a:ea typeface="Cambria" charset="0"/>
                <a:cs typeface="Times New Roman" charset="0"/>
              </a:rPr>
              <a:t>Dim2%19</a:t>
            </a:r>
            <a:r>
              <a:rPr lang="en-US" dirty="0">
                <a:latin typeface="Cambria" charset="0"/>
                <a:ea typeface="Cambria" charset="0"/>
                <a:cs typeface="Times New Roman" charset="0"/>
              </a:rPr>
              <a:t>) </a:t>
            </a:r>
            <a:r>
              <a:rPr lang="en-US" dirty="0" err="1">
                <a:latin typeface="Cambria" charset="0"/>
                <a:ea typeface="Cambria" charset="0"/>
                <a:cs typeface="Times New Roman" charset="0"/>
              </a:rPr>
              <a:t>varyansı</a:t>
            </a:r>
            <a:r>
              <a:rPr lang="en-US" dirty="0">
                <a:latin typeface="Cambria" charset="0"/>
                <a:ea typeface="Cambria" charset="0"/>
                <a:cs typeface="Times New Roman" charset="0"/>
              </a:rPr>
              <a:t> </a:t>
            </a:r>
            <a:r>
              <a:rPr lang="en-US" dirty="0" err="1" smtClean="0">
                <a:latin typeface="Cambria" charset="0"/>
                <a:ea typeface="Cambria" charset="0"/>
                <a:cs typeface="Times New Roman" charset="0"/>
              </a:rPr>
              <a:t>yakalarız</a:t>
            </a:r>
            <a:r>
              <a:rPr lang="tr-TR" dirty="0" smtClean="0">
                <a:latin typeface="Cambria" charset="0"/>
                <a:ea typeface="Cambria" charset="0"/>
                <a:cs typeface="Times New Roman" charset="0"/>
              </a:rPr>
              <a:t>. O</a:t>
            </a:r>
            <a:r>
              <a:rPr lang="en-US" dirty="0" err="1" smtClean="0">
                <a:latin typeface="Cambria" charset="0"/>
                <a:ea typeface="Cambria" charset="0"/>
                <a:cs typeface="Times New Roman" charset="0"/>
              </a:rPr>
              <a:t>rijinal</a:t>
            </a:r>
            <a:r>
              <a:rPr lang="en-US" dirty="0" smtClean="0">
                <a:latin typeface="Cambria" charset="0"/>
                <a:ea typeface="Cambria" charset="0"/>
                <a:cs typeface="Times New Roman" charset="0"/>
              </a:rPr>
              <a:t> </a:t>
            </a:r>
            <a:r>
              <a:rPr lang="en-US" dirty="0" err="1">
                <a:latin typeface="Cambria" charset="0"/>
                <a:ea typeface="Cambria" charset="0"/>
                <a:cs typeface="Times New Roman" charset="0"/>
              </a:rPr>
              <a:t>verilerin</a:t>
            </a:r>
            <a:r>
              <a:rPr lang="en-US" dirty="0">
                <a:latin typeface="Cambria" charset="0"/>
                <a:ea typeface="Cambria" charset="0"/>
                <a:cs typeface="Times New Roman" charset="0"/>
              </a:rPr>
              <a:t> </a:t>
            </a:r>
            <a:r>
              <a:rPr lang="en-US" dirty="0" err="1">
                <a:latin typeface="Cambria" charset="0"/>
                <a:ea typeface="Cambria" charset="0"/>
                <a:cs typeface="Times New Roman" charset="0"/>
              </a:rPr>
              <a:t>herhangi</a:t>
            </a:r>
            <a:r>
              <a:rPr lang="en-US" dirty="0">
                <a:latin typeface="Cambria" charset="0"/>
                <a:ea typeface="Cambria" charset="0"/>
                <a:cs typeface="Times New Roman" charset="0"/>
              </a:rPr>
              <a:t> </a:t>
            </a:r>
            <a:r>
              <a:rPr lang="en-US" dirty="0" err="1">
                <a:latin typeface="Cambria" charset="0"/>
                <a:ea typeface="Cambria" charset="0"/>
                <a:cs typeface="Times New Roman" charset="0"/>
              </a:rPr>
              <a:t>bir</a:t>
            </a:r>
            <a:r>
              <a:rPr lang="en-US" dirty="0">
                <a:latin typeface="Cambria" charset="0"/>
                <a:ea typeface="Cambria" charset="0"/>
                <a:cs typeface="Times New Roman" charset="0"/>
              </a:rPr>
              <a:t> </a:t>
            </a:r>
            <a:r>
              <a:rPr lang="en-US" dirty="0" err="1">
                <a:latin typeface="Cambria" charset="0"/>
                <a:ea typeface="Cambria" charset="0"/>
                <a:cs typeface="Times New Roman" charset="0"/>
              </a:rPr>
              <a:t>anlamlı</a:t>
            </a:r>
            <a:r>
              <a:rPr lang="en-US" dirty="0">
                <a:latin typeface="Cambria" charset="0"/>
                <a:ea typeface="Cambria" charset="0"/>
                <a:cs typeface="Times New Roman" charset="0"/>
              </a:rPr>
              <a:t> </a:t>
            </a:r>
            <a:r>
              <a:rPr lang="en-US" dirty="0" err="1">
                <a:latin typeface="Cambria" charset="0"/>
                <a:ea typeface="Cambria" charset="0"/>
                <a:cs typeface="Times New Roman" charset="0"/>
              </a:rPr>
              <a:t>şekilde</a:t>
            </a:r>
            <a:r>
              <a:rPr lang="en-US" dirty="0">
                <a:latin typeface="Cambria" charset="0"/>
                <a:ea typeface="Cambria" charset="0"/>
                <a:cs typeface="Times New Roman" charset="0"/>
              </a:rPr>
              <a:t> </a:t>
            </a:r>
            <a:r>
              <a:rPr lang="en-US" dirty="0" err="1">
                <a:latin typeface="Cambria" charset="0"/>
                <a:ea typeface="Cambria" charset="0"/>
                <a:cs typeface="Times New Roman" charset="0"/>
              </a:rPr>
              <a:t>çizilmesi</a:t>
            </a:r>
            <a:r>
              <a:rPr lang="en-US" dirty="0">
                <a:latin typeface="Cambria" charset="0"/>
                <a:ea typeface="Cambria" charset="0"/>
                <a:cs typeface="Times New Roman" charset="0"/>
              </a:rPr>
              <a:t> </a:t>
            </a:r>
            <a:r>
              <a:rPr lang="en-US" dirty="0" err="1">
                <a:latin typeface="Cambria" charset="0"/>
                <a:ea typeface="Cambria" charset="0"/>
                <a:cs typeface="Times New Roman" charset="0"/>
              </a:rPr>
              <a:t>imkansız</a:t>
            </a:r>
            <a:r>
              <a:rPr lang="en-US" dirty="0">
                <a:latin typeface="Cambria" charset="0"/>
                <a:ea typeface="Cambria" charset="0"/>
                <a:cs typeface="Times New Roman" charset="0"/>
              </a:rPr>
              <a:t> </a:t>
            </a:r>
            <a:r>
              <a:rPr lang="en-US" dirty="0" err="1">
                <a:latin typeface="Cambria" charset="0"/>
                <a:ea typeface="Cambria" charset="0"/>
                <a:cs typeface="Times New Roman" charset="0"/>
              </a:rPr>
              <a:t>olan</a:t>
            </a:r>
            <a:r>
              <a:rPr lang="en-US" dirty="0">
                <a:latin typeface="Cambria" charset="0"/>
                <a:ea typeface="Cambria" charset="0"/>
                <a:cs typeface="Times New Roman" charset="0"/>
              </a:rPr>
              <a:t> </a:t>
            </a:r>
            <a:r>
              <a:rPr lang="tr-TR" dirty="0" smtClean="0">
                <a:latin typeface="Cambria" charset="0"/>
                <a:ea typeface="Cambria" charset="0"/>
                <a:cs typeface="Times New Roman" charset="0"/>
              </a:rPr>
              <a:t>(</a:t>
            </a:r>
            <a:r>
              <a:rPr lang="en-US" dirty="0" smtClean="0">
                <a:latin typeface="Cambria" charset="0"/>
                <a:ea typeface="Cambria" charset="0"/>
                <a:cs typeface="Times New Roman" charset="0"/>
              </a:rPr>
              <a:t>30 </a:t>
            </a:r>
            <a:r>
              <a:rPr lang="en-US" dirty="0" err="1">
                <a:latin typeface="Cambria" charset="0"/>
                <a:ea typeface="Cambria" charset="0"/>
                <a:cs typeface="Times New Roman" charset="0"/>
              </a:rPr>
              <a:t>özellikten</a:t>
            </a:r>
            <a:r>
              <a:rPr lang="en-US" dirty="0">
                <a:latin typeface="Cambria" charset="0"/>
                <a:ea typeface="Cambria" charset="0"/>
                <a:cs typeface="Times New Roman" charset="0"/>
              </a:rPr>
              <a:t> </a:t>
            </a:r>
            <a:r>
              <a:rPr lang="en-US" dirty="0" err="1">
                <a:latin typeface="Cambria" charset="0"/>
                <a:ea typeface="Cambria" charset="0"/>
                <a:cs typeface="Times New Roman" charset="0"/>
              </a:rPr>
              <a:t>oluştuğu</a:t>
            </a:r>
            <a:r>
              <a:rPr lang="en-US" dirty="0">
                <a:latin typeface="Cambria" charset="0"/>
                <a:ea typeface="Cambria" charset="0"/>
                <a:cs typeface="Times New Roman" charset="0"/>
              </a:rPr>
              <a:t> </a:t>
            </a:r>
            <a:r>
              <a:rPr lang="en-US" dirty="0" err="1">
                <a:latin typeface="Cambria" charset="0"/>
                <a:ea typeface="Cambria" charset="0"/>
                <a:cs typeface="Times New Roman" charset="0"/>
              </a:rPr>
              <a:t>dikkate</a:t>
            </a:r>
            <a:r>
              <a:rPr lang="en-US" dirty="0">
                <a:latin typeface="Cambria" charset="0"/>
                <a:ea typeface="Cambria" charset="0"/>
                <a:cs typeface="Times New Roman" charset="0"/>
              </a:rPr>
              <a:t> </a:t>
            </a:r>
            <a:r>
              <a:rPr lang="en-US" dirty="0" err="1" smtClean="0">
                <a:latin typeface="Cambria" charset="0"/>
                <a:ea typeface="Cambria" charset="0"/>
                <a:cs typeface="Times New Roman" charset="0"/>
              </a:rPr>
              <a:t>alındığında</a:t>
            </a:r>
            <a:r>
              <a:rPr lang="tr-TR" dirty="0">
                <a:latin typeface="Cambria" charset="0"/>
                <a:ea typeface="Cambria" charset="0"/>
                <a:cs typeface="Times New Roman" charset="0"/>
              </a:rPr>
              <a:t>)</a:t>
            </a:r>
            <a:r>
              <a:rPr lang="en-US" dirty="0" smtClean="0">
                <a:latin typeface="Cambria" charset="0"/>
                <a:ea typeface="Cambria" charset="0"/>
                <a:cs typeface="Times New Roman" charset="0"/>
              </a:rPr>
              <a:t> </a:t>
            </a:r>
            <a:r>
              <a:rPr lang="en-US" dirty="0" err="1">
                <a:latin typeface="Cambria" charset="0"/>
                <a:ea typeface="Cambria" charset="0"/>
                <a:cs typeface="Times New Roman" charset="0"/>
              </a:rPr>
              <a:t>oldukça</a:t>
            </a:r>
            <a:r>
              <a:rPr lang="en-US" dirty="0">
                <a:latin typeface="Cambria" charset="0"/>
                <a:ea typeface="Cambria" charset="0"/>
                <a:cs typeface="Times New Roman" charset="0"/>
              </a:rPr>
              <a:t> </a:t>
            </a:r>
            <a:r>
              <a:rPr lang="en-US" dirty="0" err="1">
                <a:latin typeface="Cambria" charset="0"/>
                <a:ea typeface="Cambria" charset="0"/>
                <a:cs typeface="Times New Roman" charset="0"/>
              </a:rPr>
              <a:t>iyi</a:t>
            </a:r>
            <a:r>
              <a:rPr lang="en-US" dirty="0">
                <a:latin typeface="Cambria" charset="0"/>
                <a:ea typeface="Cambria" charset="0"/>
                <a:cs typeface="Times New Roman" charset="0"/>
              </a:rPr>
              <a:t> </a:t>
            </a:r>
            <a:r>
              <a:rPr lang="en-US" dirty="0" err="1">
                <a:latin typeface="Cambria" charset="0"/>
                <a:ea typeface="Cambria" charset="0"/>
                <a:cs typeface="Times New Roman" charset="0"/>
              </a:rPr>
              <a:t>iki</a:t>
            </a:r>
            <a:r>
              <a:rPr lang="en-US" dirty="0">
                <a:latin typeface="Cambria" charset="0"/>
                <a:ea typeface="Cambria" charset="0"/>
                <a:cs typeface="Times New Roman" charset="0"/>
              </a:rPr>
              <a:t> </a:t>
            </a:r>
            <a:r>
              <a:rPr lang="en-US" dirty="0" err="1">
                <a:latin typeface="Cambria" charset="0"/>
                <a:ea typeface="Cambria" charset="0"/>
                <a:cs typeface="Times New Roman" charset="0"/>
              </a:rPr>
              <a:t>temel</a:t>
            </a:r>
            <a:r>
              <a:rPr lang="en-US" dirty="0">
                <a:latin typeface="Cambria" charset="0"/>
                <a:ea typeface="Cambria" charset="0"/>
                <a:cs typeface="Times New Roman" charset="0"/>
              </a:rPr>
              <a:t> </a:t>
            </a:r>
            <a:r>
              <a:rPr lang="en-US" dirty="0" err="1" smtClean="0">
                <a:latin typeface="Cambria" charset="0"/>
                <a:ea typeface="Cambria" charset="0"/>
                <a:cs typeface="Times New Roman" charset="0"/>
              </a:rPr>
              <a:t>bileşen</a:t>
            </a:r>
            <a:r>
              <a:rPr lang="tr-TR" dirty="0" err="1" smtClean="0">
                <a:latin typeface="Cambria" charset="0"/>
                <a:ea typeface="Cambria" charset="0"/>
                <a:cs typeface="Times New Roman" charset="0"/>
              </a:rPr>
              <a:t>dir</a:t>
            </a:r>
            <a:r>
              <a:rPr lang="en-US" dirty="0" smtClean="0">
                <a:latin typeface="Cambria" charset="0"/>
                <a:ea typeface="Cambria" charset="0"/>
                <a:cs typeface="Times New Roman" charset="0"/>
              </a:rPr>
              <a:t>.</a:t>
            </a:r>
            <a:endParaRPr lang="tr-TR" dirty="0">
              <a:latin typeface="Cambria" charset="0"/>
              <a:ea typeface="Cambria" charset="0"/>
              <a:cs typeface="Times New Roman" charset="0"/>
            </a:endParaRPr>
          </a:p>
          <a:p>
            <a:r>
              <a:rPr lang="en-US" dirty="0" err="1" smtClean="0">
                <a:latin typeface="Cambria" charset="0"/>
                <a:ea typeface="Cambria" charset="0"/>
                <a:cs typeface="Times New Roman" charset="0"/>
              </a:rPr>
              <a:t>Sadece</a:t>
            </a:r>
            <a:r>
              <a:rPr lang="en-US" dirty="0" smtClean="0">
                <a:latin typeface="Cambria" charset="0"/>
                <a:ea typeface="Cambria" charset="0"/>
                <a:cs typeface="Times New Roman" charset="0"/>
              </a:rPr>
              <a:t> </a:t>
            </a:r>
            <a:r>
              <a:rPr lang="en-US" dirty="0">
                <a:latin typeface="Cambria" charset="0"/>
                <a:ea typeface="Cambria" charset="0"/>
                <a:cs typeface="Times New Roman" charset="0"/>
              </a:rPr>
              <a:t>ilk </a:t>
            </a:r>
            <a:r>
              <a:rPr lang="en-US" dirty="0" err="1">
                <a:latin typeface="Cambria" charset="0"/>
                <a:ea typeface="Cambria" charset="0"/>
                <a:cs typeface="Times New Roman" charset="0"/>
              </a:rPr>
              <a:t>iki</a:t>
            </a:r>
            <a:r>
              <a:rPr lang="en-US" dirty="0">
                <a:latin typeface="Cambria" charset="0"/>
                <a:ea typeface="Cambria" charset="0"/>
                <a:cs typeface="Times New Roman" charset="0"/>
              </a:rPr>
              <a:t> </a:t>
            </a:r>
            <a:r>
              <a:rPr lang="en-US" dirty="0" err="1">
                <a:latin typeface="Cambria" charset="0"/>
                <a:ea typeface="Cambria" charset="0"/>
                <a:cs typeface="Times New Roman" charset="0"/>
              </a:rPr>
              <a:t>bileşenle</a:t>
            </a:r>
            <a:r>
              <a:rPr lang="en-US" dirty="0">
                <a:latin typeface="Cambria" charset="0"/>
                <a:ea typeface="Cambria" charset="0"/>
                <a:cs typeface="Times New Roman" charset="0"/>
              </a:rPr>
              <a:t> </a:t>
            </a:r>
            <a:r>
              <a:rPr lang="en-US" dirty="0" err="1">
                <a:latin typeface="Cambria" charset="0"/>
                <a:ea typeface="Cambria" charset="0"/>
                <a:cs typeface="Times New Roman" charset="0"/>
              </a:rPr>
              <a:t>iyi</a:t>
            </a:r>
            <a:r>
              <a:rPr lang="en-US" dirty="0">
                <a:latin typeface="Cambria" charset="0"/>
                <a:ea typeface="Cambria" charset="0"/>
                <a:cs typeface="Times New Roman" charset="0"/>
              </a:rPr>
              <a:t> </a:t>
            </a:r>
            <a:r>
              <a:rPr lang="en-US" dirty="0" err="1">
                <a:latin typeface="Cambria" charset="0"/>
                <a:ea typeface="Cambria" charset="0"/>
                <a:cs typeface="Times New Roman" charset="0"/>
              </a:rPr>
              <a:t>huylu</a:t>
            </a:r>
            <a:r>
              <a:rPr lang="en-US" dirty="0">
                <a:latin typeface="Cambria" charset="0"/>
                <a:ea typeface="Cambria" charset="0"/>
                <a:cs typeface="Times New Roman" charset="0"/>
              </a:rPr>
              <a:t> </a:t>
            </a:r>
            <a:r>
              <a:rPr lang="en-US" dirty="0" err="1">
                <a:latin typeface="Cambria" charset="0"/>
                <a:ea typeface="Cambria" charset="0"/>
                <a:cs typeface="Times New Roman" charset="0"/>
              </a:rPr>
              <a:t>ve</a:t>
            </a:r>
            <a:r>
              <a:rPr lang="en-US" dirty="0">
                <a:latin typeface="Cambria" charset="0"/>
                <a:ea typeface="Cambria" charset="0"/>
                <a:cs typeface="Times New Roman" charset="0"/>
              </a:rPr>
              <a:t> </a:t>
            </a:r>
            <a:r>
              <a:rPr lang="en-US" dirty="0" err="1">
                <a:latin typeface="Cambria" charset="0"/>
                <a:ea typeface="Cambria" charset="0"/>
                <a:cs typeface="Times New Roman" charset="0"/>
              </a:rPr>
              <a:t>kötü</a:t>
            </a:r>
            <a:r>
              <a:rPr lang="en-US" dirty="0">
                <a:latin typeface="Cambria" charset="0"/>
                <a:ea typeface="Cambria" charset="0"/>
                <a:cs typeface="Times New Roman" charset="0"/>
              </a:rPr>
              <a:t> </a:t>
            </a:r>
            <a:r>
              <a:rPr lang="en-US" dirty="0" err="1">
                <a:latin typeface="Cambria" charset="0"/>
                <a:ea typeface="Cambria" charset="0"/>
                <a:cs typeface="Times New Roman" charset="0"/>
              </a:rPr>
              <a:t>huylu</a:t>
            </a:r>
            <a:r>
              <a:rPr lang="en-US" dirty="0">
                <a:latin typeface="Cambria" charset="0"/>
                <a:ea typeface="Cambria" charset="0"/>
                <a:cs typeface="Times New Roman" charset="0"/>
              </a:rPr>
              <a:t> </a:t>
            </a:r>
            <a:r>
              <a:rPr lang="en-US" dirty="0" err="1">
                <a:latin typeface="Cambria" charset="0"/>
                <a:ea typeface="Cambria" charset="0"/>
                <a:cs typeface="Times New Roman" charset="0"/>
              </a:rPr>
              <a:t>tümörler</a:t>
            </a:r>
            <a:r>
              <a:rPr lang="en-US" dirty="0">
                <a:latin typeface="Cambria" charset="0"/>
                <a:ea typeface="Cambria" charset="0"/>
                <a:cs typeface="Times New Roman" charset="0"/>
              </a:rPr>
              <a:t> </a:t>
            </a:r>
            <a:r>
              <a:rPr lang="en-US" dirty="0" err="1">
                <a:latin typeface="Cambria" charset="0"/>
                <a:ea typeface="Cambria" charset="0"/>
                <a:cs typeface="Times New Roman" charset="0"/>
              </a:rPr>
              <a:t>arasında</a:t>
            </a:r>
            <a:r>
              <a:rPr lang="en-US" dirty="0">
                <a:latin typeface="Cambria" charset="0"/>
                <a:ea typeface="Cambria" charset="0"/>
                <a:cs typeface="Times New Roman" charset="0"/>
              </a:rPr>
              <a:t> </a:t>
            </a:r>
            <a:r>
              <a:rPr lang="en-US" dirty="0" err="1">
                <a:latin typeface="Cambria" charset="0"/>
                <a:ea typeface="Cambria" charset="0"/>
                <a:cs typeface="Times New Roman" charset="0"/>
              </a:rPr>
              <a:t>bir</a:t>
            </a:r>
            <a:r>
              <a:rPr lang="en-US" dirty="0">
                <a:latin typeface="Cambria" charset="0"/>
                <a:ea typeface="Cambria" charset="0"/>
                <a:cs typeface="Times New Roman" charset="0"/>
              </a:rPr>
              <a:t> </a:t>
            </a:r>
            <a:r>
              <a:rPr lang="en-US" dirty="0" err="1">
                <a:latin typeface="Cambria" charset="0"/>
                <a:ea typeface="Cambria" charset="0"/>
                <a:cs typeface="Times New Roman" charset="0"/>
              </a:rPr>
              <a:t>miktar</a:t>
            </a:r>
            <a:r>
              <a:rPr lang="en-US" dirty="0">
                <a:latin typeface="Cambria" charset="0"/>
                <a:ea typeface="Cambria" charset="0"/>
                <a:cs typeface="Times New Roman" charset="0"/>
              </a:rPr>
              <a:t> </a:t>
            </a:r>
            <a:r>
              <a:rPr lang="en-US" dirty="0" err="1">
                <a:latin typeface="Cambria" charset="0"/>
                <a:ea typeface="Cambria" charset="0"/>
                <a:cs typeface="Times New Roman" charset="0"/>
              </a:rPr>
              <a:t>ayrım</a:t>
            </a:r>
            <a:r>
              <a:rPr lang="en-US" dirty="0">
                <a:latin typeface="Cambria" charset="0"/>
                <a:ea typeface="Cambria" charset="0"/>
                <a:cs typeface="Times New Roman" charset="0"/>
              </a:rPr>
              <a:t> </a:t>
            </a:r>
            <a:r>
              <a:rPr lang="en-US" dirty="0" err="1">
                <a:latin typeface="Cambria" charset="0"/>
                <a:ea typeface="Cambria" charset="0"/>
                <a:cs typeface="Times New Roman" charset="0"/>
              </a:rPr>
              <a:t>olduğunu</a:t>
            </a:r>
            <a:r>
              <a:rPr lang="en-US" dirty="0">
                <a:latin typeface="Cambria" charset="0"/>
                <a:ea typeface="Cambria" charset="0"/>
                <a:cs typeface="Times New Roman" charset="0"/>
              </a:rPr>
              <a:t> </a:t>
            </a:r>
            <a:r>
              <a:rPr lang="en-US" dirty="0" err="1">
                <a:latin typeface="Cambria" charset="0"/>
                <a:ea typeface="Cambria" charset="0"/>
                <a:cs typeface="Times New Roman" charset="0"/>
              </a:rPr>
              <a:t>açıkça</a:t>
            </a:r>
            <a:r>
              <a:rPr lang="en-US" dirty="0">
                <a:latin typeface="Cambria" charset="0"/>
                <a:ea typeface="Cambria" charset="0"/>
                <a:cs typeface="Times New Roman" charset="0"/>
              </a:rPr>
              <a:t> </a:t>
            </a:r>
            <a:r>
              <a:rPr lang="en-US" dirty="0" err="1">
                <a:latin typeface="Cambria" charset="0"/>
                <a:ea typeface="Cambria" charset="0"/>
                <a:cs typeface="Times New Roman" charset="0"/>
              </a:rPr>
              <a:t>görebiliriz</a:t>
            </a:r>
            <a:r>
              <a:rPr lang="en-US" dirty="0">
                <a:latin typeface="Cambria" charset="0"/>
                <a:ea typeface="Cambria" charset="0"/>
                <a:cs typeface="Times New Roman" charset="0"/>
              </a:rPr>
              <a:t>. </a:t>
            </a:r>
            <a:r>
              <a:rPr lang="en-US" dirty="0" smtClean="0">
                <a:latin typeface="Cambria" charset="0"/>
                <a:ea typeface="Cambria" charset="0"/>
                <a:cs typeface="Times New Roman" charset="0"/>
              </a:rPr>
              <a:t>Bu </a:t>
            </a:r>
            <a:r>
              <a:rPr lang="en-US" dirty="0" err="1">
                <a:latin typeface="Cambria" charset="0"/>
                <a:ea typeface="Cambria" charset="0"/>
                <a:cs typeface="Times New Roman" charset="0"/>
              </a:rPr>
              <a:t>verilerin</a:t>
            </a:r>
            <a:r>
              <a:rPr lang="en-US" dirty="0">
                <a:latin typeface="Cambria" charset="0"/>
                <a:ea typeface="Cambria" charset="0"/>
                <a:cs typeface="Times New Roman" charset="0"/>
              </a:rPr>
              <a:t> </a:t>
            </a:r>
            <a:r>
              <a:rPr lang="en-US" dirty="0" err="1">
                <a:latin typeface="Cambria" charset="0"/>
                <a:ea typeface="Cambria" charset="0"/>
                <a:cs typeface="Times New Roman" charset="0"/>
              </a:rPr>
              <a:t>bir</a:t>
            </a:r>
            <a:r>
              <a:rPr lang="en-US" dirty="0">
                <a:latin typeface="Cambria" charset="0"/>
                <a:ea typeface="Cambria" charset="0"/>
                <a:cs typeface="Times New Roman" charset="0"/>
              </a:rPr>
              <a:t> </a:t>
            </a:r>
            <a:r>
              <a:rPr lang="en-US" dirty="0" err="1">
                <a:latin typeface="Cambria" charset="0"/>
                <a:ea typeface="Cambria" charset="0"/>
                <a:cs typeface="Times New Roman" charset="0"/>
              </a:rPr>
              <a:t>tür</a:t>
            </a:r>
            <a:r>
              <a:rPr lang="en-US" dirty="0">
                <a:latin typeface="Cambria" charset="0"/>
                <a:ea typeface="Cambria" charset="0"/>
                <a:cs typeface="Times New Roman" charset="0"/>
              </a:rPr>
              <a:t> </a:t>
            </a:r>
            <a:r>
              <a:rPr lang="en-US" dirty="0" err="1">
                <a:latin typeface="Cambria" charset="0"/>
                <a:ea typeface="Cambria" charset="0"/>
                <a:cs typeface="Times New Roman" charset="0"/>
              </a:rPr>
              <a:t>sınıflandırma</a:t>
            </a:r>
            <a:r>
              <a:rPr lang="en-US" dirty="0">
                <a:latin typeface="Cambria" charset="0"/>
                <a:ea typeface="Cambria" charset="0"/>
                <a:cs typeface="Times New Roman" charset="0"/>
              </a:rPr>
              <a:t> </a:t>
            </a:r>
            <a:r>
              <a:rPr lang="en-US" dirty="0" err="1">
                <a:latin typeface="Cambria" charset="0"/>
                <a:ea typeface="Cambria" charset="0"/>
                <a:cs typeface="Times New Roman" charset="0"/>
              </a:rPr>
              <a:t>modeli</a:t>
            </a:r>
            <a:r>
              <a:rPr lang="en-US" dirty="0">
                <a:latin typeface="Cambria" charset="0"/>
                <a:ea typeface="Cambria" charset="0"/>
                <a:cs typeface="Times New Roman" charset="0"/>
              </a:rPr>
              <a:t> </a:t>
            </a:r>
            <a:r>
              <a:rPr lang="en-US" dirty="0" err="1">
                <a:latin typeface="Cambria" charset="0"/>
                <a:ea typeface="Cambria" charset="0"/>
                <a:cs typeface="Times New Roman" charset="0"/>
              </a:rPr>
              <a:t>için</a:t>
            </a:r>
            <a:r>
              <a:rPr lang="en-US" dirty="0">
                <a:latin typeface="Cambria" charset="0"/>
                <a:ea typeface="Cambria" charset="0"/>
                <a:cs typeface="Times New Roman" charset="0"/>
              </a:rPr>
              <a:t> </a:t>
            </a:r>
            <a:r>
              <a:rPr lang="en-US" dirty="0" err="1" smtClean="0">
                <a:latin typeface="Cambria" charset="0"/>
                <a:ea typeface="Cambria" charset="0"/>
                <a:cs typeface="Times New Roman" charset="0"/>
              </a:rPr>
              <a:t>çok</a:t>
            </a:r>
            <a:r>
              <a:rPr lang="en-US" dirty="0" smtClean="0">
                <a:latin typeface="Cambria" charset="0"/>
                <a:ea typeface="Cambria" charset="0"/>
                <a:cs typeface="Times New Roman" charset="0"/>
              </a:rPr>
              <a:t> </a:t>
            </a:r>
            <a:r>
              <a:rPr lang="en-US" dirty="0" err="1">
                <a:latin typeface="Cambria" charset="0"/>
                <a:ea typeface="Cambria" charset="0"/>
                <a:cs typeface="Times New Roman" charset="0"/>
              </a:rPr>
              <a:t>uygun</a:t>
            </a:r>
            <a:r>
              <a:rPr lang="en-US" dirty="0">
                <a:latin typeface="Cambria" charset="0"/>
                <a:ea typeface="Cambria" charset="0"/>
                <a:cs typeface="Times New Roman" charset="0"/>
              </a:rPr>
              <a:t> </a:t>
            </a:r>
            <a:r>
              <a:rPr lang="en-US" dirty="0" err="1" smtClean="0">
                <a:latin typeface="Cambria" charset="0"/>
                <a:ea typeface="Cambria" charset="0"/>
                <a:cs typeface="Times New Roman" charset="0"/>
              </a:rPr>
              <a:t>olduğunun</a:t>
            </a:r>
            <a:r>
              <a:rPr lang="en-US" dirty="0" smtClean="0">
                <a:latin typeface="Cambria" charset="0"/>
                <a:ea typeface="Cambria" charset="0"/>
                <a:cs typeface="Times New Roman" charset="0"/>
              </a:rPr>
              <a:t> </a:t>
            </a:r>
            <a:r>
              <a:rPr lang="en-US" dirty="0" err="1" smtClean="0">
                <a:latin typeface="Cambria" charset="0"/>
                <a:ea typeface="Cambria" charset="0"/>
                <a:cs typeface="Times New Roman" charset="0"/>
              </a:rPr>
              <a:t>göstergesidir</a:t>
            </a:r>
            <a:r>
              <a:rPr lang="tr-TR" dirty="0" smtClean="0"/>
              <a:t> </a:t>
            </a:r>
            <a:endParaRPr lang="tr-TR"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1" y="182254"/>
            <a:ext cx="6590806" cy="4268694"/>
          </a:xfrm>
          <a:prstGeom prst="rect">
            <a:avLst/>
          </a:prstGeom>
        </p:spPr>
      </p:pic>
    </p:spTree>
    <p:extLst>
      <p:ext uri="{BB962C8B-B14F-4D97-AF65-F5344CB8AC3E}">
        <p14:creationId xmlns:p14="http://schemas.microsoft.com/office/powerpoint/2010/main" val="574026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2177" y="887902"/>
            <a:ext cx="4969184" cy="4969184"/>
          </a:xfrm>
        </p:spPr>
      </p:pic>
      <p:sp>
        <p:nvSpPr>
          <p:cNvPr id="5" name="Dikdörtgen 4"/>
          <p:cNvSpPr/>
          <p:nvPr/>
        </p:nvSpPr>
        <p:spPr>
          <a:xfrm>
            <a:off x="2450150" y="5741670"/>
            <a:ext cx="433323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Trebuchet MS" panose="020B0603020202020204"/>
                <a:ea typeface="+mn-ea"/>
                <a:cs typeface="+mn-cs"/>
              </a:rPr>
              <a:t>32 × 32 </a:t>
            </a:r>
            <a:r>
              <a:rPr kumimoji="0" lang="tr-TR" sz="1800" b="0" i="0" u="none" strike="noStrike" kern="1200" cap="none" spc="0" normalizeH="0" baseline="0" noProof="0" dirty="0" err="1">
                <a:ln>
                  <a:noFill/>
                </a:ln>
                <a:solidFill>
                  <a:prstClr val="black"/>
                </a:solidFill>
                <a:effectLst/>
                <a:uLnTx/>
                <a:uFillTx/>
                <a:latin typeface="Trebuchet MS" panose="020B0603020202020204"/>
                <a:ea typeface="+mn-ea"/>
                <a:cs typeface="+mn-cs"/>
              </a:rPr>
              <a:t>faceData</a:t>
            </a:r>
            <a:r>
              <a:rPr kumimoji="0" lang="tr-TR" sz="1800" b="0" i="0" u="none" strike="noStrike" kern="1200" cap="none" spc="0" normalizeH="0" baseline="0" noProof="0" dirty="0">
                <a:ln>
                  <a:noFill/>
                </a:ln>
                <a:solidFill>
                  <a:prstClr val="black"/>
                </a:solidFill>
                <a:effectLst/>
                <a:uLnTx/>
                <a:uFillTx/>
                <a:latin typeface="Trebuchet MS" panose="020B0603020202020204"/>
                <a:ea typeface="+mn-ea"/>
                <a:cs typeface="+mn-cs"/>
              </a:rPr>
              <a:t> matrisini </a:t>
            </a:r>
            <a:r>
              <a:rPr kumimoji="0" lang="tr-TR" sz="1800" b="0" i="0" u="none" strike="noStrike" kern="1200" cap="none" spc="0" normalizeH="0" baseline="0" noProof="0" dirty="0" smtClean="0">
                <a:ln>
                  <a:noFill/>
                </a:ln>
                <a:solidFill>
                  <a:prstClr val="black"/>
                </a:solidFill>
                <a:effectLst/>
                <a:uLnTx/>
                <a:uFillTx/>
                <a:latin typeface="Trebuchet MS" panose="020B0603020202020204"/>
                <a:ea typeface="+mn-ea"/>
                <a:cs typeface="+mn-cs"/>
              </a:rPr>
              <a:t>kullanacağız.</a:t>
            </a:r>
            <a:endParaRPr kumimoji="0" lang="tr-TR"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6" name="Metin kutusu 5"/>
          <p:cNvSpPr txBox="1"/>
          <p:nvPr/>
        </p:nvSpPr>
        <p:spPr>
          <a:xfrm>
            <a:off x="938150" y="426237"/>
            <a:ext cx="8622682" cy="92333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3600" b="1" i="0" u="none" strike="noStrike" kern="1200" cap="none" spc="0" normalizeH="0" baseline="0" noProof="0" dirty="0" smtClean="0">
                <a:ln>
                  <a:noFill/>
                </a:ln>
                <a:solidFill>
                  <a:schemeClr val="accent1">
                    <a:lumMod val="75000"/>
                  </a:schemeClr>
                </a:solidFill>
                <a:effectLst/>
                <a:uLnTx/>
                <a:uFillTx/>
                <a:latin typeface="Trebuchet MS" panose="020B0603020202020204"/>
                <a:ea typeface="+mn-ea"/>
                <a:cs typeface="+mn-cs"/>
              </a:rPr>
              <a:t>Temel Bileşenler Analizi ile</a:t>
            </a:r>
            <a:r>
              <a:rPr kumimoji="0" lang="tr-TR" sz="3600" b="1" i="0" u="none" strike="noStrike" kern="1200" cap="none" spc="0" normalizeH="0" noProof="0" dirty="0" smtClean="0">
                <a:ln>
                  <a:noFill/>
                </a:ln>
                <a:solidFill>
                  <a:schemeClr val="accent1">
                    <a:lumMod val="75000"/>
                  </a:schemeClr>
                </a:solidFill>
                <a:effectLst/>
                <a:uLnTx/>
                <a:uFillTx/>
                <a:latin typeface="Trebuchet MS" panose="020B0603020202020204"/>
                <a:ea typeface="+mn-ea"/>
                <a:cs typeface="+mn-cs"/>
              </a:rPr>
              <a:t> </a:t>
            </a:r>
            <a:r>
              <a:rPr kumimoji="0" lang="tr-TR" sz="3600" b="1" i="0" u="none" strike="noStrike" kern="1200" cap="none" spc="0" normalizeH="0" baseline="0" noProof="0" dirty="0" smtClean="0">
                <a:ln>
                  <a:noFill/>
                </a:ln>
                <a:solidFill>
                  <a:schemeClr val="accent1">
                    <a:lumMod val="75000"/>
                  </a:schemeClr>
                </a:solidFill>
                <a:effectLst/>
                <a:uLnTx/>
                <a:uFillTx/>
                <a:latin typeface="Trebuchet MS" panose="020B0603020202020204"/>
                <a:ea typeface="+mn-ea"/>
                <a:cs typeface="+mn-cs"/>
              </a:rPr>
              <a:t>Yüz Tanıma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581330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34298" y="609600"/>
            <a:ext cx="8308258" cy="1320800"/>
          </a:xfrm>
        </p:spPr>
        <p:txBody>
          <a:bodyPr>
            <a:normAutofit fontScale="90000"/>
          </a:bodyPr>
          <a:lstStyle/>
          <a:p>
            <a:pPr fontAlgn="b"/>
            <a:r>
              <a:rPr lang="tr-TR" sz="4000" b="1" dirty="0" err="1">
                <a:solidFill>
                  <a:srgbClr val="C36E3B"/>
                </a:solidFill>
              </a:rPr>
              <a:t>Principal</a:t>
            </a:r>
            <a:r>
              <a:rPr lang="tr-TR" sz="4000" b="1" dirty="0">
                <a:solidFill>
                  <a:srgbClr val="C36E3B"/>
                </a:solidFill>
              </a:rPr>
              <a:t> Component Analysis </a:t>
            </a:r>
            <a:r>
              <a:rPr lang="tr-TR" sz="4000" b="1" dirty="0" smtClean="0">
                <a:solidFill>
                  <a:srgbClr val="C36E3B"/>
                </a:solidFill>
              </a:rPr>
              <a:t/>
            </a:r>
            <a:br>
              <a:rPr lang="tr-TR" sz="4000" b="1" dirty="0" smtClean="0">
                <a:solidFill>
                  <a:srgbClr val="C36E3B"/>
                </a:solidFill>
              </a:rPr>
            </a:br>
            <a:r>
              <a:rPr lang="tr-TR" sz="4000" b="1" dirty="0" smtClean="0">
                <a:solidFill>
                  <a:srgbClr val="C36E3B"/>
                </a:solidFill>
              </a:rPr>
              <a:t>(</a:t>
            </a:r>
            <a:r>
              <a:rPr lang="tr-TR" sz="4000" b="1" dirty="0">
                <a:solidFill>
                  <a:srgbClr val="C36E3B"/>
                </a:solidFill>
              </a:rPr>
              <a:t>PCA – Temel Bileşen Analizi)  Nedir?</a:t>
            </a:r>
            <a:r>
              <a:rPr lang="tr-TR" b="1" dirty="0"/>
              <a:t/>
            </a:r>
            <a:br>
              <a:rPr lang="tr-TR" b="1" dirty="0"/>
            </a:br>
            <a:r>
              <a:rPr lang="tr-TR" dirty="0"/>
              <a:t/>
            </a:r>
            <a:br>
              <a:rPr lang="tr-TR" dirty="0"/>
            </a:br>
            <a:endParaRPr lang="tr-TR" dirty="0"/>
          </a:p>
        </p:txBody>
      </p:sp>
      <p:sp>
        <p:nvSpPr>
          <p:cNvPr id="3" name="İçerik Yer Tutucusu 2"/>
          <p:cNvSpPr>
            <a:spLocks noGrp="1"/>
          </p:cNvSpPr>
          <p:nvPr>
            <p:ph idx="1"/>
          </p:nvPr>
        </p:nvSpPr>
        <p:spPr/>
        <p:txBody>
          <a:bodyPr/>
          <a:lstStyle/>
          <a:p>
            <a:r>
              <a:rPr lang="tr-TR" dirty="0" smtClean="0"/>
              <a:t>Temel Bileşenler Analizi, </a:t>
            </a:r>
            <a:r>
              <a:rPr lang="tr-TR" dirty="0"/>
              <a:t>çok değişkenli bir </a:t>
            </a:r>
            <a:r>
              <a:rPr lang="tr-TR" dirty="0" smtClean="0"/>
              <a:t>veri seti </a:t>
            </a:r>
            <a:r>
              <a:rPr lang="tr-TR" dirty="0"/>
              <a:t>içerisindeki bilgiyi daha az değişkenle ve minimum bilgi kaybıyla açıklamanın bir matematiksel tekniğidir. </a:t>
            </a:r>
            <a:r>
              <a:rPr lang="tr-TR" dirty="0" smtClean="0"/>
              <a:t>Yani </a:t>
            </a:r>
            <a:r>
              <a:rPr lang="tr-TR" dirty="0"/>
              <a:t>çok sayıda birbiri ile ilişkili değişkenler içeren </a:t>
            </a:r>
            <a:r>
              <a:rPr lang="tr-TR" dirty="0" smtClean="0"/>
              <a:t>veri setinin </a:t>
            </a:r>
            <a:r>
              <a:rPr lang="tr-TR" dirty="0"/>
              <a:t>boyutunu, </a:t>
            </a:r>
            <a:r>
              <a:rPr lang="tr-TR" dirty="0" smtClean="0"/>
              <a:t>veri seti </a:t>
            </a:r>
            <a:r>
              <a:rPr lang="tr-TR" dirty="0"/>
              <a:t>içerisindeki veriyi koruyarak daha küçük boyuta indirgenmesini sağlayan bir dönüşüm tekniğidir</a:t>
            </a:r>
            <a:r>
              <a:rPr lang="tr-TR" dirty="0" smtClean="0"/>
              <a:t>.</a:t>
            </a:r>
          </a:p>
          <a:p>
            <a:r>
              <a:rPr lang="tr-TR" dirty="0" smtClean="0"/>
              <a:t>Teknik</a:t>
            </a:r>
            <a:r>
              <a:rPr lang="tr-TR" dirty="0"/>
              <a:t>, boyut küçültme işleminde </a:t>
            </a:r>
            <a:r>
              <a:rPr lang="tr-TR" dirty="0" smtClean="0"/>
              <a:t>veri seti </a:t>
            </a:r>
            <a:r>
              <a:rPr lang="tr-TR" dirty="0"/>
              <a:t>içerisindeki değişken sayısını azaltmayı hedefler. </a:t>
            </a:r>
            <a:endParaRPr lang="tr-TR" dirty="0" smtClean="0"/>
          </a:p>
          <a:p>
            <a:r>
              <a:rPr lang="tr-TR" dirty="0" smtClean="0"/>
              <a:t>Dönüşüm </a:t>
            </a:r>
            <a:r>
              <a:rPr lang="tr-TR" dirty="0"/>
              <a:t>sonrasında elde edilen değişkenler ilk değişkenlerin temel bileşenleri olarak adlandırılır. İlk temel bileşen olarak </a:t>
            </a:r>
            <a:r>
              <a:rPr lang="tr-TR" dirty="0" err="1"/>
              <a:t>varyans</a:t>
            </a:r>
            <a:r>
              <a:rPr lang="tr-TR" dirty="0"/>
              <a:t> değeri en büyük olan seçilir ve diğer temel bileşenler </a:t>
            </a:r>
            <a:r>
              <a:rPr lang="tr-TR" dirty="0" err="1"/>
              <a:t>varyans</a:t>
            </a:r>
            <a:r>
              <a:rPr lang="tr-TR" dirty="0"/>
              <a:t> değerleri azalacak şekilde sıralanır.</a:t>
            </a:r>
          </a:p>
        </p:txBody>
      </p:sp>
    </p:spTree>
    <p:extLst>
      <p:ext uri="{BB962C8B-B14F-4D97-AF65-F5344CB8AC3E}">
        <p14:creationId xmlns:p14="http://schemas.microsoft.com/office/powerpoint/2010/main" val="818234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22955" y="395844"/>
            <a:ext cx="8596668" cy="1320800"/>
          </a:xfrm>
        </p:spPr>
        <p:txBody>
          <a:bodyPr/>
          <a:lstStyle/>
          <a:p>
            <a:r>
              <a:rPr lang="tr-TR" dirty="0" smtClean="0"/>
              <a:t/>
            </a:r>
            <a:br>
              <a:rPr lang="tr-TR" dirty="0" smtClean="0"/>
            </a:br>
            <a:endParaRPr lang="tr-TR" dirty="0"/>
          </a:p>
        </p:txBody>
      </p:sp>
      <p:sp>
        <p:nvSpPr>
          <p:cNvPr id="4" name="Dikdörtgen 3"/>
          <p:cNvSpPr/>
          <p:nvPr/>
        </p:nvSpPr>
        <p:spPr>
          <a:xfrm>
            <a:off x="803562" y="5071222"/>
            <a:ext cx="8556747" cy="923330"/>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
                <a:schemeClr val="accent1">
                  <a:lumMod val="75000"/>
                </a:schemeClr>
              </a:buClr>
              <a:buSzTx/>
              <a:buFont typeface="Wingdings" panose="05000000000000000000" pitchFamily="2" charset="2"/>
              <a:buChar char="Ø"/>
              <a:tabLst/>
              <a:defRPr/>
            </a:pPr>
            <a:r>
              <a:rPr kumimoji="0" lang="tr-TR" sz="1800" b="0" i="0" u="none" strike="noStrike" kern="1200" cap="none" spc="0" normalizeH="0" baseline="0" noProof="0" dirty="0">
                <a:ln>
                  <a:noFill/>
                </a:ln>
                <a:solidFill>
                  <a:prstClr val="black"/>
                </a:solidFill>
                <a:effectLst/>
                <a:uLnTx/>
                <a:uFillTx/>
                <a:latin typeface="Trebuchet MS" panose="020B0603020202020204"/>
                <a:ea typeface="+mn-ea"/>
                <a:cs typeface="+mn-cs"/>
              </a:rPr>
              <a:t>Bu grafiklerden, </a:t>
            </a:r>
            <a:r>
              <a:rPr kumimoji="0" lang="tr-TR" sz="1800" b="0" i="0" u="none" strike="noStrike" kern="1200" cap="none" spc="0" normalizeH="0" baseline="0" noProof="0" dirty="0" err="1">
                <a:ln>
                  <a:noFill/>
                </a:ln>
                <a:solidFill>
                  <a:prstClr val="black"/>
                </a:solidFill>
                <a:effectLst/>
                <a:uLnTx/>
                <a:uFillTx/>
                <a:latin typeface="Trebuchet MS" panose="020B0603020202020204"/>
                <a:ea typeface="+mn-ea"/>
                <a:cs typeface="+mn-cs"/>
              </a:rPr>
              <a:t>faceData'nın</a:t>
            </a:r>
            <a:r>
              <a:rPr kumimoji="0" lang="tr-TR" sz="1800" b="0" i="0" u="none" strike="noStrike" kern="1200" cap="none" spc="0" normalizeH="0" baseline="0" noProof="0" dirty="0">
                <a:ln>
                  <a:noFill/>
                </a:ln>
                <a:solidFill>
                  <a:prstClr val="black"/>
                </a:solidFill>
                <a:effectLst/>
                <a:uLnTx/>
                <a:uFillTx/>
                <a:latin typeface="Trebuchet MS" panose="020B0603020202020204"/>
                <a:ea typeface="+mn-ea"/>
                <a:cs typeface="+mn-cs"/>
              </a:rPr>
              <a:t> toplam </a:t>
            </a:r>
            <a:r>
              <a:rPr kumimoji="0" lang="tr-TR" sz="1800" b="0" i="0" u="none" strike="noStrike" kern="1200" cap="none" spc="0" normalizeH="0" baseline="0" noProof="0" dirty="0" err="1">
                <a:ln>
                  <a:noFill/>
                </a:ln>
                <a:solidFill>
                  <a:prstClr val="black"/>
                </a:solidFill>
                <a:effectLst/>
                <a:uLnTx/>
                <a:uFillTx/>
                <a:latin typeface="Trebuchet MS" panose="020B0603020202020204"/>
                <a:ea typeface="+mn-ea"/>
                <a:cs typeface="+mn-cs"/>
              </a:rPr>
              <a:t>varyansın</a:t>
            </a:r>
            <a:r>
              <a:rPr kumimoji="0" lang="tr-TR" sz="1800" b="0" i="0" u="none" strike="noStrike" kern="1200" cap="none" spc="0" normalizeH="0" baseline="0" noProof="0" dirty="0">
                <a:ln>
                  <a:noFill/>
                </a:ln>
                <a:solidFill>
                  <a:prstClr val="black"/>
                </a:solidFill>
                <a:effectLst/>
                <a:uLnTx/>
                <a:uFillTx/>
                <a:latin typeface="Trebuchet MS" panose="020B0603020202020204"/>
                <a:ea typeface="+mn-ea"/>
                <a:cs typeface="+mn-cs"/>
              </a:rPr>
              <a:t> kümülatif olarak ~% 90'ını açıklayan ~ 5 PC'ye sahip olduğunu görebilirsiniz. Bu bilgiyi matrisi yeniden yapılandırmak ve orijinali ile karşılaştırmak için kullanalım.</a:t>
            </a:r>
          </a:p>
        </p:txBody>
      </p:sp>
      <p:pic>
        <p:nvPicPr>
          <p:cNvPr id="5" name="Picture"/>
          <p:cNvPicPr>
            <a:picLocks noGrp="1"/>
          </p:cNvPicPr>
          <p:nvPr>
            <p:ph idx="1"/>
          </p:nvPr>
        </p:nvPicPr>
        <p:blipFill>
          <a:blip r:embed="rId2"/>
          <a:stretch>
            <a:fillRect/>
          </a:stretch>
        </p:blipFill>
        <p:spPr bwMode="auto">
          <a:xfrm>
            <a:off x="1817052" y="0"/>
            <a:ext cx="6008473" cy="4809506"/>
          </a:xfrm>
          <a:prstGeom prst="rect">
            <a:avLst/>
          </a:prstGeom>
          <a:noFill/>
          <a:ln w="9525">
            <a:noFill/>
            <a:headEnd/>
            <a:tailEnd/>
          </a:ln>
        </p:spPr>
      </p:pic>
    </p:spTree>
    <p:extLst>
      <p:ext uri="{BB962C8B-B14F-4D97-AF65-F5344CB8AC3E}">
        <p14:creationId xmlns:p14="http://schemas.microsoft.com/office/powerpoint/2010/main" val="4032384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cNvPicPr>
            <a:picLocks noGrp="1"/>
          </p:cNvPicPr>
          <p:nvPr>
            <p:ph idx="1"/>
          </p:nvPr>
        </p:nvPicPr>
        <p:blipFill>
          <a:blip r:embed="rId2"/>
          <a:stretch>
            <a:fillRect/>
          </a:stretch>
        </p:blipFill>
        <p:spPr bwMode="auto">
          <a:xfrm>
            <a:off x="2684202" y="1996047"/>
            <a:ext cx="5250425" cy="4326095"/>
          </a:xfrm>
          <a:prstGeom prst="rect">
            <a:avLst/>
          </a:prstGeom>
          <a:noFill/>
          <a:ln w="9525">
            <a:noFill/>
            <a:headEnd/>
            <a:tailEnd/>
          </a:ln>
        </p:spPr>
      </p:pic>
      <p:sp>
        <p:nvSpPr>
          <p:cNvPr id="5" name="Rectangle 1"/>
          <p:cNvSpPr>
            <a:spLocks noChangeArrowheads="1"/>
          </p:cNvSpPr>
          <p:nvPr/>
        </p:nvSpPr>
        <p:spPr bwMode="auto">
          <a:xfrm>
            <a:off x="334293" y="760021"/>
            <a:ext cx="9950245"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Ø"/>
              <a:tabLst/>
              <a:defRPr/>
            </a:pPr>
            <a:r>
              <a:rPr kumimoji="0" lang="tr-TR" altLang="tr-TR" sz="2100" b="0" i="0" u="none" strike="noStrike" kern="1200" cap="none" spc="0" normalizeH="0" baseline="0" noProof="0" dirty="0" err="1">
                <a:ln>
                  <a:noFill/>
                </a:ln>
                <a:solidFill>
                  <a:prstClr val="black"/>
                </a:solidFill>
                <a:effectLst/>
                <a:uLnTx/>
                <a:uFillTx/>
                <a:latin typeface="+mj-lt"/>
                <a:ea typeface="inherit" charset="0"/>
                <a:cs typeface="+mn-cs"/>
              </a:rPr>
              <a:t>Özdeğerlerden</a:t>
            </a:r>
            <a:r>
              <a:rPr kumimoji="0" lang="tr-TR" altLang="tr-TR" sz="2100" b="0" i="0" u="none" strike="noStrike" kern="1200" cap="none" spc="0" normalizeH="0" baseline="0" noProof="0" dirty="0">
                <a:ln>
                  <a:noFill/>
                </a:ln>
                <a:solidFill>
                  <a:prstClr val="black"/>
                </a:solidFill>
                <a:effectLst/>
                <a:uLnTx/>
                <a:uFillTx/>
                <a:latin typeface="+mj-lt"/>
                <a:ea typeface="inherit" charset="0"/>
                <a:cs typeface="+mn-cs"/>
              </a:rPr>
              <a:t> (</a:t>
            </a:r>
            <a:r>
              <a:rPr kumimoji="0" lang="tr-TR" altLang="tr-TR" sz="2100" b="0" i="0" u="none" strike="noStrike" kern="1200" cap="none" spc="0" normalizeH="0" baseline="0" noProof="0" dirty="0" err="1">
                <a:ln>
                  <a:noFill/>
                </a:ln>
                <a:solidFill>
                  <a:prstClr val="black"/>
                </a:solidFill>
                <a:effectLst/>
                <a:uLnTx/>
                <a:uFillTx/>
                <a:latin typeface="+mj-lt"/>
                <a:ea typeface="inherit" charset="0"/>
                <a:cs typeface="+mn-cs"/>
              </a:rPr>
              <a:t>varyanslar</a:t>
            </a:r>
            <a:r>
              <a:rPr kumimoji="0" lang="tr-TR" altLang="tr-TR" sz="2100" b="0" i="0" u="none" strike="noStrike" kern="1200" cap="none" spc="0" normalizeH="0" baseline="0" noProof="0" dirty="0">
                <a:ln>
                  <a:noFill/>
                </a:ln>
                <a:solidFill>
                  <a:prstClr val="black"/>
                </a:solidFill>
                <a:effectLst/>
                <a:uLnTx/>
                <a:uFillTx/>
                <a:latin typeface="+mj-lt"/>
                <a:ea typeface="inherit" charset="0"/>
                <a:cs typeface="+mn-cs"/>
              </a:rPr>
              <a:t>) görüldüğü gibi, orijinal </a:t>
            </a:r>
            <a:r>
              <a:rPr kumimoji="0" lang="tr-TR" altLang="tr-TR" sz="2100" b="0" i="0" u="none" strike="noStrike" kern="1200" cap="none" spc="0" normalizeH="0" baseline="0" noProof="0" dirty="0" smtClean="0">
                <a:ln>
                  <a:noFill/>
                </a:ln>
                <a:solidFill>
                  <a:prstClr val="black"/>
                </a:solidFill>
                <a:effectLst/>
                <a:uLnTx/>
                <a:uFillTx/>
                <a:latin typeface="+mj-lt"/>
                <a:ea typeface="inherit" charset="0"/>
                <a:cs typeface="+mn-cs"/>
              </a:rPr>
              <a:t>matrisin</a:t>
            </a:r>
            <a:r>
              <a:rPr kumimoji="0" lang="tr-TR" altLang="tr-TR" sz="2100" b="0" i="0" u="none" strike="noStrike" kern="1200" cap="none" spc="0" normalizeH="0" noProof="0" dirty="0" smtClean="0">
                <a:ln>
                  <a:noFill/>
                </a:ln>
                <a:solidFill>
                  <a:prstClr val="black"/>
                </a:solidFill>
                <a:effectLst/>
                <a:uLnTx/>
                <a:uFillTx/>
                <a:latin typeface="+mj-lt"/>
                <a:ea typeface="inherit" charset="0"/>
                <a:cs typeface="+mn-cs"/>
              </a:rPr>
              <a:t> </a:t>
            </a:r>
            <a:r>
              <a:rPr kumimoji="0" lang="tr-TR" altLang="tr-TR" sz="2100" b="0" i="0" u="none" strike="noStrike" kern="1200" cap="none" spc="0" normalizeH="0" baseline="0" noProof="0" dirty="0" smtClean="0">
                <a:ln>
                  <a:noFill/>
                </a:ln>
                <a:solidFill>
                  <a:prstClr val="black"/>
                </a:solidFill>
                <a:effectLst/>
                <a:uLnTx/>
                <a:uFillTx/>
                <a:latin typeface="+mj-lt"/>
                <a:ea typeface="inherit" charset="0"/>
                <a:cs typeface="+mn-cs"/>
              </a:rPr>
              <a:t>neredeyse </a:t>
            </a:r>
            <a:r>
              <a:rPr kumimoji="0" lang="tr-TR" altLang="tr-TR" sz="2100" b="0" i="0" u="none" strike="noStrike" kern="1200" cap="none" spc="0" normalizeH="0" baseline="0" noProof="0" dirty="0">
                <a:ln>
                  <a:noFill/>
                </a:ln>
                <a:solidFill>
                  <a:prstClr val="black"/>
                </a:solidFill>
                <a:effectLst/>
                <a:uLnTx/>
                <a:uFillTx/>
                <a:latin typeface="+mj-lt"/>
                <a:ea typeface="inherit" charset="0"/>
                <a:cs typeface="+mn-cs"/>
              </a:rPr>
              <a:t>tüm özelliklerine sahip yüzü yeniden oluşturmak için </a:t>
            </a:r>
            <a:r>
              <a:rPr kumimoji="0" lang="tr-TR" altLang="tr-TR" sz="2100" b="0" i="0" u="none" strike="noStrike" kern="1200" cap="none" spc="0" normalizeH="0" baseline="0" noProof="0" dirty="0" smtClean="0">
                <a:ln>
                  <a:noFill/>
                </a:ln>
                <a:solidFill>
                  <a:prstClr val="black"/>
                </a:solidFill>
                <a:effectLst/>
                <a:uLnTx/>
                <a:uFillTx/>
                <a:latin typeface="+mj-lt"/>
                <a:ea typeface="inherit" charset="0"/>
                <a:cs typeface="+mn-cs"/>
              </a:rPr>
              <a:t>sadece 5 </a:t>
            </a:r>
            <a:r>
              <a:rPr kumimoji="0" lang="tr-TR" altLang="tr-TR" sz="2100" b="0" i="0" u="none" strike="noStrike" kern="1200" cap="none" spc="0" normalizeH="0" baseline="0" noProof="0" dirty="0" err="1" smtClean="0">
                <a:ln>
                  <a:noFill/>
                </a:ln>
                <a:solidFill>
                  <a:prstClr val="black"/>
                </a:solidFill>
                <a:effectLst/>
                <a:uLnTx/>
                <a:uFillTx/>
                <a:latin typeface="+mj-lt"/>
                <a:ea typeface="inherit" charset="0"/>
                <a:cs typeface="+mn-cs"/>
              </a:rPr>
              <a:t>component</a:t>
            </a:r>
            <a:r>
              <a:rPr kumimoji="0" lang="tr-TR" altLang="tr-TR" sz="2100" b="0" i="0" u="none" strike="noStrike" kern="1200" cap="none" spc="0" normalizeH="0" baseline="0" noProof="0" dirty="0" smtClean="0">
                <a:ln>
                  <a:noFill/>
                </a:ln>
                <a:solidFill>
                  <a:prstClr val="black"/>
                </a:solidFill>
                <a:effectLst/>
                <a:uLnTx/>
                <a:uFillTx/>
                <a:latin typeface="+mj-lt"/>
                <a:ea typeface="inherit" charset="0"/>
                <a:cs typeface="+mn-cs"/>
              </a:rPr>
              <a:t> </a:t>
            </a:r>
            <a:r>
              <a:rPr kumimoji="0" lang="tr-TR" altLang="tr-TR" sz="2100" b="0" i="0" u="none" strike="noStrike" kern="1200" cap="none" spc="0" normalizeH="0" baseline="0" noProof="0" dirty="0">
                <a:ln>
                  <a:noFill/>
                </a:ln>
                <a:solidFill>
                  <a:prstClr val="black"/>
                </a:solidFill>
                <a:effectLst/>
                <a:uLnTx/>
                <a:uFillTx/>
                <a:latin typeface="+mj-lt"/>
                <a:ea typeface="inherit" charset="0"/>
                <a:cs typeface="+mn-cs"/>
              </a:rPr>
              <a:t>almak yeterlidir.</a:t>
            </a:r>
            <a:endParaRPr kumimoji="0" lang="tr-TR" altLang="tr-TR" sz="1000" b="0" i="0" u="none" strike="noStrike" kern="1200" cap="none" spc="0" normalizeH="0" baseline="0" noProof="0" dirty="0">
              <a:ln>
                <a:noFill/>
              </a:ln>
              <a:solidFill>
                <a:prstClr val="black"/>
              </a:solidFill>
              <a:effectLst/>
              <a:uLnTx/>
              <a:uFillTx/>
              <a:latin typeface="+mj-lt"/>
              <a:cs typeface="+mn-cs"/>
            </a:endParaRPr>
          </a:p>
          <a:p>
            <a:pPr marR="0" lvl="0" algn="l" defTabSz="914400" rtl="0" eaLnBrk="0" fontAlgn="base" latinLnBrk="0" hangingPunct="0">
              <a:lnSpc>
                <a:spcPct val="100000"/>
              </a:lnSpc>
              <a:spcBef>
                <a:spcPct val="0"/>
              </a:spcBef>
              <a:spcAft>
                <a:spcPct val="0"/>
              </a:spcAft>
              <a:buClrTx/>
              <a:buSzTx/>
              <a:tabLst/>
              <a:defRPr/>
            </a:pPr>
            <a:r>
              <a:rPr kumimoji="0" lang="tr-TR" altLang="tr-TR" sz="1800" b="0" i="0" u="none" strike="noStrike" kern="1200" cap="none" spc="0" normalizeH="0" baseline="0" noProof="0" dirty="0">
                <a:ln>
                  <a:noFill/>
                </a:ln>
                <a:solidFill>
                  <a:prstClr val="black"/>
                </a:solidFill>
                <a:effectLst/>
                <a:uLnTx/>
                <a:uFillTx/>
                <a:latin typeface="Arial" charset="0"/>
                <a:ea typeface="+mn-ea"/>
                <a:cs typeface="+mn-cs"/>
              </a:rPr>
              <a:t>  </a:t>
            </a:r>
            <a:endParaRPr kumimoji="0" lang="tr-TR" altLang="tr-TR" sz="900" b="0" i="0" u="none" strike="noStrike" kern="1200" cap="none" spc="0" normalizeH="0" baseline="0" noProof="0" dirty="0">
              <a:ln>
                <a:noFill/>
              </a:ln>
              <a:solidFill>
                <a:prstClr val="black"/>
              </a:solidFill>
              <a:effectLst/>
              <a:uLnTx/>
              <a:uFillTx/>
              <a:latin typeface="Arial"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tr-TR" altLang="tr-TR" sz="900" b="0" i="0" u="none" strike="noStrike" kern="1200" cap="none" spc="0" normalizeH="0" baseline="0" noProof="0" dirty="0">
                <a:ln>
                  <a:noFill/>
                </a:ln>
                <a:solidFill>
                  <a:prstClr val="black"/>
                </a:solidFill>
                <a:effectLst/>
                <a:uLnTx/>
                <a:uFillTx/>
                <a:latin typeface="Arial" charset="0"/>
                <a:ea typeface="+mn-ea"/>
                <a:cs typeface="+mn-cs"/>
              </a:rPr>
              <a:t/>
            </a:r>
            <a:br>
              <a:rPr kumimoji="0" lang="tr-TR" altLang="tr-TR" sz="900" b="0" i="0" u="none" strike="noStrike" kern="1200" cap="none" spc="0" normalizeH="0" baseline="0" noProof="0" dirty="0">
                <a:ln>
                  <a:noFill/>
                </a:ln>
                <a:solidFill>
                  <a:prstClr val="black"/>
                </a:solidFill>
                <a:effectLst/>
                <a:uLnTx/>
                <a:uFillTx/>
                <a:latin typeface="Arial" charset="0"/>
                <a:ea typeface="+mn-ea"/>
                <a:cs typeface="+mn-cs"/>
              </a:rPr>
            </a:br>
            <a:endParaRPr kumimoji="0" lang="tr-TR" altLang="tr-TR" sz="9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6" name="AutoShape 2" descr="data:image/png;base64,iVBORw0KGgoAAAANSUhEUgAAABQAAAAUCAQAAAAngNWGAAAA/0lEQVR4AYXNMSiEcRyA4cfmGHQbCZIipkuxnJgMStlMNmeyD2dwmc8+sZgxYJd9ErIZFHUyYYD7fkr6l4/rnvmtl7+KitrqV/fq2Y5eLY3Z9S48eRLe7BmVZ9qhTLhQ0algzZWQOVKSsCF8OjAnwbxDTWFDUhPK/jMr1H6HE/IqRky2DyvCefuwItwZzodVoYRiLqMkVCXrwpJ9twZ+sgfDYEFYl8wIWxZ9uFf7zkallxlJh4YrLGsKjZRx7VGHhLqwgFUN45DGdb8MeXGpgB4ABZdeDcpZEY51A+hyLKz4S1W4MQWm3AibWtgWmk6dyISa1pSdyWTOlLXVp0+eL9D/ZPfBTNanAAAAAElFTkSuQmCC"/>
          <p:cNvSpPr>
            <a:spLocks noChangeAspect="1" noChangeArrowheads="1"/>
          </p:cNvSpPr>
          <p:nvPr/>
        </p:nvSpPr>
        <p:spPr bwMode="auto">
          <a:xfrm>
            <a:off x="-178130" y="760021"/>
            <a:ext cx="1524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220641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58256" y="523394"/>
            <a:ext cx="8596668" cy="1320800"/>
          </a:xfrm>
        </p:spPr>
        <p:txBody>
          <a:bodyPr/>
          <a:lstStyle/>
          <a:p>
            <a:r>
              <a:rPr lang="tr-TR" b="1" dirty="0" err="1" smtClean="0">
                <a:solidFill>
                  <a:srgbClr val="C36E3B"/>
                </a:solidFill>
              </a:rPr>
              <a:t>Independent</a:t>
            </a:r>
            <a:r>
              <a:rPr lang="tr-TR" b="1" dirty="0" smtClean="0">
                <a:solidFill>
                  <a:srgbClr val="C36E3B"/>
                </a:solidFill>
              </a:rPr>
              <a:t> Component Analysis </a:t>
            </a:r>
            <a:br>
              <a:rPr lang="tr-TR" b="1" dirty="0" smtClean="0">
                <a:solidFill>
                  <a:srgbClr val="C36E3B"/>
                </a:solidFill>
              </a:rPr>
            </a:br>
            <a:r>
              <a:rPr lang="tr-TR" b="1" dirty="0" smtClean="0">
                <a:solidFill>
                  <a:srgbClr val="C36E3B"/>
                </a:solidFill>
              </a:rPr>
              <a:t>(ICA-</a:t>
            </a:r>
            <a:r>
              <a:rPr lang="tr-TR" b="1" dirty="0">
                <a:solidFill>
                  <a:srgbClr val="C36E3B"/>
                </a:solidFill>
              </a:rPr>
              <a:t> Bağımsız </a:t>
            </a:r>
            <a:r>
              <a:rPr lang="tr-TR" b="1" dirty="0" smtClean="0">
                <a:solidFill>
                  <a:srgbClr val="C36E3B"/>
                </a:solidFill>
              </a:rPr>
              <a:t>Bileşen Analizi )</a:t>
            </a:r>
            <a:endParaRPr lang="tr-TR" b="1" dirty="0">
              <a:solidFill>
                <a:srgbClr val="C36E3B"/>
              </a:solidFill>
            </a:endParaRPr>
          </a:p>
        </p:txBody>
      </p:sp>
      <p:sp>
        <p:nvSpPr>
          <p:cNvPr id="3" name="İçerik Yer Tutucusu 2"/>
          <p:cNvSpPr>
            <a:spLocks noGrp="1"/>
          </p:cNvSpPr>
          <p:nvPr>
            <p:ph idx="1"/>
          </p:nvPr>
        </p:nvSpPr>
        <p:spPr>
          <a:xfrm>
            <a:off x="558256" y="2156541"/>
            <a:ext cx="8596668" cy="1933677"/>
          </a:xfrm>
        </p:spPr>
        <p:txBody>
          <a:bodyPr>
            <a:normAutofit/>
          </a:bodyPr>
          <a:lstStyle/>
          <a:p>
            <a:r>
              <a:rPr lang="tr-TR" dirty="0" smtClean="0">
                <a:solidFill>
                  <a:schemeClr val="tx1"/>
                </a:solidFill>
                <a:latin typeface="+mj-lt"/>
                <a:cs typeface="Calibri" panose="020F0502020204030204" pitchFamily="34" charset="0"/>
              </a:rPr>
              <a:t>Bağımsız </a:t>
            </a:r>
            <a:r>
              <a:rPr lang="tr-TR" dirty="0">
                <a:solidFill>
                  <a:schemeClr val="tx1"/>
                </a:solidFill>
                <a:latin typeface="+mj-lt"/>
                <a:cs typeface="Calibri" panose="020F0502020204030204" pitchFamily="34" charset="0"/>
              </a:rPr>
              <a:t>Bileşen Analizi (ICA), bağımsız kaynakları karışık bir sinyalden ayırmak için kullanılan bir makine öğrenme tekniğidir. </a:t>
            </a:r>
            <a:endParaRPr lang="tr-TR" dirty="0" smtClean="0">
              <a:solidFill>
                <a:schemeClr val="tx1"/>
              </a:solidFill>
              <a:latin typeface="+mj-lt"/>
              <a:cs typeface="Calibri" panose="020F0502020204030204" pitchFamily="34" charset="0"/>
            </a:endParaRPr>
          </a:p>
        </p:txBody>
      </p:sp>
      <p:pic>
        <p:nvPicPr>
          <p:cNvPr id="6" name="Resim 5"/>
          <p:cNvPicPr>
            <a:picLocks noChangeAspect="1"/>
          </p:cNvPicPr>
          <p:nvPr/>
        </p:nvPicPr>
        <p:blipFill>
          <a:blip r:embed="rId3"/>
          <a:stretch>
            <a:fillRect/>
          </a:stretch>
        </p:blipFill>
        <p:spPr>
          <a:xfrm>
            <a:off x="4856590" y="2852646"/>
            <a:ext cx="4066384" cy="3048264"/>
          </a:xfrm>
          <a:prstGeom prst="rect">
            <a:avLst/>
          </a:prstGeom>
        </p:spPr>
      </p:pic>
      <p:sp>
        <p:nvSpPr>
          <p:cNvPr id="7" name="Metin kutusu 6"/>
          <p:cNvSpPr txBox="1"/>
          <p:nvPr/>
        </p:nvSpPr>
        <p:spPr>
          <a:xfrm>
            <a:off x="558256" y="2852646"/>
            <a:ext cx="4298334" cy="2990562"/>
          </a:xfrm>
          <a:prstGeom prst="rect">
            <a:avLst/>
          </a:prstGeom>
          <a:noFill/>
        </p:spPr>
        <p:txBody>
          <a:bodyPr wrap="square" rtlCol="0">
            <a:spAutoFit/>
          </a:bodyPr>
          <a:lstStyle/>
          <a:p>
            <a:pPr marL="342900" lvl="0" indent="-342900">
              <a:spcBef>
                <a:spcPts val="1000"/>
              </a:spcBef>
              <a:buClr>
                <a:srgbClr val="94B6D2"/>
              </a:buClr>
              <a:buSzPct val="80000"/>
              <a:buFont typeface="Wingdings 3" charset="2"/>
              <a:buChar char=""/>
            </a:pPr>
            <a:r>
              <a:rPr lang="tr-TR" dirty="0">
                <a:solidFill>
                  <a:prstClr val="black"/>
                </a:solidFill>
                <a:cs typeface="Calibri" panose="020F0502020204030204" pitchFamily="34" charset="0"/>
              </a:rPr>
              <a:t>Veri noktalarının </a:t>
            </a:r>
            <a:r>
              <a:rPr lang="tr-TR" dirty="0" err="1">
                <a:solidFill>
                  <a:prstClr val="black"/>
                </a:solidFill>
                <a:cs typeface="Calibri" panose="020F0502020204030204" pitchFamily="34" charset="0"/>
              </a:rPr>
              <a:t>varyansını</a:t>
            </a:r>
            <a:r>
              <a:rPr lang="tr-TR" dirty="0">
                <a:solidFill>
                  <a:prstClr val="black"/>
                </a:solidFill>
                <a:cs typeface="Calibri" panose="020F0502020204030204" pitchFamily="34" charset="0"/>
              </a:rPr>
              <a:t> en üst düzeye çıkarmaya odaklanan temel bileşen analizinin aksine, bağımsız bileşen analizi bağımsızlığa, yani bağımsız bileşenlere odaklanır.</a:t>
            </a:r>
            <a:endParaRPr lang="tr-TR" dirty="0">
              <a:solidFill>
                <a:prstClr val="black"/>
              </a:solidFill>
            </a:endParaRPr>
          </a:p>
          <a:p>
            <a:pPr marL="342900" lvl="0" indent="-342900">
              <a:spcBef>
                <a:spcPts val="1000"/>
              </a:spcBef>
              <a:buClr>
                <a:srgbClr val="94B6D2"/>
              </a:buClr>
              <a:buSzPct val="80000"/>
              <a:buFont typeface="Wingdings 3" charset="2"/>
              <a:buChar char=""/>
            </a:pPr>
            <a:r>
              <a:rPr lang="tr-TR" dirty="0">
                <a:solidFill>
                  <a:prstClr val="black"/>
                </a:solidFill>
              </a:rPr>
              <a:t>Rastgele değişkenler, ölçümler veya sinyal kümelerinin altında yatan gizli faktörleri ortaya çıkarmak için istatistiksel ve hesaplamalı bir tekniktir.</a:t>
            </a:r>
          </a:p>
        </p:txBody>
      </p:sp>
    </p:spTree>
    <p:extLst>
      <p:ext uri="{BB962C8B-B14F-4D97-AF65-F5344CB8AC3E}">
        <p14:creationId xmlns:p14="http://schemas.microsoft.com/office/powerpoint/2010/main" val="3038728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77334" y="442453"/>
            <a:ext cx="8596668" cy="5598910"/>
          </a:xfrm>
        </p:spPr>
        <p:txBody>
          <a:bodyPr/>
          <a:lstStyle/>
          <a:p>
            <a:r>
              <a:rPr lang="tr-TR" dirty="0">
                <a:solidFill>
                  <a:schemeClr val="tx1"/>
                </a:solidFill>
              </a:rPr>
              <a:t>Tipik olarak büyük ve çok değişkenli veri setleri için üretken bir model tanımlar.</a:t>
            </a:r>
          </a:p>
          <a:p>
            <a:r>
              <a:rPr lang="tr-TR" dirty="0">
                <a:solidFill>
                  <a:schemeClr val="tx1"/>
                </a:solidFill>
              </a:rPr>
              <a:t>Modelde, veri değişkenlerinin bilinmeyen bazı gizli değişkenlerin doğrusal karışımları olduğu varsayılmaktadır ve karıştırma sistemi de bilinmemektedir. Gizli değişkenlerin normal olmadığı ve karşılıklı bağımsız olduğu varsayılır ve bunlara gözlemlenen verilerin bağımsız bileşenleri denir. Kaynaklar veya faktörler olarak da adlandırılan bu bağımsız bileşenler ICA tarafından bulunabilir.</a:t>
            </a:r>
          </a:p>
          <a:p>
            <a:endParaRPr lang="tr-TR" dirty="0"/>
          </a:p>
        </p:txBody>
      </p:sp>
      <p:pic>
        <p:nvPicPr>
          <p:cNvPr id="2050" name="Picture 2" descr="Faster independent component analysis for real data – Parie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58" y="2989007"/>
            <a:ext cx="8742619" cy="283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89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67501" y="983227"/>
            <a:ext cx="8596668" cy="5289754"/>
          </a:xfrm>
        </p:spPr>
        <p:txBody>
          <a:bodyPr>
            <a:normAutofit/>
          </a:bodyPr>
          <a:lstStyle/>
          <a:p>
            <a:r>
              <a:rPr lang="tr-TR" dirty="0">
                <a:solidFill>
                  <a:schemeClr val="tx1"/>
                </a:solidFill>
              </a:rPr>
              <a:t>ICA, Bağımsız Bileşenler Analizi anlamına gelir. Her veri örneğinin bağımsız bileşenlerin bir karışımı olduğunu varsayar ve bu bağımsız bileşenleri bulmayı amaçlar. </a:t>
            </a:r>
            <a:r>
              <a:rPr lang="tr-TR" dirty="0" err="1">
                <a:solidFill>
                  <a:schemeClr val="tx1"/>
                </a:solidFill>
              </a:rPr>
              <a:t>ICA'nın</a:t>
            </a:r>
            <a:r>
              <a:rPr lang="tr-TR" dirty="0">
                <a:solidFill>
                  <a:schemeClr val="tx1"/>
                </a:solidFill>
              </a:rPr>
              <a:t> merkezinde "Bağımsızlık" vardır. Önce bunu anlamaya çalışmalıyız.</a:t>
            </a:r>
            <a:endParaRPr lang="tr-TR" dirty="0">
              <a:solidFill>
                <a:schemeClr val="tx1"/>
              </a:solidFill>
              <a:cs typeface="Calibri" panose="020F0502020204030204" pitchFamily="34" charset="0"/>
            </a:endParaRPr>
          </a:p>
          <a:p>
            <a:pPr marL="0" indent="0">
              <a:buNone/>
            </a:pPr>
            <a:endParaRPr lang="tr-TR" b="1" dirty="0" smtClean="0">
              <a:solidFill>
                <a:schemeClr val="tx1"/>
              </a:solidFill>
            </a:endParaRPr>
          </a:p>
          <a:p>
            <a:r>
              <a:rPr lang="tr-TR" b="1" dirty="0" smtClean="0">
                <a:solidFill>
                  <a:schemeClr val="tx1"/>
                </a:solidFill>
              </a:rPr>
              <a:t>X ve Y’nin</a:t>
            </a:r>
            <a:r>
              <a:rPr lang="tr-TR" dirty="0">
                <a:solidFill>
                  <a:schemeClr val="tx1"/>
                </a:solidFill>
              </a:rPr>
              <a:t> iki rastgele değişken olduğunu ve bunların dağılım fonksiyonlarının </a:t>
            </a:r>
            <a:r>
              <a:rPr lang="tr-TR" b="1" dirty="0">
                <a:solidFill>
                  <a:schemeClr val="tx1"/>
                </a:solidFill>
              </a:rPr>
              <a:t>P </a:t>
            </a:r>
            <a:r>
              <a:rPr lang="tr-TR" b="1" baseline="-25000" dirty="0">
                <a:solidFill>
                  <a:schemeClr val="tx1"/>
                </a:solidFill>
              </a:rPr>
              <a:t>x</a:t>
            </a:r>
            <a:r>
              <a:rPr lang="tr-TR" dirty="0">
                <a:solidFill>
                  <a:schemeClr val="tx1"/>
                </a:solidFill>
              </a:rPr>
              <a:t> , </a:t>
            </a:r>
            <a:r>
              <a:rPr lang="tr-TR" b="1" dirty="0">
                <a:solidFill>
                  <a:schemeClr val="tx1"/>
                </a:solidFill>
              </a:rPr>
              <a:t>P </a:t>
            </a:r>
            <a:r>
              <a:rPr lang="tr-TR" b="1" baseline="-25000" dirty="0">
                <a:solidFill>
                  <a:schemeClr val="tx1"/>
                </a:solidFill>
              </a:rPr>
              <a:t>y</a:t>
            </a:r>
            <a:r>
              <a:rPr lang="tr-TR" dirty="0">
                <a:solidFill>
                  <a:schemeClr val="tx1"/>
                </a:solidFill>
              </a:rPr>
              <a:t> ile verildiğini </a:t>
            </a:r>
            <a:r>
              <a:rPr lang="tr-TR" dirty="0" smtClean="0">
                <a:solidFill>
                  <a:schemeClr val="tx1"/>
                </a:solidFill>
              </a:rPr>
              <a:t>varsayalım.</a:t>
            </a:r>
            <a:r>
              <a:rPr lang="tr-TR" dirty="0">
                <a:solidFill>
                  <a:schemeClr val="tx1"/>
                </a:solidFill>
              </a:rPr>
              <a:t> X hakkında bazı bilgiler alırsak ve </a:t>
            </a:r>
            <a:r>
              <a:rPr lang="tr-TR" dirty="0" smtClean="0">
                <a:solidFill>
                  <a:schemeClr val="tx1"/>
                </a:solidFill>
              </a:rPr>
              <a:t>bu, Y hakkında </a:t>
            </a:r>
            <a:r>
              <a:rPr lang="tr-TR" dirty="0">
                <a:solidFill>
                  <a:schemeClr val="tx1"/>
                </a:solidFill>
              </a:rPr>
              <a:t>sahip olduğumuz bilgileri değiştirmezse, </a:t>
            </a:r>
            <a:r>
              <a:rPr lang="tr-TR" dirty="0" smtClean="0">
                <a:solidFill>
                  <a:schemeClr val="tx1"/>
                </a:solidFill>
              </a:rPr>
              <a:t>X ve Y’nin bağımsız </a:t>
            </a:r>
            <a:r>
              <a:rPr lang="tr-TR" dirty="0">
                <a:solidFill>
                  <a:schemeClr val="tx1"/>
                </a:solidFill>
              </a:rPr>
              <a:t>değişkenler olduğunu güvenle söyleyebiliriz</a:t>
            </a:r>
            <a:r>
              <a:rPr lang="tr-TR" dirty="0" smtClean="0">
                <a:solidFill>
                  <a:schemeClr val="tx1"/>
                </a:solidFill>
              </a:rPr>
              <a:t>.</a:t>
            </a:r>
          </a:p>
          <a:p>
            <a:endParaRPr lang="tr-TR" dirty="0">
              <a:solidFill>
                <a:schemeClr val="tx1"/>
              </a:solidFill>
            </a:endParaRPr>
          </a:p>
          <a:p>
            <a:endParaRPr lang="tr-TR" b="1" dirty="0"/>
          </a:p>
          <a:p>
            <a:r>
              <a:rPr lang="tr-TR" b="1" dirty="0" smtClean="0">
                <a:solidFill>
                  <a:schemeClr val="tx1"/>
                </a:solidFill>
              </a:rPr>
              <a:t>Bağımsız Temel Bileşen Analizinin dezavantajı</a:t>
            </a:r>
            <a:r>
              <a:rPr lang="tr-TR" dirty="0" smtClean="0">
                <a:solidFill>
                  <a:schemeClr val="tx1"/>
                </a:solidFill>
              </a:rPr>
              <a:t>; Veri kümesinin </a:t>
            </a:r>
            <a:r>
              <a:rPr lang="tr-TR" dirty="0">
                <a:solidFill>
                  <a:schemeClr val="tx1"/>
                </a:solidFill>
              </a:rPr>
              <a:t>doğrusal olmayan ilişkilerini ortaya çıkaramaz. Bağımsız bileşenlerin sırası veya bunların kaçının ilgili olduğu hakkında hiçbir şey söylemez.</a:t>
            </a:r>
          </a:p>
          <a:p>
            <a:endParaRPr lang="tr-TR" dirty="0">
              <a:solidFill>
                <a:schemeClr val="tx1"/>
              </a:solidFill>
            </a:endParaRPr>
          </a:p>
        </p:txBody>
      </p:sp>
    </p:spTree>
    <p:extLst>
      <p:ext uri="{BB962C8B-B14F-4D97-AF65-F5344CB8AC3E}">
        <p14:creationId xmlns:p14="http://schemas.microsoft.com/office/powerpoint/2010/main" val="1979322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77334" y="176982"/>
            <a:ext cx="8840292" cy="6681018"/>
          </a:xfrm>
        </p:spPr>
        <p:txBody>
          <a:bodyPr>
            <a:normAutofit lnSpcReduction="10000"/>
          </a:bodyPr>
          <a:lstStyle/>
          <a:p>
            <a:r>
              <a:rPr lang="tr-TR" dirty="0" smtClean="0"/>
              <a:t>Bağımsız Bileşen Analizi </a:t>
            </a:r>
            <a:r>
              <a:rPr lang="tr-TR" dirty="0"/>
              <a:t>ve çalışma prensibini açıklamak için klasik bir örnekle başlayacağız</a:t>
            </a:r>
            <a:r>
              <a:rPr lang="tr-TR" dirty="0" smtClean="0"/>
              <a:t>.</a:t>
            </a:r>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r>
              <a:rPr lang="tr-TR" dirty="0"/>
              <a:t>Yukarıda gösterilen resimde Alice ve </a:t>
            </a:r>
            <a:r>
              <a:rPr lang="tr-TR" dirty="0" err="1"/>
              <a:t>Bob</a:t>
            </a:r>
            <a:r>
              <a:rPr lang="tr-TR" dirty="0"/>
              <a:t>, ikisi de aynı anda konuşuyor. Her iki mikrofon da sırasıyla Alice ve Bob'dan S1 ve S2 girişlerini alır</a:t>
            </a:r>
            <a:r>
              <a:rPr lang="tr-TR" dirty="0" smtClean="0"/>
              <a:t>.</a:t>
            </a:r>
          </a:p>
          <a:p>
            <a:r>
              <a:rPr lang="tr-TR" dirty="0"/>
              <a:t>ICA, karıştırma işleminin doğrusal olduğunu varsayar, yani bir matris çarpımı olarak temsil </a:t>
            </a:r>
            <a:r>
              <a:rPr lang="tr-TR" dirty="0" smtClean="0"/>
              <a:t>eder.</a:t>
            </a:r>
          </a:p>
          <a:p>
            <a:r>
              <a:rPr lang="tr-TR" dirty="0"/>
              <a:t>Her mikrofon S1 ve S2'yi bir matris A tarafından verilen konum ve ayarlara göre karıştırır. Matris işlemi, çıkış olarak M vektörünü üretir. </a:t>
            </a:r>
            <a:endParaRPr lang="tr-TR" dirty="0" smtClean="0"/>
          </a:p>
          <a:p>
            <a:r>
              <a:rPr lang="tr-TR" dirty="0"/>
              <a:t>Şimdi, S1 ve S2'yi M1 ve M2'den ayırmak istiyorsunuz.</a:t>
            </a:r>
          </a:p>
          <a:p>
            <a:r>
              <a:rPr lang="tr-TR" dirty="0"/>
              <a:t>Buna </a:t>
            </a:r>
            <a:r>
              <a:rPr lang="tr-TR" b="1" dirty="0"/>
              <a:t>kokteyl partisi sorunu </a:t>
            </a:r>
            <a:r>
              <a:rPr lang="tr-TR" i="1" dirty="0"/>
              <a:t>(</a:t>
            </a:r>
            <a:r>
              <a:rPr lang="en-US" i="1" dirty="0"/>
              <a:t>cocktail party problem</a:t>
            </a:r>
            <a:r>
              <a:rPr lang="tr-TR" i="1" dirty="0"/>
              <a:t>)</a:t>
            </a:r>
            <a:r>
              <a:rPr lang="en-US" i="1" dirty="0"/>
              <a:t> </a:t>
            </a:r>
            <a:r>
              <a:rPr lang="tr-TR" dirty="0"/>
              <a:t>veya </a:t>
            </a:r>
            <a:r>
              <a:rPr lang="tr-TR" b="1" dirty="0"/>
              <a:t>kör kaynak ayrımı </a:t>
            </a:r>
            <a:r>
              <a:rPr lang="tr-TR" i="1" dirty="0"/>
              <a:t>(</a:t>
            </a:r>
            <a:r>
              <a:rPr lang="tr-TR" dirty="0"/>
              <a:t>BSS;</a:t>
            </a:r>
            <a:r>
              <a:rPr lang="en-US" i="1" dirty="0"/>
              <a:t>blind source separation</a:t>
            </a:r>
            <a:r>
              <a:rPr lang="tr-TR" i="1" dirty="0"/>
              <a:t>)</a:t>
            </a:r>
            <a:r>
              <a:rPr lang="tr-TR" b="1" i="1" dirty="0"/>
              <a:t> </a:t>
            </a:r>
            <a:r>
              <a:rPr lang="tr-TR" dirty="0"/>
              <a:t>denir.</a:t>
            </a:r>
          </a:p>
          <a:p>
            <a:endParaRPr lang="tr-TR" dirty="0" smtClean="0"/>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936" y="582561"/>
            <a:ext cx="4189088" cy="3141816"/>
          </a:xfrm>
          <a:prstGeom prst="rect">
            <a:avLst/>
          </a:prstGeom>
        </p:spPr>
      </p:pic>
    </p:spTree>
    <p:extLst>
      <p:ext uri="{BB962C8B-B14F-4D97-AF65-F5344CB8AC3E}">
        <p14:creationId xmlns:p14="http://schemas.microsoft.com/office/powerpoint/2010/main" val="882470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802" y="1449381"/>
            <a:ext cx="6998277" cy="2660503"/>
          </a:xfrm>
        </p:spPr>
      </p:pic>
      <p:sp>
        <p:nvSpPr>
          <p:cNvPr id="5" name="Metin kutusu 4"/>
          <p:cNvSpPr txBox="1"/>
          <p:nvPr/>
        </p:nvSpPr>
        <p:spPr>
          <a:xfrm>
            <a:off x="894735" y="334296"/>
            <a:ext cx="8416412" cy="923330"/>
          </a:xfrm>
          <a:prstGeom prst="rect">
            <a:avLst/>
          </a:prstGeom>
          <a:noFill/>
        </p:spPr>
        <p:txBody>
          <a:bodyPr wrap="square" rtlCol="0">
            <a:spAutoFit/>
          </a:bodyPr>
          <a:lstStyle/>
          <a:p>
            <a:r>
              <a:rPr lang="tr-TR" dirty="0"/>
              <a:t>Sinyal çıkarma işleminin açıklayıcı bir </a:t>
            </a:r>
            <a:r>
              <a:rPr lang="tr-TR" dirty="0" smtClean="0"/>
              <a:t>örneğini görüyoruz.</a:t>
            </a:r>
            <a:r>
              <a:rPr lang="tr-TR" dirty="0"/>
              <a:t> İki kaynak sinyali (y1 ve y2) iki karışım sinyalinden (x1 ve x2) karıştırma matrisini kullanarak </a:t>
            </a:r>
            <a:r>
              <a:rPr lang="tr-TR" dirty="0" smtClean="0"/>
              <a:t>(W) birbirinden ayrılıyor.</a:t>
            </a:r>
            <a:endParaRPr lang="tr-TR" dirty="0"/>
          </a:p>
        </p:txBody>
      </p:sp>
      <p:sp>
        <p:nvSpPr>
          <p:cNvPr id="2" name="Metin kutusu 1"/>
          <p:cNvSpPr txBox="1"/>
          <p:nvPr/>
        </p:nvSpPr>
        <p:spPr>
          <a:xfrm>
            <a:off x="993058" y="4562168"/>
            <a:ext cx="8219768" cy="1477328"/>
          </a:xfrm>
          <a:prstGeom prst="rect">
            <a:avLst/>
          </a:prstGeom>
          <a:noFill/>
        </p:spPr>
        <p:txBody>
          <a:bodyPr wrap="square" rtlCol="0">
            <a:spAutoFit/>
          </a:bodyPr>
          <a:lstStyle/>
          <a:p>
            <a:r>
              <a:rPr lang="tr-TR" dirty="0"/>
              <a:t>Eğer A matrisi biliniyorsa, bu sorunun çözümü önemsizdir. A'nın basit bir matris işlemi ardından M ile çarpılması cevabı verecektir. Ancak gerçekte A matrisi genellikle bilinmemektedir. Elimizdeki tek bilgi karıştırma işleminin çıktısıdır.</a:t>
            </a:r>
          </a:p>
          <a:p>
            <a:endParaRPr lang="tr-TR" dirty="0"/>
          </a:p>
        </p:txBody>
      </p:sp>
    </p:spTree>
    <p:extLst>
      <p:ext uri="{BB962C8B-B14F-4D97-AF65-F5344CB8AC3E}">
        <p14:creationId xmlns:p14="http://schemas.microsoft.com/office/powerpoint/2010/main" val="1305767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70625" y="855408"/>
            <a:ext cx="7552266" cy="4139380"/>
          </a:xfrm>
        </p:spPr>
        <p:txBody>
          <a:bodyPr>
            <a:normAutofit/>
          </a:bodyPr>
          <a:lstStyle/>
          <a:p>
            <a:pPr marL="0" indent="0">
              <a:buNone/>
            </a:pPr>
            <a:endParaRPr lang="tr-TR" dirty="0" smtClean="0"/>
          </a:p>
          <a:p>
            <a:pPr marL="0" indent="0">
              <a:buNone/>
            </a:pPr>
            <a:endParaRPr lang="tr-TR" dirty="0"/>
          </a:p>
          <a:p>
            <a:pPr fontAlgn="base"/>
            <a:r>
              <a:rPr lang="tr-TR" sz="2000" dirty="0" smtClean="0"/>
              <a:t>ICA </a:t>
            </a:r>
            <a:r>
              <a:rPr lang="tr-TR" sz="2000" dirty="0"/>
              <a:t>yaklaşımı üç varsayım üzerine kuruludur. Bunlar</a:t>
            </a:r>
            <a:r>
              <a:rPr lang="tr-TR" sz="2000" dirty="0" smtClean="0"/>
              <a:t>;</a:t>
            </a:r>
          </a:p>
          <a:p>
            <a:pPr marL="0" indent="0" fontAlgn="base">
              <a:buNone/>
            </a:pPr>
            <a:endParaRPr lang="tr-TR" dirty="0"/>
          </a:p>
          <a:p>
            <a:pPr fontAlgn="base">
              <a:buFont typeface="+mj-lt"/>
              <a:buAutoNum type="arabicPeriod"/>
            </a:pPr>
            <a:r>
              <a:rPr lang="tr-TR" dirty="0"/>
              <a:t>Karıştırma işlemi doğrusaldır.</a:t>
            </a:r>
          </a:p>
          <a:p>
            <a:pPr fontAlgn="base">
              <a:buFont typeface="+mj-lt"/>
              <a:buAutoNum type="arabicPeriod"/>
            </a:pPr>
            <a:r>
              <a:rPr lang="tr-TR" dirty="0"/>
              <a:t>Tüm kaynak sinyalleri birbirinden bağımsızdır.</a:t>
            </a:r>
          </a:p>
          <a:p>
            <a:pPr fontAlgn="base">
              <a:buFont typeface="+mj-lt"/>
              <a:buAutoNum type="arabicPeriod"/>
            </a:pPr>
            <a:r>
              <a:rPr lang="tr-TR" dirty="0"/>
              <a:t>Tüm kaynak sinyallerinin Normal olmayan dağılımı vardır.</a:t>
            </a:r>
          </a:p>
          <a:p>
            <a:endParaRPr lang="tr-TR" dirty="0"/>
          </a:p>
          <a:p>
            <a:pPr marL="0" indent="0">
              <a:buNone/>
            </a:pPr>
            <a:r>
              <a:rPr lang="tr-TR" dirty="0"/>
              <a:t>3. maddedeki varsayımın temeli </a:t>
            </a:r>
            <a:r>
              <a:rPr lang="tr-TR" dirty="0">
                <a:hlinkClick r:id="rId3"/>
              </a:rPr>
              <a:t>merkezi limit teoreminden</a:t>
            </a:r>
            <a:r>
              <a:rPr lang="tr-TR" dirty="0"/>
              <a:t> gelir.</a:t>
            </a:r>
          </a:p>
          <a:p>
            <a:endParaRPr lang="tr-TR" b="1" dirty="0" smtClean="0"/>
          </a:p>
          <a:p>
            <a:endParaRPr lang="tr-TR" b="1" dirty="0"/>
          </a:p>
        </p:txBody>
      </p:sp>
    </p:spTree>
    <p:extLst>
      <p:ext uri="{BB962C8B-B14F-4D97-AF65-F5344CB8AC3E}">
        <p14:creationId xmlns:p14="http://schemas.microsoft.com/office/powerpoint/2010/main" val="5476632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085" y="535354"/>
            <a:ext cx="7752030" cy="5806452"/>
          </a:xfrm>
        </p:spPr>
      </p:pic>
    </p:spTree>
    <p:extLst>
      <p:ext uri="{BB962C8B-B14F-4D97-AF65-F5344CB8AC3E}">
        <p14:creationId xmlns:p14="http://schemas.microsoft.com/office/powerpoint/2010/main" val="29843795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o 5"/>
          <p:cNvGraphicFramePr>
            <a:graphicFrameLocks noGrp="1"/>
          </p:cNvGraphicFramePr>
          <p:nvPr>
            <p:extLst>
              <p:ext uri="{D42A27DB-BD31-4B8C-83A1-F6EECF244321}">
                <p14:modId xmlns:p14="http://schemas.microsoft.com/office/powerpoint/2010/main" val="906998352"/>
              </p:ext>
            </p:extLst>
          </p:nvPr>
        </p:nvGraphicFramePr>
        <p:xfrm>
          <a:off x="0" y="0"/>
          <a:ext cx="7079226" cy="6858000"/>
        </p:xfrm>
        <a:graphic>
          <a:graphicData uri="http://schemas.openxmlformats.org/drawingml/2006/table">
            <a:tbl>
              <a:tblPr firstRow="1" bandRow="1">
                <a:tableStyleId>{D113A9D2-9D6B-4929-AA2D-F23B5EE8CBE7}</a:tableStyleId>
              </a:tblPr>
              <a:tblGrid>
                <a:gridCol w="3539613">
                  <a:extLst>
                    <a:ext uri="{9D8B030D-6E8A-4147-A177-3AD203B41FA5}">
                      <a16:colId xmlns="" xmlns:a16="http://schemas.microsoft.com/office/drawing/2014/main" val="1979522071"/>
                    </a:ext>
                  </a:extLst>
                </a:gridCol>
                <a:gridCol w="3539613">
                  <a:extLst>
                    <a:ext uri="{9D8B030D-6E8A-4147-A177-3AD203B41FA5}">
                      <a16:colId xmlns="" xmlns:a16="http://schemas.microsoft.com/office/drawing/2014/main" val="4181894587"/>
                    </a:ext>
                  </a:extLst>
                </a:gridCol>
              </a:tblGrid>
              <a:tr h="410377">
                <a:tc>
                  <a:txBody>
                    <a:bodyPr/>
                    <a:lstStyle/>
                    <a:p>
                      <a:pPr algn="ctr"/>
                      <a:r>
                        <a:rPr lang="tr-TR" dirty="0" smtClean="0">
                          <a:solidFill>
                            <a:schemeClr val="tx1"/>
                          </a:solidFill>
                        </a:rPr>
                        <a:t>TEMEL BİLEŞEN ANALİZİ</a:t>
                      </a:r>
                      <a:endParaRPr lang="tr-TR" dirty="0">
                        <a:solidFill>
                          <a:schemeClr val="tx1"/>
                        </a:solidFill>
                      </a:endParaRPr>
                    </a:p>
                  </a:txBody>
                  <a:tcPr/>
                </a:tc>
                <a:tc>
                  <a:txBody>
                    <a:bodyPr/>
                    <a:lstStyle/>
                    <a:p>
                      <a:pPr algn="ctr"/>
                      <a:r>
                        <a:rPr lang="tr-TR" dirty="0" smtClean="0">
                          <a:solidFill>
                            <a:schemeClr val="tx1"/>
                          </a:solidFill>
                        </a:rPr>
                        <a:t>BAĞIMSIZ</a:t>
                      </a:r>
                      <a:r>
                        <a:rPr lang="tr-TR" baseline="0" dirty="0" smtClean="0">
                          <a:solidFill>
                            <a:schemeClr val="tx1"/>
                          </a:solidFill>
                        </a:rPr>
                        <a:t> BİLEŞEN ANALİZİ</a:t>
                      </a:r>
                      <a:endParaRPr lang="tr-TR" dirty="0">
                        <a:solidFill>
                          <a:schemeClr val="tx1"/>
                        </a:solidFill>
                      </a:endParaRPr>
                    </a:p>
                  </a:txBody>
                  <a:tcPr/>
                </a:tc>
                <a:extLst>
                  <a:ext uri="{0D108BD9-81ED-4DB2-BD59-A6C34878D82A}">
                    <a16:rowId xmlns="" xmlns:a16="http://schemas.microsoft.com/office/drawing/2014/main" val="2605607174"/>
                  </a:ext>
                </a:extLst>
              </a:tr>
              <a:tr h="23301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dirty="0" err="1" smtClean="0">
                          <a:solidFill>
                            <a:schemeClr val="tx1"/>
                          </a:solidFill>
                        </a:rPr>
                        <a:t>PCA'da</a:t>
                      </a:r>
                      <a:r>
                        <a:rPr lang="tr-TR" dirty="0" smtClean="0">
                          <a:solidFill>
                            <a:schemeClr val="tx1"/>
                          </a:solidFill>
                        </a:rPr>
                        <a:t> amaç, verilerinizin değişkenliğini en iyi açıklayan boyuta indirgemedir. PCA ‘</a:t>
                      </a:r>
                      <a:r>
                        <a:rPr lang="tr-TR" dirty="0" err="1" smtClean="0">
                          <a:solidFill>
                            <a:schemeClr val="tx1"/>
                          </a:solidFill>
                        </a:rPr>
                        <a:t>nın</a:t>
                      </a:r>
                      <a:r>
                        <a:rPr lang="tr-TR" dirty="0" smtClean="0">
                          <a:solidFill>
                            <a:schemeClr val="tx1"/>
                          </a:solidFill>
                        </a:rPr>
                        <a:t> ilk vektörü, verilerinizin değişkenliğini (maksimum </a:t>
                      </a:r>
                      <a:r>
                        <a:rPr lang="tr-TR" dirty="0" err="1" smtClean="0">
                          <a:solidFill>
                            <a:schemeClr val="tx1"/>
                          </a:solidFill>
                        </a:rPr>
                        <a:t>varyans</a:t>
                      </a:r>
                      <a:r>
                        <a:rPr lang="tr-TR" dirty="0" smtClean="0">
                          <a:solidFill>
                            <a:schemeClr val="tx1"/>
                          </a:solidFill>
                        </a:rPr>
                        <a:t>) en iyi açıklayan vektördür, ikinci vektör birincisine dik olmalıdır.</a:t>
                      </a:r>
                    </a:p>
                  </a:txBody>
                  <a:tcPr/>
                </a:tc>
                <a:tc>
                  <a:txBody>
                    <a:bodyPr/>
                    <a:lstStyle/>
                    <a:p>
                      <a:r>
                        <a:rPr lang="tr-TR" b="0" dirty="0" err="1" smtClean="0">
                          <a:solidFill>
                            <a:schemeClr val="tx1"/>
                          </a:solidFill>
                        </a:rPr>
                        <a:t>ICA'da</a:t>
                      </a:r>
                      <a:r>
                        <a:rPr lang="tr-TR" b="0" baseline="0" dirty="0" smtClean="0">
                          <a:solidFill>
                            <a:schemeClr val="tx1"/>
                          </a:solidFill>
                        </a:rPr>
                        <a:t> amaç</a:t>
                      </a:r>
                      <a:r>
                        <a:rPr lang="tr-TR" b="0" dirty="0" smtClean="0">
                          <a:solidFill>
                            <a:schemeClr val="tx1"/>
                          </a:solidFill>
                        </a:rPr>
                        <a:t>, her vektörün verilerinizin bağımsız bir bileşeni olduğu verilerdir, verilerinizi bir sinyal karışımı olarak düşünebilirsiniz.</a:t>
                      </a:r>
                      <a:r>
                        <a:rPr lang="tr-TR" b="0" baseline="0" dirty="0" smtClean="0">
                          <a:solidFill>
                            <a:schemeClr val="tx1"/>
                          </a:solidFill>
                        </a:rPr>
                        <a:t> </a:t>
                      </a:r>
                      <a:endParaRPr lang="tr-TR" b="0" dirty="0">
                        <a:solidFill>
                          <a:schemeClr val="tx1"/>
                        </a:solidFill>
                      </a:endParaRPr>
                    </a:p>
                  </a:txBody>
                  <a:tcPr/>
                </a:tc>
                <a:extLst>
                  <a:ext uri="{0D108BD9-81ED-4DB2-BD59-A6C34878D82A}">
                    <a16:rowId xmlns="" xmlns:a16="http://schemas.microsoft.com/office/drawing/2014/main" val="3978560740"/>
                  </a:ext>
                </a:extLst>
              </a:tr>
              <a:tr h="930187">
                <a:tc>
                  <a:txBody>
                    <a:bodyPr/>
                    <a:lstStyle/>
                    <a:p>
                      <a:r>
                        <a:rPr lang="tr-TR" dirty="0" smtClean="0">
                          <a:solidFill>
                            <a:schemeClr val="tx1"/>
                          </a:solidFill>
                        </a:rPr>
                        <a:t>Verimizi daha az değişkenle açıklamak istersek kullanırız.</a:t>
                      </a:r>
                      <a:endParaRPr lang="tr-TR" dirty="0">
                        <a:solidFill>
                          <a:schemeClr val="tx1"/>
                        </a:solidFill>
                      </a:endParaRPr>
                    </a:p>
                  </a:txBody>
                  <a:tcPr/>
                </a:tc>
                <a:tc>
                  <a:txBody>
                    <a:bodyPr/>
                    <a:lstStyle/>
                    <a:p>
                      <a:r>
                        <a:rPr lang="tr-TR" dirty="0" smtClean="0">
                          <a:solidFill>
                            <a:schemeClr val="tx1"/>
                          </a:solidFill>
                        </a:rPr>
                        <a:t>Verimizi bağımsız alt öğeler olarak bir temsilini bulmak istediğinizde kullanırız.</a:t>
                      </a:r>
                      <a:endParaRPr lang="tr-TR" dirty="0">
                        <a:solidFill>
                          <a:schemeClr val="tx1"/>
                        </a:solidFill>
                      </a:endParaRPr>
                    </a:p>
                  </a:txBody>
                  <a:tcPr/>
                </a:tc>
                <a:extLst>
                  <a:ext uri="{0D108BD9-81ED-4DB2-BD59-A6C34878D82A}">
                    <a16:rowId xmlns="" xmlns:a16="http://schemas.microsoft.com/office/drawing/2014/main" val="416922409"/>
                  </a:ext>
                </a:extLst>
              </a:tr>
              <a:tr h="9301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u="none" strike="noStrike" kern="1200" dirty="0" smtClean="0">
                          <a:solidFill>
                            <a:schemeClr val="tx1"/>
                          </a:solidFill>
                          <a:effectLst/>
                        </a:rPr>
                        <a:t>Bazı bileşenler diğerlerinden daha önemlidir. (öz değerleri hatırlayın)</a:t>
                      </a:r>
                      <a:endParaRPr lang="tr-TR" dirty="0" smtClean="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dirty="0" smtClean="0">
                          <a:solidFill>
                            <a:schemeClr val="tx1"/>
                          </a:solidFill>
                        </a:rPr>
                        <a:t>Tüm bileşenler eşit derecede önemlidir.</a:t>
                      </a:r>
                    </a:p>
                  </a:txBody>
                  <a:tcPr/>
                </a:tc>
                <a:extLst>
                  <a:ext uri="{0D108BD9-81ED-4DB2-BD59-A6C34878D82A}">
                    <a16:rowId xmlns="" xmlns:a16="http://schemas.microsoft.com/office/drawing/2014/main" val="3013479959"/>
                  </a:ext>
                </a:extLst>
              </a:tr>
              <a:tr h="7181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dirty="0" smtClean="0">
                          <a:solidFill>
                            <a:schemeClr val="tx1"/>
                          </a:solidFill>
                        </a:rPr>
                        <a:t>Vektörler diktir.</a:t>
                      </a:r>
                    </a:p>
                    <a:p>
                      <a:endParaRPr lang="tr-TR"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b="0" dirty="0" smtClean="0">
                          <a:solidFill>
                            <a:schemeClr val="tx1"/>
                          </a:solidFill>
                        </a:rPr>
                        <a:t>Bağımsız Bileşen Analizi</a:t>
                      </a:r>
                      <a:r>
                        <a:rPr lang="tr-TR" b="0" dirty="0" smtClean="0">
                          <a:solidFill>
                            <a:schemeClr val="tx1"/>
                          </a:solidFill>
                        </a:rPr>
                        <a:t> </a:t>
                      </a:r>
                      <a:r>
                        <a:rPr lang="tr-TR" dirty="0" smtClean="0">
                          <a:solidFill>
                            <a:schemeClr val="tx1"/>
                          </a:solidFill>
                        </a:rPr>
                        <a:t>vektörleri dikey değildir.</a:t>
                      </a:r>
                    </a:p>
                  </a:txBody>
                  <a:tcPr/>
                </a:tc>
                <a:extLst>
                  <a:ext uri="{0D108BD9-81ED-4DB2-BD59-A6C34878D82A}">
                    <a16:rowId xmlns="" xmlns:a16="http://schemas.microsoft.com/office/drawing/2014/main" val="1212797898"/>
                  </a:ext>
                </a:extLst>
              </a:tr>
              <a:tr h="41037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kern="1200" dirty="0" smtClean="0">
                          <a:solidFill>
                            <a:schemeClr val="tx1"/>
                          </a:solidFill>
                          <a:effectLst/>
                        </a:rPr>
                        <a:t>Temel bileşenler ile ilgilenir.</a:t>
                      </a:r>
                      <a:endParaRPr lang="tr-TR" dirty="0" smtClean="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kern="1200" dirty="0" smtClean="0">
                          <a:solidFill>
                            <a:schemeClr val="tx1"/>
                          </a:solidFill>
                          <a:effectLst/>
                        </a:rPr>
                        <a:t>Bağımsız bileşenler ile ilgilenir.</a:t>
                      </a:r>
                      <a:endParaRPr lang="tr-TR" dirty="0" smtClean="0">
                        <a:solidFill>
                          <a:schemeClr val="tx1"/>
                        </a:solidFill>
                      </a:endParaRPr>
                    </a:p>
                  </a:txBody>
                  <a:tcPr/>
                </a:tc>
                <a:extLst>
                  <a:ext uri="{0D108BD9-81ED-4DB2-BD59-A6C34878D82A}">
                    <a16:rowId xmlns="" xmlns:a16="http://schemas.microsoft.com/office/drawing/2014/main" val="644808979"/>
                  </a:ext>
                </a:extLst>
              </a:tr>
              <a:tr h="7181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kern="1200" dirty="0" err="1" smtClean="0">
                          <a:solidFill>
                            <a:schemeClr val="tx1"/>
                          </a:solidFill>
                          <a:effectLst/>
                        </a:rPr>
                        <a:t>Varyansı</a:t>
                      </a:r>
                      <a:r>
                        <a:rPr lang="tr-TR" sz="1800" kern="1200" dirty="0" smtClean="0">
                          <a:solidFill>
                            <a:schemeClr val="tx1"/>
                          </a:solidFill>
                          <a:effectLst/>
                        </a:rPr>
                        <a:t> en üst düzeye çıkarmaya odaklanır.</a:t>
                      </a:r>
                      <a:endParaRPr lang="tr-TR" dirty="0" smtClean="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r-TR" sz="1800" kern="1200" dirty="0" smtClean="0">
                          <a:solidFill>
                            <a:schemeClr val="tx1"/>
                          </a:solidFill>
                          <a:effectLst/>
                        </a:rPr>
                        <a:t>Veri noktaları arasındaki sapma konusuna odaklanmaz.</a:t>
                      </a:r>
                      <a:endParaRPr lang="tr-TR" dirty="0" smtClean="0">
                        <a:solidFill>
                          <a:schemeClr val="tx1"/>
                        </a:solidFill>
                      </a:endParaRPr>
                    </a:p>
                  </a:txBody>
                  <a:tcPr/>
                </a:tc>
                <a:extLst>
                  <a:ext uri="{0D108BD9-81ED-4DB2-BD59-A6C34878D82A}">
                    <a16:rowId xmlns="" xmlns:a16="http://schemas.microsoft.com/office/drawing/2014/main" val="459735621"/>
                  </a:ext>
                </a:extLst>
              </a:tr>
              <a:tr h="410377">
                <a:tc>
                  <a:txBody>
                    <a:bodyPr/>
                    <a:lstStyle/>
                    <a:p>
                      <a:endParaRPr lang="tr-TR" dirty="0"/>
                    </a:p>
                  </a:txBody>
                  <a:tcPr/>
                </a:tc>
                <a:tc>
                  <a:txBody>
                    <a:bodyPr/>
                    <a:lstStyle/>
                    <a:p>
                      <a:endParaRPr lang="tr-TR" dirty="0"/>
                    </a:p>
                  </a:txBody>
                  <a:tcPr/>
                </a:tc>
                <a:extLst>
                  <a:ext uri="{0D108BD9-81ED-4DB2-BD59-A6C34878D82A}">
                    <a16:rowId xmlns="" xmlns:a16="http://schemas.microsoft.com/office/drawing/2014/main" val="3956695496"/>
                  </a:ext>
                </a:extLst>
              </a:tr>
            </a:tbl>
          </a:graphicData>
        </a:graphic>
      </p:graphicFrame>
      <p:pic>
        <p:nvPicPr>
          <p:cNvPr id="8" name="Resi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052" y="1693810"/>
            <a:ext cx="5043948" cy="3224022"/>
          </a:xfrm>
          <a:prstGeom prst="rect">
            <a:avLst/>
          </a:prstGeom>
        </p:spPr>
      </p:pic>
    </p:spTree>
    <p:extLst>
      <p:ext uri="{BB962C8B-B14F-4D97-AF65-F5344CB8AC3E}">
        <p14:creationId xmlns:p14="http://schemas.microsoft.com/office/powerpoint/2010/main" val="3982324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77334" y="718457"/>
            <a:ext cx="8596668" cy="5322905"/>
          </a:xfrm>
        </p:spPr>
        <p:txBody>
          <a:bodyPr>
            <a:normAutofit/>
          </a:bodyPr>
          <a:lstStyle/>
          <a:p>
            <a:endParaRPr lang="tr-TR" dirty="0" smtClean="0"/>
          </a:p>
          <a:p>
            <a:r>
              <a:rPr lang="tr-TR" dirty="0"/>
              <a:t>Maksimum </a:t>
            </a:r>
            <a:r>
              <a:rPr lang="tr-TR" dirty="0" err="1"/>
              <a:t>varyansı</a:t>
            </a:r>
            <a:r>
              <a:rPr lang="tr-TR" dirty="0"/>
              <a:t> bulur ve daha az boyuta sahip alt uzay üzerine yansıtır.</a:t>
            </a:r>
          </a:p>
          <a:p>
            <a:r>
              <a:rPr lang="tr-TR" dirty="0"/>
              <a:t>Temel Bileşen Analizi için kullanacağımız veri seti </a:t>
            </a:r>
            <a:r>
              <a:rPr lang="tr-TR" b="1" dirty="0"/>
              <a:t>normal dağılıma</a:t>
            </a:r>
            <a:r>
              <a:rPr lang="tr-TR" dirty="0"/>
              <a:t> sahip olmalıdır</a:t>
            </a:r>
            <a:r>
              <a:rPr lang="tr-TR" dirty="0" smtClean="0"/>
              <a:t>.</a:t>
            </a:r>
            <a:endParaRPr lang="tr-TR" b="1" dirty="0" smtClean="0"/>
          </a:p>
          <a:p>
            <a:r>
              <a:rPr lang="tr-TR" b="1" dirty="0" smtClean="0"/>
              <a:t>Boyut indirgeme; </a:t>
            </a:r>
            <a:r>
              <a:rPr lang="tr-TR" dirty="0" smtClean="0"/>
              <a:t>Aralarında korelasyon bulunan çok sayıda değişkenlerin açıkladığı yapıyı, aralarında korelasyon bulunmayan az sayıda değişkenle açıklamayı hedefler. </a:t>
            </a:r>
          </a:p>
          <a:p>
            <a:pPr marL="0" indent="0">
              <a:buNone/>
            </a:pPr>
            <a:endParaRPr lang="tr-TR" sz="2800" dirty="0" smtClean="0"/>
          </a:p>
          <a:p>
            <a:r>
              <a:rPr lang="tr-TR" sz="2800" dirty="0" smtClean="0"/>
              <a:t>Temel amacımız </a:t>
            </a:r>
            <a:r>
              <a:rPr lang="tr-TR" sz="2800" b="1" dirty="0" smtClean="0">
                <a:solidFill>
                  <a:srgbClr val="C36E3B"/>
                </a:solidFill>
              </a:rPr>
              <a:t>daha az değişkenle</a:t>
            </a:r>
            <a:r>
              <a:rPr lang="tr-TR" sz="2800" dirty="0" smtClean="0"/>
              <a:t> </a:t>
            </a:r>
            <a:r>
              <a:rPr lang="tr-TR" sz="2800" b="1" dirty="0" smtClean="0"/>
              <a:t>minimum bilgi kaybı maksimum başarı</a:t>
            </a:r>
            <a:r>
              <a:rPr lang="tr-TR" sz="2800" dirty="0" smtClean="0"/>
              <a:t> ve </a:t>
            </a:r>
            <a:r>
              <a:rPr lang="tr-TR" sz="2800" b="1" dirty="0" smtClean="0"/>
              <a:t>performanstır.</a:t>
            </a:r>
          </a:p>
          <a:p>
            <a:endParaRPr lang="tr-TR" sz="2800" b="1" dirty="0"/>
          </a:p>
        </p:txBody>
      </p:sp>
    </p:spTree>
    <p:extLst>
      <p:ext uri="{BB962C8B-B14F-4D97-AF65-F5344CB8AC3E}">
        <p14:creationId xmlns:p14="http://schemas.microsoft.com/office/powerpoint/2010/main" val="2716120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99965" y="0"/>
            <a:ext cx="6951406" cy="1681317"/>
          </a:xfrm>
        </p:spPr>
        <p:txBody>
          <a:bodyPr>
            <a:normAutofit fontScale="90000"/>
          </a:bodyPr>
          <a:lstStyle/>
          <a:p>
            <a:pPr algn="ctr"/>
            <a:r>
              <a:rPr lang="tr-TR" b="1" dirty="0"/>
              <a:t>İki Bağımsız Tonu Doğrusal Karışımlarından Çıkarma</a:t>
            </a:r>
            <a:br>
              <a:rPr lang="tr-TR" b="1" dirty="0"/>
            </a:br>
            <a:r>
              <a:rPr lang="tr-TR" b="1" dirty="0"/>
              <a:t>Katkı Gauss Gürültüsünün Bozulmuş Tonlarının Üretilmesi</a:t>
            </a:r>
            <a:r>
              <a:rPr lang="tr-TR" dirty="0"/>
              <a:t/>
            </a:r>
            <a:br>
              <a:rPr lang="tr-TR" dirty="0"/>
            </a:b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91" y="2061111"/>
            <a:ext cx="9500154" cy="1242527"/>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729" y="3303638"/>
            <a:ext cx="5486400" cy="3625850"/>
          </a:xfrm>
          <a:prstGeom prst="rect">
            <a:avLst/>
          </a:prstGeom>
        </p:spPr>
      </p:pic>
    </p:spTree>
    <p:extLst>
      <p:ext uri="{BB962C8B-B14F-4D97-AF65-F5344CB8AC3E}">
        <p14:creationId xmlns:p14="http://schemas.microsoft.com/office/powerpoint/2010/main" val="4010536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74" y="825935"/>
            <a:ext cx="9252155" cy="844175"/>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503" y="1903770"/>
            <a:ext cx="6399095" cy="4162733"/>
          </a:xfrm>
          <a:prstGeom prst="rect">
            <a:avLst/>
          </a:prstGeom>
        </p:spPr>
      </p:pic>
    </p:spTree>
    <p:extLst>
      <p:ext uri="{BB962C8B-B14F-4D97-AF65-F5344CB8AC3E}">
        <p14:creationId xmlns:p14="http://schemas.microsoft.com/office/powerpoint/2010/main" val="10676492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5722" y="147484"/>
            <a:ext cx="8596668" cy="747252"/>
          </a:xfrm>
        </p:spPr>
        <p:txBody>
          <a:bodyPr/>
          <a:lstStyle/>
          <a:p>
            <a:r>
              <a:rPr lang="tr-TR" b="1" dirty="0" err="1"/>
              <a:t>Deterministik</a:t>
            </a:r>
            <a:r>
              <a:rPr lang="tr-TR" b="1" dirty="0"/>
              <a:t> Doğrusal Karıştırma</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22" y="790831"/>
            <a:ext cx="8515826" cy="1401764"/>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54" y="3769490"/>
            <a:ext cx="4270989" cy="2923564"/>
          </a:xfrm>
          <a:prstGeom prst="rect">
            <a:avLst/>
          </a:prstGeom>
        </p:spPr>
      </p:pic>
      <p:pic>
        <p:nvPicPr>
          <p:cNvPr id="3" name="Resim 2"/>
          <p:cNvPicPr>
            <a:picLocks noChangeAspect="1"/>
          </p:cNvPicPr>
          <p:nvPr/>
        </p:nvPicPr>
        <p:blipFill>
          <a:blip r:embed="rId4"/>
          <a:stretch>
            <a:fillRect/>
          </a:stretch>
        </p:blipFill>
        <p:spPr>
          <a:xfrm>
            <a:off x="185722" y="2163615"/>
            <a:ext cx="8515826" cy="1605875"/>
          </a:xfrm>
          <a:prstGeom prst="rect">
            <a:avLst/>
          </a:prstGeom>
        </p:spPr>
      </p:pic>
      <p:pic>
        <p:nvPicPr>
          <p:cNvPr id="6" name="Resim 5"/>
          <p:cNvPicPr>
            <a:picLocks noChangeAspect="1"/>
          </p:cNvPicPr>
          <p:nvPr/>
        </p:nvPicPr>
        <p:blipFill>
          <a:blip r:embed="rId5"/>
          <a:stretch>
            <a:fillRect/>
          </a:stretch>
        </p:blipFill>
        <p:spPr>
          <a:xfrm>
            <a:off x="4739148" y="3769490"/>
            <a:ext cx="4226500" cy="2923564"/>
          </a:xfrm>
          <a:prstGeom prst="rect">
            <a:avLst/>
          </a:prstGeom>
        </p:spPr>
      </p:pic>
    </p:spTree>
    <p:extLst>
      <p:ext uri="{BB962C8B-B14F-4D97-AF65-F5344CB8AC3E}">
        <p14:creationId xmlns:p14="http://schemas.microsoft.com/office/powerpoint/2010/main" val="37383831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4544" y="216308"/>
            <a:ext cx="9243415" cy="688259"/>
          </a:xfrm>
        </p:spPr>
        <p:txBody>
          <a:bodyPr>
            <a:noAutofit/>
          </a:bodyPr>
          <a:lstStyle/>
          <a:p>
            <a:r>
              <a:rPr lang="tr-TR" b="1" dirty="0" err="1"/>
              <a:t>FastICA</a:t>
            </a:r>
            <a:r>
              <a:rPr lang="tr-TR" b="1" dirty="0"/>
              <a:t> () kullanarak ICA gerçekleştirme</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44" y="1002891"/>
            <a:ext cx="9243415" cy="5192082"/>
          </a:xfrm>
        </p:spPr>
      </p:pic>
    </p:spTree>
    <p:extLst>
      <p:ext uri="{BB962C8B-B14F-4D97-AF65-F5344CB8AC3E}">
        <p14:creationId xmlns:p14="http://schemas.microsoft.com/office/powerpoint/2010/main" val="5074581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35975"/>
            <a:ext cx="7483440" cy="580103"/>
          </a:xfrm>
        </p:spPr>
        <p:txBody>
          <a:bodyPr>
            <a:noAutofit/>
          </a:bodyPr>
          <a:lstStyle/>
          <a:p>
            <a:r>
              <a:rPr lang="tr-TR" b="1" dirty="0"/>
              <a:t>Tahmini Ton ve Kaynak Sinyaller</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921875"/>
            <a:ext cx="8570299" cy="1516523"/>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684" y="2438398"/>
            <a:ext cx="6819847" cy="4313805"/>
          </a:xfrm>
          <a:prstGeom prst="rect">
            <a:avLst/>
          </a:prstGeom>
        </p:spPr>
      </p:pic>
    </p:spTree>
    <p:extLst>
      <p:ext uri="{BB962C8B-B14F-4D97-AF65-F5344CB8AC3E}">
        <p14:creationId xmlns:p14="http://schemas.microsoft.com/office/powerpoint/2010/main" val="26356725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3036" y="334297"/>
            <a:ext cx="9705531" cy="1320800"/>
          </a:xfrm>
        </p:spPr>
        <p:txBody>
          <a:bodyPr>
            <a:normAutofit fontScale="90000"/>
          </a:bodyPr>
          <a:lstStyle/>
          <a:p>
            <a:r>
              <a:rPr lang="en-US" sz="4000" b="1" dirty="0">
                <a:latin typeface="Calibri" panose="020F0502020204030204" pitchFamily="34" charset="0"/>
                <a:cs typeface="Calibri" panose="020F0502020204030204" pitchFamily="34" charset="0"/>
              </a:rPr>
              <a:t>Nonnegative Matrix Factorization </a:t>
            </a:r>
            <a:r>
              <a:rPr lang="tr-TR" sz="4000" b="1" dirty="0" smtClean="0">
                <a:latin typeface="Calibri" panose="020F0502020204030204" pitchFamily="34" charset="0"/>
                <a:cs typeface="Calibri" panose="020F0502020204030204" pitchFamily="34" charset="0"/>
              </a:rPr>
              <a:t/>
            </a:r>
            <a:br>
              <a:rPr lang="tr-TR" sz="4000" b="1" dirty="0" smtClean="0">
                <a:latin typeface="Calibri" panose="020F0502020204030204" pitchFamily="34" charset="0"/>
                <a:cs typeface="Calibri" panose="020F0502020204030204" pitchFamily="34" charset="0"/>
              </a:rPr>
            </a:br>
            <a:r>
              <a:rPr lang="tr-TR" sz="4000" b="1" dirty="0" smtClean="0">
                <a:latin typeface="Calibri" panose="020F0502020204030204" pitchFamily="34" charset="0"/>
                <a:cs typeface="Calibri" panose="020F0502020204030204" pitchFamily="34" charset="0"/>
              </a:rPr>
              <a:t>(NMF - </a:t>
            </a:r>
            <a:r>
              <a:rPr lang="tr-TR" sz="4000" b="1" dirty="0">
                <a:latin typeface="Calibri" panose="020F0502020204030204" pitchFamily="34" charset="0"/>
                <a:cs typeface="Calibri" panose="020F0502020204030204" pitchFamily="34" charset="0"/>
              </a:rPr>
              <a:t>Negatif Olmayan Matris </a:t>
            </a:r>
            <a:r>
              <a:rPr lang="tr-TR" sz="4000" b="1" dirty="0" err="1">
                <a:latin typeface="Calibri" panose="020F0502020204030204" pitchFamily="34" charset="0"/>
                <a:cs typeface="Calibri" panose="020F0502020204030204" pitchFamily="34" charset="0"/>
              </a:rPr>
              <a:t>Faktorizasyonu</a:t>
            </a:r>
            <a:r>
              <a:rPr lang="tr-TR" sz="4000" b="1" dirty="0" smtClean="0">
                <a:latin typeface="Calibri" panose="020F0502020204030204" pitchFamily="34" charset="0"/>
                <a:cs typeface="Calibri" panose="020F0502020204030204" pitchFamily="34" charset="0"/>
              </a:rPr>
              <a:t>)</a:t>
            </a:r>
            <a:r>
              <a:rPr lang="tr-TR" b="1" dirty="0">
                <a:latin typeface="Calibri" panose="020F0502020204030204" pitchFamily="34" charset="0"/>
                <a:cs typeface="Calibri" panose="020F0502020204030204" pitchFamily="34" charset="0"/>
              </a:rPr>
              <a:t/>
            </a:r>
            <a:br>
              <a:rPr lang="tr-TR" b="1" dirty="0">
                <a:latin typeface="Calibri" panose="020F0502020204030204" pitchFamily="34" charset="0"/>
                <a:cs typeface="Calibri" panose="020F0502020204030204" pitchFamily="34" charset="0"/>
              </a:rPr>
            </a:br>
            <a:endParaRPr lang="tr-TR" dirty="0"/>
          </a:p>
        </p:txBody>
      </p:sp>
      <p:sp>
        <p:nvSpPr>
          <p:cNvPr id="3" name="İçerik Yer Tutucusu 2"/>
          <p:cNvSpPr>
            <a:spLocks noGrp="1"/>
          </p:cNvSpPr>
          <p:nvPr>
            <p:ph idx="1"/>
          </p:nvPr>
        </p:nvSpPr>
        <p:spPr>
          <a:xfrm>
            <a:off x="677334" y="1740311"/>
            <a:ext cx="8596668" cy="4301052"/>
          </a:xfrm>
        </p:spPr>
        <p:txBody>
          <a:bodyPr/>
          <a:lstStyle/>
          <a:p>
            <a:r>
              <a:rPr lang="tr-TR" dirty="0">
                <a:latin typeface="Calibri" panose="020F0502020204030204" pitchFamily="34" charset="0"/>
                <a:cs typeface="Calibri" panose="020F0502020204030204" pitchFamily="34" charset="0"/>
              </a:rPr>
              <a:t>Negatif Olmayan Matris </a:t>
            </a:r>
            <a:r>
              <a:rPr lang="tr-TR" dirty="0" err="1">
                <a:latin typeface="Calibri" panose="020F0502020204030204" pitchFamily="34" charset="0"/>
                <a:cs typeface="Calibri" panose="020F0502020204030204" pitchFamily="34" charset="0"/>
              </a:rPr>
              <a:t>Faktorizasyonu</a:t>
            </a:r>
            <a:r>
              <a:rPr lang="tr-TR" dirty="0">
                <a:latin typeface="Calibri" panose="020F0502020204030204" pitchFamily="34" charset="0"/>
                <a:cs typeface="Calibri" panose="020F0502020204030204" pitchFamily="34" charset="0"/>
              </a:rPr>
              <a:t> (NMF), matrisleri negatif olmayan olarak kısıtladığımız bir matris çarpanlara ayırma yöntemidir</a:t>
            </a:r>
            <a:r>
              <a:rPr lang="tr-TR" dirty="0" smtClean="0">
                <a:latin typeface="Calibri" panose="020F0502020204030204" pitchFamily="34" charset="0"/>
                <a:cs typeface="Calibri" panose="020F0502020204030204" pitchFamily="34" charset="0"/>
              </a:rPr>
              <a:t>.</a:t>
            </a:r>
          </a:p>
          <a:p>
            <a:r>
              <a:rPr lang="tr-TR" dirty="0" smtClean="0">
                <a:latin typeface="Calibri" panose="020F0502020204030204" pitchFamily="34" charset="0"/>
                <a:cs typeface="Calibri" panose="020F0502020204030204" pitchFamily="34" charset="0"/>
              </a:rPr>
              <a:t>NMF, bir </a:t>
            </a:r>
            <a:r>
              <a:rPr lang="tr-TR" dirty="0">
                <a:latin typeface="Calibri" panose="020F0502020204030204" pitchFamily="34" charset="0"/>
                <a:cs typeface="Calibri" panose="020F0502020204030204" pitchFamily="34" charset="0"/>
              </a:rPr>
              <a:t>dizi negatif olmayan veri vektöründen seyrek ve anlamlı özellikleri otomatik olarak ayıkladığı için yüksek boyutlu verilerin analizi için yaygın olarak kullanılan bir araç haline gelmiştir.</a:t>
            </a:r>
          </a:p>
          <a:p>
            <a:endParaRPr lang="tr-TR" dirty="0"/>
          </a:p>
        </p:txBody>
      </p:sp>
      <p:pic>
        <p:nvPicPr>
          <p:cNvPr id="4" name="Resim 3">
            <a:extLst>
              <a:ext uri="{FF2B5EF4-FFF2-40B4-BE49-F238E27FC236}">
                <a16:creationId xmlns="" xmlns:a16="http://schemas.microsoft.com/office/drawing/2014/main" id="{F1D88530-821E-40A0-92D4-2EF3245418C0}"/>
              </a:ext>
            </a:extLst>
          </p:cNvPr>
          <p:cNvPicPr>
            <a:picLocks noChangeAspect="1"/>
          </p:cNvPicPr>
          <p:nvPr/>
        </p:nvPicPr>
        <p:blipFill>
          <a:blip r:embed="rId2"/>
          <a:stretch>
            <a:fillRect/>
          </a:stretch>
        </p:blipFill>
        <p:spPr>
          <a:xfrm>
            <a:off x="3041799" y="3342835"/>
            <a:ext cx="4534266" cy="2262384"/>
          </a:xfrm>
          <a:prstGeom prst="rect">
            <a:avLst/>
          </a:prstGeom>
        </p:spPr>
      </p:pic>
    </p:spTree>
    <p:extLst>
      <p:ext uri="{BB962C8B-B14F-4D97-AF65-F5344CB8AC3E}">
        <p14:creationId xmlns:p14="http://schemas.microsoft.com/office/powerpoint/2010/main" val="15698002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47837" y="1010216"/>
            <a:ext cx="8596668" cy="4525346"/>
          </a:xfrm>
        </p:spPr>
        <p:txBody>
          <a:bodyPr>
            <a:normAutofit lnSpcReduction="10000"/>
          </a:bodyPr>
          <a:lstStyle/>
          <a:p>
            <a:r>
              <a:rPr lang="tr-TR" dirty="0"/>
              <a:t>Negatif olmayan matris çarpanlara ayırma (NMF), görüntü ve metin tanıma gibi birçok uygulamada popüler bir araçtır</a:t>
            </a:r>
            <a:r>
              <a:rPr lang="tr-TR" dirty="0" smtClean="0"/>
              <a:t>.</a:t>
            </a:r>
          </a:p>
          <a:p>
            <a:r>
              <a:rPr lang="tr-TR" dirty="0" smtClean="0"/>
              <a:t>Negatif </a:t>
            </a:r>
            <a:r>
              <a:rPr lang="tr-TR" dirty="0"/>
              <a:t>olmayan elementlere sahip </a:t>
            </a:r>
            <a:r>
              <a:rPr lang="tr-TR" dirty="0" err="1" smtClean="0"/>
              <a:t>UxV</a:t>
            </a:r>
            <a:r>
              <a:rPr lang="tr-TR" dirty="0" smtClean="0"/>
              <a:t> matrisi </a:t>
            </a:r>
            <a:r>
              <a:rPr lang="tr-TR" dirty="0"/>
              <a:t>A </a:t>
            </a:r>
            <a:r>
              <a:rPr lang="tr-TR" dirty="0" smtClean="0"/>
              <a:t>olarak verildiğinde</a:t>
            </a:r>
            <a:r>
              <a:rPr lang="tr-TR" dirty="0"/>
              <a:t>, negatif olmayan, </a:t>
            </a:r>
            <a:r>
              <a:rPr lang="tr-TR" dirty="0" err="1"/>
              <a:t>rank</a:t>
            </a:r>
            <a:r>
              <a:rPr lang="tr-TR" dirty="0"/>
              <a:t>-k matrisleri W </a:t>
            </a:r>
            <a:r>
              <a:rPr lang="tr-TR" dirty="0" smtClean="0"/>
              <a:t>(</a:t>
            </a:r>
            <a:r>
              <a:rPr lang="tr-TR" dirty="0" err="1" smtClean="0"/>
              <a:t>UxK</a:t>
            </a:r>
            <a:r>
              <a:rPr lang="tr-TR" dirty="0" smtClean="0"/>
              <a:t>) </a:t>
            </a:r>
            <a:r>
              <a:rPr lang="tr-TR" dirty="0"/>
              <a:t>ve H </a:t>
            </a:r>
            <a:r>
              <a:rPr lang="tr-TR" dirty="0" smtClean="0"/>
              <a:t>(</a:t>
            </a:r>
            <a:r>
              <a:rPr lang="tr-TR" dirty="0" err="1" smtClean="0"/>
              <a:t>KxV</a:t>
            </a:r>
            <a:r>
              <a:rPr lang="tr-TR" dirty="0" smtClean="0"/>
              <a:t>) bulmak </a:t>
            </a:r>
            <a:r>
              <a:rPr lang="tr-TR" dirty="0"/>
              <a:t>istiyoruz</a:t>
            </a:r>
            <a:r>
              <a:rPr lang="tr-TR" dirty="0" smtClean="0"/>
              <a:t>.</a:t>
            </a:r>
          </a:p>
          <a:p>
            <a:r>
              <a:rPr lang="tr-TR" dirty="0"/>
              <a:t>Yani A matrisinin W ve H çarpanlarına ayrıştırıldığı yöntemdir. Öyle ki hem A matrisi, hem de çarpanları negatif olmayan değerler içerir.</a:t>
            </a:r>
            <a:endParaRPr lang="tr-TR" dirty="0" smtClean="0"/>
          </a:p>
          <a:p>
            <a:r>
              <a:rPr lang="tr-TR" dirty="0"/>
              <a:t>W ve H matrisleri yinelemeli olarak hesaplanır, ana yöntemlerden biri doğrusal regresyondur.</a:t>
            </a:r>
            <a:endParaRPr lang="tr-TR" dirty="0" smtClean="0"/>
          </a:p>
          <a:p>
            <a:endParaRPr lang="tr-TR" dirty="0"/>
          </a:p>
          <a:p>
            <a:pPr marL="0" indent="0">
              <a:buNone/>
            </a:pPr>
            <a:endParaRPr lang="tr-TR" dirty="0" smtClean="0"/>
          </a:p>
          <a:p>
            <a:endParaRPr lang="tr-TR" dirty="0"/>
          </a:p>
          <a:p>
            <a:r>
              <a:rPr lang="tr-TR" dirty="0"/>
              <a:t>Başka bir deyişle, NMF bir boyut küçültme şeklidir</a:t>
            </a:r>
            <a:r>
              <a:rPr lang="tr-TR" dirty="0" smtClean="0"/>
              <a:t>. </a:t>
            </a:r>
          </a:p>
          <a:p>
            <a:r>
              <a:rPr lang="tr-TR" dirty="0"/>
              <a:t>K</a:t>
            </a:r>
            <a:r>
              <a:rPr lang="tr-TR" dirty="0" smtClean="0"/>
              <a:t> </a:t>
            </a:r>
            <a:r>
              <a:rPr lang="tr-TR" dirty="0"/>
              <a:t>ne kadar büyükse, yaklaşımımız o kadar iyi olur</a:t>
            </a:r>
            <a:r>
              <a:rPr lang="tr-TR" dirty="0" smtClean="0"/>
              <a:t>.</a:t>
            </a:r>
          </a:p>
          <a:p>
            <a:pPr marL="0" indent="0">
              <a:buNone/>
            </a:pPr>
            <a:endParaRPr lang="tr-TR" dirty="0" smtClean="0"/>
          </a:p>
        </p:txBody>
      </p:sp>
      <p:sp>
        <p:nvSpPr>
          <p:cNvPr id="5" name="Dikdörtgen 4"/>
          <p:cNvSpPr/>
          <p:nvPr/>
        </p:nvSpPr>
        <p:spPr>
          <a:xfrm>
            <a:off x="3785964" y="3432382"/>
            <a:ext cx="2320413" cy="806245"/>
          </a:xfrm>
          <a:prstGeom prst="rect">
            <a:avLst/>
          </a:prstGeom>
          <a:solidFill>
            <a:srgbClr val="DFE9F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tr-TR" sz="3600" dirty="0"/>
              <a:t>A ≈ WH</a:t>
            </a:r>
          </a:p>
        </p:txBody>
      </p:sp>
    </p:spTree>
    <p:extLst>
      <p:ext uri="{BB962C8B-B14F-4D97-AF65-F5344CB8AC3E}">
        <p14:creationId xmlns:p14="http://schemas.microsoft.com/office/powerpoint/2010/main" val="1214500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73" y="1306698"/>
            <a:ext cx="8384628" cy="3669063"/>
          </a:xfrm>
          <a:prstGeom prst="rect">
            <a:avLst/>
          </a:prstGeom>
        </p:spPr>
      </p:pic>
    </p:spTree>
    <p:extLst>
      <p:ext uri="{BB962C8B-B14F-4D97-AF65-F5344CB8AC3E}">
        <p14:creationId xmlns:p14="http://schemas.microsoft.com/office/powerpoint/2010/main" val="13474794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8" y="69418"/>
            <a:ext cx="4875725" cy="3252349"/>
          </a:xfrm>
          <a:prstGeom prst="rect">
            <a:avLst/>
          </a:prstGeo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203" y="69418"/>
            <a:ext cx="4210052" cy="3101062"/>
          </a:xfrm>
          <a:prstGeom prst="rect">
            <a:avLst/>
          </a:prstGeom>
        </p:spPr>
      </p:pic>
      <p:graphicFrame>
        <p:nvGraphicFramePr>
          <p:cNvPr id="9" name="Tablo 8"/>
          <p:cNvGraphicFramePr>
            <a:graphicFrameLocks noGrp="1"/>
          </p:cNvGraphicFramePr>
          <p:nvPr>
            <p:extLst>
              <p:ext uri="{D42A27DB-BD31-4B8C-83A1-F6EECF244321}">
                <p14:modId xmlns:p14="http://schemas.microsoft.com/office/powerpoint/2010/main" val="1871085937"/>
              </p:ext>
            </p:extLst>
          </p:nvPr>
        </p:nvGraphicFramePr>
        <p:xfrm>
          <a:off x="1018203" y="3736530"/>
          <a:ext cx="8128000" cy="1747520"/>
        </p:xfrm>
        <a:graphic>
          <a:graphicData uri="http://schemas.openxmlformats.org/drawingml/2006/table">
            <a:tbl>
              <a:tblPr firstRow="1" bandRow="1">
                <a:tableStyleId>{5C22544A-7EE6-4342-B048-85BDC9FD1C3A}</a:tableStyleId>
              </a:tblPr>
              <a:tblGrid>
                <a:gridCol w="8128000">
                  <a:extLst>
                    <a:ext uri="{9D8B030D-6E8A-4147-A177-3AD203B41FA5}">
                      <a16:colId xmlns="" xmlns:a16="http://schemas.microsoft.com/office/drawing/2014/main" val="85715655"/>
                    </a:ext>
                  </a:extLst>
                </a:gridCol>
              </a:tblGrid>
              <a:tr h="0">
                <a:tc>
                  <a:txBody>
                    <a:bodyPr/>
                    <a:lstStyle/>
                    <a:p>
                      <a:pPr algn="ctr"/>
                      <a:r>
                        <a:rPr lang="tr-TR" dirty="0" smtClean="0"/>
                        <a:t>MATRİS</a:t>
                      </a:r>
                      <a:r>
                        <a:rPr lang="tr-TR" baseline="0" dirty="0" smtClean="0"/>
                        <a:t> FAKTORİZASYONLARI</a:t>
                      </a:r>
                      <a:endParaRPr lang="tr-TR" dirty="0"/>
                    </a:p>
                  </a:txBody>
                  <a:tcPr/>
                </a:tc>
                <a:extLst>
                  <a:ext uri="{0D108BD9-81ED-4DB2-BD59-A6C34878D82A}">
                    <a16:rowId xmlns="" xmlns:a16="http://schemas.microsoft.com/office/drawing/2014/main" val="1458839388"/>
                  </a:ext>
                </a:extLst>
              </a:tr>
              <a:tr h="370840">
                <a:tc>
                  <a:txBody>
                    <a:bodyPr/>
                    <a:lstStyle/>
                    <a:p>
                      <a:r>
                        <a:rPr lang="tr-TR" dirty="0" smtClean="0"/>
                        <a:t>PCA: Ana bileşenleri dikeydir, kare kaybını en aza indirir.</a:t>
                      </a:r>
                      <a:endParaRPr lang="tr-TR" dirty="0"/>
                    </a:p>
                  </a:txBody>
                  <a:tcPr/>
                </a:tc>
                <a:extLst>
                  <a:ext uri="{0D108BD9-81ED-4DB2-BD59-A6C34878D82A}">
                    <a16:rowId xmlns="" xmlns:a16="http://schemas.microsoft.com/office/drawing/2014/main" val="2687754452"/>
                  </a:ext>
                </a:extLst>
              </a:tr>
              <a:tr h="370840">
                <a:tc>
                  <a:txBody>
                    <a:bodyPr/>
                    <a:lstStyle/>
                    <a:p>
                      <a:r>
                        <a:rPr lang="tr-TR" dirty="0" smtClean="0"/>
                        <a:t>ICA: Bağımsız bileşenler</a:t>
                      </a:r>
                      <a:r>
                        <a:rPr lang="tr-TR" baseline="0" dirty="0" smtClean="0"/>
                        <a:t> i</a:t>
                      </a:r>
                      <a:r>
                        <a:rPr lang="tr-TR" dirty="0" smtClean="0"/>
                        <a:t>çerir.</a:t>
                      </a:r>
                      <a:endParaRPr lang="tr-TR" dirty="0"/>
                    </a:p>
                  </a:txBody>
                  <a:tcPr/>
                </a:tc>
                <a:extLst>
                  <a:ext uri="{0D108BD9-81ED-4DB2-BD59-A6C34878D82A}">
                    <a16:rowId xmlns="" xmlns:a16="http://schemas.microsoft.com/office/drawing/2014/main" val="3613871871"/>
                  </a:ext>
                </a:extLst>
              </a:tr>
              <a:tr h="370840">
                <a:tc>
                  <a:txBody>
                    <a:bodyPr/>
                    <a:lstStyle/>
                    <a:p>
                      <a:r>
                        <a:rPr lang="tr-TR" dirty="0" smtClean="0"/>
                        <a:t>Negatif Olmayan Matris Çarpanlara Ayırma (NMF): Gizli gösterim ve gizli özellikleri negatif değildir.</a:t>
                      </a:r>
                      <a:endParaRPr lang="tr-TR" dirty="0"/>
                    </a:p>
                  </a:txBody>
                  <a:tcPr/>
                </a:tc>
                <a:extLst>
                  <a:ext uri="{0D108BD9-81ED-4DB2-BD59-A6C34878D82A}">
                    <a16:rowId xmlns="" xmlns:a16="http://schemas.microsoft.com/office/drawing/2014/main" val="2389503325"/>
                  </a:ext>
                </a:extLst>
              </a:tr>
            </a:tbl>
          </a:graphicData>
        </a:graphic>
      </p:graphicFrame>
    </p:spTree>
    <p:extLst>
      <p:ext uri="{BB962C8B-B14F-4D97-AF65-F5344CB8AC3E}">
        <p14:creationId xmlns:p14="http://schemas.microsoft.com/office/powerpoint/2010/main" val="33262906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94968"/>
            <a:ext cx="8319182" cy="1320800"/>
          </a:xfrm>
        </p:spPr>
        <p:txBody>
          <a:bodyPr/>
          <a:lstStyle/>
          <a:p>
            <a:r>
              <a:rPr lang="tr-TR" b="1" dirty="0" smtClean="0"/>
              <a:t>Negatif Olmayan Matris </a:t>
            </a:r>
            <a:r>
              <a:rPr lang="tr-TR" b="1" dirty="0" err="1" smtClean="0"/>
              <a:t>Faktorizasyonu’nun</a:t>
            </a:r>
            <a:r>
              <a:rPr lang="tr-TR" b="1" dirty="0" smtClean="0"/>
              <a:t> Dezavantajı</a:t>
            </a:r>
            <a:endParaRPr lang="tr-TR" b="1" dirty="0"/>
          </a:p>
        </p:txBody>
      </p:sp>
      <p:sp>
        <p:nvSpPr>
          <p:cNvPr id="3" name="İçerik Yer Tutucusu 2"/>
          <p:cNvSpPr>
            <a:spLocks noGrp="1"/>
          </p:cNvSpPr>
          <p:nvPr>
            <p:ph idx="1"/>
          </p:nvPr>
        </p:nvSpPr>
        <p:spPr>
          <a:xfrm>
            <a:off x="677334" y="1750680"/>
            <a:ext cx="8596668" cy="1595334"/>
          </a:xfrm>
        </p:spPr>
        <p:txBody>
          <a:bodyPr/>
          <a:lstStyle/>
          <a:p>
            <a:pPr>
              <a:buFont typeface="+mj-lt"/>
              <a:buAutoNum type="arabicPeriod"/>
            </a:pPr>
            <a:r>
              <a:rPr lang="tr-TR" dirty="0" smtClean="0"/>
              <a:t>Yalnızca negatif </a:t>
            </a:r>
            <a:r>
              <a:rPr lang="tr-TR" dirty="0"/>
              <a:t>olmayan verilere </a:t>
            </a:r>
            <a:r>
              <a:rPr lang="tr-TR" dirty="0" smtClean="0"/>
              <a:t>uygulanabilir.</a:t>
            </a:r>
          </a:p>
          <a:p>
            <a:pPr>
              <a:buFont typeface="+mj-lt"/>
              <a:buAutoNum type="arabicPeriod"/>
            </a:pPr>
            <a:r>
              <a:rPr lang="tr-TR" dirty="0" smtClean="0"/>
              <a:t>Gelişigüzel yorumlanabilir.</a:t>
            </a:r>
          </a:p>
          <a:p>
            <a:pPr>
              <a:buFont typeface="+mj-lt"/>
              <a:buAutoNum type="arabicPeriod"/>
            </a:pPr>
            <a:r>
              <a:rPr lang="tr-TR" dirty="0" smtClean="0"/>
              <a:t>Dışbükey </a:t>
            </a:r>
            <a:r>
              <a:rPr lang="tr-TR" dirty="0"/>
              <a:t>olmayan </a:t>
            </a:r>
            <a:r>
              <a:rPr lang="tr-TR" dirty="0" smtClean="0"/>
              <a:t>optimizasyon </a:t>
            </a:r>
            <a:r>
              <a:rPr lang="tr-TR" dirty="0"/>
              <a:t>başlatma </a:t>
            </a:r>
            <a:r>
              <a:rPr lang="tr-TR" dirty="0" smtClean="0"/>
              <a:t>gerektirir.</a:t>
            </a:r>
          </a:p>
          <a:p>
            <a:pPr>
              <a:buFont typeface="+mj-lt"/>
              <a:buAutoNum type="arabicPeriod"/>
            </a:pPr>
            <a:r>
              <a:rPr lang="tr-TR" dirty="0" smtClean="0"/>
              <a:t>Dik değildir.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15" y="3399701"/>
            <a:ext cx="7791675" cy="3153499"/>
          </a:xfrm>
          <a:prstGeom prst="rect">
            <a:avLst/>
          </a:prstGeom>
        </p:spPr>
      </p:pic>
    </p:spTree>
    <p:extLst>
      <p:ext uri="{BB962C8B-B14F-4D97-AF65-F5344CB8AC3E}">
        <p14:creationId xmlns:p14="http://schemas.microsoft.com/office/powerpoint/2010/main" val="564257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1">
                    <a:lumMod val="50000"/>
                  </a:schemeClr>
                </a:solidFill>
              </a:rPr>
              <a:t>Özetleyecek olursak</a:t>
            </a:r>
            <a:endParaRPr lang="tr-TR" dirty="0">
              <a:solidFill>
                <a:schemeClr val="accent1">
                  <a:lumMod val="50000"/>
                </a:schemeClr>
              </a:solidFill>
            </a:endParaRPr>
          </a:p>
        </p:txBody>
      </p:sp>
      <p:sp>
        <p:nvSpPr>
          <p:cNvPr id="3" name="İçerik Yer Tutucusu 2"/>
          <p:cNvSpPr>
            <a:spLocks noGrp="1"/>
          </p:cNvSpPr>
          <p:nvPr>
            <p:ph idx="1"/>
          </p:nvPr>
        </p:nvSpPr>
        <p:spPr>
          <a:xfrm>
            <a:off x="677334" y="1626214"/>
            <a:ext cx="8596668" cy="3880773"/>
          </a:xfrm>
        </p:spPr>
        <p:txBody>
          <a:bodyPr>
            <a:normAutofit/>
          </a:bodyPr>
          <a:lstStyle/>
          <a:p>
            <a:r>
              <a:rPr lang="tr-TR" sz="2000" dirty="0" smtClean="0">
                <a:solidFill>
                  <a:schemeClr val="tx1"/>
                </a:solidFill>
              </a:rPr>
              <a:t>Temel Bileşen Analizinin </a:t>
            </a:r>
            <a:r>
              <a:rPr lang="tr-TR" sz="2000" dirty="0">
                <a:solidFill>
                  <a:schemeClr val="tx1"/>
                </a:solidFill>
              </a:rPr>
              <a:t>üç temel amacı vardır:</a:t>
            </a:r>
          </a:p>
        </p:txBody>
      </p:sp>
      <p:sp>
        <p:nvSpPr>
          <p:cNvPr id="4" name="Dikdörtgen 3"/>
          <p:cNvSpPr/>
          <p:nvPr/>
        </p:nvSpPr>
        <p:spPr>
          <a:xfrm>
            <a:off x="2404805" y="2312681"/>
            <a:ext cx="5141726" cy="2812025"/>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b">
              <a:buFont typeface="+mj-lt"/>
              <a:buAutoNum type="arabicPeriod"/>
            </a:pPr>
            <a:r>
              <a:rPr lang="tr-TR" sz="2400" dirty="0">
                <a:solidFill>
                  <a:schemeClr val="tx1"/>
                </a:solidFill>
              </a:rPr>
              <a:t>Verilerin boyutunu azaltma</a:t>
            </a:r>
          </a:p>
          <a:p>
            <a:pPr marL="342900" indent="-342900" fontAlgn="b">
              <a:buFont typeface="+mj-lt"/>
              <a:buAutoNum type="arabicPeriod"/>
            </a:pPr>
            <a:r>
              <a:rPr lang="tr-TR" sz="2400" dirty="0">
                <a:solidFill>
                  <a:schemeClr val="tx1"/>
                </a:solidFill>
              </a:rPr>
              <a:t>Tahminleme yapma</a:t>
            </a:r>
          </a:p>
          <a:p>
            <a:pPr marL="342900" indent="-342900" fontAlgn="b">
              <a:buFont typeface="+mj-lt"/>
              <a:buAutoNum type="arabicPeriod"/>
            </a:pPr>
            <a:r>
              <a:rPr lang="tr-TR" sz="2400" dirty="0">
                <a:solidFill>
                  <a:schemeClr val="tx1"/>
                </a:solidFill>
              </a:rPr>
              <a:t>Veri </a:t>
            </a:r>
            <a:r>
              <a:rPr lang="tr-TR" sz="2400" dirty="0" smtClean="0">
                <a:solidFill>
                  <a:schemeClr val="tx1"/>
                </a:solidFill>
              </a:rPr>
              <a:t>setini </a:t>
            </a:r>
            <a:r>
              <a:rPr lang="tr-TR" sz="2400" dirty="0">
                <a:solidFill>
                  <a:schemeClr val="tx1"/>
                </a:solidFill>
              </a:rPr>
              <a:t>bazı analizler için </a:t>
            </a:r>
            <a:r>
              <a:rPr lang="tr-TR" sz="2400" dirty="0" smtClean="0">
                <a:solidFill>
                  <a:schemeClr val="tx1"/>
                </a:solidFill>
              </a:rPr>
              <a:t>görselleştirmek</a:t>
            </a:r>
            <a:endParaRPr lang="tr-TR" sz="2400" dirty="0">
              <a:solidFill>
                <a:schemeClr val="tx1"/>
              </a:solidFill>
            </a:endParaRPr>
          </a:p>
        </p:txBody>
      </p:sp>
    </p:spTree>
    <p:extLst>
      <p:ext uri="{BB962C8B-B14F-4D97-AF65-F5344CB8AC3E}">
        <p14:creationId xmlns:p14="http://schemas.microsoft.com/office/powerpoint/2010/main" val="3461459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2198" y="88490"/>
            <a:ext cx="8596668" cy="1320800"/>
          </a:xfrm>
        </p:spPr>
        <p:txBody>
          <a:bodyPr>
            <a:normAutofit fontScale="90000"/>
          </a:bodyPr>
          <a:lstStyle/>
          <a:p>
            <a:r>
              <a:rPr lang="tr-TR" b="1" dirty="0"/>
              <a:t>Ne zaman </a:t>
            </a:r>
            <a:r>
              <a:rPr lang="tr-TR" b="1" dirty="0" smtClean="0"/>
              <a:t>Negatif Olmayan Matris </a:t>
            </a:r>
            <a:r>
              <a:rPr lang="tr-TR" b="1" dirty="0" err="1" smtClean="0"/>
              <a:t>Faktorizasyonu</a:t>
            </a:r>
            <a:r>
              <a:rPr lang="tr-TR" b="1" dirty="0" smtClean="0"/>
              <a:t> </a:t>
            </a:r>
            <a:r>
              <a:rPr lang="tr-TR" b="1" dirty="0"/>
              <a:t>kullanıyoruz?</a:t>
            </a:r>
            <a:br>
              <a:rPr lang="tr-TR" b="1" dirty="0"/>
            </a:br>
            <a:endParaRPr lang="tr-TR" dirty="0"/>
          </a:p>
        </p:txBody>
      </p:sp>
      <p:sp>
        <p:nvSpPr>
          <p:cNvPr id="3" name="İçerik Yer Tutucusu 2"/>
          <p:cNvSpPr>
            <a:spLocks noGrp="1"/>
          </p:cNvSpPr>
          <p:nvPr>
            <p:ph idx="1"/>
          </p:nvPr>
        </p:nvSpPr>
        <p:spPr>
          <a:xfrm>
            <a:off x="392198" y="1189703"/>
            <a:ext cx="8596668" cy="5486399"/>
          </a:xfrm>
        </p:spPr>
        <p:txBody>
          <a:bodyPr/>
          <a:lstStyle/>
          <a:p>
            <a:pPr marL="0" indent="0">
              <a:buNone/>
            </a:pPr>
            <a:r>
              <a:rPr lang="tr-TR" dirty="0">
                <a:solidFill>
                  <a:schemeClr val="tx1"/>
                </a:solidFill>
              </a:rPr>
              <a:t>NMF, altta yatan faktörlerin negatif olmayan olarak yorumlanabileceği </a:t>
            </a:r>
            <a:r>
              <a:rPr lang="tr-TR" dirty="0" smtClean="0">
                <a:solidFill>
                  <a:schemeClr val="tx1"/>
                </a:solidFill>
              </a:rPr>
              <a:t>analizler </a:t>
            </a:r>
            <a:r>
              <a:rPr lang="tr-TR" dirty="0">
                <a:solidFill>
                  <a:schemeClr val="tx1"/>
                </a:solidFill>
              </a:rPr>
              <a:t>için uygundur. </a:t>
            </a:r>
            <a:r>
              <a:rPr lang="tr-TR" dirty="0" smtClean="0">
                <a:solidFill>
                  <a:schemeClr val="tx1"/>
                </a:solidFill>
              </a:rPr>
              <a:t>Buna en iyi örneklerden biri aşağıda verilmiştir.</a:t>
            </a:r>
          </a:p>
          <a:p>
            <a:r>
              <a:rPr lang="tr-TR" sz="2000" b="1" dirty="0" smtClean="0">
                <a:solidFill>
                  <a:schemeClr val="tx1"/>
                </a:solidFill>
              </a:rPr>
              <a:t>Örnek: Yüzler</a:t>
            </a:r>
          </a:p>
          <a:p>
            <a:pPr marL="0" indent="0">
              <a:buNone/>
            </a:pPr>
            <a:r>
              <a:rPr lang="tr-TR" dirty="0">
                <a:solidFill>
                  <a:schemeClr val="tx1"/>
                </a:solidFill>
              </a:rPr>
              <a:t>Y</a:t>
            </a:r>
            <a:r>
              <a:rPr lang="tr-TR" dirty="0" smtClean="0">
                <a:solidFill>
                  <a:schemeClr val="tx1"/>
                </a:solidFill>
              </a:rPr>
              <a:t>aygın </a:t>
            </a:r>
            <a:r>
              <a:rPr lang="tr-TR" dirty="0">
                <a:solidFill>
                  <a:schemeClr val="tx1"/>
                </a:solidFill>
              </a:rPr>
              <a:t>olarak kullanılan bir </a:t>
            </a:r>
            <a:r>
              <a:rPr lang="tr-TR" dirty="0" err="1">
                <a:solidFill>
                  <a:schemeClr val="tx1"/>
                </a:solidFill>
              </a:rPr>
              <a:t>faktorizasyon</a:t>
            </a:r>
            <a:r>
              <a:rPr lang="tr-TR" dirty="0">
                <a:solidFill>
                  <a:schemeClr val="tx1"/>
                </a:solidFill>
              </a:rPr>
              <a:t> yöntemi </a:t>
            </a:r>
            <a:r>
              <a:rPr lang="tr-TR" dirty="0" err="1" smtClean="0">
                <a:solidFill>
                  <a:schemeClr val="tx1"/>
                </a:solidFill>
              </a:rPr>
              <a:t>PCA'dır</a:t>
            </a:r>
            <a:r>
              <a:rPr lang="tr-TR" dirty="0" smtClean="0">
                <a:solidFill>
                  <a:schemeClr val="tx1"/>
                </a:solidFill>
              </a:rPr>
              <a:t>. (Temel Bileşenler </a:t>
            </a:r>
            <a:r>
              <a:rPr lang="tr-TR" dirty="0">
                <a:solidFill>
                  <a:schemeClr val="tx1"/>
                </a:solidFill>
              </a:rPr>
              <a:t>Analizi</a:t>
            </a:r>
            <a:r>
              <a:rPr lang="tr-TR" dirty="0" smtClean="0">
                <a:solidFill>
                  <a:schemeClr val="tx1"/>
                </a:solidFill>
              </a:rPr>
              <a:t>). </a:t>
            </a:r>
            <a:r>
              <a:rPr lang="tr-TR" dirty="0">
                <a:solidFill>
                  <a:schemeClr val="tx1"/>
                </a:solidFill>
              </a:rPr>
              <a:t>PCA hakkında şu anda bilmeniz gereken tek şey, hem </a:t>
            </a:r>
            <a:r>
              <a:rPr lang="tr-TR" dirty="0" smtClean="0">
                <a:solidFill>
                  <a:schemeClr val="tx1"/>
                </a:solidFill>
              </a:rPr>
              <a:t>pozitif </a:t>
            </a:r>
            <a:r>
              <a:rPr lang="tr-TR" dirty="0">
                <a:solidFill>
                  <a:schemeClr val="tx1"/>
                </a:solidFill>
              </a:rPr>
              <a:t>hem de </a:t>
            </a:r>
            <a:r>
              <a:rPr lang="tr-TR" dirty="0" smtClean="0">
                <a:solidFill>
                  <a:schemeClr val="tx1"/>
                </a:solidFill>
              </a:rPr>
              <a:t>negatif </a:t>
            </a:r>
            <a:r>
              <a:rPr lang="tr-TR" dirty="0">
                <a:solidFill>
                  <a:schemeClr val="tx1"/>
                </a:solidFill>
              </a:rPr>
              <a:t>olabilecek faktörler yaratmasıdır.</a:t>
            </a:r>
          </a:p>
          <a:p>
            <a:pPr marL="0" indent="0">
              <a:buNone/>
            </a:pPr>
            <a:endParaRPr lang="tr-TR" dirty="0" smtClean="0">
              <a:solidFill>
                <a:schemeClr val="tx1"/>
              </a:solidFill>
            </a:endParaRPr>
          </a:p>
          <a:p>
            <a:pPr marL="0" indent="0">
              <a:buNone/>
            </a:pPr>
            <a:r>
              <a:rPr lang="tr-TR" dirty="0">
                <a:solidFill>
                  <a:schemeClr val="tx1"/>
                </a:solidFill>
              </a:rPr>
              <a:t>Çeşitli yüzleri ayrıştırmaya çalıştığımızda ne olacağını görelim. Aşağıdaki görüntüde, solda PCA ile hesapladığımız bileşenleri </a:t>
            </a:r>
            <a:r>
              <a:rPr lang="tr-TR" dirty="0" smtClean="0">
                <a:solidFill>
                  <a:schemeClr val="tx1"/>
                </a:solidFill>
              </a:rPr>
              <a:t>ve </a:t>
            </a:r>
            <a:r>
              <a:rPr lang="tr-TR" dirty="0">
                <a:solidFill>
                  <a:schemeClr val="tx1"/>
                </a:solidFill>
              </a:rPr>
              <a:t>sağda tek bir görüntüye karşılık gelen ağırlıkları gösteriyoruz. </a:t>
            </a:r>
            <a:r>
              <a:rPr lang="tr-TR" dirty="0" smtClean="0">
                <a:solidFill>
                  <a:schemeClr val="tx1"/>
                </a:solidFill>
              </a:rPr>
              <a:t>Kırmızılar negatif </a:t>
            </a:r>
            <a:r>
              <a:rPr lang="tr-TR" dirty="0">
                <a:solidFill>
                  <a:schemeClr val="tx1"/>
                </a:solidFill>
              </a:rPr>
              <a:t>değerleri temsil eder.</a:t>
            </a:r>
            <a:br>
              <a:rPr lang="tr-TR" dirty="0">
                <a:solidFill>
                  <a:schemeClr val="tx1"/>
                </a:solidFill>
              </a:rPr>
            </a:br>
            <a:endParaRPr lang="tr-TR" dirty="0">
              <a:solidFill>
                <a:schemeClr val="tx1"/>
              </a:solidFill>
            </a:endParaRPr>
          </a:p>
          <a:p>
            <a:pPr marL="0" indent="0">
              <a:buNone/>
            </a:pPr>
            <a:endParaRPr lang="tr-TR" b="1" dirty="0" smtClean="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49" y="4658485"/>
            <a:ext cx="4315049" cy="2017617"/>
          </a:xfrm>
          <a:prstGeom prst="rect">
            <a:avLst/>
          </a:prstGeom>
        </p:spPr>
      </p:pic>
      <p:sp>
        <p:nvSpPr>
          <p:cNvPr id="5" name="Metin kutusu 4"/>
          <p:cNvSpPr txBox="1"/>
          <p:nvPr/>
        </p:nvSpPr>
        <p:spPr>
          <a:xfrm>
            <a:off x="5105349" y="4658485"/>
            <a:ext cx="4011561" cy="1759974"/>
          </a:xfrm>
          <a:prstGeom prst="rect">
            <a:avLst/>
          </a:prstGeom>
          <a:noFill/>
        </p:spPr>
        <p:txBody>
          <a:bodyPr wrap="square" rtlCol="0">
            <a:spAutoFit/>
          </a:bodyPr>
          <a:lstStyle/>
          <a:p>
            <a:r>
              <a:rPr lang="tr-TR" dirty="0"/>
              <a:t>Bileşenlere bakarsanız, pek mantıklı olmadıklarını görürsünüz. Bir yüzün "negatif" bir bileşene sahip olmasının ne anlama geldiğini de yorumlamak zordur.</a:t>
            </a:r>
          </a:p>
          <a:p>
            <a:endParaRPr lang="tr-TR" dirty="0"/>
          </a:p>
        </p:txBody>
      </p:sp>
    </p:spTree>
    <p:extLst>
      <p:ext uri="{BB962C8B-B14F-4D97-AF65-F5344CB8AC3E}">
        <p14:creationId xmlns:p14="http://schemas.microsoft.com/office/powerpoint/2010/main" val="7816487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72515" y="963562"/>
            <a:ext cx="8596668" cy="4975122"/>
          </a:xfrm>
        </p:spPr>
        <p:txBody>
          <a:bodyPr/>
          <a:lstStyle/>
          <a:p>
            <a:pPr marL="0" indent="0">
              <a:buNone/>
            </a:pPr>
            <a:endParaRPr lang="tr-TR" dirty="0"/>
          </a:p>
          <a:p>
            <a:r>
              <a:rPr lang="tr-TR" dirty="0" smtClean="0"/>
              <a:t>Şimdi, </a:t>
            </a:r>
            <a:r>
              <a:rPr lang="tr-TR" dirty="0"/>
              <a:t>NMF kullandığımızda ne olacağını görelim</a:t>
            </a:r>
            <a:r>
              <a:rPr lang="tr-TR" dirty="0" smtClean="0"/>
              <a:t>.</a:t>
            </a:r>
          </a:p>
          <a:p>
            <a:endParaRPr lang="tr-TR" dirty="0"/>
          </a:p>
          <a:p>
            <a:endParaRPr lang="tr-TR" dirty="0" smtClean="0"/>
          </a:p>
          <a:p>
            <a:endParaRPr lang="tr-TR" dirty="0"/>
          </a:p>
          <a:p>
            <a:endParaRPr lang="tr-TR" dirty="0" smtClean="0"/>
          </a:p>
          <a:p>
            <a:endParaRPr lang="tr-TR" dirty="0"/>
          </a:p>
          <a:p>
            <a:pPr marL="0" indent="0">
              <a:buNone/>
            </a:pPr>
            <a:r>
              <a:rPr lang="tr-TR" dirty="0" smtClean="0"/>
              <a:t>Burada, </a:t>
            </a:r>
            <a:r>
              <a:rPr lang="tr-TR" dirty="0"/>
              <a:t>bileşenlerin bir anlamı var gibi görünüyor. </a:t>
            </a:r>
            <a:r>
              <a:rPr lang="tr-TR" dirty="0" smtClean="0"/>
              <a:t>Bazı kareler </a:t>
            </a:r>
            <a:r>
              <a:rPr lang="tr-TR" dirty="0"/>
              <a:t>burun kısımları veya göz kısımları gibi görünür. </a:t>
            </a:r>
            <a:r>
              <a:rPr lang="tr-TR" dirty="0" smtClean="0"/>
              <a:t>Yüzün </a:t>
            </a:r>
            <a:r>
              <a:rPr lang="tr-TR" dirty="0"/>
              <a:t>birkaç bileşenin kaplaması olduğunu düşünebiliriz. </a:t>
            </a:r>
            <a:r>
              <a:rPr lang="tr-TR" dirty="0" smtClean="0"/>
              <a:t>Bu </a:t>
            </a:r>
            <a:r>
              <a:rPr lang="tr-TR" dirty="0"/>
              <a:t>bir yüzün ayrışmasını, belirli bir burun tipinin belirli bir ağırlığına, </a:t>
            </a:r>
            <a:r>
              <a:rPr lang="tr-TR" dirty="0" smtClean="0"/>
              <a:t>belirli bir göz </a:t>
            </a:r>
            <a:r>
              <a:rPr lang="tr-TR" dirty="0"/>
              <a:t>tipine vb</a:t>
            </a:r>
            <a:r>
              <a:rPr lang="tr-TR" dirty="0" smtClean="0"/>
              <a:t>. </a:t>
            </a:r>
            <a:r>
              <a:rPr lang="tr-TR" dirty="0"/>
              <a:t>g</a:t>
            </a:r>
            <a:r>
              <a:rPr lang="tr-TR" dirty="0" smtClean="0"/>
              <a:t>ibi </a:t>
            </a:r>
            <a:r>
              <a:rPr lang="tr-TR" dirty="0"/>
              <a:t>yorumlayabileceğimiz anlamına gelir.</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930" y="1737083"/>
            <a:ext cx="3647839" cy="1891020"/>
          </a:xfrm>
          <a:prstGeom prst="rect">
            <a:avLst/>
          </a:prstGeom>
        </p:spPr>
      </p:pic>
    </p:spTree>
    <p:extLst>
      <p:ext uri="{BB962C8B-B14F-4D97-AF65-F5344CB8AC3E}">
        <p14:creationId xmlns:p14="http://schemas.microsoft.com/office/powerpoint/2010/main" val="4605110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747252"/>
            <a:ext cx="8596668" cy="570271"/>
          </a:xfrm>
        </p:spPr>
        <p:txBody>
          <a:bodyPr>
            <a:noAutofit/>
          </a:bodyPr>
          <a:lstStyle/>
          <a:p>
            <a:r>
              <a:rPr lang="tr-TR" sz="4000" b="1" dirty="0" smtClean="0"/>
              <a:t>SORULAR</a:t>
            </a:r>
            <a:endParaRPr lang="tr-TR" sz="4000" b="1" dirty="0"/>
          </a:p>
        </p:txBody>
      </p:sp>
      <p:sp>
        <p:nvSpPr>
          <p:cNvPr id="3" name="İçerik Yer Tutucusu 2"/>
          <p:cNvSpPr>
            <a:spLocks noGrp="1"/>
          </p:cNvSpPr>
          <p:nvPr>
            <p:ph idx="1"/>
          </p:nvPr>
        </p:nvSpPr>
        <p:spPr>
          <a:xfrm>
            <a:off x="677334" y="1710813"/>
            <a:ext cx="8596668" cy="4330550"/>
          </a:xfrm>
        </p:spPr>
        <p:txBody>
          <a:bodyPr>
            <a:normAutofit/>
          </a:bodyPr>
          <a:lstStyle/>
          <a:p>
            <a:pPr>
              <a:buClr>
                <a:schemeClr val="accent1">
                  <a:lumMod val="50000"/>
                </a:schemeClr>
              </a:buClr>
              <a:buFont typeface="+mj-lt"/>
              <a:buAutoNum type="arabicPeriod"/>
            </a:pPr>
            <a:endParaRPr lang="tr-TR" sz="2000" dirty="0" smtClean="0"/>
          </a:p>
          <a:p>
            <a:pPr>
              <a:buClr>
                <a:schemeClr val="accent1">
                  <a:lumMod val="50000"/>
                </a:schemeClr>
              </a:buClr>
              <a:buFont typeface="+mj-lt"/>
              <a:buAutoNum type="arabicPeriod"/>
            </a:pPr>
            <a:r>
              <a:rPr lang="tr-TR" sz="2000" dirty="0" smtClean="0"/>
              <a:t>Temel </a:t>
            </a:r>
            <a:r>
              <a:rPr lang="tr-TR" sz="2000" dirty="0" smtClean="0"/>
              <a:t>Bileşenler Analizi(PCA) ve Bağımsız Bileşenler Analizi(ICA) arasındaki farklar nelerdir ?</a:t>
            </a:r>
          </a:p>
          <a:p>
            <a:pPr>
              <a:buClr>
                <a:schemeClr val="accent1">
                  <a:lumMod val="50000"/>
                </a:schemeClr>
              </a:buClr>
              <a:buFont typeface="+mj-lt"/>
              <a:buAutoNum type="arabicPeriod"/>
            </a:pPr>
            <a:r>
              <a:rPr lang="tr-TR" sz="2000" dirty="0" smtClean="0"/>
              <a:t>Yüz tanıma yapmak istersek kullanacağımız en uygun yöntem hangisidir?</a:t>
            </a:r>
          </a:p>
          <a:p>
            <a:pPr>
              <a:buClr>
                <a:schemeClr val="accent1">
                  <a:lumMod val="50000"/>
                </a:schemeClr>
              </a:buClr>
              <a:buFont typeface="+mj-lt"/>
              <a:buAutoNum type="arabicPeriod"/>
            </a:pPr>
            <a:r>
              <a:rPr lang="tr-TR" sz="2000" dirty="0" smtClean="0"/>
              <a:t>Boyut indirgeme nedir?</a:t>
            </a:r>
          </a:p>
          <a:p>
            <a:pPr>
              <a:buClr>
                <a:schemeClr val="accent1">
                  <a:lumMod val="50000"/>
                </a:schemeClr>
              </a:buClr>
              <a:buFont typeface="+mj-lt"/>
              <a:buAutoNum type="arabicPeriod"/>
            </a:pPr>
            <a:r>
              <a:rPr lang="tr-TR" sz="2000" dirty="0" smtClean="0"/>
              <a:t>Temel Bileşenler Analizinde veri setinin dağılımı nasıl olmalıdır, neden?</a:t>
            </a:r>
          </a:p>
          <a:p>
            <a:pPr>
              <a:buClr>
                <a:schemeClr val="accent1">
                  <a:lumMod val="50000"/>
                </a:schemeClr>
              </a:buClr>
              <a:buFont typeface="+mj-lt"/>
              <a:buAutoNum type="arabicPeriod"/>
            </a:pPr>
            <a:r>
              <a:rPr lang="tr-TR" sz="2000" dirty="0" smtClean="0"/>
              <a:t>Hangi analizin varsayımlarından bir tanesi merkezi limit teoremine dayanır?</a:t>
            </a:r>
            <a:endParaRPr lang="tr-TR" sz="2000" dirty="0"/>
          </a:p>
        </p:txBody>
      </p:sp>
    </p:spTree>
    <p:extLst>
      <p:ext uri="{BB962C8B-B14F-4D97-AF65-F5344CB8AC3E}">
        <p14:creationId xmlns:p14="http://schemas.microsoft.com/office/powerpoint/2010/main" val="9073152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5657" y="839789"/>
            <a:ext cx="8596668" cy="1320800"/>
          </a:xfrm>
        </p:spPr>
        <p:txBody>
          <a:bodyPr>
            <a:normAutofit/>
          </a:bodyPr>
          <a:lstStyle/>
          <a:p>
            <a:r>
              <a:rPr lang="tr-TR" sz="4000" b="1" dirty="0" smtClean="0"/>
              <a:t>GRUP ÜYELERİ</a:t>
            </a:r>
            <a:endParaRPr lang="tr-TR" sz="4000" b="1" dirty="0"/>
          </a:p>
        </p:txBody>
      </p:sp>
      <p:sp>
        <p:nvSpPr>
          <p:cNvPr id="3" name="İçerik Yer Tutucusu 2"/>
          <p:cNvSpPr>
            <a:spLocks noGrp="1"/>
          </p:cNvSpPr>
          <p:nvPr>
            <p:ph idx="1"/>
          </p:nvPr>
        </p:nvSpPr>
        <p:spPr>
          <a:xfrm>
            <a:off x="775657" y="1747634"/>
            <a:ext cx="8596668" cy="3880773"/>
          </a:xfrm>
        </p:spPr>
        <p:txBody>
          <a:bodyPr>
            <a:normAutofit/>
          </a:bodyPr>
          <a:lstStyle/>
          <a:p>
            <a:r>
              <a:rPr lang="tr-TR" sz="2400" dirty="0" smtClean="0"/>
              <a:t>TUĞÇE ELMACI 121516021</a:t>
            </a:r>
          </a:p>
          <a:p>
            <a:r>
              <a:rPr lang="tr-TR" sz="2400" dirty="0" smtClean="0"/>
              <a:t>AYSUN AYDOĞDU 121516041</a:t>
            </a:r>
          </a:p>
          <a:p>
            <a:r>
              <a:rPr lang="tr-TR" sz="2400" dirty="0" smtClean="0"/>
              <a:t>EBRU ARAS 121516034</a:t>
            </a:r>
          </a:p>
          <a:p>
            <a:r>
              <a:rPr lang="tr-TR" sz="2400" dirty="0" smtClean="0"/>
              <a:t>DİLEK ASLAN 121516051</a:t>
            </a:r>
            <a:endParaRPr lang="tr-TR" sz="2400" dirty="0"/>
          </a:p>
        </p:txBody>
      </p:sp>
    </p:spTree>
    <p:extLst>
      <p:ext uri="{BB962C8B-B14F-4D97-AF65-F5344CB8AC3E}">
        <p14:creationId xmlns:p14="http://schemas.microsoft.com/office/powerpoint/2010/main" val="40455336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1110" y="117987"/>
            <a:ext cx="8596668" cy="599768"/>
          </a:xfrm>
        </p:spPr>
        <p:txBody>
          <a:bodyPr>
            <a:normAutofit fontScale="90000"/>
          </a:bodyPr>
          <a:lstStyle/>
          <a:p>
            <a:r>
              <a:rPr lang="tr-TR" dirty="0" smtClean="0"/>
              <a:t>KAYNAKÇA</a:t>
            </a:r>
            <a:endParaRPr lang="tr-TR" dirty="0"/>
          </a:p>
        </p:txBody>
      </p:sp>
      <p:sp>
        <p:nvSpPr>
          <p:cNvPr id="3" name="İçerik Yer Tutucusu 2"/>
          <p:cNvSpPr>
            <a:spLocks noGrp="1"/>
          </p:cNvSpPr>
          <p:nvPr>
            <p:ph idx="1"/>
          </p:nvPr>
        </p:nvSpPr>
        <p:spPr>
          <a:xfrm>
            <a:off x="521110" y="717755"/>
            <a:ext cx="8752892" cy="6140245"/>
          </a:xfrm>
        </p:spPr>
        <p:txBody>
          <a:bodyPr>
            <a:normAutofit/>
          </a:bodyPr>
          <a:lstStyle/>
          <a:p>
            <a:r>
              <a:rPr lang="tr-TR" sz="1200" dirty="0">
                <a:hlinkClick r:id="rId2"/>
              </a:rPr>
              <a:t>http://www.sthda.com/english/articles/31-principal-component-methods-in-r-practical-guide/112-pca-principal-component-analysis-essentials</a:t>
            </a:r>
            <a:r>
              <a:rPr lang="tr-TR" sz="1200" dirty="0" smtClean="0">
                <a:hlinkClick r:id="rId2"/>
              </a:rPr>
              <a:t>/</a:t>
            </a:r>
            <a:endParaRPr lang="tr-TR" sz="1200" dirty="0" smtClean="0"/>
          </a:p>
          <a:p>
            <a:r>
              <a:rPr lang="tr-TR" sz="1200" dirty="0">
                <a:hlinkClick r:id="rId3"/>
              </a:rPr>
              <a:t>https://www.r-bloggers.com/reconstructing-principal-component-analysis-matrix</a:t>
            </a:r>
            <a:r>
              <a:rPr lang="tr-TR" sz="1200" dirty="0" smtClean="0">
                <a:hlinkClick r:id="rId3"/>
              </a:rPr>
              <a:t>/</a:t>
            </a:r>
            <a:endParaRPr lang="tr-TR" sz="1200" dirty="0" smtClean="0"/>
          </a:p>
          <a:p>
            <a:r>
              <a:rPr lang="tr-TR" sz="1200" dirty="0">
                <a:hlinkClick r:id="rId4"/>
              </a:rPr>
              <a:t>https://</a:t>
            </a:r>
            <a:r>
              <a:rPr lang="tr-TR" sz="1200" dirty="0" smtClean="0">
                <a:hlinkClick r:id="rId4"/>
              </a:rPr>
              <a:t>uc-r.github.io/pca</a:t>
            </a:r>
            <a:endParaRPr lang="tr-TR" sz="1200" dirty="0" smtClean="0"/>
          </a:p>
          <a:p>
            <a:r>
              <a:rPr lang="tr-TR" sz="1200" dirty="0">
                <a:hlinkClick r:id="rId5"/>
              </a:rPr>
              <a:t>http://</a:t>
            </a:r>
            <a:r>
              <a:rPr lang="tr-TR" sz="1200" dirty="0" smtClean="0">
                <a:hlinkClick r:id="rId5"/>
              </a:rPr>
              <a:t>compneurosci.com/wiki/images/4/42/Intro_to_PCA_and_ICA.pdf</a:t>
            </a:r>
            <a:endParaRPr lang="tr-TR" sz="1200" dirty="0" smtClean="0"/>
          </a:p>
          <a:p>
            <a:r>
              <a:rPr lang="tr-TR" sz="1200" dirty="0">
                <a:hlinkClick r:id="rId6"/>
              </a:rPr>
              <a:t>https://blog.paperspace.com/dimension-reduction-with-independent-components-analysis</a:t>
            </a:r>
            <a:r>
              <a:rPr lang="tr-TR" sz="1200" dirty="0" smtClean="0">
                <a:hlinkClick r:id="rId6"/>
              </a:rPr>
              <a:t>/</a:t>
            </a:r>
            <a:endParaRPr lang="tr-TR" sz="1200" dirty="0" smtClean="0"/>
          </a:p>
          <a:p>
            <a:r>
              <a:rPr lang="tr-TR" sz="1200" dirty="0">
                <a:hlinkClick r:id="rId7"/>
              </a:rPr>
              <a:t>https://medium.com/@datalabtr/r-ile-principal-component-analizi-pca-2b3034caf10a#:~:text=Principal%20component%20analysis%20(PCA)%20%C3%A7ok,buradaki%20toplam%20de%C4%9Fi%C5%9Fkenlik%20ile%20a%C3%A7%C4%B1klanmaktad%C4%B1r</a:t>
            </a:r>
            <a:r>
              <a:rPr lang="tr-TR" sz="1200" dirty="0" smtClean="0">
                <a:hlinkClick r:id="rId7"/>
              </a:rPr>
              <a:t>.</a:t>
            </a:r>
            <a:endParaRPr lang="tr-TR" sz="1200" dirty="0" smtClean="0"/>
          </a:p>
          <a:p>
            <a:r>
              <a:rPr lang="tr-TR" sz="1200" dirty="0">
                <a:hlinkClick r:id="rId8"/>
              </a:rPr>
              <a:t>https://www.r-bloggers.com/quick-intro-to-nmf-the-method-and-the-r-package</a:t>
            </a:r>
            <a:r>
              <a:rPr lang="tr-TR" sz="1200" dirty="0" smtClean="0">
                <a:hlinkClick r:id="rId8"/>
              </a:rPr>
              <a:t>/</a:t>
            </a:r>
            <a:endParaRPr lang="tr-TR" sz="1200" dirty="0" smtClean="0"/>
          </a:p>
          <a:p>
            <a:r>
              <a:rPr lang="tr-TR" sz="1200" dirty="0">
                <a:hlinkClick r:id="rId9"/>
              </a:rPr>
              <a:t>file:///C:/Users/ThinkPad/AppData/Local/Packages/microsoft.windowscommunicationsapps_8wekyb3d8bbwe/LocalState/Files/S0/467/Attachments/ICA-Example_DATE[1564].</a:t>
            </a:r>
            <a:r>
              <a:rPr lang="tr-TR" sz="1200" dirty="0" smtClean="0">
                <a:hlinkClick r:id="rId9"/>
              </a:rPr>
              <a:t>html</a:t>
            </a:r>
            <a:endParaRPr lang="tr-TR" sz="1200" dirty="0" smtClean="0"/>
          </a:p>
          <a:p>
            <a:r>
              <a:rPr lang="tr-TR" sz="1200" dirty="0">
                <a:hlinkClick r:id="rId10"/>
              </a:rPr>
              <a:t>https://</a:t>
            </a:r>
            <a:r>
              <a:rPr lang="tr-TR" sz="1200" dirty="0" smtClean="0">
                <a:hlinkClick r:id="rId10"/>
              </a:rPr>
              <a:t>mlexplained.com/2017/12/28/a-practical-introduction-to-nmf-nonnegative-matrix-factorization/</a:t>
            </a:r>
            <a:endParaRPr lang="tr-TR" sz="1200" dirty="0" smtClean="0"/>
          </a:p>
          <a:p>
            <a:r>
              <a:rPr lang="tr-TR" sz="1200" dirty="0">
                <a:hlinkClick r:id="rId11"/>
              </a:rPr>
              <a:t>http://www.di.fc.ul.pt/~</a:t>
            </a:r>
            <a:r>
              <a:rPr lang="tr-TR" sz="1200" dirty="0" smtClean="0">
                <a:hlinkClick r:id="rId11"/>
              </a:rPr>
              <a:t>jpn/r/pca/pca.html</a:t>
            </a:r>
            <a:endParaRPr lang="tr-TR" sz="1200" dirty="0" smtClean="0"/>
          </a:p>
          <a:p>
            <a:r>
              <a:rPr lang="tr-TR" sz="1200" dirty="0">
                <a:hlinkClick r:id="rId12"/>
              </a:rPr>
              <a:t>https://rpubs.com/esobolewska/pcr-step-by-step</a:t>
            </a:r>
            <a:endParaRPr lang="tr-TR" sz="1200" dirty="0"/>
          </a:p>
        </p:txBody>
      </p:sp>
    </p:spTree>
    <p:extLst>
      <p:ext uri="{BB962C8B-B14F-4D97-AF65-F5344CB8AC3E}">
        <p14:creationId xmlns:p14="http://schemas.microsoft.com/office/powerpoint/2010/main" val="83052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3" y="126813"/>
            <a:ext cx="8596668" cy="707923"/>
          </a:xfrm>
        </p:spPr>
        <p:txBody>
          <a:bodyPr>
            <a:normAutofit fontScale="90000"/>
          </a:bodyPr>
          <a:lstStyle/>
          <a:p>
            <a:pPr algn="ctr"/>
            <a:r>
              <a:rPr lang="tr-TR" b="1" dirty="0"/>
              <a:t>Temel Bileşen Analizi</a:t>
            </a:r>
            <a:r>
              <a:rPr lang="tr-TR" b="1" dirty="0" smtClean="0"/>
              <a:t> </a:t>
            </a:r>
            <a:br>
              <a:rPr lang="tr-TR" b="1" dirty="0" smtClean="0"/>
            </a:br>
            <a:r>
              <a:rPr lang="tr-TR" b="1" dirty="0" smtClean="0"/>
              <a:t>Temel </a:t>
            </a:r>
            <a:r>
              <a:rPr lang="tr-TR" b="1" dirty="0"/>
              <a:t>Matematiksel Yapısı</a:t>
            </a:r>
            <a:br>
              <a:rPr lang="tr-TR" b="1" dirty="0"/>
            </a:br>
            <a:endParaRPr lang="tr-TR" dirty="0"/>
          </a:p>
        </p:txBody>
      </p:sp>
      <p:sp>
        <p:nvSpPr>
          <p:cNvPr id="3" name="İçerik Yer Tutucusu 2"/>
          <p:cNvSpPr>
            <a:spLocks noGrp="1"/>
          </p:cNvSpPr>
          <p:nvPr>
            <p:ph idx="1"/>
          </p:nvPr>
        </p:nvSpPr>
        <p:spPr>
          <a:xfrm>
            <a:off x="677334" y="1297858"/>
            <a:ext cx="8596668" cy="4375355"/>
          </a:xfrm>
        </p:spPr>
        <p:txBody>
          <a:bodyPr/>
          <a:lstStyle/>
          <a:p>
            <a:pPr marL="0" indent="0">
              <a:buNone/>
            </a:pPr>
            <a:endParaRPr lang="tr-TR" dirty="0" smtClean="0"/>
          </a:p>
          <a:p>
            <a:r>
              <a:rPr lang="tr-TR" dirty="0" smtClean="0"/>
              <a:t>Temel </a:t>
            </a:r>
            <a:r>
              <a:rPr lang="tr-TR" dirty="0"/>
              <a:t>Bileşen </a:t>
            </a:r>
            <a:r>
              <a:rPr lang="tr-TR" dirty="0" smtClean="0"/>
              <a:t>Analizi değişkenler arasındaki </a:t>
            </a:r>
            <a:r>
              <a:rPr lang="tr-TR" b="1" dirty="0" smtClean="0"/>
              <a:t>korelasyona</a:t>
            </a:r>
            <a:r>
              <a:rPr lang="tr-TR" dirty="0" smtClean="0"/>
              <a:t> yani veri setlerindeki değişkenler arası </a:t>
            </a:r>
            <a:r>
              <a:rPr lang="tr-TR" dirty="0" err="1" smtClean="0"/>
              <a:t>Kovaryans</a:t>
            </a:r>
            <a:r>
              <a:rPr lang="tr-TR" dirty="0" smtClean="0"/>
              <a:t> ve Korelasyon matrisinin özelliklerine dayanmaktadır. Bu </a:t>
            </a:r>
            <a:r>
              <a:rPr lang="tr-TR" dirty="0"/>
              <a:t>matrisler simetrik ve pozitiftir</a:t>
            </a:r>
            <a:r>
              <a:rPr lang="tr-TR" dirty="0" smtClean="0"/>
              <a:t>. </a:t>
            </a:r>
            <a:r>
              <a:rPr lang="tr-TR" dirty="0"/>
              <a:t>Bu matrislerin </a:t>
            </a:r>
            <a:r>
              <a:rPr lang="tr-TR" b="1" dirty="0" smtClean="0"/>
              <a:t>öz değerleri, </a:t>
            </a:r>
            <a:r>
              <a:rPr lang="tr-TR" b="1" dirty="0" err="1"/>
              <a:t>varyansları</a:t>
            </a:r>
            <a:r>
              <a:rPr lang="tr-TR" b="1" dirty="0"/>
              <a:t> ile özdeştir.</a:t>
            </a:r>
            <a:endParaRPr lang="tr-TR" b="1" dirty="0" smtClean="0"/>
          </a:p>
          <a:p>
            <a:endParaRPr lang="tr-TR" dirty="0"/>
          </a:p>
          <a:p>
            <a:endParaRPr lang="tr-TR" dirty="0" smtClean="0"/>
          </a:p>
          <a:p>
            <a:endParaRPr lang="tr-TR" dirty="0" smtClean="0"/>
          </a:p>
          <a:p>
            <a:endParaRPr lang="tr-TR" dirty="0"/>
          </a:p>
          <a:p>
            <a:endParaRPr lang="tr-TR" dirty="0" smtClean="0"/>
          </a:p>
          <a:p>
            <a:endParaRPr lang="tr-TR" dirty="0" smtClean="0"/>
          </a:p>
          <a:p>
            <a:endParaRPr lang="tr-TR" dirty="0" smtClean="0"/>
          </a:p>
          <a:p>
            <a:endParaRPr lang="tr-TR" dirty="0" smtClean="0"/>
          </a:p>
          <a:p>
            <a:endParaRPr lang="tr-TR" dirty="0"/>
          </a:p>
          <a:p>
            <a:pPr marL="0" indent="0">
              <a:buNone/>
            </a:pPr>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pPr marL="0" indent="0">
              <a:buNone/>
            </a:pPr>
            <a:endParaRPr lang="tr-TR" dirty="0" smtClean="0"/>
          </a:p>
          <a:p>
            <a:endParaRPr lang="tr-TR" dirty="0"/>
          </a:p>
        </p:txBody>
      </p:sp>
      <p:pic>
        <p:nvPicPr>
          <p:cNvPr id="4" name="Resim 3"/>
          <p:cNvPicPr>
            <a:picLocks noChangeAspect="1"/>
          </p:cNvPicPr>
          <p:nvPr/>
        </p:nvPicPr>
        <p:blipFill>
          <a:blip r:embed="rId2"/>
          <a:stretch>
            <a:fillRect/>
          </a:stretch>
        </p:blipFill>
        <p:spPr>
          <a:xfrm>
            <a:off x="2832985" y="3070748"/>
            <a:ext cx="4285363" cy="2432233"/>
          </a:xfrm>
          <a:prstGeom prst="rect">
            <a:avLst/>
          </a:prstGeom>
        </p:spPr>
      </p:pic>
    </p:spTree>
    <p:extLst>
      <p:ext uri="{BB962C8B-B14F-4D97-AF65-F5344CB8AC3E}">
        <p14:creationId xmlns:p14="http://schemas.microsoft.com/office/powerpoint/2010/main" val="3748463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93662" y="898073"/>
            <a:ext cx="8596668" cy="4686300"/>
          </a:xfrm>
        </p:spPr>
        <p:txBody>
          <a:bodyPr/>
          <a:lstStyle/>
          <a:p>
            <a:r>
              <a:rPr lang="tr-TR" b="1" dirty="0" smtClean="0"/>
              <a:t>Bir </a:t>
            </a:r>
            <a:r>
              <a:rPr lang="tr-TR" b="1" dirty="0" err="1" smtClean="0"/>
              <a:t>özvektör</a:t>
            </a:r>
            <a:r>
              <a:rPr lang="tr-TR" b="1" dirty="0" smtClean="0"/>
              <a:t> (</a:t>
            </a:r>
            <a:r>
              <a:rPr lang="tr-TR" b="1" dirty="0" err="1" smtClean="0"/>
              <a:t>Eigen</a:t>
            </a:r>
            <a:r>
              <a:rPr lang="tr-TR" b="1" dirty="0" smtClean="0"/>
              <a:t> </a:t>
            </a:r>
            <a:r>
              <a:rPr lang="tr-TR" b="1" dirty="0" err="1" smtClean="0"/>
              <a:t>vector</a:t>
            </a:r>
            <a:r>
              <a:rPr lang="tr-TR" b="1" dirty="0" smtClean="0"/>
              <a:t>), </a:t>
            </a:r>
            <a:r>
              <a:rPr lang="tr-TR" dirty="0" smtClean="0"/>
              <a:t>doğrusal bir dönüşüm uygulandığında yönü değişmeden kalan vektördür. Verilerde en büyük </a:t>
            </a:r>
            <a:r>
              <a:rPr lang="tr-TR" dirty="0" err="1" smtClean="0"/>
              <a:t>varyansa</a:t>
            </a:r>
            <a:r>
              <a:rPr lang="tr-TR" dirty="0" smtClean="0"/>
              <a:t> sahip yöne karşılık gelir.</a:t>
            </a:r>
          </a:p>
          <a:p>
            <a:endParaRPr lang="tr-TR" dirty="0"/>
          </a:p>
          <a:p>
            <a:endParaRPr lang="tr-TR" dirty="0" smtClean="0"/>
          </a:p>
          <a:p>
            <a:endParaRPr lang="tr-TR" dirty="0"/>
          </a:p>
          <a:p>
            <a:endParaRPr lang="tr-TR" dirty="0" smtClean="0"/>
          </a:p>
          <a:p>
            <a:endParaRPr lang="tr-TR" dirty="0" smtClean="0"/>
          </a:p>
          <a:p>
            <a:endParaRPr lang="tr-TR" dirty="0"/>
          </a:p>
          <a:p>
            <a:r>
              <a:rPr lang="tr-TR" b="1" dirty="0" smtClean="0"/>
              <a:t>Bir </a:t>
            </a:r>
            <a:r>
              <a:rPr lang="tr-TR" b="1" dirty="0" err="1" smtClean="0"/>
              <a:t>özdeğer</a:t>
            </a:r>
            <a:r>
              <a:rPr lang="tr-TR" b="1" dirty="0" smtClean="0"/>
              <a:t> (</a:t>
            </a:r>
            <a:r>
              <a:rPr lang="tr-TR" b="1" dirty="0" err="1"/>
              <a:t>E</a:t>
            </a:r>
            <a:r>
              <a:rPr lang="tr-TR" b="1" dirty="0" err="1" smtClean="0"/>
              <a:t>igen</a:t>
            </a:r>
            <a:r>
              <a:rPr lang="tr-TR" b="1" dirty="0" smtClean="0"/>
              <a:t> </a:t>
            </a:r>
            <a:r>
              <a:rPr lang="tr-TR" b="1" dirty="0" err="1" smtClean="0"/>
              <a:t>value</a:t>
            </a:r>
            <a:r>
              <a:rPr lang="tr-TR" b="1" dirty="0" smtClean="0"/>
              <a:t>), </a:t>
            </a:r>
            <a:r>
              <a:rPr lang="tr-TR" dirty="0" smtClean="0"/>
              <a:t>verilerde ne kadar değişkenlik olduğunu gösteren sayıdır.</a:t>
            </a:r>
            <a:endParaRPr lang="tr-TR" b="1" dirty="0"/>
          </a:p>
          <a:p>
            <a:pPr marL="0" indent="0">
              <a:buNone/>
            </a:pPr>
            <a:endParaRPr lang="tr-TR" dirty="0" smtClean="0"/>
          </a:p>
          <a:p>
            <a:endParaRPr lang="tr-TR" dirty="0"/>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915" y="1814738"/>
            <a:ext cx="5960161" cy="2087789"/>
          </a:xfrm>
          <a:prstGeom prst="rect">
            <a:avLst/>
          </a:prstGeom>
        </p:spPr>
      </p:pic>
    </p:spTree>
    <p:extLst>
      <p:ext uri="{BB962C8B-B14F-4D97-AF65-F5344CB8AC3E}">
        <p14:creationId xmlns:p14="http://schemas.microsoft.com/office/powerpoint/2010/main" val="3700524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047" y="314632"/>
            <a:ext cx="11382165" cy="6210898"/>
          </a:xfrm>
        </p:spPr>
      </p:pic>
    </p:spTree>
    <p:extLst>
      <p:ext uri="{BB962C8B-B14F-4D97-AF65-F5344CB8AC3E}">
        <p14:creationId xmlns:p14="http://schemas.microsoft.com/office/powerpoint/2010/main" val="2959171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79012" y="2939846"/>
            <a:ext cx="9164756" cy="2487561"/>
          </a:xfrm>
        </p:spPr>
        <p:txBody>
          <a:bodyPr/>
          <a:lstStyle/>
          <a:p>
            <a:r>
              <a:rPr lang="tr-TR" sz="2000" b="1" dirty="0" err="1" smtClean="0"/>
              <a:t>Kovaryans</a:t>
            </a:r>
            <a:r>
              <a:rPr lang="tr-TR" sz="2000" b="1" dirty="0" smtClean="0"/>
              <a:t>; </a:t>
            </a:r>
            <a:r>
              <a:rPr lang="tr-TR" dirty="0" smtClean="0"/>
              <a:t>iki sıralı veri kümesinden karşılık gelen elemanların aynı yönde hareket etmesinin bir ölçüsüdür.</a:t>
            </a:r>
          </a:p>
          <a:p>
            <a:pPr marL="0" indent="0">
              <a:buNone/>
            </a:pPr>
            <a:endParaRPr lang="tr-TR" dirty="0" smtClean="0"/>
          </a:p>
          <a:p>
            <a:pPr>
              <a:buFont typeface="Wingdings" panose="05000000000000000000" pitchFamily="2" charset="2"/>
              <a:buChar char="ü"/>
            </a:pPr>
            <a:r>
              <a:rPr lang="tr-TR" b="1" dirty="0" smtClean="0"/>
              <a:t>Pozitif </a:t>
            </a:r>
            <a:r>
              <a:rPr lang="tr-TR" b="1" dirty="0" err="1" smtClean="0"/>
              <a:t>kovaryans</a:t>
            </a:r>
            <a:r>
              <a:rPr lang="tr-TR" b="1" dirty="0" smtClean="0"/>
              <a:t>;</a:t>
            </a:r>
            <a:r>
              <a:rPr lang="tr-TR" dirty="0" smtClean="0"/>
              <a:t> X ve Y’nin pozitif olarak ilişkili olduğu, yani X artarsa Y de artar.</a:t>
            </a:r>
          </a:p>
          <a:p>
            <a:pPr>
              <a:buFont typeface="Wingdings" panose="05000000000000000000" pitchFamily="2" charset="2"/>
              <a:buChar char="ü"/>
            </a:pPr>
            <a:r>
              <a:rPr lang="tr-TR" b="1" dirty="0" smtClean="0"/>
              <a:t>Negatif </a:t>
            </a:r>
            <a:r>
              <a:rPr lang="tr-TR" b="1" dirty="0" err="1" smtClean="0"/>
              <a:t>kovaryans</a:t>
            </a:r>
            <a:r>
              <a:rPr lang="tr-TR" b="1" dirty="0" smtClean="0"/>
              <a:t>; </a:t>
            </a:r>
            <a:r>
              <a:rPr lang="tr-TR" dirty="0" smtClean="0"/>
              <a:t>tam zıt ilişkiyi gösterir. </a:t>
            </a:r>
          </a:p>
          <a:p>
            <a:pPr>
              <a:buFont typeface="Wingdings" panose="05000000000000000000" pitchFamily="2" charset="2"/>
              <a:buChar char="ü"/>
            </a:pPr>
            <a:r>
              <a:rPr lang="tr-TR" b="1" dirty="0" smtClean="0"/>
              <a:t>Sıfır </a:t>
            </a:r>
            <a:r>
              <a:rPr lang="tr-TR" b="1" dirty="0" err="1" smtClean="0"/>
              <a:t>kovaryans</a:t>
            </a:r>
            <a:r>
              <a:rPr lang="tr-TR" b="1" dirty="0" smtClean="0"/>
              <a:t>; </a:t>
            </a:r>
            <a:r>
              <a:rPr lang="tr-TR" dirty="0" smtClean="0"/>
              <a:t>X ve Y’nin ilişkili olmadığı anlamına gelir.</a:t>
            </a:r>
            <a:endParaRPr lang="tr-TR"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740" y="386326"/>
            <a:ext cx="6083300" cy="2425700"/>
          </a:xfrm>
          <a:prstGeom prst="rect">
            <a:avLst/>
          </a:prstGeom>
        </p:spPr>
      </p:pic>
    </p:spTree>
    <p:extLst>
      <p:ext uri="{BB962C8B-B14F-4D97-AF65-F5344CB8AC3E}">
        <p14:creationId xmlns:p14="http://schemas.microsoft.com/office/powerpoint/2010/main" val="2296684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6477" y="167149"/>
            <a:ext cx="9538382" cy="501445"/>
          </a:xfrm>
        </p:spPr>
        <p:txBody>
          <a:bodyPr>
            <a:normAutofit fontScale="90000"/>
          </a:bodyPr>
          <a:lstStyle/>
          <a:p>
            <a:pPr algn="ctr"/>
            <a:r>
              <a:rPr lang="tr-TR" sz="4000" b="1" dirty="0" smtClean="0"/>
              <a:t>Temel Bileşen Analizinin </a:t>
            </a:r>
            <a:br>
              <a:rPr lang="tr-TR" sz="4000" b="1" dirty="0" smtClean="0"/>
            </a:br>
            <a:r>
              <a:rPr lang="tr-TR" sz="4000" b="1" dirty="0" smtClean="0"/>
              <a:t>Uygulama </a:t>
            </a:r>
            <a:r>
              <a:rPr lang="tr-TR" sz="4000" b="1" dirty="0"/>
              <a:t>Adımları</a:t>
            </a:r>
            <a:r>
              <a:rPr lang="tr-TR" b="1" dirty="0"/>
              <a:t/>
            </a:r>
            <a:br>
              <a:rPr lang="tr-TR" b="1" dirty="0"/>
            </a:br>
            <a:endParaRPr lang="tr-TR" dirty="0"/>
          </a:p>
        </p:txBody>
      </p:sp>
      <p:sp>
        <p:nvSpPr>
          <p:cNvPr id="3" name="İçerik Yer Tutucusu 2"/>
          <p:cNvSpPr>
            <a:spLocks noGrp="1"/>
          </p:cNvSpPr>
          <p:nvPr>
            <p:ph idx="1"/>
          </p:nvPr>
        </p:nvSpPr>
        <p:spPr>
          <a:xfrm>
            <a:off x="677334" y="1484671"/>
            <a:ext cx="8596668" cy="4733672"/>
          </a:xfrm>
        </p:spPr>
        <p:txBody>
          <a:bodyPr>
            <a:normAutofit fontScale="92500" lnSpcReduction="20000"/>
          </a:bodyPr>
          <a:lstStyle/>
          <a:p>
            <a:pPr marL="0" indent="0" fontAlgn="b">
              <a:buNone/>
            </a:pPr>
            <a:r>
              <a:rPr lang="tr-TR" b="1" dirty="0"/>
              <a:t>Temel Bileşen Analizi</a:t>
            </a:r>
            <a:r>
              <a:rPr lang="tr-TR" dirty="0" smtClean="0"/>
              <a:t> </a:t>
            </a:r>
            <a:r>
              <a:rPr lang="tr-TR" dirty="0"/>
              <a:t>genel olarak 5 temel adımdan oluşur:</a:t>
            </a:r>
          </a:p>
          <a:p>
            <a:pPr fontAlgn="b">
              <a:buFont typeface="+mj-lt"/>
              <a:buAutoNum type="arabicPeriod"/>
            </a:pPr>
            <a:r>
              <a:rPr lang="tr-TR" sz="1900" b="1" dirty="0"/>
              <a:t>Verileri </a:t>
            </a:r>
            <a:r>
              <a:rPr lang="tr-TR" sz="1900" b="1" dirty="0" smtClean="0"/>
              <a:t>hazırlama</a:t>
            </a:r>
          </a:p>
          <a:p>
            <a:r>
              <a:rPr lang="tr-TR" sz="1700" dirty="0"/>
              <a:t>Veriyi Merkezle: Burada her değişkenden ortalaması çıkartılarak veri merkezlenir. Böylece ortalaması 0 olan bir veri seti elde edilir.</a:t>
            </a:r>
          </a:p>
          <a:p>
            <a:r>
              <a:rPr lang="tr-TR" sz="1700" dirty="0"/>
              <a:t>Veriyi Ölçekle: Şayet orijinal </a:t>
            </a:r>
            <a:r>
              <a:rPr lang="tr-TR" sz="1700" dirty="0" err="1"/>
              <a:t>verisetinin</a:t>
            </a:r>
            <a:r>
              <a:rPr lang="tr-TR" sz="1700" dirty="0"/>
              <a:t> </a:t>
            </a:r>
            <a:r>
              <a:rPr lang="tr-TR" sz="1700" dirty="0" err="1"/>
              <a:t>varyansları</a:t>
            </a:r>
            <a:r>
              <a:rPr lang="tr-TR" sz="1700" dirty="0"/>
              <a:t> (aralıkları) birbirinden çok farklı ise verileri bilinen teknikle 0 ortalama ve 1 </a:t>
            </a:r>
            <a:r>
              <a:rPr lang="tr-TR" sz="1700" dirty="0" err="1"/>
              <a:t>varyanslı</a:t>
            </a:r>
            <a:r>
              <a:rPr lang="tr-TR" sz="1700" dirty="0"/>
              <a:t> hale dönüştürmek iyi bir fikirdir. Değişkenler karşılaştırılabilir hale gelir</a:t>
            </a:r>
            <a:r>
              <a:rPr lang="tr-TR" sz="1700" dirty="0" smtClean="0"/>
              <a:t>.</a:t>
            </a:r>
            <a:endParaRPr lang="tr-TR" sz="1700" dirty="0"/>
          </a:p>
          <a:p>
            <a:pPr fontAlgn="b">
              <a:buFont typeface="+mj-lt"/>
              <a:buAutoNum type="arabicPeriod" startAt="2"/>
            </a:pPr>
            <a:r>
              <a:rPr lang="tr-TR" sz="1900" b="1" dirty="0" err="1"/>
              <a:t>Kovaryans</a:t>
            </a:r>
            <a:r>
              <a:rPr lang="tr-TR" sz="1900" b="1" dirty="0"/>
              <a:t>/Korelasyon matrisini oluşturma</a:t>
            </a:r>
          </a:p>
          <a:p>
            <a:pPr fontAlgn="b">
              <a:buFont typeface="+mj-lt"/>
              <a:buAutoNum type="arabicPeriod" startAt="2"/>
            </a:pPr>
            <a:r>
              <a:rPr lang="tr-TR" sz="1900" b="1" dirty="0" err="1"/>
              <a:t>Kovaryans</a:t>
            </a:r>
            <a:r>
              <a:rPr lang="tr-TR" sz="1900" b="1" dirty="0"/>
              <a:t>/Korelasyon matrisinin </a:t>
            </a:r>
            <a:r>
              <a:rPr lang="tr-TR" sz="1900" b="1" dirty="0" smtClean="0"/>
              <a:t>öz değerlerini </a:t>
            </a:r>
            <a:r>
              <a:rPr lang="tr-TR" sz="1900" b="1" dirty="0"/>
              <a:t>ve </a:t>
            </a:r>
            <a:r>
              <a:rPr lang="tr-TR" sz="1900" b="1" dirty="0" smtClean="0"/>
              <a:t>öz vektörlerini </a:t>
            </a:r>
            <a:r>
              <a:rPr lang="tr-TR" sz="1900" b="1" dirty="0"/>
              <a:t>hesaplama</a:t>
            </a:r>
          </a:p>
          <a:p>
            <a:pPr fontAlgn="b">
              <a:buFont typeface="+mj-lt"/>
              <a:buAutoNum type="arabicPeriod" startAt="2"/>
            </a:pPr>
            <a:r>
              <a:rPr lang="tr-TR" sz="1900" b="1" dirty="0"/>
              <a:t>Temel bileşenleri (</a:t>
            </a:r>
            <a:r>
              <a:rPr lang="tr-TR" sz="1900" b="1" dirty="0" err="1"/>
              <a:t>Principal</a:t>
            </a:r>
            <a:r>
              <a:rPr lang="tr-TR" sz="1900" b="1" dirty="0"/>
              <a:t> Components) seçme</a:t>
            </a:r>
          </a:p>
          <a:p>
            <a:pPr fontAlgn="b">
              <a:buFont typeface="+mj-lt"/>
              <a:buAutoNum type="arabicPeriod" startAt="2"/>
            </a:pPr>
            <a:r>
              <a:rPr lang="tr-TR" sz="1900" b="1" dirty="0"/>
              <a:t>Yeni </a:t>
            </a:r>
            <a:r>
              <a:rPr lang="tr-TR" sz="1900" b="1" dirty="0" smtClean="0"/>
              <a:t>veri setini </a:t>
            </a:r>
            <a:r>
              <a:rPr lang="tr-TR" sz="1900" b="1" dirty="0"/>
              <a:t>hesaplama</a:t>
            </a:r>
          </a:p>
          <a:p>
            <a:r>
              <a:rPr lang="tr-TR" sz="1700" dirty="0" smtClean="0"/>
              <a:t>Öz vektörleri </a:t>
            </a:r>
            <a:r>
              <a:rPr lang="tr-TR" sz="1700" dirty="0"/>
              <a:t>satır olarak </a:t>
            </a:r>
            <a:r>
              <a:rPr lang="tr-TR" sz="1700" dirty="0" err="1"/>
              <a:t>transpoze</a:t>
            </a:r>
            <a:r>
              <a:rPr lang="tr-TR" sz="1700" dirty="0"/>
              <a:t> et.</a:t>
            </a:r>
          </a:p>
          <a:p>
            <a:r>
              <a:rPr lang="tr-TR" sz="1700" dirty="0"/>
              <a:t>Satırları değişkenler ve </a:t>
            </a:r>
            <a:r>
              <a:rPr lang="tr-TR" sz="1700" dirty="0" smtClean="0"/>
              <a:t>sütunları </a:t>
            </a:r>
            <a:r>
              <a:rPr lang="tr-TR" sz="1700" dirty="0"/>
              <a:t>vakalar olan </a:t>
            </a:r>
            <a:r>
              <a:rPr lang="tr-TR" sz="1700" dirty="0" smtClean="0"/>
              <a:t>veri setini </a:t>
            </a:r>
            <a:r>
              <a:rPr lang="tr-TR" sz="1700" dirty="0" err="1"/>
              <a:t>transpoze</a:t>
            </a:r>
            <a:r>
              <a:rPr lang="tr-TR" sz="1700" dirty="0"/>
              <a:t> et.</a:t>
            </a:r>
          </a:p>
          <a:p>
            <a:r>
              <a:rPr lang="tr-TR" sz="1700" dirty="0" err="1"/>
              <a:t>Yeni.Veriseti</a:t>
            </a:r>
            <a:r>
              <a:rPr lang="tr-TR" sz="1700" dirty="0"/>
              <a:t> = (</a:t>
            </a:r>
            <a:r>
              <a:rPr lang="tr-TR" sz="1700" dirty="0" err="1" smtClean="0"/>
              <a:t>Transpoze.Özvektörler</a:t>
            </a:r>
            <a:r>
              <a:rPr lang="tr-TR" sz="1700" dirty="0" smtClean="0"/>
              <a:t>) </a:t>
            </a:r>
            <a:r>
              <a:rPr lang="tr-TR" sz="1700" dirty="0"/>
              <a:t>X </a:t>
            </a:r>
            <a:r>
              <a:rPr lang="tr-TR" sz="1700" dirty="0" smtClean="0"/>
              <a:t>(</a:t>
            </a:r>
            <a:r>
              <a:rPr lang="tr-TR" sz="1700" dirty="0" err="1" smtClean="0"/>
              <a:t>Transpoze</a:t>
            </a:r>
            <a:r>
              <a:rPr lang="tr-TR" sz="1700" dirty="0" smtClean="0"/>
              <a:t> </a:t>
            </a:r>
            <a:r>
              <a:rPr lang="tr-TR" sz="1700" dirty="0"/>
              <a:t>.Ayarlanmış </a:t>
            </a:r>
            <a:r>
              <a:rPr lang="tr-TR" sz="1700" dirty="0" smtClean="0"/>
              <a:t>Veri seti)</a:t>
            </a:r>
            <a:endParaRPr lang="tr-TR" sz="1700" dirty="0"/>
          </a:p>
          <a:p>
            <a:endParaRPr lang="tr-TR" dirty="0"/>
          </a:p>
        </p:txBody>
      </p:sp>
    </p:spTree>
    <p:extLst>
      <p:ext uri="{BB962C8B-B14F-4D97-AF65-F5344CB8AC3E}">
        <p14:creationId xmlns:p14="http://schemas.microsoft.com/office/powerpoint/2010/main" val="2853663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Yüzeyler">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1726</TotalTime>
  <Words>1544</Words>
  <Application>Microsoft Macintosh PowerPoint</Application>
  <PresentationFormat>Geniş Ekran</PresentationFormat>
  <Paragraphs>214</Paragraphs>
  <Slides>44</Slides>
  <Notes>2</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44</vt:i4>
      </vt:variant>
    </vt:vector>
  </HeadingPairs>
  <TitlesOfParts>
    <vt:vector size="54" baseType="lpstr">
      <vt:lpstr>Calibri</vt:lpstr>
      <vt:lpstr>Cambria</vt:lpstr>
      <vt:lpstr>inherit</vt:lpstr>
      <vt:lpstr>Times New Roman</vt:lpstr>
      <vt:lpstr>Trebuchet MS</vt:lpstr>
      <vt:lpstr>Trebuchet MS (Başlıklar)</vt:lpstr>
      <vt:lpstr>Wingdings</vt:lpstr>
      <vt:lpstr>Wingdings 3</vt:lpstr>
      <vt:lpstr>Arial</vt:lpstr>
      <vt:lpstr>Yüzeyler</vt:lpstr>
      <vt:lpstr>TEMEL BİLEŞENLER ANALİZİ,  BAĞIMSIZ BİLEŞENLER ANALİZİ, NEGATİF OLMAYAN MATRİS  AYRIŞTIRMA YÖNTEMLERİ  VE KULLANIMLARI</vt:lpstr>
      <vt:lpstr>Principal Component Analysis  (PCA – Temel Bileşen Analizi)  Nedir?  </vt:lpstr>
      <vt:lpstr>PowerPoint Sunusu</vt:lpstr>
      <vt:lpstr>Özetleyecek olursak</vt:lpstr>
      <vt:lpstr>Temel Bileşen Analizi  Temel Matematiksel Yapısı </vt:lpstr>
      <vt:lpstr>PowerPoint Sunusu</vt:lpstr>
      <vt:lpstr>PowerPoint Sunusu</vt:lpstr>
      <vt:lpstr>PowerPoint Sunusu</vt:lpstr>
      <vt:lpstr>Temel Bileşen Analizinin  Uygulama Adımları </vt:lpstr>
      <vt:lpstr>ADIM ADIM TEMEL BİLEŞENLER ANALİZİ</vt:lpstr>
      <vt:lpstr>Breast Cancer Wisconsin  (Diagnostic) Data Set </vt:lpstr>
      <vt:lpstr>PCA boyutsallığı azaltabilir, ancak verilerinizdeki değişken sayısını azaltmaz. Bunun anlamı, 1000 özellik veri kümenizdeki varyansın % 99’unu yalnızca 3 temel bileşen kullanarak açıklayabileceğimizdir. Ancak yine de bu 3 temel bileşeni oluşturmak için bu 1000 özelliğe ihtiyacımız vardır.   Bu aynı zamanda tahmin durumunda da gelecekteki verilerde, karşılık gelen ana bileşenleri oluşturmak için yeni gözlemlerinizde hala aynı 1000 özelliğe ihtiyacımız vardır. </vt:lpstr>
      <vt:lpstr>Temel bileşenlerin Bulunması  </vt:lpstr>
      <vt:lpstr>PowerPoint Sunusu</vt:lpstr>
      <vt:lpstr>PowerPoint Sunusu</vt:lpstr>
      <vt:lpstr>PowerPoint Sunusu</vt:lpstr>
      <vt:lpstr>Kümülatif varyansın en az %70-80'ini korurken bu bileşenleri atabiliriz. Çizelim ve görelim:</vt:lpstr>
      <vt:lpstr>PowerPoint Sunusu</vt:lpstr>
      <vt:lpstr>PowerPoint Sunusu</vt:lpstr>
      <vt:lpstr> </vt:lpstr>
      <vt:lpstr>PowerPoint Sunusu</vt:lpstr>
      <vt:lpstr>Independent Component Analysis  (ICA- Bağımsız Bileşen Analizi )</vt:lpstr>
      <vt:lpstr>PowerPoint Sunusu</vt:lpstr>
      <vt:lpstr>PowerPoint Sunusu</vt:lpstr>
      <vt:lpstr>PowerPoint Sunusu</vt:lpstr>
      <vt:lpstr>PowerPoint Sunusu</vt:lpstr>
      <vt:lpstr>PowerPoint Sunusu</vt:lpstr>
      <vt:lpstr>PowerPoint Sunusu</vt:lpstr>
      <vt:lpstr>PowerPoint Sunusu</vt:lpstr>
      <vt:lpstr>İki Bağımsız Tonu Doğrusal Karışımlarından Çıkarma Katkı Gauss Gürültüsünün Bozulmuş Tonlarının Üretilmesi </vt:lpstr>
      <vt:lpstr>PowerPoint Sunusu</vt:lpstr>
      <vt:lpstr>Deterministik Doğrusal Karıştırma</vt:lpstr>
      <vt:lpstr>FastICA () kullanarak ICA gerçekleştirme</vt:lpstr>
      <vt:lpstr>Tahmini Ton ve Kaynak Sinyaller</vt:lpstr>
      <vt:lpstr>Nonnegative Matrix Factorization  (NMF - Negatif Olmayan Matris Faktorizasyonu) </vt:lpstr>
      <vt:lpstr>PowerPoint Sunusu</vt:lpstr>
      <vt:lpstr>PowerPoint Sunusu</vt:lpstr>
      <vt:lpstr>PowerPoint Sunusu</vt:lpstr>
      <vt:lpstr>Negatif Olmayan Matris Faktorizasyonu’nun Dezavantajı</vt:lpstr>
      <vt:lpstr>Ne zaman Negatif Olmayan Matris Faktorizasyonu kullanıyoruz? </vt:lpstr>
      <vt:lpstr>PowerPoint Sunusu</vt:lpstr>
      <vt:lpstr>SORULAR</vt:lpstr>
      <vt:lpstr>GRUP ÜYELERİ</vt:lpstr>
      <vt:lpstr>KAYNAKÇA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TEMEL BİLEŞENLER ANALİZİ,  BAĞIMSIZ BİLEŞENLER ANALİZİ, NEGATİF OLMAYAN MATRİS  AYRIŞTIRMA YÖNTEMLERİ  VE KULLANIMLARI</dc:title>
  <dc:creator>Tuğçe Elmacı</dc:creator>
  <cp:lastModifiedBy>Microsoft Office Kullanıcısı</cp:lastModifiedBy>
  <cp:revision>83</cp:revision>
  <dcterms:created xsi:type="dcterms:W3CDTF">2020-07-04T19:41:38Z</dcterms:created>
  <dcterms:modified xsi:type="dcterms:W3CDTF">2020-07-06T15:34:57Z</dcterms:modified>
</cp:coreProperties>
</file>