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D45A6-6FC7-424B-BAD3-A4AA776E5C7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C3C135-FD54-49C8-8EAC-B29C2C76B9A2}">
      <dgm:prSet/>
      <dgm:spPr/>
      <dgm:t>
        <a:bodyPr/>
        <a:lstStyle/>
        <a:p>
          <a:r>
            <a:rPr lang="tr-TR"/>
            <a:t>PyTorch</a:t>
          </a:r>
          <a:endParaRPr lang="en-US"/>
        </a:p>
      </dgm:t>
    </dgm:pt>
    <dgm:pt modelId="{DE0E3F59-70C3-42E3-B58A-571ED61BDD7F}" type="parTrans" cxnId="{E3BC3209-F7DC-49FC-B385-6E6124410531}">
      <dgm:prSet/>
      <dgm:spPr/>
      <dgm:t>
        <a:bodyPr/>
        <a:lstStyle/>
        <a:p>
          <a:endParaRPr lang="en-US"/>
        </a:p>
      </dgm:t>
    </dgm:pt>
    <dgm:pt modelId="{DA154AEE-6D00-4B03-A358-23DF60E55013}" type="sibTrans" cxnId="{E3BC3209-F7DC-49FC-B385-6E6124410531}">
      <dgm:prSet/>
      <dgm:spPr/>
      <dgm:t>
        <a:bodyPr/>
        <a:lstStyle/>
        <a:p>
          <a:endParaRPr lang="en-US"/>
        </a:p>
      </dgm:t>
    </dgm:pt>
    <dgm:pt modelId="{CF7C3FC1-8F96-4D1A-A87B-90D4CDF81CA0}">
      <dgm:prSet/>
      <dgm:spPr/>
      <dgm:t>
        <a:bodyPr/>
        <a:lstStyle/>
        <a:p>
          <a:r>
            <a:rPr lang="tr-TR"/>
            <a:t>Torchvision</a:t>
          </a:r>
          <a:endParaRPr lang="en-US"/>
        </a:p>
      </dgm:t>
    </dgm:pt>
    <dgm:pt modelId="{8820B3B9-9332-4386-884F-0D894450C06C}" type="parTrans" cxnId="{C5BF9A75-8E1D-40B7-B748-B20056B4FE2B}">
      <dgm:prSet/>
      <dgm:spPr/>
      <dgm:t>
        <a:bodyPr/>
        <a:lstStyle/>
        <a:p>
          <a:endParaRPr lang="en-US"/>
        </a:p>
      </dgm:t>
    </dgm:pt>
    <dgm:pt modelId="{600E2A27-9C9C-4C52-A5D3-5489A42ECF7C}" type="sibTrans" cxnId="{C5BF9A75-8E1D-40B7-B748-B20056B4FE2B}">
      <dgm:prSet/>
      <dgm:spPr/>
      <dgm:t>
        <a:bodyPr/>
        <a:lstStyle/>
        <a:p>
          <a:endParaRPr lang="en-US"/>
        </a:p>
      </dgm:t>
    </dgm:pt>
    <dgm:pt modelId="{47AC6B2A-25AA-43EA-84EE-C03121EC8C0A}">
      <dgm:prSet/>
      <dgm:spPr/>
      <dgm:t>
        <a:bodyPr/>
        <a:lstStyle/>
        <a:p>
          <a:r>
            <a:rPr lang="tr-TR"/>
            <a:t>Matplotlib</a:t>
          </a:r>
          <a:endParaRPr lang="en-US"/>
        </a:p>
      </dgm:t>
    </dgm:pt>
    <dgm:pt modelId="{B83EC6EF-ADF9-4A2A-AAB8-24EC417E25D2}" type="parTrans" cxnId="{4464AF33-B9DE-4C4B-BA47-03A9C787C034}">
      <dgm:prSet/>
      <dgm:spPr/>
      <dgm:t>
        <a:bodyPr/>
        <a:lstStyle/>
        <a:p>
          <a:endParaRPr lang="en-US"/>
        </a:p>
      </dgm:t>
    </dgm:pt>
    <dgm:pt modelId="{15B415CA-54F3-40CB-8B31-54E5BD2028F7}" type="sibTrans" cxnId="{4464AF33-B9DE-4C4B-BA47-03A9C787C034}">
      <dgm:prSet/>
      <dgm:spPr/>
      <dgm:t>
        <a:bodyPr/>
        <a:lstStyle/>
        <a:p>
          <a:endParaRPr lang="en-US"/>
        </a:p>
      </dgm:t>
    </dgm:pt>
    <dgm:pt modelId="{C6FB29AD-2CFC-4D83-BDE5-3C6F9D95770D}">
      <dgm:prSet/>
      <dgm:spPr/>
      <dgm:t>
        <a:bodyPr/>
        <a:lstStyle/>
        <a:p>
          <a:r>
            <a:rPr lang="tr-TR"/>
            <a:t>Scikit-Learn</a:t>
          </a:r>
          <a:endParaRPr lang="en-US"/>
        </a:p>
      </dgm:t>
    </dgm:pt>
    <dgm:pt modelId="{F9890263-6B40-4949-B6BC-1648675B7D41}" type="parTrans" cxnId="{8BBB2498-FBCD-44FE-A87A-BD0BD1100903}">
      <dgm:prSet/>
      <dgm:spPr/>
      <dgm:t>
        <a:bodyPr/>
        <a:lstStyle/>
        <a:p>
          <a:endParaRPr lang="en-US"/>
        </a:p>
      </dgm:t>
    </dgm:pt>
    <dgm:pt modelId="{F649C38D-96A4-48AF-B629-ACDE97C04B09}" type="sibTrans" cxnId="{8BBB2498-FBCD-44FE-A87A-BD0BD1100903}">
      <dgm:prSet/>
      <dgm:spPr/>
      <dgm:t>
        <a:bodyPr/>
        <a:lstStyle/>
        <a:p>
          <a:endParaRPr lang="en-US"/>
        </a:p>
      </dgm:t>
    </dgm:pt>
    <dgm:pt modelId="{2E7B57DB-1D55-43DF-8B1D-045120F17937}">
      <dgm:prSet/>
      <dgm:spPr/>
      <dgm:t>
        <a:bodyPr/>
        <a:lstStyle/>
        <a:p>
          <a:r>
            <a:rPr lang="tr-TR"/>
            <a:t>PIL</a:t>
          </a:r>
          <a:endParaRPr lang="en-US"/>
        </a:p>
      </dgm:t>
    </dgm:pt>
    <dgm:pt modelId="{062D02F7-CC63-4339-9C82-A05A8E2A4C86}" type="parTrans" cxnId="{1638FFAC-9466-415C-9312-22CACF3B101C}">
      <dgm:prSet/>
      <dgm:spPr/>
      <dgm:t>
        <a:bodyPr/>
        <a:lstStyle/>
        <a:p>
          <a:endParaRPr lang="en-US"/>
        </a:p>
      </dgm:t>
    </dgm:pt>
    <dgm:pt modelId="{7F4D4E3C-CA0D-417B-84D8-2A1E156AEDB9}" type="sibTrans" cxnId="{1638FFAC-9466-415C-9312-22CACF3B101C}">
      <dgm:prSet/>
      <dgm:spPr/>
      <dgm:t>
        <a:bodyPr/>
        <a:lstStyle/>
        <a:p>
          <a:endParaRPr lang="en-US"/>
        </a:p>
      </dgm:t>
    </dgm:pt>
    <dgm:pt modelId="{749D72E3-CBC9-4328-A553-86AEF4A03839}">
      <dgm:prSet/>
      <dgm:spPr/>
      <dgm:t>
        <a:bodyPr/>
        <a:lstStyle/>
        <a:p>
          <a:r>
            <a:rPr lang="tr-TR"/>
            <a:t>ResNet50</a:t>
          </a:r>
          <a:endParaRPr lang="en-US"/>
        </a:p>
      </dgm:t>
    </dgm:pt>
    <dgm:pt modelId="{BB09EBAD-D4EA-439B-9EB6-9A279C09BE1B}" type="parTrans" cxnId="{197E156B-0AC8-43A1-A671-1EF88ABE9BF7}">
      <dgm:prSet/>
      <dgm:spPr/>
      <dgm:t>
        <a:bodyPr/>
        <a:lstStyle/>
        <a:p>
          <a:endParaRPr lang="en-US"/>
        </a:p>
      </dgm:t>
    </dgm:pt>
    <dgm:pt modelId="{FD49623C-7545-401B-A65D-2E66FFFA7C1F}" type="sibTrans" cxnId="{197E156B-0AC8-43A1-A671-1EF88ABE9BF7}">
      <dgm:prSet/>
      <dgm:spPr/>
      <dgm:t>
        <a:bodyPr/>
        <a:lstStyle/>
        <a:p>
          <a:endParaRPr lang="en-US"/>
        </a:p>
      </dgm:t>
    </dgm:pt>
    <dgm:pt modelId="{1D892F57-1F68-4E29-B199-EE84EEA33CCD}">
      <dgm:prSet/>
      <dgm:spPr/>
      <dgm:t>
        <a:bodyPr/>
        <a:lstStyle/>
        <a:p>
          <a:r>
            <a:rPr lang="tr-TR"/>
            <a:t>HTML,CSS,JS</a:t>
          </a:r>
          <a:endParaRPr lang="en-US"/>
        </a:p>
      </dgm:t>
    </dgm:pt>
    <dgm:pt modelId="{164DE8BD-E766-4291-87D9-201FF2F248D3}" type="parTrans" cxnId="{48C43E35-C37D-4E6B-A927-6553C0B4F4B6}">
      <dgm:prSet/>
      <dgm:spPr/>
      <dgm:t>
        <a:bodyPr/>
        <a:lstStyle/>
        <a:p>
          <a:endParaRPr lang="en-US"/>
        </a:p>
      </dgm:t>
    </dgm:pt>
    <dgm:pt modelId="{83E8B0FB-7A05-4962-ADBC-75F42A79C6C8}" type="sibTrans" cxnId="{48C43E35-C37D-4E6B-A927-6553C0B4F4B6}">
      <dgm:prSet/>
      <dgm:spPr/>
      <dgm:t>
        <a:bodyPr/>
        <a:lstStyle/>
        <a:p>
          <a:endParaRPr lang="en-US"/>
        </a:p>
      </dgm:t>
    </dgm:pt>
    <dgm:pt modelId="{29670027-0E4D-4E09-9BA7-20BC90D0E554}">
      <dgm:prSet/>
      <dgm:spPr/>
      <dgm:t>
        <a:bodyPr/>
        <a:lstStyle/>
        <a:p>
          <a:r>
            <a:rPr lang="tr-TR"/>
            <a:t>Flask Framework</a:t>
          </a:r>
          <a:endParaRPr lang="en-US"/>
        </a:p>
      </dgm:t>
    </dgm:pt>
    <dgm:pt modelId="{DF2B24D1-ABD8-4ABF-BC2C-2BFA0F492231}" type="parTrans" cxnId="{DB17B6EB-646A-4EDD-AF3F-C8070807CF41}">
      <dgm:prSet/>
      <dgm:spPr/>
      <dgm:t>
        <a:bodyPr/>
        <a:lstStyle/>
        <a:p>
          <a:endParaRPr lang="en-US"/>
        </a:p>
      </dgm:t>
    </dgm:pt>
    <dgm:pt modelId="{04BA0AA2-BA0E-4BBB-9A30-CE48BD748E01}" type="sibTrans" cxnId="{DB17B6EB-646A-4EDD-AF3F-C8070807CF41}">
      <dgm:prSet/>
      <dgm:spPr/>
      <dgm:t>
        <a:bodyPr/>
        <a:lstStyle/>
        <a:p>
          <a:endParaRPr lang="en-US"/>
        </a:p>
      </dgm:t>
    </dgm:pt>
    <dgm:pt modelId="{BF40ACBE-258E-41A5-B279-D6216692ADA6}" type="pres">
      <dgm:prSet presAssocID="{165D45A6-6FC7-424B-BAD3-A4AA776E5C79}" presName="diagram" presStyleCnt="0">
        <dgm:presLayoutVars>
          <dgm:dir/>
          <dgm:resizeHandles val="exact"/>
        </dgm:presLayoutVars>
      </dgm:prSet>
      <dgm:spPr/>
    </dgm:pt>
    <dgm:pt modelId="{7A75D586-176B-4A64-9A8A-A300AB941B7A}" type="pres">
      <dgm:prSet presAssocID="{F9C3C135-FD54-49C8-8EAC-B29C2C76B9A2}" presName="node" presStyleLbl="node1" presStyleIdx="0" presStyleCnt="8">
        <dgm:presLayoutVars>
          <dgm:bulletEnabled val="1"/>
        </dgm:presLayoutVars>
      </dgm:prSet>
      <dgm:spPr/>
    </dgm:pt>
    <dgm:pt modelId="{08946DB7-A579-4F28-840F-83FBA297C3B9}" type="pres">
      <dgm:prSet presAssocID="{DA154AEE-6D00-4B03-A358-23DF60E55013}" presName="sibTrans" presStyleCnt="0"/>
      <dgm:spPr/>
    </dgm:pt>
    <dgm:pt modelId="{0AE89AEB-EA9D-4B83-A141-231D868E6DDD}" type="pres">
      <dgm:prSet presAssocID="{CF7C3FC1-8F96-4D1A-A87B-90D4CDF81CA0}" presName="node" presStyleLbl="node1" presStyleIdx="1" presStyleCnt="8">
        <dgm:presLayoutVars>
          <dgm:bulletEnabled val="1"/>
        </dgm:presLayoutVars>
      </dgm:prSet>
      <dgm:spPr/>
    </dgm:pt>
    <dgm:pt modelId="{1DA5948D-5DD0-4401-B81F-F63E0C13D048}" type="pres">
      <dgm:prSet presAssocID="{600E2A27-9C9C-4C52-A5D3-5489A42ECF7C}" presName="sibTrans" presStyleCnt="0"/>
      <dgm:spPr/>
    </dgm:pt>
    <dgm:pt modelId="{3D9AD252-0C0E-4883-9194-BC9A1A08ED2D}" type="pres">
      <dgm:prSet presAssocID="{47AC6B2A-25AA-43EA-84EE-C03121EC8C0A}" presName="node" presStyleLbl="node1" presStyleIdx="2" presStyleCnt="8">
        <dgm:presLayoutVars>
          <dgm:bulletEnabled val="1"/>
        </dgm:presLayoutVars>
      </dgm:prSet>
      <dgm:spPr/>
    </dgm:pt>
    <dgm:pt modelId="{9420C31B-4EF9-4133-8E91-DEBC0E0A5171}" type="pres">
      <dgm:prSet presAssocID="{15B415CA-54F3-40CB-8B31-54E5BD2028F7}" presName="sibTrans" presStyleCnt="0"/>
      <dgm:spPr/>
    </dgm:pt>
    <dgm:pt modelId="{210C72F8-CFE7-48C2-88B4-7101EECB5AA2}" type="pres">
      <dgm:prSet presAssocID="{C6FB29AD-2CFC-4D83-BDE5-3C6F9D95770D}" presName="node" presStyleLbl="node1" presStyleIdx="3" presStyleCnt="8">
        <dgm:presLayoutVars>
          <dgm:bulletEnabled val="1"/>
        </dgm:presLayoutVars>
      </dgm:prSet>
      <dgm:spPr/>
    </dgm:pt>
    <dgm:pt modelId="{CD5D29F2-4F73-4486-923F-7128D6995C3E}" type="pres">
      <dgm:prSet presAssocID="{F649C38D-96A4-48AF-B629-ACDE97C04B09}" presName="sibTrans" presStyleCnt="0"/>
      <dgm:spPr/>
    </dgm:pt>
    <dgm:pt modelId="{0118D314-1C60-4DD0-BD8C-90346B265EFF}" type="pres">
      <dgm:prSet presAssocID="{2E7B57DB-1D55-43DF-8B1D-045120F17937}" presName="node" presStyleLbl="node1" presStyleIdx="4" presStyleCnt="8">
        <dgm:presLayoutVars>
          <dgm:bulletEnabled val="1"/>
        </dgm:presLayoutVars>
      </dgm:prSet>
      <dgm:spPr/>
    </dgm:pt>
    <dgm:pt modelId="{1B52D379-C663-44C5-ABE5-CA80992532A9}" type="pres">
      <dgm:prSet presAssocID="{7F4D4E3C-CA0D-417B-84D8-2A1E156AEDB9}" presName="sibTrans" presStyleCnt="0"/>
      <dgm:spPr/>
    </dgm:pt>
    <dgm:pt modelId="{CDC3F5A0-86C6-4F1C-8899-82CBB11194DA}" type="pres">
      <dgm:prSet presAssocID="{749D72E3-CBC9-4328-A553-86AEF4A03839}" presName="node" presStyleLbl="node1" presStyleIdx="5" presStyleCnt="8">
        <dgm:presLayoutVars>
          <dgm:bulletEnabled val="1"/>
        </dgm:presLayoutVars>
      </dgm:prSet>
      <dgm:spPr/>
    </dgm:pt>
    <dgm:pt modelId="{2D07B0E4-8E61-40A1-9DC3-D087D6FFBCAE}" type="pres">
      <dgm:prSet presAssocID="{FD49623C-7545-401B-A65D-2E66FFFA7C1F}" presName="sibTrans" presStyleCnt="0"/>
      <dgm:spPr/>
    </dgm:pt>
    <dgm:pt modelId="{6F7B03B3-416A-42CE-88D2-DA5F24FED60B}" type="pres">
      <dgm:prSet presAssocID="{1D892F57-1F68-4E29-B199-EE84EEA33CCD}" presName="node" presStyleLbl="node1" presStyleIdx="6" presStyleCnt="8">
        <dgm:presLayoutVars>
          <dgm:bulletEnabled val="1"/>
        </dgm:presLayoutVars>
      </dgm:prSet>
      <dgm:spPr/>
    </dgm:pt>
    <dgm:pt modelId="{3E99E7B1-C15F-4CA5-9E8E-DEBCB7468F6D}" type="pres">
      <dgm:prSet presAssocID="{83E8B0FB-7A05-4962-ADBC-75F42A79C6C8}" presName="sibTrans" presStyleCnt="0"/>
      <dgm:spPr/>
    </dgm:pt>
    <dgm:pt modelId="{C4D21672-1471-4E01-9FE9-B058DF4579A6}" type="pres">
      <dgm:prSet presAssocID="{29670027-0E4D-4E09-9BA7-20BC90D0E554}" presName="node" presStyleLbl="node1" presStyleIdx="7" presStyleCnt="8">
        <dgm:presLayoutVars>
          <dgm:bulletEnabled val="1"/>
        </dgm:presLayoutVars>
      </dgm:prSet>
      <dgm:spPr/>
    </dgm:pt>
  </dgm:ptLst>
  <dgm:cxnLst>
    <dgm:cxn modelId="{E3BC3209-F7DC-49FC-B385-6E6124410531}" srcId="{165D45A6-6FC7-424B-BAD3-A4AA776E5C79}" destId="{F9C3C135-FD54-49C8-8EAC-B29C2C76B9A2}" srcOrd="0" destOrd="0" parTransId="{DE0E3F59-70C3-42E3-B58A-571ED61BDD7F}" sibTransId="{DA154AEE-6D00-4B03-A358-23DF60E55013}"/>
    <dgm:cxn modelId="{5D19900A-29FE-442C-970A-C9D99F9892A4}" type="presOf" srcId="{749D72E3-CBC9-4328-A553-86AEF4A03839}" destId="{CDC3F5A0-86C6-4F1C-8899-82CBB11194DA}" srcOrd="0" destOrd="0" presId="urn:microsoft.com/office/officeart/2005/8/layout/default"/>
    <dgm:cxn modelId="{4DADA931-06BC-43B1-B81C-DD0E92656CAD}" type="presOf" srcId="{CF7C3FC1-8F96-4D1A-A87B-90D4CDF81CA0}" destId="{0AE89AEB-EA9D-4B83-A141-231D868E6DDD}" srcOrd="0" destOrd="0" presId="urn:microsoft.com/office/officeart/2005/8/layout/default"/>
    <dgm:cxn modelId="{4464AF33-B9DE-4C4B-BA47-03A9C787C034}" srcId="{165D45A6-6FC7-424B-BAD3-A4AA776E5C79}" destId="{47AC6B2A-25AA-43EA-84EE-C03121EC8C0A}" srcOrd="2" destOrd="0" parTransId="{B83EC6EF-ADF9-4A2A-AAB8-24EC417E25D2}" sibTransId="{15B415CA-54F3-40CB-8B31-54E5BD2028F7}"/>
    <dgm:cxn modelId="{48C43E35-C37D-4E6B-A927-6553C0B4F4B6}" srcId="{165D45A6-6FC7-424B-BAD3-A4AA776E5C79}" destId="{1D892F57-1F68-4E29-B199-EE84EEA33CCD}" srcOrd="6" destOrd="0" parTransId="{164DE8BD-E766-4291-87D9-201FF2F248D3}" sibTransId="{83E8B0FB-7A05-4962-ADBC-75F42A79C6C8}"/>
    <dgm:cxn modelId="{197E156B-0AC8-43A1-A671-1EF88ABE9BF7}" srcId="{165D45A6-6FC7-424B-BAD3-A4AA776E5C79}" destId="{749D72E3-CBC9-4328-A553-86AEF4A03839}" srcOrd="5" destOrd="0" parTransId="{BB09EBAD-D4EA-439B-9EB6-9A279C09BE1B}" sibTransId="{FD49623C-7545-401B-A65D-2E66FFFA7C1F}"/>
    <dgm:cxn modelId="{F249E84E-EABC-484E-83FA-7E81CBDA7699}" type="presOf" srcId="{C6FB29AD-2CFC-4D83-BDE5-3C6F9D95770D}" destId="{210C72F8-CFE7-48C2-88B4-7101EECB5AA2}" srcOrd="0" destOrd="0" presId="urn:microsoft.com/office/officeart/2005/8/layout/default"/>
    <dgm:cxn modelId="{C5BF9A75-8E1D-40B7-B748-B20056B4FE2B}" srcId="{165D45A6-6FC7-424B-BAD3-A4AA776E5C79}" destId="{CF7C3FC1-8F96-4D1A-A87B-90D4CDF81CA0}" srcOrd="1" destOrd="0" parTransId="{8820B3B9-9332-4386-884F-0D894450C06C}" sibTransId="{600E2A27-9C9C-4C52-A5D3-5489A42ECF7C}"/>
    <dgm:cxn modelId="{64D47076-CD63-4E47-923F-904FA5E37664}" type="presOf" srcId="{2E7B57DB-1D55-43DF-8B1D-045120F17937}" destId="{0118D314-1C60-4DD0-BD8C-90346B265EFF}" srcOrd="0" destOrd="0" presId="urn:microsoft.com/office/officeart/2005/8/layout/default"/>
    <dgm:cxn modelId="{E4E1DC76-F0D6-472B-A294-09789010C8EB}" type="presOf" srcId="{1D892F57-1F68-4E29-B199-EE84EEA33CCD}" destId="{6F7B03B3-416A-42CE-88D2-DA5F24FED60B}" srcOrd="0" destOrd="0" presId="urn:microsoft.com/office/officeart/2005/8/layout/default"/>
    <dgm:cxn modelId="{4386797D-9810-441C-A73A-568264C7355B}" type="presOf" srcId="{F9C3C135-FD54-49C8-8EAC-B29C2C76B9A2}" destId="{7A75D586-176B-4A64-9A8A-A300AB941B7A}" srcOrd="0" destOrd="0" presId="urn:microsoft.com/office/officeart/2005/8/layout/default"/>
    <dgm:cxn modelId="{CE350B86-E7B5-43DF-BF6E-ABB640A5BBA6}" type="presOf" srcId="{165D45A6-6FC7-424B-BAD3-A4AA776E5C79}" destId="{BF40ACBE-258E-41A5-B279-D6216692ADA6}" srcOrd="0" destOrd="0" presId="urn:microsoft.com/office/officeart/2005/8/layout/default"/>
    <dgm:cxn modelId="{4EB5B297-AB28-4393-BEBE-8901AEF56CB1}" type="presOf" srcId="{29670027-0E4D-4E09-9BA7-20BC90D0E554}" destId="{C4D21672-1471-4E01-9FE9-B058DF4579A6}" srcOrd="0" destOrd="0" presId="urn:microsoft.com/office/officeart/2005/8/layout/default"/>
    <dgm:cxn modelId="{8BBB2498-FBCD-44FE-A87A-BD0BD1100903}" srcId="{165D45A6-6FC7-424B-BAD3-A4AA776E5C79}" destId="{C6FB29AD-2CFC-4D83-BDE5-3C6F9D95770D}" srcOrd="3" destOrd="0" parTransId="{F9890263-6B40-4949-B6BC-1648675B7D41}" sibTransId="{F649C38D-96A4-48AF-B629-ACDE97C04B09}"/>
    <dgm:cxn modelId="{1638FFAC-9466-415C-9312-22CACF3B101C}" srcId="{165D45A6-6FC7-424B-BAD3-A4AA776E5C79}" destId="{2E7B57DB-1D55-43DF-8B1D-045120F17937}" srcOrd="4" destOrd="0" parTransId="{062D02F7-CC63-4339-9C82-A05A8E2A4C86}" sibTransId="{7F4D4E3C-CA0D-417B-84D8-2A1E156AEDB9}"/>
    <dgm:cxn modelId="{345A98CE-205A-433F-90A0-95A4D597E560}" type="presOf" srcId="{47AC6B2A-25AA-43EA-84EE-C03121EC8C0A}" destId="{3D9AD252-0C0E-4883-9194-BC9A1A08ED2D}" srcOrd="0" destOrd="0" presId="urn:microsoft.com/office/officeart/2005/8/layout/default"/>
    <dgm:cxn modelId="{DB17B6EB-646A-4EDD-AF3F-C8070807CF41}" srcId="{165D45A6-6FC7-424B-BAD3-A4AA776E5C79}" destId="{29670027-0E4D-4E09-9BA7-20BC90D0E554}" srcOrd="7" destOrd="0" parTransId="{DF2B24D1-ABD8-4ABF-BC2C-2BFA0F492231}" sibTransId="{04BA0AA2-BA0E-4BBB-9A30-CE48BD748E01}"/>
    <dgm:cxn modelId="{718EA07B-C82E-4461-BEA6-35A112CA36A1}" type="presParOf" srcId="{BF40ACBE-258E-41A5-B279-D6216692ADA6}" destId="{7A75D586-176B-4A64-9A8A-A300AB941B7A}" srcOrd="0" destOrd="0" presId="urn:microsoft.com/office/officeart/2005/8/layout/default"/>
    <dgm:cxn modelId="{85F8652F-F36B-43ED-8128-FD40CAE2FC83}" type="presParOf" srcId="{BF40ACBE-258E-41A5-B279-D6216692ADA6}" destId="{08946DB7-A579-4F28-840F-83FBA297C3B9}" srcOrd="1" destOrd="0" presId="urn:microsoft.com/office/officeart/2005/8/layout/default"/>
    <dgm:cxn modelId="{EF134816-7B00-42A2-9766-C6DF892A59B5}" type="presParOf" srcId="{BF40ACBE-258E-41A5-B279-D6216692ADA6}" destId="{0AE89AEB-EA9D-4B83-A141-231D868E6DDD}" srcOrd="2" destOrd="0" presId="urn:microsoft.com/office/officeart/2005/8/layout/default"/>
    <dgm:cxn modelId="{F1E651B4-38CF-4726-BBBF-D30416FCF26B}" type="presParOf" srcId="{BF40ACBE-258E-41A5-B279-D6216692ADA6}" destId="{1DA5948D-5DD0-4401-B81F-F63E0C13D048}" srcOrd="3" destOrd="0" presId="urn:microsoft.com/office/officeart/2005/8/layout/default"/>
    <dgm:cxn modelId="{BB5B9628-7F79-47F1-9C9B-3D6453D56387}" type="presParOf" srcId="{BF40ACBE-258E-41A5-B279-D6216692ADA6}" destId="{3D9AD252-0C0E-4883-9194-BC9A1A08ED2D}" srcOrd="4" destOrd="0" presId="urn:microsoft.com/office/officeart/2005/8/layout/default"/>
    <dgm:cxn modelId="{E530101B-9043-441D-AD8F-8C7996014B4B}" type="presParOf" srcId="{BF40ACBE-258E-41A5-B279-D6216692ADA6}" destId="{9420C31B-4EF9-4133-8E91-DEBC0E0A5171}" srcOrd="5" destOrd="0" presId="urn:microsoft.com/office/officeart/2005/8/layout/default"/>
    <dgm:cxn modelId="{38DA8263-554D-4E21-8828-035CC60B6D73}" type="presParOf" srcId="{BF40ACBE-258E-41A5-B279-D6216692ADA6}" destId="{210C72F8-CFE7-48C2-88B4-7101EECB5AA2}" srcOrd="6" destOrd="0" presId="urn:microsoft.com/office/officeart/2005/8/layout/default"/>
    <dgm:cxn modelId="{9A8366FC-9F21-4926-9282-18E6587592B8}" type="presParOf" srcId="{BF40ACBE-258E-41A5-B279-D6216692ADA6}" destId="{CD5D29F2-4F73-4486-923F-7128D6995C3E}" srcOrd="7" destOrd="0" presId="urn:microsoft.com/office/officeart/2005/8/layout/default"/>
    <dgm:cxn modelId="{A2A208D9-FF05-4C33-9F4B-FC7F92F3946F}" type="presParOf" srcId="{BF40ACBE-258E-41A5-B279-D6216692ADA6}" destId="{0118D314-1C60-4DD0-BD8C-90346B265EFF}" srcOrd="8" destOrd="0" presId="urn:microsoft.com/office/officeart/2005/8/layout/default"/>
    <dgm:cxn modelId="{819724D3-027A-42D4-B5CA-F24CD6B04574}" type="presParOf" srcId="{BF40ACBE-258E-41A5-B279-D6216692ADA6}" destId="{1B52D379-C663-44C5-ABE5-CA80992532A9}" srcOrd="9" destOrd="0" presId="urn:microsoft.com/office/officeart/2005/8/layout/default"/>
    <dgm:cxn modelId="{CE2BE997-58CE-4A9A-B013-DC07DBE8C1E6}" type="presParOf" srcId="{BF40ACBE-258E-41A5-B279-D6216692ADA6}" destId="{CDC3F5A0-86C6-4F1C-8899-82CBB11194DA}" srcOrd="10" destOrd="0" presId="urn:microsoft.com/office/officeart/2005/8/layout/default"/>
    <dgm:cxn modelId="{5A76EB7B-DD29-428E-A7E0-9CC8E57D29A2}" type="presParOf" srcId="{BF40ACBE-258E-41A5-B279-D6216692ADA6}" destId="{2D07B0E4-8E61-40A1-9DC3-D087D6FFBCAE}" srcOrd="11" destOrd="0" presId="urn:microsoft.com/office/officeart/2005/8/layout/default"/>
    <dgm:cxn modelId="{53D6433B-463B-47A8-9AEA-A730F9AA2077}" type="presParOf" srcId="{BF40ACBE-258E-41A5-B279-D6216692ADA6}" destId="{6F7B03B3-416A-42CE-88D2-DA5F24FED60B}" srcOrd="12" destOrd="0" presId="urn:microsoft.com/office/officeart/2005/8/layout/default"/>
    <dgm:cxn modelId="{3A6CE380-F899-414A-89E4-4552E6703489}" type="presParOf" srcId="{BF40ACBE-258E-41A5-B279-D6216692ADA6}" destId="{3E99E7B1-C15F-4CA5-9E8E-DEBCB7468F6D}" srcOrd="13" destOrd="0" presId="urn:microsoft.com/office/officeart/2005/8/layout/default"/>
    <dgm:cxn modelId="{B68E6A5C-EC8B-48E6-977B-0C31EA8181D9}" type="presParOf" srcId="{BF40ACBE-258E-41A5-B279-D6216692ADA6}" destId="{C4D21672-1471-4E01-9FE9-B058DF4579A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F25968-8B57-4828-87DF-449990E212A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BCD305-DCD6-48C4-9488-49302773688C}">
      <dgm:prSet/>
      <dgm:spPr/>
      <dgm:t>
        <a:bodyPr/>
        <a:lstStyle/>
        <a:p>
          <a:r>
            <a:rPr lang="tr-TR"/>
            <a:t>Learning Rate Scheduler</a:t>
          </a:r>
          <a:endParaRPr lang="en-US"/>
        </a:p>
      </dgm:t>
    </dgm:pt>
    <dgm:pt modelId="{8BCB8BB2-8319-4F0A-8FF7-9E4AF8F6522C}" type="parTrans" cxnId="{2F5B29BF-3AB7-4091-967F-506DDBAEC27C}">
      <dgm:prSet/>
      <dgm:spPr/>
      <dgm:t>
        <a:bodyPr/>
        <a:lstStyle/>
        <a:p>
          <a:endParaRPr lang="en-US"/>
        </a:p>
      </dgm:t>
    </dgm:pt>
    <dgm:pt modelId="{C9F97461-A776-4F9B-A44F-EF41B4A90583}" type="sibTrans" cxnId="{2F5B29BF-3AB7-4091-967F-506DDBAEC27C}">
      <dgm:prSet/>
      <dgm:spPr/>
      <dgm:t>
        <a:bodyPr/>
        <a:lstStyle/>
        <a:p>
          <a:endParaRPr lang="en-US"/>
        </a:p>
      </dgm:t>
    </dgm:pt>
    <dgm:pt modelId="{1DC3F248-9496-46D6-BBE5-B1FB78CCCA6B}">
      <dgm:prSet/>
      <dgm:spPr/>
      <dgm:t>
        <a:bodyPr/>
        <a:lstStyle/>
        <a:p>
          <a:r>
            <a:rPr lang="tr-TR"/>
            <a:t>Adam Optimizer</a:t>
          </a:r>
          <a:endParaRPr lang="en-US"/>
        </a:p>
      </dgm:t>
    </dgm:pt>
    <dgm:pt modelId="{4BDD76AB-8DDD-4950-BFF1-CEF647491107}" type="parTrans" cxnId="{CD269B13-9EF7-4589-9018-8B7E2A934CB1}">
      <dgm:prSet/>
      <dgm:spPr/>
      <dgm:t>
        <a:bodyPr/>
        <a:lstStyle/>
        <a:p>
          <a:endParaRPr lang="en-US"/>
        </a:p>
      </dgm:t>
    </dgm:pt>
    <dgm:pt modelId="{27DF37CC-7FC8-430D-9068-2E82728C6E4B}" type="sibTrans" cxnId="{CD269B13-9EF7-4589-9018-8B7E2A934CB1}">
      <dgm:prSet/>
      <dgm:spPr/>
      <dgm:t>
        <a:bodyPr/>
        <a:lstStyle/>
        <a:p>
          <a:endParaRPr lang="en-US"/>
        </a:p>
      </dgm:t>
    </dgm:pt>
    <dgm:pt modelId="{CFE20F90-A65F-4F26-B675-5BBA72AE8E83}">
      <dgm:prSet/>
      <dgm:spPr/>
      <dgm:t>
        <a:bodyPr/>
        <a:lstStyle/>
        <a:p>
          <a:r>
            <a:rPr lang="tr-TR"/>
            <a:t>ResNet50 Modeli </a:t>
          </a:r>
          <a:endParaRPr lang="en-US"/>
        </a:p>
      </dgm:t>
    </dgm:pt>
    <dgm:pt modelId="{BDB75688-21F9-43E8-B183-93ECB51ECCA4}" type="parTrans" cxnId="{8B2B8A61-58A7-4E15-B6C6-62FBC45FBDAD}">
      <dgm:prSet/>
      <dgm:spPr/>
      <dgm:t>
        <a:bodyPr/>
        <a:lstStyle/>
        <a:p>
          <a:endParaRPr lang="en-US"/>
        </a:p>
      </dgm:t>
    </dgm:pt>
    <dgm:pt modelId="{D83FF9FF-A32B-4EF3-A08E-EDEBDCA1B6B9}" type="sibTrans" cxnId="{8B2B8A61-58A7-4E15-B6C6-62FBC45FBDAD}">
      <dgm:prSet/>
      <dgm:spPr/>
      <dgm:t>
        <a:bodyPr/>
        <a:lstStyle/>
        <a:p>
          <a:endParaRPr lang="en-US"/>
        </a:p>
      </dgm:t>
    </dgm:pt>
    <dgm:pt modelId="{D4A3AC05-1F7F-4232-973C-DDDD308E6506}">
      <dgm:prSet/>
      <dgm:spPr/>
      <dgm:t>
        <a:bodyPr/>
        <a:lstStyle/>
        <a:p>
          <a:r>
            <a:rPr lang="tr-TR"/>
            <a:t>Early Stopping</a:t>
          </a:r>
          <a:endParaRPr lang="en-US"/>
        </a:p>
      </dgm:t>
    </dgm:pt>
    <dgm:pt modelId="{446041D6-174A-4C38-BAA2-DEC8B75A5C8B}" type="parTrans" cxnId="{683F5EFC-8364-455E-8FAD-6817ED5B46CF}">
      <dgm:prSet/>
      <dgm:spPr/>
      <dgm:t>
        <a:bodyPr/>
        <a:lstStyle/>
        <a:p>
          <a:endParaRPr lang="en-US"/>
        </a:p>
      </dgm:t>
    </dgm:pt>
    <dgm:pt modelId="{3BB7CF31-7B20-443C-B045-78B5C574E680}" type="sibTrans" cxnId="{683F5EFC-8364-455E-8FAD-6817ED5B46CF}">
      <dgm:prSet/>
      <dgm:spPr/>
      <dgm:t>
        <a:bodyPr/>
        <a:lstStyle/>
        <a:p>
          <a:endParaRPr lang="en-US"/>
        </a:p>
      </dgm:t>
    </dgm:pt>
    <dgm:pt modelId="{328B3657-C458-4E78-831B-5CF560497BC4}">
      <dgm:prSet/>
      <dgm:spPr/>
      <dgm:t>
        <a:bodyPr/>
        <a:lstStyle/>
        <a:p>
          <a:r>
            <a:rPr lang="tr-TR"/>
            <a:t>Cross Entropy Loss</a:t>
          </a:r>
          <a:endParaRPr lang="en-US"/>
        </a:p>
      </dgm:t>
    </dgm:pt>
    <dgm:pt modelId="{AC4867BC-1770-4FFC-BDAC-A585FE3AE261}" type="parTrans" cxnId="{CE73C08B-86AD-49C5-B693-2BFC00BB0E0A}">
      <dgm:prSet/>
      <dgm:spPr/>
      <dgm:t>
        <a:bodyPr/>
        <a:lstStyle/>
        <a:p>
          <a:endParaRPr lang="en-US"/>
        </a:p>
      </dgm:t>
    </dgm:pt>
    <dgm:pt modelId="{5E921DD0-49E7-4010-8408-8A1AF592FECA}" type="sibTrans" cxnId="{CE73C08B-86AD-49C5-B693-2BFC00BB0E0A}">
      <dgm:prSet/>
      <dgm:spPr/>
      <dgm:t>
        <a:bodyPr/>
        <a:lstStyle/>
        <a:p>
          <a:endParaRPr lang="en-US"/>
        </a:p>
      </dgm:t>
    </dgm:pt>
    <dgm:pt modelId="{47142C00-0D82-41DC-B0D2-61C941DDE42F}" type="pres">
      <dgm:prSet presAssocID="{69F25968-8B57-4828-87DF-449990E212A0}" presName="diagram" presStyleCnt="0">
        <dgm:presLayoutVars>
          <dgm:dir/>
          <dgm:resizeHandles val="exact"/>
        </dgm:presLayoutVars>
      </dgm:prSet>
      <dgm:spPr/>
    </dgm:pt>
    <dgm:pt modelId="{DFFA2E89-E4C4-4CED-8DBF-7D0EEC7708A0}" type="pres">
      <dgm:prSet presAssocID="{B3BCD305-DCD6-48C4-9488-49302773688C}" presName="node" presStyleLbl="node1" presStyleIdx="0" presStyleCnt="5">
        <dgm:presLayoutVars>
          <dgm:bulletEnabled val="1"/>
        </dgm:presLayoutVars>
      </dgm:prSet>
      <dgm:spPr/>
    </dgm:pt>
    <dgm:pt modelId="{FF0C64B0-3F5F-4DD1-A07B-FFB5758F4E5A}" type="pres">
      <dgm:prSet presAssocID="{C9F97461-A776-4F9B-A44F-EF41B4A90583}" presName="sibTrans" presStyleCnt="0"/>
      <dgm:spPr/>
    </dgm:pt>
    <dgm:pt modelId="{41600334-6698-43AA-ADD0-9FE6C9A556A9}" type="pres">
      <dgm:prSet presAssocID="{1DC3F248-9496-46D6-BBE5-B1FB78CCCA6B}" presName="node" presStyleLbl="node1" presStyleIdx="1" presStyleCnt="5">
        <dgm:presLayoutVars>
          <dgm:bulletEnabled val="1"/>
        </dgm:presLayoutVars>
      </dgm:prSet>
      <dgm:spPr/>
    </dgm:pt>
    <dgm:pt modelId="{0D646A18-7342-4017-83C0-C81EA01021A9}" type="pres">
      <dgm:prSet presAssocID="{27DF37CC-7FC8-430D-9068-2E82728C6E4B}" presName="sibTrans" presStyleCnt="0"/>
      <dgm:spPr/>
    </dgm:pt>
    <dgm:pt modelId="{4B8220EB-6682-4392-9D3F-E03FAE33D433}" type="pres">
      <dgm:prSet presAssocID="{CFE20F90-A65F-4F26-B675-5BBA72AE8E83}" presName="node" presStyleLbl="node1" presStyleIdx="2" presStyleCnt="5">
        <dgm:presLayoutVars>
          <dgm:bulletEnabled val="1"/>
        </dgm:presLayoutVars>
      </dgm:prSet>
      <dgm:spPr/>
    </dgm:pt>
    <dgm:pt modelId="{4AEE73EA-9272-4D5E-A78A-D49AFA1D70F1}" type="pres">
      <dgm:prSet presAssocID="{D83FF9FF-A32B-4EF3-A08E-EDEBDCA1B6B9}" presName="sibTrans" presStyleCnt="0"/>
      <dgm:spPr/>
    </dgm:pt>
    <dgm:pt modelId="{28059E9C-5C1C-4470-9947-CC815D6A22CB}" type="pres">
      <dgm:prSet presAssocID="{D4A3AC05-1F7F-4232-973C-DDDD308E6506}" presName="node" presStyleLbl="node1" presStyleIdx="3" presStyleCnt="5">
        <dgm:presLayoutVars>
          <dgm:bulletEnabled val="1"/>
        </dgm:presLayoutVars>
      </dgm:prSet>
      <dgm:spPr/>
    </dgm:pt>
    <dgm:pt modelId="{2972C4CD-9270-4EB2-9DC8-8A527B0B0E2D}" type="pres">
      <dgm:prSet presAssocID="{3BB7CF31-7B20-443C-B045-78B5C574E680}" presName="sibTrans" presStyleCnt="0"/>
      <dgm:spPr/>
    </dgm:pt>
    <dgm:pt modelId="{B024598B-492A-4BE3-AA80-81FB8604469A}" type="pres">
      <dgm:prSet presAssocID="{328B3657-C458-4E78-831B-5CF560497BC4}" presName="node" presStyleLbl="node1" presStyleIdx="4" presStyleCnt="5">
        <dgm:presLayoutVars>
          <dgm:bulletEnabled val="1"/>
        </dgm:presLayoutVars>
      </dgm:prSet>
      <dgm:spPr/>
    </dgm:pt>
  </dgm:ptLst>
  <dgm:cxnLst>
    <dgm:cxn modelId="{A421880A-37B5-48A6-8612-DFC380274D56}" type="presOf" srcId="{328B3657-C458-4E78-831B-5CF560497BC4}" destId="{B024598B-492A-4BE3-AA80-81FB8604469A}" srcOrd="0" destOrd="0" presId="urn:microsoft.com/office/officeart/2005/8/layout/default"/>
    <dgm:cxn modelId="{CD269B13-9EF7-4589-9018-8B7E2A934CB1}" srcId="{69F25968-8B57-4828-87DF-449990E212A0}" destId="{1DC3F248-9496-46D6-BBE5-B1FB78CCCA6B}" srcOrd="1" destOrd="0" parTransId="{4BDD76AB-8DDD-4950-BFF1-CEF647491107}" sibTransId="{27DF37CC-7FC8-430D-9068-2E82728C6E4B}"/>
    <dgm:cxn modelId="{9216E53D-5D4E-46CF-8B2B-6921D1DACA4B}" type="presOf" srcId="{69F25968-8B57-4828-87DF-449990E212A0}" destId="{47142C00-0D82-41DC-B0D2-61C941DDE42F}" srcOrd="0" destOrd="0" presId="urn:microsoft.com/office/officeart/2005/8/layout/default"/>
    <dgm:cxn modelId="{8B2B8A61-58A7-4E15-B6C6-62FBC45FBDAD}" srcId="{69F25968-8B57-4828-87DF-449990E212A0}" destId="{CFE20F90-A65F-4F26-B675-5BBA72AE8E83}" srcOrd="2" destOrd="0" parTransId="{BDB75688-21F9-43E8-B183-93ECB51ECCA4}" sibTransId="{D83FF9FF-A32B-4EF3-A08E-EDEBDCA1B6B9}"/>
    <dgm:cxn modelId="{4A46AC76-0EA8-4328-8229-AD5BF1C6F72C}" type="presOf" srcId="{1DC3F248-9496-46D6-BBE5-B1FB78CCCA6B}" destId="{41600334-6698-43AA-ADD0-9FE6C9A556A9}" srcOrd="0" destOrd="0" presId="urn:microsoft.com/office/officeart/2005/8/layout/default"/>
    <dgm:cxn modelId="{7D2F3C81-27B2-4FC0-B479-0C0F33E79EAE}" type="presOf" srcId="{D4A3AC05-1F7F-4232-973C-DDDD308E6506}" destId="{28059E9C-5C1C-4470-9947-CC815D6A22CB}" srcOrd="0" destOrd="0" presId="urn:microsoft.com/office/officeart/2005/8/layout/default"/>
    <dgm:cxn modelId="{CA8F4088-B62C-4D29-ABD5-6F4BCCFA18FD}" type="presOf" srcId="{CFE20F90-A65F-4F26-B675-5BBA72AE8E83}" destId="{4B8220EB-6682-4392-9D3F-E03FAE33D433}" srcOrd="0" destOrd="0" presId="urn:microsoft.com/office/officeart/2005/8/layout/default"/>
    <dgm:cxn modelId="{CE73C08B-86AD-49C5-B693-2BFC00BB0E0A}" srcId="{69F25968-8B57-4828-87DF-449990E212A0}" destId="{328B3657-C458-4E78-831B-5CF560497BC4}" srcOrd="4" destOrd="0" parTransId="{AC4867BC-1770-4FFC-BDAC-A585FE3AE261}" sibTransId="{5E921DD0-49E7-4010-8408-8A1AF592FECA}"/>
    <dgm:cxn modelId="{2F5B29BF-3AB7-4091-967F-506DDBAEC27C}" srcId="{69F25968-8B57-4828-87DF-449990E212A0}" destId="{B3BCD305-DCD6-48C4-9488-49302773688C}" srcOrd="0" destOrd="0" parTransId="{8BCB8BB2-8319-4F0A-8FF7-9E4AF8F6522C}" sibTransId="{C9F97461-A776-4F9B-A44F-EF41B4A90583}"/>
    <dgm:cxn modelId="{8BC336CF-4D03-4C17-8F2B-32289D05B172}" type="presOf" srcId="{B3BCD305-DCD6-48C4-9488-49302773688C}" destId="{DFFA2E89-E4C4-4CED-8DBF-7D0EEC7708A0}" srcOrd="0" destOrd="0" presId="urn:microsoft.com/office/officeart/2005/8/layout/default"/>
    <dgm:cxn modelId="{683F5EFC-8364-455E-8FAD-6817ED5B46CF}" srcId="{69F25968-8B57-4828-87DF-449990E212A0}" destId="{D4A3AC05-1F7F-4232-973C-DDDD308E6506}" srcOrd="3" destOrd="0" parTransId="{446041D6-174A-4C38-BAA2-DEC8B75A5C8B}" sibTransId="{3BB7CF31-7B20-443C-B045-78B5C574E680}"/>
    <dgm:cxn modelId="{77FC7D70-E79E-4876-83A8-4C56143D77BE}" type="presParOf" srcId="{47142C00-0D82-41DC-B0D2-61C941DDE42F}" destId="{DFFA2E89-E4C4-4CED-8DBF-7D0EEC7708A0}" srcOrd="0" destOrd="0" presId="urn:microsoft.com/office/officeart/2005/8/layout/default"/>
    <dgm:cxn modelId="{B91A1FC7-75FE-45EE-956C-8876CDD7FF96}" type="presParOf" srcId="{47142C00-0D82-41DC-B0D2-61C941DDE42F}" destId="{FF0C64B0-3F5F-4DD1-A07B-FFB5758F4E5A}" srcOrd="1" destOrd="0" presId="urn:microsoft.com/office/officeart/2005/8/layout/default"/>
    <dgm:cxn modelId="{64AB6D45-884F-4572-B6C0-4FE88ECD9DF7}" type="presParOf" srcId="{47142C00-0D82-41DC-B0D2-61C941DDE42F}" destId="{41600334-6698-43AA-ADD0-9FE6C9A556A9}" srcOrd="2" destOrd="0" presId="urn:microsoft.com/office/officeart/2005/8/layout/default"/>
    <dgm:cxn modelId="{F67FAE19-26F0-4B65-9F2C-9530D720D676}" type="presParOf" srcId="{47142C00-0D82-41DC-B0D2-61C941DDE42F}" destId="{0D646A18-7342-4017-83C0-C81EA01021A9}" srcOrd="3" destOrd="0" presId="urn:microsoft.com/office/officeart/2005/8/layout/default"/>
    <dgm:cxn modelId="{A42D6D67-D23E-4A12-8AD5-E3591DD4F83C}" type="presParOf" srcId="{47142C00-0D82-41DC-B0D2-61C941DDE42F}" destId="{4B8220EB-6682-4392-9D3F-E03FAE33D433}" srcOrd="4" destOrd="0" presId="urn:microsoft.com/office/officeart/2005/8/layout/default"/>
    <dgm:cxn modelId="{93B64B5A-356E-4518-A0EF-9D012585188D}" type="presParOf" srcId="{47142C00-0D82-41DC-B0D2-61C941DDE42F}" destId="{4AEE73EA-9272-4D5E-A78A-D49AFA1D70F1}" srcOrd="5" destOrd="0" presId="urn:microsoft.com/office/officeart/2005/8/layout/default"/>
    <dgm:cxn modelId="{1BAE60F9-CAF7-4D81-8390-ECCACF487CB9}" type="presParOf" srcId="{47142C00-0D82-41DC-B0D2-61C941DDE42F}" destId="{28059E9C-5C1C-4470-9947-CC815D6A22CB}" srcOrd="6" destOrd="0" presId="urn:microsoft.com/office/officeart/2005/8/layout/default"/>
    <dgm:cxn modelId="{C9DC6DD2-EEF3-4029-A023-7266BDDCB470}" type="presParOf" srcId="{47142C00-0D82-41DC-B0D2-61C941DDE42F}" destId="{2972C4CD-9270-4EB2-9DC8-8A527B0B0E2D}" srcOrd="7" destOrd="0" presId="urn:microsoft.com/office/officeart/2005/8/layout/default"/>
    <dgm:cxn modelId="{C614CCFD-3B0F-4A2A-A777-6275F3E07DFF}" type="presParOf" srcId="{47142C00-0D82-41DC-B0D2-61C941DDE42F}" destId="{B024598B-492A-4BE3-AA80-81FB8604469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5D586-176B-4A64-9A8A-A300AB941B7A}">
      <dsp:nvSpPr>
        <dsp:cNvPr id="0" name=""/>
        <dsp:cNvSpPr/>
      </dsp:nvSpPr>
      <dsp:spPr>
        <a:xfrm>
          <a:off x="2978" y="310946"/>
          <a:ext cx="2363295" cy="1417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PyTorch</a:t>
          </a:r>
          <a:endParaRPr lang="en-US" sz="2500" kern="1200"/>
        </a:p>
      </dsp:txBody>
      <dsp:txXfrm>
        <a:off x="2978" y="310946"/>
        <a:ext cx="2363295" cy="1417977"/>
      </dsp:txXfrm>
    </dsp:sp>
    <dsp:sp modelId="{0AE89AEB-EA9D-4B83-A141-231D868E6DDD}">
      <dsp:nvSpPr>
        <dsp:cNvPr id="0" name=""/>
        <dsp:cNvSpPr/>
      </dsp:nvSpPr>
      <dsp:spPr>
        <a:xfrm>
          <a:off x="2602603" y="310946"/>
          <a:ext cx="2363295" cy="1417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Torchvision</a:t>
          </a:r>
          <a:endParaRPr lang="en-US" sz="2500" kern="1200"/>
        </a:p>
      </dsp:txBody>
      <dsp:txXfrm>
        <a:off x="2602603" y="310946"/>
        <a:ext cx="2363295" cy="1417977"/>
      </dsp:txXfrm>
    </dsp:sp>
    <dsp:sp modelId="{3D9AD252-0C0E-4883-9194-BC9A1A08ED2D}">
      <dsp:nvSpPr>
        <dsp:cNvPr id="0" name=""/>
        <dsp:cNvSpPr/>
      </dsp:nvSpPr>
      <dsp:spPr>
        <a:xfrm>
          <a:off x="5202228" y="310946"/>
          <a:ext cx="2363295" cy="1417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Matplotlib</a:t>
          </a:r>
          <a:endParaRPr lang="en-US" sz="2500" kern="1200"/>
        </a:p>
      </dsp:txBody>
      <dsp:txXfrm>
        <a:off x="5202228" y="310946"/>
        <a:ext cx="2363295" cy="1417977"/>
      </dsp:txXfrm>
    </dsp:sp>
    <dsp:sp modelId="{210C72F8-CFE7-48C2-88B4-7101EECB5AA2}">
      <dsp:nvSpPr>
        <dsp:cNvPr id="0" name=""/>
        <dsp:cNvSpPr/>
      </dsp:nvSpPr>
      <dsp:spPr>
        <a:xfrm>
          <a:off x="7801853" y="310946"/>
          <a:ext cx="2363295" cy="1417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Scikit-Learn</a:t>
          </a:r>
          <a:endParaRPr lang="en-US" sz="2500" kern="1200"/>
        </a:p>
      </dsp:txBody>
      <dsp:txXfrm>
        <a:off x="7801853" y="310946"/>
        <a:ext cx="2363295" cy="1417977"/>
      </dsp:txXfrm>
    </dsp:sp>
    <dsp:sp modelId="{0118D314-1C60-4DD0-BD8C-90346B265EFF}">
      <dsp:nvSpPr>
        <dsp:cNvPr id="0" name=""/>
        <dsp:cNvSpPr/>
      </dsp:nvSpPr>
      <dsp:spPr>
        <a:xfrm>
          <a:off x="2978" y="1965252"/>
          <a:ext cx="2363295" cy="1417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PIL</a:t>
          </a:r>
          <a:endParaRPr lang="en-US" sz="2500" kern="1200"/>
        </a:p>
      </dsp:txBody>
      <dsp:txXfrm>
        <a:off x="2978" y="1965252"/>
        <a:ext cx="2363295" cy="1417977"/>
      </dsp:txXfrm>
    </dsp:sp>
    <dsp:sp modelId="{CDC3F5A0-86C6-4F1C-8899-82CBB11194DA}">
      <dsp:nvSpPr>
        <dsp:cNvPr id="0" name=""/>
        <dsp:cNvSpPr/>
      </dsp:nvSpPr>
      <dsp:spPr>
        <a:xfrm>
          <a:off x="2602603" y="1965252"/>
          <a:ext cx="2363295" cy="1417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ResNet50</a:t>
          </a:r>
          <a:endParaRPr lang="en-US" sz="2500" kern="1200"/>
        </a:p>
      </dsp:txBody>
      <dsp:txXfrm>
        <a:off x="2602603" y="1965252"/>
        <a:ext cx="2363295" cy="1417977"/>
      </dsp:txXfrm>
    </dsp:sp>
    <dsp:sp modelId="{6F7B03B3-416A-42CE-88D2-DA5F24FED60B}">
      <dsp:nvSpPr>
        <dsp:cNvPr id="0" name=""/>
        <dsp:cNvSpPr/>
      </dsp:nvSpPr>
      <dsp:spPr>
        <a:xfrm>
          <a:off x="5202228" y="1965252"/>
          <a:ext cx="2363295" cy="1417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HTML,CSS,JS</a:t>
          </a:r>
          <a:endParaRPr lang="en-US" sz="2500" kern="1200"/>
        </a:p>
      </dsp:txBody>
      <dsp:txXfrm>
        <a:off x="5202228" y="1965252"/>
        <a:ext cx="2363295" cy="1417977"/>
      </dsp:txXfrm>
    </dsp:sp>
    <dsp:sp modelId="{C4D21672-1471-4E01-9FE9-B058DF4579A6}">
      <dsp:nvSpPr>
        <dsp:cNvPr id="0" name=""/>
        <dsp:cNvSpPr/>
      </dsp:nvSpPr>
      <dsp:spPr>
        <a:xfrm>
          <a:off x="7801853" y="1965252"/>
          <a:ext cx="2363295" cy="1417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Flask Framework</a:t>
          </a:r>
          <a:endParaRPr lang="en-US" sz="2500" kern="1200"/>
        </a:p>
      </dsp:txBody>
      <dsp:txXfrm>
        <a:off x="7801853" y="1965252"/>
        <a:ext cx="2363295" cy="14179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A2E89-E4C4-4CED-8DBF-7D0EEC7708A0}">
      <dsp:nvSpPr>
        <dsp:cNvPr id="0" name=""/>
        <dsp:cNvSpPr/>
      </dsp:nvSpPr>
      <dsp:spPr>
        <a:xfrm>
          <a:off x="0" y="42780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/>
            <a:t>Learning Rate Scheduler</a:t>
          </a:r>
          <a:endParaRPr lang="en-US" sz="3900" kern="1200"/>
        </a:p>
      </dsp:txBody>
      <dsp:txXfrm>
        <a:off x="0" y="42780"/>
        <a:ext cx="3286125" cy="1971675"/>
      </dsp:txXfrm>
    </dsp:sp>
    <dsp:sp modelId="{41600334-6698-43AA-ADD0-9FE6C9A556A9}">
      <dsp:nvSpPr>
        <dsp:cNvPr id="0" name=""/>
        <dsp:cNvSpPr/>
      </dsp:nvSpPr>
      <dsp:spPr>
        <a:xfrm>
          <a:off x="3614737" y="42780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/>
            <a:t>Adam Optimizer</a:t>
          </a:r>
          <a:endParaRPr lang="en-US" sz="3900" kern="1200"/>
        </a:p>
      </dsp:txBody>
      <dsp:txXfrm>
        <a:off x="3614737" y="42780"/>
        <a:ext cx="3286125" cy="1971675"/>
      </dsp:txXfrm>
    </dsp:sp>
    <dsp:sp modelId="{4B8220EB-6682-4392-9D3F-E03FAE33D433}">
      <dsp:nvSpPr>
        <dsp:cNvPr id="0" name=""/>
        <dsp:cNvSpPr/>
      </dsp:nvSpPr>
      <dsp:spPr>
        <a:xfrm>
          <a:off x="7229475" y="42780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/>
            <a:t>ResNet50 Modeli </a:t>
          </a:r>
          <a:endParaRPr lang="en-US" sz="3900" kern="1200"/>
        </a:p>
      </dsp:txBody>
      <dsp:txXfrm>
        <a:off x="7229475" y="42780"/>
        <a:ext cx="3286125" cy="1971675"/>
      </dsp:txXfrm>
    </dsp:sp>
    <dsp:sp modelId="{28059E9C-5C1C-4470-9947-CC815D6A22CB}">
      <dsp:nvSpPr>
        <dsp:cNvPr id="0" name=""/>
        <dsp:cNvSpPr/>
      </dsp:nvSpPr>
      <dsp:spPr>
        <a:xfrm>
          <a:off x="1807368" y="2343068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/>
            <a:t>Early Stopping</a:t>
          </a:r>
          <a:endParaRPr lang="en-US" sz="3900" kern="1200"/>
        </a:p>
      </dsp:txBody>
      <dsp:txXfrm>
        <a:off x="1807368" y="2343068"/>
        <a:ext cx="3286125" cy="1971675"/>
      </dsp:txXfrm>
    </dsp:sp>
    <dsp:sp modelId="{B024598B-492A-4BE3-AA80-81FB8604469A}">
      <dsp:nvSpPr>
        <dsp:cNvPr id="0" name=""/>
        <dsp:cNvSpPr/>
      </dsp:nvSpPr>
      <dsp:spPr>
        <a:xfrm>
          <a:off x="5422106" y="2343068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/>
            <a:t>Cross Entropy Loss</a:t>
          </a:r>
          <a:endParaRPr lang="en-US" sz="3900" kern="1200"/>
        </a:p>
      </dsp:txBody>
      <dsp:txXfrm>
        <a:off x="5422106" y="2343068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02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0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2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6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8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5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9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2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8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5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3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199CA-153B-D92D-6ECD-42DB9CC0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47" b="3810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D064F0-6D2A-219C-C000-14ABD99EC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06" y="0"/>
            <a:ext cx="4903694" cy="6858001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F207EFB-6A09-4E8D-383E-28DB7C6A2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1" y="822960"/>
            <a:ext cx="4286054" cy="3474720"/>
          </a:xfrm>
        </p:spPr>
        <p:txBody>
          <a:bodyPr anchor="b">
            <a:normAutofit/>
          </a:bodyPr>
          <a:lstStyle/>
          <a:p>
            <a:r>
              <a:rPr lang="tr-TR" sz="3600"/>
              <a:t>TEXT TO IMAGE AI TEKNOLOJİSİ İLE OLUŞTURULMUŞ RESİMLERİN TESPİTİ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593F36F-7A90-4D2E-86E9-119F4D988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1" y="4419600"/>
            <a:ext cx="3931920" cy="1386840"/>
          </a:xfrm>
        </p:spPr>
        <p:txBody>
          <a:bodyPr anchor="t">
            <a:normAutofit/>
          </a:bodyPr>
          <a:lstStyle/>
          <a:p>
            <a:r>
              <a:rPr lang="tr-TR" sz="2200"/>
              <a:t>Tuğrahan Güler - 170421021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ABC13E-28FD-F948-8D1A-EE7825EB5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042" y="1547256"/>
            <a:ext cx="3718861" cy="37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400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C410DA-C593-2AA6-7BE0-E7A7F8F0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ResNet50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3A2A44-15D0-CCA7-323D-DBC083374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ResNet50, derin öğrenme ve bilgisayarla görme (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vision</a:t>
            </a:r>
            <a:r>
              <a:rPr lang="tr-TR" dirty="0"/>
              <a:t>) uygulamalarında yaygın olarak kullanılan güçlü ve etkili bir modeldir.</a:t>
            </a:r>
          </a:p>
          <a:p>
            <a:r>
              <a:rPr lang="tr-TR" dirty="0"/>
              <a:t>Modelin Eğitim Sürecinde ResNet50 kullanılmıştır.</a:t>
            </a:r>
          </a:p>
          <a:p>
            <a:r>
              <a:rPr lang="tr-TR" dirty="0" err="1"/>
              <a:t>Residual</a:t>
            </a:r>
            <a:r>
              <a:rPr lang="tr-TR" dirty="0"/>
              <a:t> </a:t>
            </a:r>
            <a:r>
              <a:rPr lang="tr-TR" dirty="0" err="1"/>
              <a:t>connections</a:t>
            </a:r>
            <a:r>
              <a:rPr lang="tr-TR" dirty="0"/>
              <a:t> özelliği dikkate alınmıştır.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0C9E961-DD66-3C5A-D976-024529E40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7" y="4768712"/>
            <a:ext cx="30194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5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733CA5-E585-2CE1-99D7-E1B0A995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tr-TR" sz="2900"/>
              <a:t>Model Sonuçları ve Her Epochtaki değerleri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306324-DFCD-750A-BC09-9BEE20EB2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tr-TR" sz="1700" dirty="0"/>
              <a:t>Her </a:t>
            </a:r>
            <a:r>
              <a:rPr lang="tr-TR" sz="1700" dirty="0" err="1"/>
              <a:t>epochta</a:t>
            </a:r>
            <a:r>
              <a:rPr lang="tr-TR" sz="1700" dirty="0"/>
              <a:t> oluşan modelin bilgileri loglarda tutulmuş ve model kayıt edilmiştir. Eğitim sonunda elimizde 30 adet model bulunur.</a:t>
            </a:r>
          </a:p>
          <a:p>
            <a:r>
              <a:rPr lang="tr-TR" sz="1700" dirty="0"/>
              <a:t>Son </a:t>
            </a:r>
            <a:r>
              <a:rPr lang="tr-TR" sz="1700" dirty="0" err="1"/>
              <a:t>epochta</a:t>
            </a:r>
            <a:r>
              <a:rPr lang="tr-TR" sz="1700" dirty="0"/>
              <a:t> model %92.5 </a:t>
            </a:r>
            <a:r>
              <a:rPr lang="tr-TR" sz="1700" dirty="0" err="1"/>
              <a:t>Accuracy</a:t>
            </a:r>
            <a:r>
              <a:rPr lang="tr-TR" sz="1700" dirty="0"/>
              <a:t> seviyesine ulaşmıştır.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8EC31DB-2985-BE6E-8F8A-4E1966F0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40" y="625683"/>
            <a:ext cx="5426376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98D8A2C-497B-E9DE-F3CB-1FAC05B2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 Model Logları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7F6778A-BBB0-1AB9-45D7-1E7F9015F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6860" y="625684"/>
            <a:ext cx="4703828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3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5F48159-C4D8-45FF-A264-FE86334D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tr-TR" sz="3400" dirty="0" err="1"/>
              <a:t>Confusion</a:t>
            </a:r>
            <a:r>
              <a:rPr lang="tr-TR" sz="3400" dirty="0"/>
              <a:t> </a:t>
            </a:r>
            <a:r>
              <a:rPr lang="tr-TR" sz="3400" dirty="0" err="1"/>
              <a:t>Matrix</a:t>
            </a:r>
            <a:endParaRPr lang="tr-TR" sz="3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545FD89-EB23-4C44-7E68-30632C69D2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1480" y="2684095"/>
            <a:ext cx="4443154" cy="34928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Modelin </a:t>
            </a:r>
            <a:r>
              <a:rPr kumimoji="0" lang="tr-TR" altLang="tr-TR" sz="16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confusion</a:t>
            </a:r>
            <a:r>
              <a:rPr kumimoji="0" lang="tr-TR" altLang="tr-TR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6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matrix</a:t>
            </a:r>
            <a:r>
              <a:rPr kumimoji="0" lang="tr-TR" altLang="tr-TR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sonucu, görsel sınıflandırmada yüksek doğruluk sağladığını göstermektedir. Model, 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5512 sahte görseli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doğru bir şekilde sahte olarak, 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5594 gerçek görseli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ise doğru bir şekilde gerçek olarak sınıflandırmıştır. Ancak, model 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488 sahte görseli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yanlışlıkla gerçek olarak ve 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406 gerçek görseli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 yanlışlıkla sahte olarak sınıflandırmıştır. Bu sonuç, modelin genel performansının yüksek olduğunu</a:t>
            </a:r>
            <a:r>
              <a:rPr lang="tr-TR" altLang="tr-TR" sz="1600" dirty="0">
                <a:latin typeface="Arial" panose="020B0604020202020204" pitchFamily="34" charset="0"/>
              </a:rPr>
              <a:t> göstermektedir.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tr-TR" altLang="tr-T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Resim 7" descr="metin, ekran görüntüsü, diyagram, dikdörtgen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6C1918A4-CA17-40A8-4C69-A694C1885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986164"/>
            <a:ext cx="6440424" cy="48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76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FCFDEF-F1CA-BD27-E7A4-B854FE12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Matrixe</a:t>
            </a:r>
            <a:r>
              <a:rPr lang="tr-TR" dirty="0"/>
              <a:t> göre </a:t>
            </a:r>
            <a:r>
              <a:rPr lang="tr-TR" dirty="0" err="1"/>
              <a:t>accuracy</a:t>
            </a:r>
            <a:r>
              <a:rPr lang="tr-TR" dirty="0"/>
              <a:t>, </a:t>
            </a:r>
            <a:r>
              <a:rPr lang="tr-TR" dirty="0" err="1"/>
              <a:t>precision</a:t>
            </a:r>
            <a:r>
              <a:rPr lang="tr-TR" dirty="0"/>
              <a:t>, f1 </a:t>
            </a:r>
            <a:r>
              <a:rPr lang="tr-TR" dirty="0" err="1"/>
              <a:t>score</a:t>
            </a:r>
            <a:r>
              <a:rPr lang="tr-TR" dirty="0"/>
              <a:t> ve </a:t>
            </a:r>
            <a:r>
              <a:rPr lang="tr-TR" dirty="0" err="1"/>
              <a:t>recall</a:t>
            </a:r>
            <a:r>
              <a:rPr lang="tr-TR" dirty="0"/>
              <a:t> değerleri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3BAA53-6D16-E989-308C-929F0DC3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Precision: 0.919</a:t>
            </a:r>
          </a:p>
          <a:p>
            <a:r>
              <a:rPr lang="tr-TR" dirty="0" err="1"/>
              <a:t>Recall</a:t>
            </a:r>
            <a:r>
              <a:rPr lang="tr-TR" dirty="0"/>
              <a:t>: 0.93</a:t>
            </a:r>
          </a:p>
          <a:p>
            <a:r>
              <a:rPr lang="tr-TR" dirty="0"/>
              <a:t>F1 </a:t>
            </a:r>
            <a:r>
              <a:rPr lang="tr-TR" dirty="0" err="1"/>
              <a:t>Score</a:t>
            </a:r>
            <a:r>
              <a:rPr lang="tr-TR" dirty="0"/>
              <a:t>: 0.924</a:t>
            </a:r>
          </a:p>
          <a:p>
            <a:r>
              <a:rPr lang="tr-TR" dirty="0" err="1"/>
              <a:t>Accuracy</a:t>
            </a:r>
            <a:r>
              <a:rPr lang="tr-TR" dirty="0"/>
              <a:t>: 0,925</a:t>
            </a:r>
          </a:p>
        </p:txBody>
      </p:sp>
    </p:spTree>
    <p:extLst>
      <p:ext uri="{BB962C8B-B14F-4D97-AF65-F5344CB8AC3E}">
        <p14:creationId xmlns:p14="http://schemas.microsoft.com/office/powerpoint/2010/main" val="45476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419EBC9-8B02-2952-B898-964A9216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Training Curve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İçerik Yer Tutucusu 4" descr="metin, çizgi, diyagram, öykü gelişim çizgisi; kumpas; grafiğini çıkarma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3C3D9E56-8A50-C98F-9F35-2322A3611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98" y="2139484"/>
            <a:ext cx="981200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81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9C6C32-F4A4-FC0D-40D3-3021A0A5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Testi İçin Arayüz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383ED7-36DA-4E11-743E-2D846BBF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Model testi ve kullanımı için ön yüz tarafında HTML, CSS, JS kullanılmıştır.</a:t>
            </a:r>
          </a:p>
          <a:p>
            <a:r>
              <a:rPr lang="tr-TR" dirty="0"/>
              <a:t>Arka yüz tarafı içinse FLASK </a:t>
            </a:r>
            <a:r>
              <a:rPr lang="tr-TR" dirty="0" err="1"/>
              <a:t>framework</a:t>
            </a:r>
            <a:r>
              <a:rPr lang="tr-TR" dirty="0"/>
              <a:t> kullanılmış ve model buraya entegre edilmiştir.</a:t>
            </a:r>
          </a:p>
          <a:p>
            <a:r>
              <a:rPr lang="tr-TR" dirty="0" err="1"/>
              <a:t>Frontend</a:t>
            </a:r>
            <a:r>
              <a:rPr lang="tr-TR" dirty="0"/>
              <a:t> tarafından </a:t>
            </a:r>
            <a:r>
              <a:rPr lang="tr-TR" dirty="0" err="1"/>
              <a:t>backende</a:t>
            </a:r>
            <a:r>
              <a:rPr lang="tr-TR" dirty="0"/>
              <a:t> verilen resim RGB formatına dönüştürülerek işlenir.</a:t>
            </a:r>
          </a:p>
          <a:p>
            <a:r>
              <a:rPr lang="tr-TR" dirty="0"/>
              <a:t>Analiz sonucunda bulunan sınıf ve güven oranı kullanıcıya gösterilir.</a:t>
            </a:r>
          </a:p>
        </p:txBody>
      </p:sp>
    </p:spTree>
    <p:extLst>
      <p:ext uri="{BB962C8B-B14F-4D97-AF65-F5344CB8AC3E}">
        <p14:creationId xmlns:p14="http://schemas.microsoft.com/office/powerpoint/2010/main" val="331296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96C77D6-AF50-6B50-F491-30F32441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tr-TR" sz="2800"/>
              <a:t>Gerçek Görüntü Örneği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ontent Placeholder 8">
            <a:extLst>
              <a:ext uri="{FF2B5EF4-FFF2-40B4-BE49-F238E27FC236}">
                <a16:creationId xmlns:a16="http://schemas.microsoft.com/office/drawing/2014/main" id="{A305CEB4-7281-5334-A01C-D2C102C6F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tr-TR" sz="1700" dirty="0"/>
              <a:t>Model tahminini 1 (</a:t>
            </a:r>
            <a:r>
              <a:rPr lang="tr-TR" sz="1700" dirty="0" err="1"/>
              <a:t>real</a:t>
            </a:r>
            <a:r>
              <a:rPr lang="tr-TR" sz="1700" dirty="0"/>
              <a:t>) sınıfından yana yapar ve güven oranı ile birlikte kullanıcıya tahminini gösterir.</a:t>
            </a:r>
            <a:endParaRPr lang="en-US" sz="170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3A2E21F-3FF8-9C74-E156-DF16B9AF6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364" y="841248"/>
            <a:ext cx="6493647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1B44CF8-C293-6B6C-F226-2019A783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tr-TR" sz="2800"/>
              <a:t>Yapay Zeka Görüntüsü Örneği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05BB0D-85F7-DD58-307D-4140EACBC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tr-TR" sz="1700" dirty="0"/>
              <a:t>Model tahminini 0 (</a:t>
            </a:r>
            <a:r>
              <a:rPr lang="tr-TR" sz="1700" dirty="0" err="1"/>
              <a:t>Fake</a:t>
            </a:r>
            <a:r>
              <a:rPr lang="tr-TR" sz="1700" dirty="0"/>
              <a:t>) sınıfından yana yapar ve güven oranı ile birlikte kullanıcıya sonuçları gösterir.</a:t>
            </a:r>
            <a:endParaRPr lang="en-US" sz="170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3996610-30D6-274D-D42B-42F76776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694" y="843533"/>
            <a:ext cx="6034486" cy="52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8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CDFA0ED-1820-7BFF-0C6E-C03A0F5A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tr-TR" sz="5400"/>
              <a:t>Dinlediğiniz için Teşekkürler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98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F4DBD7-871D-237C-4091-52962E64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 Bakış - Kullanılan Teknolojiler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87D6878B-4180-6892-31E0-2BD461539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236989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07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CAE7F6-9F33-256A-0D85-0DB4CD54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tr-TR" sz="2800"/>
              <a:t>Projenin Amacı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A58248D-454F-51BA-83FF-0DF2BA345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tr-TR" sz="1700"/>
              <a:t>Projenin amacı Text to Image teknolojisi ile oluşturulan fotoğrafların gerçek fotoğraflardan ayırt edilmesidir. </a:t>
            </a:r>
          </a:p>
          <a:p>
            <a:r>
              <a:rPr lang="tr-TR" sz="1700"/>
              <a:t>Eğitilen model arayüze yüklenen resimin yapay zeka sonucu mu yoksa gerçek bir görüntü mü olduğunu anlamak üzere eğitilmiştir.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7B5A100-8FB2-B801-57F4-9CC5C3BA9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151767"/>
            <a:ext cx="6922008" cy="465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4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5100C2E-D82C-88B1-FBF1-F1EF9A111C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3132"/>
          <a:stretch>
            <a:fillRect/>
          </a:stretch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48630972-25B7-067C-ABC9-56D287949C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047" r="-2" b="11733"/>
          <a:stretch>
            <a:fillRect/>
          </a:stretch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DE2B0F4-9EDD-1185-A375-9D42C3444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tr-TR" sz="3400"/>
              <a:t>Eğitim Süreci – Veri Seti Hazırlığı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B95A99-F818-17CC-259D-3C0096E10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1800"/>
              <a:t>Kullanılan veri setinde 10,000 adet Stable Diffusion, 10,000 adet MidJourney ve 10,000 adet DALL-E yapay zekaları tarafından oluşturulan toplamda 30,000 görsel bulunmaktadır.</a:t>
            </a:r>
          </a:p>
          <a:p>
            <a:pPr>
              <a:lnSpc>
                <a:spcPct val="100000"/>
              </a:lnSpc>
            </a:pPr>
            <a:r>
              <a:rPr lang="tr-TR" sz="1800"/>
              <a:t>Gerçek fotoğraflarda ise 22,500 adet Pexels ve Unsplash, 7,500 adet WikiArt’tan alınmış görsel bulunmaktadır.</a:t>
            </a:r>
          </a:p>
          <a:p>
            <a:pPr>
              <a:lnSpc>
                <a:spcPct val="100000"/>
              </a:lnSpc>
            </a:pPr>
            <a:r>
              <a:rPr lang="tr-TR" sz="1800"/>
              <a:t>Toplamda 60.000 görsel bulunan 52.40GB’Lık bu veri seti yüksek bir doğruluk ve kaliteli bir model için en uygun seçenek olarak görülmüştür.</a:t>
            </a:r>
          </a:p>
        </p:txBody>
      </p:sp>
    </p:spTree>
    <p:extLst>
      <p:ext uri="{BB962C8B-B14F-4D97-AF65-F5344CB8AC3E}">
        <p14:creationId xmlns:p14="http://schemas.microsoft.com/office/powerpoint/2010/main" val="49165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1296E29-0A8A-8C56-81C1-F82E82F9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tr-TR" sz="2800"/>
              <a:t>Veri Ön İşleme Adımları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142075-49AA-780F-0E94-3CF7FF772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92500"/>
          </a:bodyPr>
          <a:lstStyle/>
          <a:p>
            <a:r>
              <a:rPr lang="tr-TR" sz="1700" dirty="0" err="1"/>
              <a:t>Verisetindeki</a:t>
            </a:r>
            <a:r>
              <a:rPr lang="tr-TR" sz="1700" dirty="0"/>
              <a:t> veriler, veri çeşitliliğini arttırmak için (Data </a:t>
            </a:r>
            <a:r>
              <a:rPr lang="tr-TR" sz="1700" dirty="0" err="1"/>
              <a:t>Augmentation</a:t>
            </a:r>
            <a:r>
              <a:rPr lang="tr-TR" sz="1700" dirty="0"/>
              <a:t>) ve farklı dönüşümlere karşı da modelin öğrenebilmesi için </a:t>
            </a:r>
            <a:r>
              <a:rPr lang="tr-TR" sz="1700" dirty="0" err="1"/>
              <a:t>RandomFlip</a:t>
            </a:r>
            <a:r>
              <a:rPr lang="tr-TR" sz="1700" dirty="0"/>
              <a:t>, </a:t>
            </a:r>
            <a:r>
              <a:rPr lang="tr-TR" sz="1700" dirty="0" err="1"/>
              <a:t>RandomRotation</a:t>
            </a:r>
            <a:r>
              <a:rPr lang="tr-TR" sz="1700" dirty="0"/>
              <a:t>, </a:t>
            </a:r>
            <a:r>
              <a:rPr lang="tr-TR" sz="1700" dirty="0" err="1"/>
              <a:t>ColorJitter</a:t>
            </a:r>
            <a:r>
              <a:rPr lang="tr-TR" sz="1700" dirty="0"/>
              <a:t>, </a:t>
            </a:r>
            <a:r>
              <a:rPr lang="tr-TR" sz="1700" dirty="0" err="1"/>
              <a:t>Resize</a:t>
            </a:r>
            <a:r>
              <a:rPr lang="tr-TR" sz="1700" dirty="0"/>
              <a:t> (ResNet50 Optimizasyonu), Normalize teknikleri kullanılmıştır.</a:t>
            </a:r>
          </a:p>
          <a:p>
            <a:r>
              <a:rPr lang="tr-TR" sz="1700" dirty="0" err="1"/>
              <a:t>Verisetinin</a:t>
            </a:r>
            <a:r>
              <a:rPr lang="tr-TR" sz="1700" dirty="0"/>
              <a:t> %80’i eğitim, %20’si test olacak şekilde ayırılmıştır.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45C7517-605D-3094-99C3-B1A23D68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991060"/>
            <a:ext cx="6922008" cy="29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5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23CCFA9-FEE3-E1C6-669D-9A49E543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tr-TR" dirty="0"/>
              <a:t>Eğitim Süreci ve Kullanılan Özellikler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B99C202E-547D-7AD2-0B5E-945F674F2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84558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304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F73896-65B8-8E13-FA0B-89A665D0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Epoch</a:t>
            </a:r>
            <a:r>
              <a:rPr lang="tr-TR" dirty="0"/>
              <a:t> – </a:t>
            </a:r>
            <a:r>
              <a:rPr lang="tr-TR" dirty="0" err="1"/>
              <a:t>Batch</a:t>
            </a:r>
            <a:r>
              <a:rPr lang="tr-TR" dirty="0"/>
              <a:t> Size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4AFB2A-EE10-5A78-A782-580E11415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Model için 30 </a:t>
            </a:r>
            <a:r>
              <a:rPr lang="tr-TR" dirty="0" err="1"/>
              <a:t>Epoch</a:t>
            </a:r>
            <a:r>
              <a:rPr lang="tr-TR" dirty="0"/>
              <a:t> ve 32 </a:t>
            </a:r>
            <a:r>
              <a:rPr lang="tr-TR" dirty="0" err="1"/>
              <a:t>Batch</a:t>
            </a:r>
            <a:r>
              <a:rPr lang="tr-TR" dirty="0"/>
              <a:t> Size değerleri girilmiştir. </a:t>
            </a:r>
            <a:r>
              <a:rPr lang="tr-TR" dirty="0" err="1"/>
              <a:t>Num_workers</a:t>
            </a:r>
            <a:r>
              <a:rPr lang="tr-TR" dirty="0"/>
              <a:t> değeri 12 girilmiştir.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B5E2266-7FEF-4740-293E-3721949FE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16" y="3829743"/>
            <a:ext cx="5611008" cy="49536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CEA6ABC-5533-B0E0-6B4C-70B612075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516" y="4557678"/>
            <a:ext cx="8754697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8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093A17-2F5E-8A28-CECD-4C31A6D7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Learning Rate </a:t>
            </a:r>
            <a:r>
              <a:rPr lang="tr-TR" dirty="0" err="1"/>
              <a:t>Scheduler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5D05C9C-37AC-111A-C00F-7B1246665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451" y="3429000"/>
            <a:ext cx="7373098" cy="1649059"/>
          </a:xfrm>
        </p:spPr>
      </p:pic>
    </p:spTree>
    <p:extLst>
      <p:ext uri="{BB962C8B-B14F-4D97-AF65-F5344CB8AC3E}">
        <p14:creationId xmlns:p14="http://schemas.microsoft.com/office/powerpoint/2010/main" val="272489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C2A32A-ADE3-0830-7776-44289E20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Adam </a:t>
            </a:r>
            <a:r>
              <a:rPr lang="tr-TR" dirty="0" err="1"/>
              <a:t>Optimizer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6C3E77-F783-FA7D-963F-A19EF976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eğitimde hız ve verimlilik açısından en uygun olan Adam </a:t>
            </a:r>
            <a:r>
              <a:rPr lang="tr-TR" dirty="0" err="1"/>
              <a:t>Optimizer</a:t>
            </a:r>
            <a:r>
              <a:rPr lang="tr-TR" dirty="0"/>
              <a:t> tercih edilmiştir.</a:t>
            </a:r>
          </a:p>
          <a:p>
            <a:r>
              <a:rPr lang="tr-TR" dirty="0"/>
              <a:t>Adam, modelin daha hızlı, stabil ve verimli bir şekilde öğrenmesini sağlar, bu nedenle derin öğrenme modellerinde sıklıkla tercih edilir.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BD6DA55-8C1B-C3EF-E9EB-5566C0B84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865" y="4660090"/>
            <a:ext cx="425826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4780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526</Words>
  <Application>Microsoft Office PowerPoint</Application>
  <PresentationFormat>Geniş ekran</PresentationFormat>
  <Paragraphs>59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4" baseType="lpstr">
      <vt:lpstr>Arial</vt:lpstr>
      <vt:lpstr>Avenir Next LT Pro</vt:lpstr>
      <vt:lpstr>Calibri</vt:lpstr>
      <vt:lpstr>Neue Haas Grotesk Text Pro</vt:lpstr>
      <vt:lpstr>AccentBoxVTI</vt:lpstr>
      <vt:lpstr>TEXT TO IMAGE AI TEKNOLOJİSİ İLE OLUŞTURULMUŞ RESİMLERİN TESPİTİ</vt:lpstr>
      <vt:lpstr>Ön Bakış - Kullanılan Teknolojiler</vt:lpstr>
      <vt:lpstr>Projenin Amacı</vt:lpstr>
      <vt:lpstr>Eğitim Süreci – Veri Seti Hazırlığı</vt:lpstr>
      <vt:lpstr>Veri Ön İşleme Adımları</vt:lpstr>
      <vt:lpstr>Eğitim Süreci ve Kullanılan Özellikler</vt:lpstr>
      <vt:lpstr>Epoch – Batch Size</vt:lpstr>
      <vt:lpstr>Learning Rate Scheduler</vt:lpstr>
      <vt:lpstr>Adam Optimizer</vt:lpstr>
      <vt:lpstr>ResNet50</vt:lpstr>
      <vt:lpstr>Model Sonuçları ve Her Epochtaki değerleri</vt:lpstr>
      <vt:lpstr> Model Logları</vt:lpstr>
      <vt:lpstr>Confusion Matrix</vt:lpstr>
      <vt:lpstr>Matrixe göre accuracy, precision, f1 score ve recall değerleri</vt:lpstr>
      <vt:lpstr>Training Curve</vt:lpstr>
      <vt:lpstr>Model Testi İçin Arayüz</vt:lpstr>
      <vt:lpstr>Gerçek Görüntü Örneği</vt:lpstr>
      <vt:lpstr>Yapay Zeka Görüntüsü Örneği</vt:lpstr>
      <vt:lpstr>Dinlediğiniz için 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Tugrahan Guler</dc:creator>
  <cp:lastModifiedBy>Tugrahan Guler</cp:lastModifiedBy>
  <cp:revision>14</cp:revision>
  <dcterms:created xsi:type="dcterms:W3CDTF">2025-06-18T18:07:13Z</dcterms:created>
  <dcterms:modified xsi:type="dcterms:W3CDTF">2025-06-18T22:30:41Z</dcterms:modified>
</cp:coreProperties>
</file>