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  <p:sldId id="261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11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7/31/2017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7/31/2017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7/31/2017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7/31/2017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7/31/2017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7/31/2017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7/31/2017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7/31/2017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7/31/2017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7/31/2017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7/31/2017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7/31/2017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7/31/2017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7/31/2017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7/31/2017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7/31/2017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7/31/2017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7/31/2017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ASP.NET Web API + AOP</a:t>
            </a:r>
            <a:endParaRPr lang="tr-T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6729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4563687" y="2867891"/>
            <a:ext cx="2701637" cy="29593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Interceptor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310938"/>
            <a:ext cx="9651591" cy="3708862"/>
          </a:xfrm>
        </p:spPr>
        <p:txBody>
          <a:bodyPr/>
          <a:lstStyle/>
          <a:p>
            <a:endParaRPr lang="tr-TR" dirty="0"/>
          </a:p>
        </p:txBody>
      </p:sp>
      <p:sp>
        <p:nvSpPr>
          <p:cNvPr id="4" name="Rounded Rectangle 3"/>
          <p:cNvSpPr/>
          <p:nvPr/>
        </p:nvSpPr>
        <p:spPr>
          <a:xfrm>
            <a:off x="1363286" y="2385754"/>
            <a:ext cx="3000895" cy="5985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App Service Method</a:t>
            </a:r>
            <a:endParaRPr lang="tr-TR" dirty="0"/>
          </a:p>
        </p:txBody>
      </p:sp>
      <p:sp>
        <p:nvSpPr>
          <p:cNvPr id="5" name="Rounded Rectangle 4"/>
          <p:cNvSpPr/>
          <p:nvPr/>
        </p:nvSpPr>
        <p:spPr>
          <a:xfrm>
            <a:off x="1679171" y="4053147"/>
            <a:ext cx="2327564" cy="59851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Intercept</a:t>
            </a:r>
            <a:endParaRPr lang="tr-TR" dirty="0"/>
          </a:p>
        </p:txBody>
      </p:sp>
      <p:sp>
        <p:nvSpPr>
          <p:cNvPr id="6" name="Rounded Rectangle 5"/>
          <p:cNvSpPr/>
          <p:nvPr/>
        </p:nvSpPr>
        <p:spPr>
          <a:xfrm>
            <a:off x="4782589" y="3077095"/>
            <a:ext cx="2327564" cy="59851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Before Proceed</a:t>
            </a:r>
            <a:endParaRPr lang="tr-TR" dirty="0"/>
          </a:p>
        </p:txBody>
      </p:sp>
      <p:sp>
        <p:nvSpPr>
          <p:cNvPr id="8" name="Rounded Rectangle 7"/>
          <p:cNvSpPr/>
          <p:nvPr/>
        </p:nvSpPr>
        <p:spPr>
          <a:xfrm>
            <a:off x="4782589" y="5029199"/>
            <a:ext cx="2327564" cy="59851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After Proceed</a:t>
            </a:r>
            <a:endParaRPr lang="tr-TR" dirty="0"/>
          </a:p>
        </p:txBody>
      </p:sp>
      <p:sp>
        <p:nvSpPr>
          <p:cNvPr id="9" name="Rounded Rectangle 8"/>
          <p:cNvSpPr/>
          <p:nvPr/>
        </p:nvSpPr>
        <p:spPr>
          <a:xfrm>
            <a:off x="4782589" y="4053147"/>
            <a:ext cx="2327564" cy="5985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Proceed</a:t>
            </a:r>
            <a:endParaRPr lang="tr-TR" dirty="0"/>
          </a:p>
        </p:txBody>
      </p:sp>
      <p:sp>
        <p:nvSpPr>
          <p:cNvPr id="10" name="Down Arrow 9"/>
          <p:cNvSpPr/>
          <p:nvPr/>
        </p:nvSpPr>
        <p:spPr>
          <a:xfrm>
            <a:off x="2661200" y="2984270"/>
            <a:ext cx="307571" cy="10688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Down Arrow 11"/>
          <p:cNvSpPr/>
          <p:nvPr/>
        </p:nvSpPr>
        <p:spPr>
          <a:xfrm>
            <a:off x="5769033" y="3675611"/>
            <a:ext cx="241069" cy="3775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Down Arrow 12"/>
          <p:cNvSpPr/>
          <p:nvPr/>
        </p:nvSpPr>
        <p:spPr>
          <a:xfrm>
            <a:off x="5769033" y="4651663"/>
            <a:ext cx="241069" cy="3775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Oval 15"/>
          <p:cNvSpPr/>
          <p:nvPr/>
        </p:nvSpPr>
        <p:spPr>
          <a:xfrm>
            <a:off x="7879338" y="4463934"/>
            <a:ext cx="2701636" cy="6348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Logging</a:t>
            </a:r>
            <a:endParaRPr lang="tr-TR" dirty="0"/>
          </a:p>
        </p:txBody>
      </p:sp>
      <p:sp>
        <p:nvSpPr>
          <p:cNvPr id="17" name="Oval 16"/>
          <p:cNvSpPr/>
          <p:nvPr/>
        </p:nvSpPr>
        <p:spPr>
          <a:xfrm>
            <a:off x="7879338" y="3596330"/>
            <a:ext cx="2701636" cy="6348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Validation</a:t>
            </a:r>
            <a:endParaRPr lang="tr-TR" dirty="0"/>
          </a:p>
        </p:txBody>
      </p:sp>
      <p:cxnSp>
        <p:nvCxnSpPr>
          <p:cNvPr id="19" name="Straight Arrow Connector 18"/>
          <p:cNvCxnSpPr>
            <a:endCxn id="16" idx="2"/>
          </p:cNvCxnSpPr>
          <p:nvPr/>
        </p:nvCxnSpPr>
        <p:spPr>
          <a:xfrm flipV="1">
            <a:off x="7110153" y="4781358"/>
            <a:ext cx="769185" cy="547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3"/>
            <a:endCxn id="16" idx="2"/>
          </p:cNvCxnSpPr>
          <p:nvPr/>
        </p:nvCxnSpPr>
        <p:spPr>
          <a:xfrm>
            <a:off x="7110153" y="3376353"/>
            <a:ext cx="769185" cy="1405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6" idx="3"/>
            <a:endCxn id="17" idx="2"/>
          </p:cNvCxnSpPr>
          <p:nvPr/>
        </p:nvCxnSpPr>
        <p:spPr>
          <a:xfrm>
            <a:off x="7110153" y="3376353"/>
            <a:ext cx="769185" cy="537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Equal 36"/>
          <p:cNvSpPr/>
          <p:nvPr/>
        </p:nvSpPr>
        <p:spPr>
          <a:xfrm>
            <a:off x="4123113" y="4231177"/>
            <a:ext cx="324196" cy="299259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2101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Action Filter Attribute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377439"/>
            <a:ext cx="8825659" cy="4281056"/>
          </a:xfrm>
        </p:spPr>
        <p:txBody>
          <a:bodyPr/>
          <a:lstStyle/>
          <a:p>
            <a:endParaRPr lang="tr-TR" dirty="0"/>
          </a:p>
        </p:txBody>
      </p:sp>
      <p:sp>
        <p:nvSpPr>
          <p:cNvPr id="4" name="Rounded Rectangle 3"/>
          <p:cNvSpPr/>
          <p:nvPr/>
        </p:nvSpPr>
        <p:spPr>
          <a:xfrm>
            <a:off x="1920239" y="2471709"/>
            <a:ext cx="7556269" cy="5818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API Controller</a:t>
            </a:r>
            <a:endParaRPr lang="tr-TR" dirty="0"/>
          </a:p>
        </p:txBody>
      </p:sp>
      <p:sp>
        <p:nvSpPr>
          <p:cNvPr id="5" name="Rounded Rectangle 4"/>
          <p:cNvSpPr/>
          <p:nvPr/>
        </p:nvSpPr>
        <p:spPr>
          <a:xfrm>
            <a:off x="1920239" y="4311650"/>
            <a:ext cx="7556269" cy="5818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ActionFilterAttribute</a:t>
            </a:r>
            <a:endParaRPr lang="tr-TR" dirty="0"/>
          </a:p>
        </p:txBody>
      </p:sp>
      <p:sp>
        <p:nvSpPr>
          <p:cNvPr id="6" name="Rounded Rectangle 5"/>
          <p:cNvSpPr/>
          <p:nvPr/>
        </p:nvSpPr>
        <p:spPr>
          <a:xfrm>
            <a:off x="2069871" y="4394430"/>
            <a:ext cx="1612668" cy="4163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100" dirty="0" smtClean="0"/>
              <a:t>OnActionExecuting</a:t>
            </a:r>
            <a:endParaRPr lang="tr-TR" sz="1100" dirty="0"/>
          </a:p>
        </p:txBody>
      </p:sp>
      <p:sp>
        <p:nvSpPr>
          <p:cNvPr id="7" name="Rounded Rectangle 6"/>
          <p:cNvSpPr/>
          <p:nvPr/>
        </p:nvSpPr>
        <p:spPr>
          <a:xfrm>
            <a:off x="7716983" y="4394430"/>
            <a:ext cx="1612668" cy="4163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100" dirty="0" smtClean="0"/>
              <a:t>OnActionExecuted</a:t>
            </a:r>
            <a:endParaRPr lang="tr-TR" sz="1100" dirty="0"/>
          </a:p>
        </p:txBody>
      </p:sp>
      <p:sp>
        <p:nvSpPr>
          <p:cNvPr id="8" name="Up Arrow 7"/>
          <p:cNvSpPr/>
          <p:nvPr/>
        </p:nvSpPr>
        <p:spPr>
          <a:xfrm>
            <a:off x="2485506" y="5000144"/>
            <a:ext cx="272242" cy="102308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Rectangle 8"/>
          <p:cNvSpPr/>
          <p:nvPr/>
        </p:nvSpPr>
        <p:spPr>
          <a:xfrm>
            <a:off x="1920239" y="6151591"/>
            <a:ext cx="2202871" cy="362296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>
                <a:solidFill>
                  <a:srgbClr val="B31166"/>
                </a:solidFill>
              </a:rPr>
              <a:t>Request Message</a:t>
            </a:r>
            <a:endParaRPr lang="tr-TR" dirty="0">
              <a:solidFill>
                <a:srgbClr val="B31166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920239" y="3454787"/>
            <a:ext cx="2286001" cy="4904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Dynamic Handlers</a:t>
            </a:r>
            <a:endParaRPr lang="tr-TR" dirty="0"/>
          </a:p>
        </p:txBody>
      </p:sp>
      <p:sp>
        <p:nvSpPr>
          <p:cNvPr id="13" name="Rounded Rectangle 12"/>
          <p:cNvSpPr/>
          <p:nvPr/>
        </p:nvSpPr>
        <p:spPr>
          <a:xfrm>
            <a:off x="7190507" y="5313760"/>
            <a:ext cx="2286001" cy="4904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Dynamic Handlers</a:t>
            </a:r>
            <a:endParaRPr lang="tr-TR" dirty="0"/>
          </a:p>
        </p:txBody>
      </p:sp>
      <p:sp>
        <p:nvSpPr>
          <p:cNvPr id="14" name="Up Arrow 13"/>
          <p:cNvSpPr/>
          <p:nvPr/>
        </p:nvSpPr>
        <p:spPr>
          <a:xfrm>
            <a:off x="2520833" y="3974213"/>
            <a:ext cx="236914" cy="28661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5" name="Up Arrow 14"/>
          <p:cNvSpPr/>
          <p:nvPr/>
        </p:nvSpPr>
        <p:spPr>
          <a:xfrm>
            <a:off x="2520833" y="3120403"/>
            <a:ext cx="236914" cy="28661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Down Arrow 15"/>
          <p:cNvSpPr/>
          <p:nvPr/>
        </p:nvSpPr>
        <p:spPr>
          <a:xfrm>
            <a:off x="8412480" y="3144267"/>
            <a:ext cx="266007" cy="10599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Down Arrow 16"/>
          <p:cNvSpPr/>
          <p:nvPr/>
        </p:nvSpPr>
        <p:spPr>
          <a:xfrm>
            <a:off x="8438803" y="4934932"/>
            <a:ext cx="213359" cy="3374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9" name="Rectangle 18"/>
          <p:cNvSpPr/>
          <p:nvPr/>
        </p:nvSpPr>
        <p:spPr>
          <a:xfrm>
            <a:off x="7146173" y="6168353"/>
            <a:ext cx="2330335" cy="362296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>
                <a:solidFill>
                  <a:srgbClr val="B31166"/>
                </a:solidFill>
              </a:rPr>
              <a:t>Response Message</a:t>
            </a:r>
            <a:endParaRPr lang="tr-TR" dirty="0">
              <a:solidFill>
                <a:srgbClr val="B31166"/>
              </a:solidFill>
            </a:endParaRPr>
          </a:p>
        </p:txBody>
      </p:sp>
      <p:sp>
        <p:nvSpPr>
          <p:cNvPr id="20" name="Down Arrow 19"/>
          <p:cNvSpPr/>
          <p:nvPr/>
        </p:nvSpPr>
        <p:spPr>
          <a:xfrm>
            <a:off x="8449189" y="5845602"/>
            <a:ext cx="213359" cy="2614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88765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ASP.NET Web API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 fontAlgn="base">
              <a:buNone/>
            </a:pPr>
            <a:r>
              <a:rPr lang="tr-TR" dirty="0" smtClean="0"/>
              <a:t>I</a:t>
            </a:r>
            <a:r>
              <a:rPr lang="en-US" dirty="0" smtClean="0"/>
              <a:t>deal </a:t>
            </a:r>
            <a:r>
              <a:rPr lang="en-US" dirty="0"/>
              <a:t>platform for building RESTful applications on the .NET Framework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25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RESTful Services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Evertyting is a resource in </a:t>
            </a:r>
            <a:r>
              <a:rPr lang="tr-TR" dirty="0"/>
              <a:t>Representational state transfer </a:t>
            </a:r>
            <a:r>
              <a:rPr lang="tr-TR" dirty="0" smtClean="0"/>
              <a:t> (REST) architecture.</a:t>
            </a:r>
          </a:p>
          <a:p>
            <a:r>
              <a:rPr lang="tr-TR" dirty="0" smtClean="0"/>
              <a:t>Http Methods for </a:t>
            </a:r>
            <a:r>
              <a:rPr lang="tr-TR" b="1" dirty="0" smtClean="0"/>
              <a:t>CRUD</a:t>
            </a:r>
            <a:r>
              <a:rPr lang="tr-TR" dirty="0" smtClean="0"/>
              <a:t> operations.</a:t>
            </a:r>
          </a:p>
          <a:p>
            <a:pPr lvl="1"/>
            <a:r>
              <a:rPr lang="tr-TR" b="1" dirty="0" smtClean="0"/>
              <a:t>GET</a:t>
            </a:r>
            <a:r>
              <a:rPr lang="tr-TR" dirty="0" smtClean="0"/>
              <a:t>       </a:t>
            </a:r>
            <a:r>
              <a:rPr lang="tr-TR" dirty="0" smtClean="0">
                <a:sym typeface="Wingdings" panose="05000000000000000000" pitchFamily="2" charset="2"/>
              </a:rPr>
              <a:t> </a:t>
            </a:r>
            <a:r>
              <a:rPr lang="tr-TR" sz="1200" dirty="0"/>
              <a:t>http</a:t>
            </a:r>
            <a:r>
              <a:rPr lang="tr-TR" sz="1200" dirty="0" smtClean="0"/>
              <a:t>://example/products/</a:t>
            </a:r>
          </a:p>
          <a:p>
            <a:pPr lvl="1"/>
            <a:r>
              <a:rPr lang="tr-TR" b="1" dirty="0" smtClean="0"/>
              <a:t>PUT</a:t>
            </a:r>
            <a:r>
              <a:rPr lang="tr-TR" dirty="0" smtClean="0"/>
              <a:t>        </a:t>
            </a:r>
            <a:r>
              <a:rPr lang="tr-TR" dirty="0" smtClean="0">
                <a:sym typeface="Wingdings" panose="05000000000000000000" pitchFamily="2" charset="2"/>
              </a:rPr>
              <a:t> </a:t>
            </a:r>
            <a:r>
              <a:rPr lang="tr-TR" sz="1200" dirty="0"/>
              <a:t>http://example/products/2</a:t>
            </a:r>
          </a:p>
          <a:p>
            <a:pPr lvl="1"/>
            <a:r>
              <a:rPr lang="tr-TR" b="1" dirty="0" smtClean="0"/>
              <a:t>POST</a:t>
            </a:r>
            <a:r>
              <a:rPr lang="tr-TR" dirty="0" smtClean="0"/>
              <a:t>     </a:t>
            </a:r>
            <a:r>
              <a:rPr lang="tr-TR" dirty="0" smtClean="0">
                <a:sym typeface="Wingdings" panose="05000000000000000000" pitchFamily="2" charset="2"/>
              </a:rPr>
              <a:t> </a:t>
            </a:r>
            <a:r>
              <a:rPr lang="tr-TR" sz="1200" dirty="0"/>
              <a:t>http://example/products/2</a:t>
            </a:r>
          </a:p>
          <a:p>
            <a:pPr lvl="1"/>
            <a:r>
              <a:rPr lang="tr-TR" b="1" dirty="0" smtClean="0"/>
              <a:t>DELETE</a:t>
            </a:r>
            <a:r>
              <a:rPr lang="tr-TR" dirty="0" smtClean="0"/>
              <a:t>  </a:t>
            </a:r>
            <a:r>
              <a:rPr lang="tr-TR" dirty="0" smtClean="0">
                <a:sym typeface="Wingdings" panose="05000000000000000000" pitchFamily="2" charset="2"/>
              </a:rPr>
              <a:t> </a:t>
            </a:r>
            <a:r>
              <a:rPr lang="tr-TR" sz="1200" dirty="0"/>
              <a:t>http://example/products/2</a:t>
            </a:r>
          </a:p>
        </p:txBody>
      </p:sp>
    </p:spTree>
    <p:extLst>
      <p:ext uri="{BB962C8B-B14F-4D97-AF65-F5344CB8AC3E}">
        <p14:creationId xmlns:p14="http://schemas.microsoft.com/office/powerpoint/2010/main" val="214629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A</a:t>
            </a:r>
            <a:r>
              <a:rPr lang="tr-TR" dirty="0" smtClean="0"/>
              <a:t>spect-</a:t>
            </a:r>
            <a:r>
              <a:rPr lang="tr-TR" b="1" dirty="0" smtClean="0"/>
              <a:t>O</a:t>
            </a:r>
            <a:r>
              <a:rPr lang="tr-TR" dirty="0" smtClean="0"/>
              <a:t>riented </a:t>
            </a:r>
            <a:r>
              <a:rPr lang="tr-TR" b="1" dirty="0" smtClean="0"/>
              <a:t>P</a:t>
            </a:r>
            <a:r>
              <a:rPr lang="tr-TR" dirty="0" smtClean="0"/>
              <a:t>rogramming (AOP)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(AOP) is a programming paradigm that aims to increase </a:t>
            </a:r>
            <a:r>
              <a:rPr lang="en-US" b="1" dirty="0"/>
              <a:t>modularity</a:t>
            </a:r>
            <a:r>
              <a:rPr lang="en-US" dirty="0"/>
              <a:t> by allowing the separation of </a:t>
            </a:r>
            <a:r>
              <a:rPr lang="en-US" b="1" dirty="0"/>
              <a:t>cross-cutting concerns</a:t>
            </a:r>
            <a:r>
              <a:rPr lang="en-US" dirty="0"/>
              <a:t>. </a:t>
            </a:r>
            <a:endParaRPr lang="tr-TR" dirty="0" smtClean="0"/>
          </a:p>
          <a:p>
            <a:r>
              <a:rPr lang="en-US" dirty="0"/>
              <a:t>It </a:t>
            </a:r>
            <a:r>
              <a:rPr lang="tr-TR" dirty="0" smtClean="0"/>
              <a:t>adds </a:t>
            </a:r>
            <a:r>
              <a:rPr lang="en-US" dirty="0" smtClean="0"/>
              <a:t>additional </a:t>
            </a:r>
            <a:r>
              <a:rPr lang="en-US" dirty="0"/>
              <a:t>behavior to existing code </a:t>
            </a:r>
            <a:r>
              <a:rPr lang="en-US" b="1" dirty="0" smtClean="0"/>
              <a:t>without </a:t>
            </a:r>
            <a:r>
              <a:rPr lang="en-US" b="1" dirty="0"/>
              <a:t>modifying </a:t>
            </a:r>
            <a:r>
              <a:rPr lang="en-US" dirty="0"/>
              <a:t>the code </a:t>
            </a:r>
            <a:r>
              <a:rPr lang="en-US" dirty="0" smtClean="0"/>
              <a:t>itself</a:t>
            </a:r>
            <a:r>
              <a:rPr lang="tr-TR" dirty="0" smtClean="0"/>
              <a:t>.</a:t>
            </a:r>
          </a:p>
          <a:p>
            <a:r>
              <a:rPr lang="tr-TR" dirty="0" smtClean="0"/>
              <a:t>Solves the violation of </a:t>
            </a:r>
            <a:r>
              <a:rPr lang="tr-TR" b="1" dirty="0" smtClean="0"/>
              <a:t>S</a:t>
            </a:r>
            <a:r>
              <a:rPr lang="tr-TR" dirty="0" smtClean="0"/>
              <a:t>ingle-Responsibility Principle </a:t>
            </a:r>
          </a:p>
          <a:p>
            <a:pPr lvl="1"/>
            <a:r>
              <a:rPr lang="en-US" sz="1200" b="1" dirty="0" smtClean="0"/>
              <a:t>S</a:t>
            </a:r>
            <a:r>
              <a:rPr lang="tr-TR" sz="1200" dirty="0" smtClean="0"/>
              <a:t>:</a:t>
            </a:r>
            <a:r>
              <a:rPr lang="en-US" sz="1200" dirty="0" smtClean="0"/>
              <a:t> Single-</a:t>
            </a:r>
            <a:r>
              <a:rPr lang="tr-TR" sz="1200" dirty="0"/>
              <a:t>r</a:t>
            </a:r>
            <a:r>
              <a:rPr lang="en-US" sz="1200" dirty="0" err="1" smtClean="0"/>
              <a:t>espons</a:t>
            </a:r>
            <a:r>
              <a:rPr lang="tr-TR" sz="1200" dirty="0" smtClean="0"/>
              <a:t>ibility</a:t>
            </a:r>
            <a:r>
              <a:rPr lang="en-US" sz="1200" dirty="0" smtClean="0"/>
              <a:t> </a:t>
            </a:r>
            <a:r>
              <a:rPr lang="en-US" sz="1200" dirty="0"/>
              <a:t>principle</a:t>
            </a:r>
          </a:p>
          <a:p>
            <a:pPr lvl="1"/>
            <a:r>
              <a:rPr lang="en-US" sz="1200" b="1" dirty="0" smtClean="0"/>
              <a:t>O</a:t>
            </a:r>
            <a:r>
              <a:rPr lang="tr-TR" sz="1200" dirty="0" smtClean="0"/>
              <a:t>:</a:t>
            </a:r>
            <a:r>
              <a:rPr lang="en-US" sz="1200" dirty="0" smtClean="0"/>
              <a:t> </a:t>
            </a:r>
            <a:r>
              <a:rPr lang="en-US" sz="1200" dirty="0"/>
              <a:t>Open-closed principle</a:t>
            </a:r>
          </a:p>
          <a:p>
            <a:pPr lvl="1"/>
            <a:r>
              <a:rPr lang="en-US" sz="1200" b="1" dirty="0" smtClean="0"/>
              <a:t>L</a:t>
            </a:r>
            <a:r>
              <a:rPr lang="tr-TR" sz="1200" dirty="0" smtClean="0"/>
              <a:t>:</a:t>
            </a:r>
            <a:r>
              <a:rPr lang="en-US" sz="1200" dirty="0" smtClean="0"/>
              <a:t> </a:t>
            </a:r>
            <a:r>
              <a:rPr lang="en-US" sz="1200" dirty="0" err="1"/>
              <a:t>Liskov</a:t>
            </a:r>
            <a:r>
              <a:rPr lang="en-US" sz="1200" dirty="0"/>
              <a:t> substitution principle</a:t>
            </a:r>
          </a:p>
          <a:p>
            <a:pPr lvl="1"/>
            <a:r>
              <a:rPr lang="en-US" sz="1200" b="1" dirty="0" smtClean="0"/>
              <a:t>I</a:t>
            </a:r>
            <a:r>
              <a:rPr lang="tr-TR" sz="1200" dirty="0" smtClean="0"/>
              <a:t>:</a:t>
            </a:r>
            <a:r>
              <a:rPr lang="en-US" sz="1200" dirty="0" smtClean="0"/>
              <a:t> Interface segregation principle</a:t>
            </a:r>
          </a:p>
          <a:p>
            <a:pPr lvl="1"/>
            <a:r>
              <a:rPr lang="en-US" sz="1200" b="1" dirty="0" smtClean="0"/>
              <a:t>D</a:t>
            </a:r>
            <a:r>
              <a:rPr lang="tr-TR" sz="1200" dirty="0" smtClean="0"/>
              <a:t>:</a:t>
            </a:r>
            <a:r>
              <a:rPr lang="en-US" sz="1200" dirty="0" smtClean="0"/>
              <a:t> Dependency Inversion Principle</a:t>
            </a:r>
            <a:endParaRPr lang="tr-TR" sz="1200" dirty="0" smtClean="0"/>
          </a:p>
          <a:p>
            <a:pPr lvl="1"/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1094480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1238082" y="2573481"/>
            <a:ext cx="5095702" cy="319208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Cross-Cutting Concerns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319251"/>
            <a:ext cx="8825659" cy="4048298"/>
          </a:xfrm>
        </p:spPr>
        <p:txBody>
          <a:bodyPr/>
          <a:lstStyle/>
          <a:p>
            <a:pPr marL="0" indent="0">
              <a:buNone/>
            </a:pPr>
            <a:endParaRPr lang="tr-TR" dirty="0"/>
          </a:p>
        </p:txBody>
      </p:sp>
      <p:sp>
        <p:nvSpPr>
          <p:cNvPr id="5" name="Rounded Rectangle 4"/>
          <p:cNvSpPr/>
          <p:nvPr/>
        </p:nvSpPr>
        <p:spPr>
          <a:xfrm>
            <a:off x="2662229" y="2904683"/>
            <a:ext cx="2510443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User Service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571105" y="3790682"/>
            <a:ext cx="2011680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Product Service</a:t>
            </a:r>
          </a:p>
        </p:txBody>
      </p:sp>
      <p:sp>
        <p:nvSpPr>
          <p:cNvPr id="16" name="Oval 15"/>
          <p:cNvSpPr/>
          <p:nvPr/>
        </p:nvSpPr>
        <p:spPr>
          <a:xfrm>
            <a:off x="7090756" y="3504506"/>
            <a:ext cx="2701636" cy="6348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Authentication</a:t>
            </a:r>
            <a:endParaRPr lang="tr-TR" dirty="0"/>
          </a:p>
        </p:txBody>
      </p:sp>
      <p:sp>
        <p:nvSpPr>
          <p:cNvPr id="17" name="Oval 16"/>
          <p:cNvSpPr/>
          <p:nvPr/>
        </p:nvSpPr>
        <p:spPr>
          <a:xfrm>
            <a:off x="7090756" y="4265583"/>
            <a:ext cx="2701636" cy="6348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Transaction</a:t>
            </a:r>
            <a:endParaRPr lang="tr-TR" dirty="0"/>
          </a:p>
        </p:txBody>
      </p:sp>
      <p:sp>
        <p:nvSpPr>
          <p:cNvPr id="18" name="Oval 17"/>
          <p:cNvSpPr/>
          <p:nvPr/>
        </p:nvSpPr>
        <p:spPr>
          <a:xfrm>
            <a:off x="7090756" y="2743429"/>
            <a:ext cx="2701636" cy="6348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Logging</a:t>
            </a:r>
            <a:endParaRPr lang="tr-TR" dirty="0"/>
          </a:p>
        </p:txBody>
      </p:sp>
      <p:sp>
        <p:nvSpPr>
          <p:cNvPr id="20" name="Oval 19"/>
          <p:cNvSpPr/>
          <p:nvPr/>
        </p:nvSpPr>
        <p:spPr>
          <a:xfrm>
            <a:off x="7090756" y="5026660"/>
            <a:ext cx="2701636" cy="6348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Validation</a:t>
            </a:r>
            <a:endParaRPr lang="tr-TR" dirty="0"/>
          </a:p>
        </p:txBody>
      </p:sp>
      <p:cxnSp>
        <p:nvCxnSpPr>
          <p:cNvPr id="22" name="Straight Arrow Connector 21"/>
          <p:cNvCxnSpPr>
            <a:stCxn id="5" idx="3"/>
            <a:endCxn id="18" idx="2"/>
          </p:cNvCxnSpPr>
          <p:nvPr/>
        </p:nvCxnSpPr>
        <p:spPr>
          <a:xfrm flipV="1">
            <a:off x="5172672" y="3060853"/>
            <a:ext cx="1918084" cy="15971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5" idx="3"/>
            <a:endCxn id="16" idx="2"/>
          </p:cNvCxnSpPr>
          <p:nvPr/>
        </p:nvCxnSpPr>
        <p:spPr>
          <a:xfrm>
            <a:off x="5172672" y="3220567"/>
            <a:ext cx="1918084" cy="60136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3"/>
            <a:endCxn id="17" idx="2"/>
          </p:cNvCxnSpPr>
          <p:nvPr/>
        </p:nvCxnSpPr>
        <p:spPr>
          <a:xfrm>
            <a:off x="5172672" y="3220567"/>
            <a:ext cx="1918084" cy="136244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20" idx="2"/>
          </p:cNvCxnSpPr>
          <p:nvPr/>
        </p:nvCxnSpPr>
        <p:spPr>
          <a:xfrm>
            <a:off x="5172672" y="3220567"/>
            <a:ext cx="1918084" cy="212351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0" idx="3"/>
            <a:endCxn id="16" idx="2"/>
          </p:cNvCxnSpPr>
          <p:nvPr/>
        </p:nvCxnSpPr>
        <p:spPr>
          <a:xfrm flipV="1">
            <a:off x="3582785" y="3821930"/>
            <a:ext cx="3507971" cy="28463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0" idx="3"/>
            <a:endCxn id="17" idx="2"/>
          </p:cNvCxnSpPr>
          <p:nvPr/>
        </p:nvCxnSpPr>
        <p:spPr>
          <a:xfrm>
            <a:off x="3582785" y="4106566"/>
            <a:ext cx="3507971" cy="476441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0" idx="3"/>
            <a:endCxn id="20" idx="2"/>
          </p:cNvCxnSpPr>
          <p:nvPr/>
        </p:nvCxnSpPr>
        <p:spPr>
          <a:xfrm>
            <a:off x="3582785" y="4106566"/>
            <a:ext cx="3507971" cy="123751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1" idx="3"/>
            <a:endCxn id="16" idx="2"/>
          </p:cNvCxnSpPr>
          <p:nvPr/>
        </p:nvCxnSpPr>
        <p:spPr>
          <a:xfrm flipV="1">
            <a:off x="5902035" y="3821930"/>
            <a:ext cx="1188721" cy="28463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1" idx="3"/>
            <a:endCxn id="17" idx="2"/>
          </p:cNvCxnSpPr>
          <p:nvPr/>
        </p:nvCxnSpPr>
        <p:spPr>
          <a:xfrm>
            <a:off x="5902035" y="4106565"/>
            <a:ext cx="1188721" cy="47644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2" idx="3"/>
            <a:endCxn id="20" idx="2"/>
          </p:cNvCxnSpPr>
          <p:nvPr/>
        </p:nvCxnSpPr>
        <p:spPr>
          <a:xfrm>
            <a:off x="5172673" y="4939378"/>
            <a:ext cx="1918083" cy="40470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2" idx="3"/>
            <a:endCxn id="18" idx="2"/>
          </p:cNvCxnSpPr>
          <p:nvPr/>
        </p:nvCxnSpPr>
        <p:spPr>
          <a:xfrm flipV="1">
            <a:off x="5172673" y="3060853"/>
            <a:ext cx="1918083" cy="187852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2576945" y="5885102"/>
            <a:ext cx="2668386" cy="362296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>
                <a:solidFill>
                  <a:srgbClr val="B31166"/>
                </a:solidFill>
              </a:rPr>
              <a:t>Application Services</a:t>
            </a:r>
            <a:endParaRPr lang="tr-TR" dirty="0">
              <a:solidFill>
                <a:srgbClr val="B31166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7015943" y="5840499"/>
            <a:ext cx="2809700" cy="362296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>
                <a:solidFill>
                  <a:srgbClr val="B31166"/>
                </a:solidFill>
              </a:rPr>
              <a:t>Cross-Cutting Concerns</a:t>
            </a:r>
            <a:endParaRPr lang="tr-TR" dirty="0">
              <a:solidFill>
                <a:srgbClr val="B31166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724101" y="3790681"/>
            <a:ext cx="2177934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Category Service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662230" y="4623494"/>
            <a:ext cx="2510443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Customer Service</a:t>
            </a:r>
          </a:p>
        </p:txBody>
      </p:sp>
    </p:spTree>
    <p:extLst>
      <p:ext uri="{BB962C8B-B14F-4D97-AF65-F5344CB8AC3E}">
        <p14:creationId xmlns:p14="http://schemas.microsoft.com/office/powerpoint/2010/main" val="95538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Decorator Pattern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A</a:t>
            </a:r>
            <a:r>
              <a:rPr lang="en-US" dirty="0" err="1" smtClean="0"/>
              <a:t>llows</a:t>
            </a:r>
            <a:r>
              <a:rPr lang="en-US" dirty="0" smtClean="0"/>
              <a:t> </a:t>
            </a:r>
            <a:r>
              <a:rPr lang="en-US" b="1" dirty="0"/>
              <a:t>behavior</a:t>
            </a:r>
            <a:r>
              <a:rPr lang="en-US" dirty="0"/>
              <a:t> to be added to an individual object, either statically or dynamically, </a:t>
            </a:r>
            <a:r>
              <a:rPr lang="en-US" b="1" dirty="0" smtClean="0"/>
              <a:t>without affecting </a:t>
            </a:r>
            <a:r>
              <a:rPr lang="en-US" dirty="0" smtClean="0"/>
              <a:t>the </a:t>
            </a:r>
            <a:r>
              <a:rPr lang="en-US" dirty="0"/>
              <a:t>behavior of other objects from the same class</a:t>
            </a:r>
            <a:r>
              <a:rPr lang="en-US" dirty="0" smtClean="0"/>
              <a:t>.</a:t>
            </a:r>
            <a:endParaRPr lang="tr-TR" dirty="0" smtClean="0"/>
          </a:p>
          <a:p>
            <a:pPr marL="0" indent="0">
              <a:spcBef>
                <a:spcPts val="0"/>
              </a:spcBef>
              <a:buNone/>
            </a:pPr>
            <a:r>
              <a:rPr lang="tr-TR" dirty="0" smtClean="0"/>
              <a:t>     </a:t>
            </a:r>
            <a:r>
              <a:rPr lang="tr-TR" sz="1200" dirty="0" smtClean="0">
                <a:solidFill>
                  <a:schemeClr val="bg1">
                    <a:lumMod val="50000"/>
                  </a:schemeClr>
                </a:solidFill>
              </a:rPr>
              <a:t>(Wikipedia)</a:t>
            </a:r>
          </a:p>
        </p:txBody>
      </p:sp>
    </p:spTree>
    <p:extLst>
      <p:ext uri="{BB962C8B-B14F-4D97-AF65-F5344CB8AC3E}">
        <p14:creationId xmlns:p14="http://schemas.microsoft.com/office/powerpoint/2010/main" val="2549459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8001" y="1305098"/>
            <a:ext cx="4801314" cy="52168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9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>
                <a:solidFill>
                  <a:srgbClr val="2B91AF"/>
                </a:solidFill>
                <a:latin typeface="Consolas" panose="020B0609020204030204" pitchFamily="49" charset="0"/>
              </a:rPr>
              <a:t>UserService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tr-TR" sz="900" dirty="0">
                <a:solidFill>
                  <a:srgbClr val="2B91AF"/>
                </a:solidFill>
                <a:latin typeface="Consolas" panose="020B0609020204030204" pitchFamily="49" charset="0"/>
              </a:rPr>
              <a:t>IUserService</a:t>
            </a:r>
            <a:endParaRPr lang="tr-TR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tr-TR" sz="9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>
                <a:solidFill>
                  <a:srgbClr val="0000FF"/>
                </a:solidFill>
                <a:latin typeface="Consolas" panose="020B0609020204030204" pitchFamily="49" charset="0"/>
              </a:rPr>
              <a:t>readonly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>
                <a:solidFill>
                  <a:srgbClr val="2B91AF"/>
                </a:solidFill>
                <a:latin typeface="Consolas" panose="020B0609020204030204" pitchFamily="49" charset="0"/>
              </a:rPr>
              <a:t>IUserRepository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userRepository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tr-TR" sz="9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>
                <a:solidFill>
                  <a:srgbClr val="0000FF"/>
                </a:solidFill>
                <a:latin typeface="Consolas" panose="020B0609020204030204" pitchFamily="49" charset="0"/>
              </a:rPr>
              <a:t>readonly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>
                <a:solidFill>
                  <a:srgbClr val="2B91AF"/>
                </a:solidFill>
                <a:latin typeface="Consolas" panose="020B0609020204030204" pitchFamily="49" charset="0"/>
              </a:rPr>
              <a:t>ILog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log;</a:t>
            </a:r>
          </a:p>
          <a:p>
            <a:endParaRPr lang="tr-TR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tr-TR" sz="9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UserService(</a:t>
            </a:r>
            <a:r>
              <a:rPr lang="tr-TR" sz="900" dirty="0">
                <a:solidFill>
                  <a:srgbClr val="2B91AF"/>
                </a:solidFill>
                <a:latin typeface="Consolas" panose="020B0609020204030204" pitchFamily="49" charset="0"/>
              </a:rPr>
              <a:t>IUserRepository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userRepository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tr-TR" sz="900" dirty="0">
                <a:solidFill>
                  <a:srgbClr val="2B91AF"/>
                </a:solidFill>
                <a:latin typeface="Consolas" panose="020B0609020204030204" pitchFamily="49" charset="0"/>
              </a:rPr>
              <a:t>ILog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log) {</a:t>
            </a: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tr-TR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.userRepository 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tr-TR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userRepository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9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.log = log;</a:t>
            </a: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tr-TR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tr-TR" sz="9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Add(</a:t>
            </a:r>
            <a:r>
              <a:rPr lang="tr-TR" sz="900" dirty="0">
                <a:solidFill>
                  <a:srgbClr val="2B91AF"/>
                </a:solidFill>
                <a:latin typeface="Consolas" panose="020B0609020204030204" pitchFamily="49" charset="0"/>
              </a:rPr>
              <a:t>UserDTO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user) {</a:t>
            </a: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9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(user == </a:t>
            </a:r>
            <a:r>
              <a:rPr lang="tr-TR" sz="9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tr-TR" sz="900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>
                <a:solidFill>
                  <a:srgbClr val="2B91AF"/>
                </a:solidFill>
                <a:latin typeface="Consolas" panose="020B0609020204030204" pitchFamily="49" charset="0"/>
              </a:rPr>
              <a:t>ArgumentNullException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900" dirty="0">
                <a:solidFill>
                  <a:srgbClr val="0000FF"/>
                </a:solidFill>
                <a:latin typeface="Consolas" panose="020B0609020204030204" pitchFamily="49" charset="0"/>
              </a:rPr>
              <a:t>nameof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(user));</a:t>
            </a:r>
          </a:p>
          <a:p>
            <a:endParaRPr lang="tr-TR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9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tr-TR" sz="9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.IsNullOrEmpty(user.Name))</a:t>
            </a: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tr-TR" sz="900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>
                <a:solidFill>
                  <a:srgbClr val="2B91AF"/>
                </a:solidFill>
                <a:latin typeface="Consolas" panose="020B0609020204030204" pitchFamily="49" charset="0"/>
              </a:rPr>
              <a:t>Exception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900" dirty="0">
                <a:solidFill>
                  <a:srgbClr val="A31515"/>
                </a:solidFill>
                <a:latin typeface="Consolas" panose="020B0609020204030204" pitchFamily="49" charset="0"/>
              </a:rPr>
              <a:t>"UserNameIsEmpty"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tr-TR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9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tr-TR" sz="9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.IsNullOrEmpty(user.Email))</a:t>
            </a: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tr-TR" sz="900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>
                <a:solidFill>
                  <a:srgbClr val="2B91AF"/>
                </a:solidFill>
                <a:latin typeface="Consolas" panose="020B0609020204030204" pitchFamily="49" charset="0"/>
              </a:rPr>
              <a:t>Exception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900" dirty="0">
                <a:solidFill>
                  <a:srgbClr val="A31515"/>
                </a:solidFill>
                <a:latin typeface="Consolas" panose="020B0609020204030204" pitchFamily="49" charset="0"/>
              </a:rPr>
              <a:t>"UserEmailIsEmpty"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9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tmpUser = userRepositoy.Get(user.Email);</a:t>
            </a: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9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(tmpUser != </a:t>
            </a:r>
            <a:r>
              <a:rPr lang="tr-TR" sz="9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tr-TR" sz="900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>
                <a:solidFill>
                  <a:srgbClr val="2B91AF"/>
                </a:solidFill>
                <a:latin typeface="Consolas" panose="020B0609020204030204" pitchFamily="49" charset="0"/>
              </a:rPr>
              <a:t>Exception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900" dirty="0">
                <a:solidFill>
                  <a:srgbClr val="A31515"/>
                </a:solidFill>
                <a:latin typeface="Consolas" panose="020B0609020204030204" pitchFamily="49" charset="0"/>
              </a:rPr>
              <a:t>"UserIsAlreadyRegistered"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tr-TR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900" dirty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log.Debug(</a:t>
            </a:r>
            <a:r>
              <a:rPr lang="tr-TR" sz="900" dirty="0">
                <a:solidFill>
                  <a:srgbClr val="A31515"/>
                </a:solidFill>
                <a:latin typeface="Consolas" panose="020B0609020204030204" pitchFamily="49" charset="0"/>
              </a:rPr>
              <a:t>$"Before adding user. UserName: 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{user.Name}</a:t>
            </a:r>
            <a:r>
              <a:rPr lang="tr-TR" sz="9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tr-TR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tr-TR" sz="9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userEntity = </a:t>
            </a:r>
            <a:r>
              <a:rPr lang="tr-TR" sz="9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>
                <a:solidFill>
                  <a:srgbClr val="2B91AF"/>
                </a:solidFill>
                <a:latin typeface="Consolas" panose="020B0609020204030204" pitchFamily="49" charset="0"/>
              </a:rPr>
              <a:t>User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(user.Name, user.Email);</a:t>
            </a: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tr-TR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userRepository.Add(userEntity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tr-TR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log.Debug(</a:t>
            </a:r>
            <a:r>
              <a:rPr lang="tr-TR" sz="900" dirty="0">
                <a:solidFill>
                  <a:srgbClr val="A31515"/>
                </a:solidFill>
                <a:latin typeface="Consolas" panose="020B0609020204030204" pitchFamily="49" charset="0"/>
              </a:rPr>
              <a:t>$"After adding user. UserName: 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{user.Name}</a:t>
            </a:r>
            <a:r>
              <a:rPr lang="tr-TR" sz="9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 </a:t>
            </a:r>
            <a:r>
              <a:rPr lang="tr-TR" sz="900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tr-TR" sz="900" dirty="0">
                <a:solidFill>
                  <a:srgbClr val="2B91AF"/>
                </a:solidFill>
                <a:latin typeface="Consolas" panose="020B0609020204030204" pitchFamily="49" charset="0"/>
              </a:rPr>
              <a:t>Exception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ex) {</a:t>
            </a: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log.Error(ex.ToString());</a:t>
            </a: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tr-TR" sz="900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tr-TR" sz="9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98001" y="358527"/>
            <a:ext cx="8761413" cy="70696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r-TR" dirty="0" smtClean="0">
                <a:solidFill>
                  <a:srgbClr val="B31166"/>
                </a:solidFill>
              </a:rPr>
              <a:t>Without AOP</a:t>
            </a:r>
            <a:endParaRPr lang="tr-TR" dirty="0">
              <a:solidFill>
                <a:srgbClr val="B311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0203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8001" y="1288472"/>
            <a:ext cx="480131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9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>
                <a:solidFill>
                  <a:srgbClr val="2B91AF"/>
                </a:solidFill>
                <a:latin typeface="Consolas" panose="020B0609020204030204" pitchFamily="49" charset="0"/>
              </a:rPr>
              <a:t>UserService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tr-TR" sz="900" dirty="0">
                <a:solidFill>
                  <a:srgbClr val="2B91AF"/>
                </a:solidFill>
                <a:latin typeface="Consolas" panose="020B0609020204030204" pitchFamily="49" charset="0"/>
              </a:rPr>
              <a:t>IUserService</a:t>
            </a:r>
            <a:endParaRPr lang="tr-TR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tr-TR" sz="9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>
                <a:solidFill>
                  <a:srgbClr val="0000FF"/>
                </a:solidFill>
                <a:latin typeface="Consolas" panose="020B0609020204030204" pitchFamily="49" charset="0"/>
              </a:rPr>
              <a:t>readonly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>
                <a:solidFill>
                  <a:srgbClr val="2B91AF"/>
                </a:solidFill>
                <a:latin typeface="Consolas" panose="020B0609020204030204" pitchFamily="49" charset="0"/>
              </a:rPr>
              <a:t>IUserRepository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userRepository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tr-TR" sz="9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>
                <a:solidFill>
                  <a:srgbClr val="0000FF"/>
                </a:solidFill>
                <a:latin typeface="Consolas" panose="020B0609020204030204" pitchFamily="49" charset="0"/>
              </a:rPr>
              <a:t>readonly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>
                <a:solidFill>
                  <a:srgbClr val="2B91AF"/>
                </a:solidFill>
                <a:latin typeface="Consolas" panose="020B0609020204030204" pitchFamily="49" charset="0"/>
              </a:rPr>
              <a:t>ILog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log;</a:t>
            </a:r>
          </a:p>
          <a:p>
            <a:endParaRPr lang="tr-TR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tr-TR" sz="9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UserService(</a:t>
            </a:r>
            <a:r>
              <a:rPr lang="tr-TR" sz="900" dirty="0">
                <a:solidFill>
                  <a:srgbClr val="2B91AF"/>
                </a:solidFill>
                <a:latin typeface="Consolas" panose="020B0609020204030204" pitchFamily="49" charset="0"/>
              </a:rPr>
              <a:t>IUserRepository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userRepository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tr-TR" sz="900" dirty="0">
                <a:solidFill>
                  <a:srgbClr val="2B91AF"/>
                </a:solidFill>
                <a:latin typeface="Consolas" panose="020B0609020204030204" pitchFamily="49" charset="0"/>
              </a:rPr>
              <a:t>ILog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log) {</a:t>
            </a: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tr-TR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.userRepository 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tr-TR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userRepository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9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.log = log;</a:t>
            </a: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tr-TR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tr-TR" sz="9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Add(</a:t>
            </a:r>
            <a:r>
              <a:rPr lang="tr-TR" sz="900" dirty="0">
                <a:solidFill>
                  <a:srgbClr val="2B91AF"/>
                </a:solidFill>
                <a:latin typeface="Consolas" panose="020B0609020204030204" pitchFamily="49" charset="0"/>
              </a:rPr>
              <a:t>UserDTO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user) </a:t>
            </a:r>
            <a:r>
              <a:rPr lang="tr-TR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tr-TR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900" dirty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log.Debug(</a:t>
            </a:r>
            <a:r>
              <a:rPr lang="tr-TR" sz="900" dirty="0">
                <a:solidFill>
                  <a:srgbClr val="A31515"/>
                </a:solidFill>
                <a:latin typeface="Consolas" panose="020B0609020204030204" pitchFamily="49" charset="0"/>
              </a:rPr>
              <a:t>$"Before adding user. UserName: 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{user.Name}</a:t>
            </a:r>
            <a:r>
              <a:rPr lang="tr-TR" sz="9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tr-TR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tr-TR" sz="9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userEntity = </a:t>
            </a:r>
            <a:r>
              <a:rPr lang="tr-TR" sz="9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>
                <a:solidFill>
                  <a:srgbClr val="2B91AF"/>
                </a:solidFill>
                <a:latin typeface="Consolas" panose="020B0609020204030204" pitchFamily="49" charset="0"/>
              </a:rPr>
              <a:t>User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(user.Name, user.Email);</a:t>
            </a: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tr-TR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userRepository.Add(userEntity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tr-TR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log.Debug(</a:t>
            </a:r>
            <a:r>
              <a:rPr lang="tr-TR" sz="900" dirty="0">
                <a:solidFill>
                  <a:srgbClr val="A31515"/>
                </a:solidFill>
                <a:latin typeface="Consolas" panose="020B0609020204030204" pitchFamily="49" charset="0"/>
              </a:rPr>
              <a:t>$"After adding user. UserName: 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{user.Name}</a:t>
            </a:r>
            <a:r>
              <a:rPr lang="tr-TR" sz="9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 </a:t>
            </a:r>
            <a:r>
              <a:rPr lang="tr-TR" sz="900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tr-TR" sz="900" dirty="0">
                <a:solidFill>
                  <a:srgbClr val="2B91AF"/>
                </a:solidFill>
                <a:latin typeface="Consolas" panose="020B0609020204030204" pitchFamily="49" charset="0"/>
              </a:rPr>
              <a:t>Exception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ex) {</a:t>
            </a: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log.Error(ex.ToString());</a:t>
            </a: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tr-TR" sz="900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tr-TR" sz="9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98001" y="358527"/>
            <a:ext cx="8761413" cy="70696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r-TR" dirty="0" smtClean="0">
                <a:solidFill>
                  <a:srgbClr val="B31166"/>
                </a:solidFill>
              </a:rPr>
              <a:t>With Decorator Pattern</a:t>
            </a:r>
            <a:endParaRPr lang="tr-TR" dirty="0">
              <a:solidFill>
                <a:srgbClr val="B31166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77841" y="1288472"/>
            <a:ext cx="5262979" cy="45550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000" dirty="0">
                <a:solidFill>
                  <a:srgbClr val="2B91AF"/>
                </a:solidFill>
                <a:latin typeface="Consolas" panose="020B0609020204030204" pitchFamily="49" charset="0"/>
              </a:rPr>
              <a:t>UserServiceWithValidation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tr-TR" sz="1000" dirty="0">
                <a:solidFill>
                  <a:srgbClr val="2B91AF"/>
                </a:solidFill>
                <a:latin typeface="Consolas" panose="020B0609020204030204" pitchFamily="49" charset="0"/>
              </a:rPr>
              <a:t>IUserService</a:t>
            </a:r>
            <a:endParaRPr lang="tr-TR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tr-TR" sz="10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000" dirty="0">
                <a:solidFill>
                  <a:srgbClr val="0000FF"/>
                </a:solidFill>
                <a:latin typeface="Consolas" panose="020B0609020204030204" pitchFamily="49" charset="0"/>
              </a:rPr>
              <a:t>readonly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000" dirty="0">
                <a:solidFill>
                  <a:srgbClr val="2B91AF"/>
                </a:solidFill>
                <a:latin typeface="Consolas" panose="020B0609020204030204" pitchFamily="49" charset="0"/>
              </a:rPr>
              <a:t>IUserRepository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userRepository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tr-TR" sz="10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000" dirty="0">
                <a:solidFill>
                  <a:srgbClr val="0000FF"/>
                </a:solidFill>
                <a:latin typeface="Consolas" panose="020B0609020204030204" pitchFamily="49" charset="0"/>
              </a:rPr>
              <a:t>readonly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000" dirty="0">
                <a:solidFill>
                  <a:srgbClr val="2B91AF"/>
                </a:solidFill>
                <a:latin typeface="Consolas" panose="020B0609020204030204" pitchFamily="49" charset="0"/>
              </a:rPr>
              <a:t>IUserService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userService;</a:t>
            </a:r>
          </a:p>
          <a:p>
            <a:endParaRPr lang="tr-TR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tr-TR" sz="1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UserServiceWithValidation(</a:t>
            </a:r>
            <a:r>
              <a:rPr lang="tr-TR" sz="1000" dirty="0">
                <a:solidFill>
                  <a:srgbClr val="2B91AF"/>
                </a:solidFill>
                <a:latin typeface="Consolas" panose="020B0609020204030204" pitchFamily="49" charset="0"/>
              </a:rPr>
              <a:t>IUserRepository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userRepository,</a:t>
            </a:r>
          </a:p>
          <a:p>
            <a:r>
              <a:rPr lang="tr-TR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					        </a:t>
            </a:r>
            <a:r>
              <a:rPr lang="tr-TR" sz="10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IUserService</a:t>
            </a:r>
            <a:r>
              <a:rPr lang="tr-TR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userService)</a:t>
            </a:r>
          </a:p>
          <a:p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tr-TR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.userRepository 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tr-TR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userRepository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0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.userService = userService;</a:t>
            </a:r>
          </a:p>
          <a:p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tr-TR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tr-TR" sz="1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Add(</a:t>
            </a:r>
            <a:r>
              <a:rPr lang="tr-TR" sz="1000" dirty="0">
                <a:solidFill>
                  <a:srgbClr val="2B91AF"/>
                </a:solidFill>
                <a:latin typeface="Consolas" panose="020B0609020204030204" pitchFamily="49" charset="0"/>
              </a:rPr>
              <a:t>UserDTO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user) {</a:t>
            </a:r>
          </a:p>
          <a:p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(user == </a:t>
            </a:r>
            <a:r>
              <a:rPr lang="tr-TR" sz="10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tr-TR" sz="1000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000" dirty="0">
                <a:solidFill>
                  <a:srgbClr val="2B91AF"/>
                </a:solidFill>
                <a:latin typeface="Consolas" panose="020B0609020204030204" pitchFamily="49" charset="0"/>
              </a:rPr>
              <a:t>ArgumentNullException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1000" dirty="0">
                <a:solidFill>
                  <a:srgbClr val="0000FF"/>
                </a:solidFill>
                <a:latin typeface="Consolas" panose="020B0609020204030204" pitchFamily="49" charset="0"/>
              </a:rPr>
              <a:t>nameof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(user));</a:t>
            </a:r>
          </a:p>
          <a:p>
            <a:endParaRPr lang="tr-TR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tr-TR" sz="1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.IsNullOrEmpty(user.Name))</a:t>
            </a:r>
          </a:p>
          <a:p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tr-TR" sz="1000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000" dirty="0">
                <a:solidFill>
                  <a:srgbClr val="2B91AF"/>
                </a:solidFill>
                <a:latin typeface="Consolas" panose="020B0609020204030204" pitchFamily="49" charset="0"/>
              </a:rPr>
              <a:t>Exception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1000" dirty="0">
                <a:solidFill>
                  <a:srgbClr val="A31515"/>
                </a:solidFill>
                <a:latin typeface="Consolas" panose="020B0609020204030204" pitchFamily="49" charset="0"/>
              </a:rPr>
              <a:t>"UserNameIsEmpty"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tr-TR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tr-TR" sz="1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.IsNullOrEmpty(user.Email))</a:t>
            </a:r>
          </a:p>
          <a:p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tr-TR" sz="1000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000" dirty="0">
                <a:solidFill>
                  <a:srgbClr val="2B91AF"/>
                </a:solidFill>
                <a:latin typeface="Consolas" panose="020B0609020204030204" pitchFamily="49" charset="0"/>
              </a:rPr>
              <a:t>Exception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1000" dirty="0">
                <a:solidFill>
                  <a:srgbClr val="A31515"/>
                </a:solidFill>
                <a:latin typeface="Consolas" panose="020B0609020204030204" pitchFamily="49" charset="0"/>
              </a:rPr>
              <a:t>"UserEmailIsEmpty"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tr-TR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0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tmpUser = </a:t>
            </a:r>
            <a:r>
              <a:rPr lang="tr-TR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userRepository.Get(user.Email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(tmpUser != </a:t>
            </a:r>
            <a:r>
              <a:rPr lang="tr-TR" sz="10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tr-TR" sz="1000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000" dirty="0">
                <a:solidFill>
                  <a:srgbClr val="2B91AF"/>
                </a:solidFill>
                <a:latin typeface="Consolas" panose="020B0609020204030204" pitchFamily="49" charset="0"/>
              </a:rPr>
              <a:t>Exception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1000" dirty="0">
                <a:solidFill>
                  <a:srgbClr val="A31515"/>
                </a:solidFill>
                <a:latin typeface="Consolas" panose="020B0609020204030204" pitchFamily="49" charset="0"/>
              </a:rPr>
              <a:t>"UserIsAlreadyRegistered"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tr-TR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userService.Add(user);</a:t>
            </a:r>
          </a:p>
          <a:p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tr-TR" sz="1000" dirty="0"/>
          </a:p>
        </p:txBody>
      </p:sp>
    </p:spTree>
    <p:extLst>
      <p:ext uri="{BB962C8B-B14F-4D97-AF65-F5344CB8AC3E}">
        <p14:creationId xmlns:p14="http://schemas.microsoft.com/office/powerpoint/2010/main" val="2260565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8001" y="1305098"/>
            <a:ext cx="4487126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tr-TR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000" dirty="0">
                <a:solidFill>
                  <a:srgbClr val="2B91AF"/>
                </a:solidFill>
                <a:latin typeface="Consolas" panose="020B0609020204030204" pitchFamily="49" charset="0"/>
              </a:rPr>
              <a:t>UserService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tr-TR" sz="1000" dirty="0">
                <a:solidFill>
                  <a:srgbClr val="2B91AF"/>
                </a:solidFill>
                <a:latin typeface="Consolas" panose="020B0609020204030204" pitchFamily="49" charset="0"/>
              </a:rPr>
              <a:t>IUserService</a:t>
            </a:r>
            <a:endParaRPr lang="tr-TR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tr-TR" sz="10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000" dirty="0">
                <a:solidFill>
                  <a:srgbClr val="0000FF"/>
                </a:solidFill>
                <a:latin typeface="Consolas" panose="020B0609020204030204" pitchFamily="49" charset="0"/>
              </a:rPr>
              <a:t>readonly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000" dirty="0">
                <a:solidFill>
                  <a:srgbClr val="2B91AF"/>
                </a:solidFill>
                <a:latin typeface="Consolas" panose="020B0609020204030204" pitchFamily="49" charset="0"/>
              </a:rPr>
              <a:t>IUserRepository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userRepository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tr-TR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tr-TR" sz="1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UserService(</a:t>
            </a:r>
            <a:r>
              <a:rPr lang="tr-TR" sz="1000" dirty="0">
                <a:solidFill>
                  <a:srgbClr val="2B91AF"/>
                </a:solidFill>
                <a:latin typeface="Consolas" panose="020B0609020204030204" pitchFamily="49" charset="0"/>
              </a:rPr>
              <a:t>IUserRepository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userRepository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tr-TR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.userRepository 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tr-TR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userRepository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tr-TR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tr-TR" sz="1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Add(</a:t>
            </a:r>
            <a:r>
              <a:rPr lang="tr-TR" sz="1000" dirty="0">
                <a:solidFill>
                  <a:srgbClr val="2B91AF"/>
                </a:solidFill>
                <a:latin typeface="Consolas" panose="020B0609020204030204" pitchFamily="49" charset="0"/>
              </a:rPr>
              <a:t>UserDTO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user) {</a:t>
            </a:r>
          </a:p>
          <a:p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0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userEntity = </a:t>
            </a:r>
            <a:r>
              <a:rPr lang="tr-TR" sz="1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000" dirty="0">
                <a:solidFill>
                  <a:srgbClr val="2B91AF"/>
                </a:solidFill>
                <a:latin typeface="Consolas" panose="020B0609020204030204" pitchFamily="49" charset="0"/>
              </a:rPr>
              <a:t>User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(user.Name, user.Email);</a:t>
            </a:r>
          </a:p>
          <a:p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userRepository.Add(userEntity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tr-TR" sz="10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98001" y="358527"/>
            <a:ext cx="8761413" cy="70696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r-TR" dirty="0" smtClean="0">
                <a:solidFill>
                  <a:srgbClr val="B31166"/>
                </a:solidFill>
              </a:rPr>
              <a:t>With Dynamic Proxy</a:t>
            </a:r>
            <a:endParaRPr lang="tr-TR" dirty="0">
              <a:solidFill>
                <a:srgbClr val="B31166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68786" y="1305098"/>
            <a:ext cx="5827236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000" dirty="0">
                <a:solidFill>
                  <a:srgbClr val="2B91AF"/>
                </a:solidFill>
                <a:latin typeface="Consolas" panose="020B0609020204030204" pitchFamily="49" charset="0"/>
              </a:rPr>
              <a:t>UserValidator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tr-TR" sz="1000" dirty="0">
                <a:solidFill>
                  <a:srgbClr val="2B91AF"/>
                </a:solidFill>
                <a:latin typeface="Consolas" panose="020B0609020204030204" pitchFamily="49" charset="0"/>
              </a:rPr>
              <a:t>CustomValidator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tr-TR" sz="1000" dirty="0">
                <a:solidFill>
                  <a:srgbClr val="2B91AF"/>
                </a:solidFill>
                <a:latin typeface="Consolas" panose="020B0609020204030204" pitchFamily="49" charset="0"/>
              </a:rPr>
              <a:t>UserDTO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tr-TR" sz="10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000" dirty="0">
                <a:solidFill>
                  <a:srgbClr val="0000FF"/>
                </a:solidFill>
                <a:latin typeface="Consolas" panose="020B0609020204030204" pitchFamily="49" charset="0"/>
              </a:rPr>
              <a:t>readonly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000" dirty="0">
                <a:solidFill>
                  <a:srgbClr val="2B91AF"/>
                </a:solidFill>
                <a:latin typeface="Consolas" panose="020B0609020204030204" pitchFamily="49" charset="0"/>
              </a:rPr>
              <a:t>IUserRepository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repository;</a:t>
            </a:r>
          </a:p>
          <a:p>
            <a:endParaRPr lang="tr-TR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tr-TR" sz="1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UserValidator(</a:t>
            </a:r>
            <a:r>
              <a:rPr lang="tr-TR" sz="1000" dirty="0">
                <a:solidFill>
                  <a:srgbClr val="2B91AF"/>
                </a:solidFill>
                <a:latin typeface="Consolas" panose="020B0609020204030204" pitchFamily="49" charset="0"/>
              </a:rPr>
              <a:t>IUserRepository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repository) {</a:t>
            </a:r>
          </a:p>
          <a:p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0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.repository = repository;</a:t>
            </a:r>
          </a:p>
          <a:p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tr-TR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tr-TR" sz="1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000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Validate(</a:t>
            </a:r>
            <a:r>
              <a:rPr lang="tr-TR" sz="1000" dirty="0">
                <a:solidFill>
                  <a:srgbClr val="2B91AF"/>
                </a:solidFill>
                <a:latin typeface="Consolas" panose="020B0609020204030204" pitchFamily="49" charset="0"/>
              </a:rPr>
              <a:t>UserDTO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instance, </a:t>
            </a:r>
            <a:r>
              <a:rPr lang="tr-TR" sz="1000" dirty="0">
                <a:solidFill>
                  <a:srgbClr val="2B91AF"/>
                </a:solidFill>
                <a:latin typeface="Consolas" panose="020B0609020204030204" pitchFamily="49" charset="0"/>
              </a:rPr>
              <a:t>ActionType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actionType) {</a:t>
            </a:r>
          </a:p>
          <a:p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(instance == </a:t>
            </a:r>
            <a:r>
              <a:rPr lang="tr-TR" sz="10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tr-TR" sz="1000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000" dirty="0">
                <a:solidFill>
                  <a:srgbClr val="2B91AF"/>
                </a:solidFill>
                <a:latin typeface="Consolas" panose="020B0609020204030204" pitchFamily="49" charset="0"/>
              </a:rPr>
              <a:t>ArgumentNullException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1000" dirty="0">
                <a:solidFill>
                  <a:srgbClr val="0000FF"/>
                </a:solidFill>
                <a:latin typeface="Consolas" panose="020B0609020204030204" pitchFamily="49" charset="0"/>
              </a:rPr>
              <a:t>nameof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(instance));</a:t>
            </a:r>
          </a:p>
          <a:p>
            <a:endParaRPr lang="tr-TR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(actionType == </a:t>
            </a:r>
            <a:r>
              <a:rPr lang="tr-TR" sz="1000" dirty="0">
                <a:solidFill>
                  <a:srgbClr val="2B91AF"/>
                </a:solidFill>
                <a:latin typeface="Consolas" panose="020B0609020204030204" pitchFamily="49" charset="0"/>
              </a:rPr>
              <a:t>ActionType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.Add) {</a:t>
            </a:r>
          </a:p>
          <a:p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tr-TR" sz="1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tr-TR" sz="1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.IsNullOrEmpty(instance.Name))</a:t>
            </a:r>
          </a:p>
          <a:p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tr-TR" sz="1000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000" dirty="0">
                <a:solidFill>
                  <a:srgbClr val="2B91AF"/>
                </a:solidFill>
                <a:latin typeface="Consolas" panose="020B0609020204030204" pitchFamily="49" charset="0"/>
              </a:rPr>
              <a:t>DenialException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1000" dirty="0">
                <a:solidFill>
                  <a:srgbClr val="A31515"/>
                </a:solidFill>
                <a:latin typeface="Consolas" panose="020B0609020204030204" pitchFamily="49" charset="0"/>
              </a:rPr>
              <a:t>"UserNameIsEmpty"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tr-TR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tr-TR" sz="1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tr-TR" sz="1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.IsNullOrEmpty(instance.Email))</a:t>
            </a:r>
          </a:p>
          <a:p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tr-TR" sz="1000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000" dirty="0">
                <a:solidFill>
                  <a:srgbClr val="2B91AF"/>
                </a:solidFill>
                <a:latin typeface="Consolas" panose="020B0609020204030204" pitchFamily="49" charset="0"/>
              </a:rPr>
              <a:t>DenialException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1000" dirty="0">
                <a:solidFill>
                  <a:srgbClr val="A31515"/>
                </a:solidFill>
                <a:latin typeface="Consolas" panose="020B0609020204030204" pitchFamily="49" charset="0"/>
              </a:rPr>
              <a:t>"UserEmailIsEmpty"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tr-TR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tr-TR" sz="10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user = repository.Get(instance.Email);</a:t>
            </a:r>
          </a:p>
          <a:p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tr-TR" sz="1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(user != </a:t>
            </a:r>
            <a:r>
              <a:rPr lang="tr-TR" sz="10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tr-TR" sz="1000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000" dirty="0">
                <a:solidFill>
                  <a:srgbClr val="2B91AF"/>
                </a:solidFill>
                <a:latin typeface="Consolas" panose="020B0609020204030204" pitchFamily="49" charset="0"/>
              </a:rPr>
              <a:t>DenialException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1000" dirty="0">
                <a:solidFill>
                  <a:srgbClr val="A31515"/>
                </a:solidFill>
                <a:latin typeface="Consolas" panose="020B0609020204030204" pitchFamily="49" charset="0"/>
              </a:rPr>
              <a:t>"UserIsAlreadyRegistered"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 </a:t>
            </a:r>
            <a:r>
              <a:rPr lang="tr-TR" sz="10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tr-TR" sz="1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(instance.Id == </a:t>
            </a:r>
            <a:r>
              <a:rPr lang="tr-TR" sz="1000" dirty="0">
                <a:solidFill>
                  <a:srgbClr val="2B91AF"/>
                </a:solidFill>
                <a:latin typeface="Consolas" panose="020B0609020204030204" pitchFamily="49" charset="0"/>
              </a:rPr>
              <a:t>Guid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.Empty)</a:t>
            </a:r>
          </a:p>
          <a:p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tr-TR" sz="1000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000" dirty="0">
                <a:solidFill>
                  <a:srgbClr val="2B91AF"/>
                </a:solidFill>
                <a:latin typeface="Consolas" panose="020B0609020204030204" pitchFamily="49" charset="0"/>
              </a:rPr>
              <a:t>DenialException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1000" dirty="0">
                <a:solidFill>
                  <a:srgbClr val="A31515"/>
                </a:solidFill>
                <a:latin typeface="Consolas" panose="020B0609020204030204" pitchFamily="49" charset="0"/>
              </a:rPr>
              <a:t>"UserIdIsEmpty"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tr-TR" sz="1000" dirty="0"/>
          </a:p>
        </p:txBody>
      </p:sp>
    </p:spTree>
    <p:extLst>
      <p:ext uri="{BB962C8B-B14F-4D97-AF65-F5344CB8AC3E}">
        <p14:creationId xmlns:p14="http://schemas.microsoft.com/office/powerpoint/2010/main" val="36764299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1457</TotalTime>
  <Words>659</Words>
  <Application>Microsoft Office PowerPoint</Application>
  <PresentationFormat>Widescreen</PresentationFormat>
  <Paragraphs>184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Century Gothic</vt:lpstr>
      <vt:lpstr>Consolas</vt:lpstr>
      <vt:lpstr>Wingdings</vt:lpstr>
      <vt:lpstr>Wingdings 3</vt:lpstr>
      <vt:lpstr>Ion Boardroom</vt:lpstr>
      <vt:lpstr>ASP.NET Web API + AOP</vt:lpstr>
      <vt:lpstr>ASP.NET Web API</vt:lpstr>
      <vt:lpstr>RESTful Services</vt:lpstr>
      <vt:lpstr>Aspect-Oriented Programming (AOP)</vt:lpstr>
      <vt:lpstr>Cross-Cutting Concerns</vt:lpstr>
      <vt:lpstr>Decorator Pattern</vt:lpstr>
      <vt:lpstr>PowerPoint Presentation</vt:lpstr>
      <vt:lpstr>PowerPoint Presentation</vt:lpstr>
      <vt:lpstr>PowerPoint Presentation</vt:lpstr>
      <vt:lpstr>Interceptor</vt:lpstr>
      <vt:lpstr>Action Filter Attribute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Tuğrul .</dc:creator>
  <cp:lastModifiedBy>Tuğrul .</cp:lastModifiedBy>
  <cp:revision>43</cp:revision>
  <dcterms:created xsi:type="dcterms:W3CDTF">2017-07-25T07:17:37Z</dcterms:created>
  <dcterms:modified xsi:type="dcterms:W3CDTF">2017-08-01T07:50:04Z</dcterms:modified>
</cp:coreProperties>
</file>