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ASP.NET Web API + AOP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72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ASP.NET Web API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tr-TR" dirty="0" smtClean="0"/>
              <a:t>I</a:t>
            </a:r>
            <a:r>
              <a:rPr lang="en-US" dirty="0" smtClean="0"/>
              <a:t>deal </a:t>
            </a:r>
            <a:r>
              <a:rPr lang="en-US" dirty="0"/>
              <a:t>platform for building RESTful applications on the .NET Framework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RESTful Services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Evertyting is a resource in </a:t>
            </a:r>
            <a:r>
              <a:rPr lang="tr-TR" dirty="0"/>
              <a:t>Representational state transfer </a:t>
            </a:r>
            <a:r>
              <a:rPr lang="tr-TR" dirty="0" smtClean="0"/>
              <a:t> (REST) architecture.</a:t>
            </a:r>
          </a:p>
          <a:p>
            <a:r>
              <a:rPr lang="tr-TR" dirty="0" smtClean="0"/>
              <a:t>Http Methods for </a:t>
            </a:r>
            <a:r>
              <a:rPr lang="tr-TR" b="1" dirty="0" smtClean="0"/>
              <a:t>CRUD</a:t>
            </a:r>
            <a:r>
              <a:rPr lang="tr-TR" dirty="0" smtClean="0"/>
              <a:t> operations.</a:t>
            </a:r>
          </a:p>
          <a:p>
            <a:pPr lvl="1"/>
            <a:r>
              <a:rPr lang="tr-TR" b="1" dirty="0" smtClean="0"/>
              <a:t>GET</a:t>
            </a:r>
            <a:r>
              <a:rPr lang="tr-TR" dirty="0" smtClean="0"/>
              <a:t>     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</a:t>
            </a:r>
            <a:r>
              <a:rPr lang="tr-TR" sz="1200" dirty="0" smtClean="0"/>
              <a:t>://example/products/</a:t>
            </a:r>
          </a:p>
          <a:p>
            <a:pPr lvl="1"/>
            <a:r>
              <a:rPr lang="tr-TR" b="1" dirty="0" smtClean="0"/>
              <a:t>PUT</a:t>
            </a:r>
            <a:r>
              <a:rPr lang="tr-TR" dirty="0" smtClean="0"/>
              <a:t>      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http://example/products/2</a:t>
            </a:r>
          </a:p>
          <a:p>
            <a:pPr lvl="1"/>
            <a:r>
              <a:rPr lang="tr-TR" b="1" dirty="0" smtClean="0"/>
              <a:t>POST</a:t>
            </a:r>
            <a:r>
              <a:rPr lang="tr-TR" dirty="0" smtClean="0"/>
              <a:t>   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http://example/products/2</a:t>
            </a:r>
          </a:p>
          <a:p>
            <a:pPr lvl="1"/>
            <a:r>
              <a:rPr lang="tr-TR" b="1" dirty="0" smtClean="0"/>
              <a:t>DELETE</a:t>
            </a:r>
            <a:r>
              <a:rPr lang="tr-TR" dirty="0" smtClean="0"/>
              <a:t> 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sz="1200" dirty="0"/>
              <a:t>http://example/products/2</a:t>
            </a:r>
          </a:p>
        </p:txBody>
      </p:sp>
    </p:spTree>
    <p:extLst>
      <p:ext uri="{BB962C8B-B14F-4D97-AF65-F5344CB8AC3E}">
        <p14:creationId xmlns:p14="http://schemas.microsoft.com/office/powerpoint/2010/main" val="21462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</a:t>
            </a:r>
            <a:r>
              <a:rPr lang="tr-TR" dirty="0" smtClean="0"/>
              <a:t>spect-</a:t>
            </a:r>
            <a:r>
              <a:rPr lang="tr-TR" b="1" dirty="0" smtClean="0"/>
              <a:t>O</a:t>
            </a:r>
            <a:r>
              <a:rPr lang="tr-TR" dirty="0" smtClean="0"/>
              <a:t>riented </a:t>
            </a:r>
            <a:r>
              <a:rPr lang="tr-TR" b="1" dirty="0" smtClean="0"/>
              <a:t>P</a:t>
            </a:r>
            <a:r>
              <a:rPr lang="tr-TR" dirty="0" smtClean="0"/>
              <a:t>rogramming (AOP)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(AOP) is a programming paradigm that aims to increase </a:t>
            </a:r>
            <a:r>
              <a:rPr lang="en-US" b="1" dirty="0"/>
              <a:t>modularity</a:t>
            </a:r>
            <a:r>
              <a:rPr lang="en-US" dirty="0"/>
              <a:t> by allowing the separation of </a:t>
            </a:r>
            <a:r>
              <a:rPr lang="en-US" b="1" dirty="0"/>
              <a:t>cross-cutting concerns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/>
              <a:t>It </a:t>
            </a:r>
            <a:r>
              <a:rPr lang="tr-TR" dirty="0" smtClean="0"/>
              <a:t>adds </a:t>
            </a:r>
            <a:r>
              <a:rPr lang="en-US" dirty="0" smtClean="0"/>
              <a:t>additional </a:t>
            </a:r>
            <a:r>
              <a:rPr lang="en-US" dirty="0"/>
              <a:t>behavior to existing code </a:t>
            </a:r>
            <a:r>
              <a:rPr lang="en-US" b="1" dirty="0" smtClean="0"/>
              <a:t>without </a:t>
            </a:r>
            <a:r>
              <a:rPr lang="en-US" b="1" dirty="0"/>
              <a:t>modifying </a:t>
            </a:r>
            <a:r>
              <a:rPr lang="en-US" dirty="0"/>
              <a:t>the code </a:t>
            </a:r>
            <a:r>
              <a:rPr lang="en-US" dirty="0" smtClean="0"/>
              <a:t>itself</a:t>
            </a:r>
            <a:r>
              <a:rPr lang="tr-TR" dirty="0" smtClean="0"/>
              <a:t>.</a:t>
            </a:r>
          </a:p>
          <a:p>
            <a:r>
              <a:rPr lang="tr-TR" dirty="0" smtClean="0"/>
              <a:t>Solves the violation of </a:t>
            </a:r>
            <a:r>
              <a:rPr lang="tr-TR" b="1" dirty="0" smtClean="0"/>
              <a:t>S</a:t>
            </a:r>
            <a:r>
              <a:rPr lang="tr-TR" dirty="0" smtClean="0"/>
              <a:t>ingle-Responsibility Principle </a:t>
            </a:r>
          </a:p>
          <a:p>
            <a:pPr lvl="1"/>
            <a:r>
              <a:rPr lang="en-US" sz="1200" b="1" dirty="0" smtClean="0"/>
              <a:t>S</a:t>
            </a:r>
            <a:r>
              <a:rPr lang="tr-TR" sz="1200" dirty="0" smtClean="0"/>
              <a:t>:</a:t>
            </a:r>
            <a:r>
              <a:rPr lang="en-US" sz="1200" dirty="0" smtClean="0"/>
              <a:t> Single-</a:t>
            </a:r>
            <a:r>
              <a:rPr lang="tr-TR" sz="1200" dirty="0"/>
              <a:t>r</a:t>
            </a:r>
            <a:r>
              <a:rPr lang="en-US" sz="1200" dirty="0" err="1" smtClean="0"/>
              <a:t>espons</a:t>
            </a:r>
            <a:r>
              <a:rPr lang="tr-TR" sz="1200" dirty="0" smtClean="0"/>
              <a:t>ibility</a:t>
            </a:r>
            <a:r>
              <a:rPr lang="en-US" sz="1200" dirty="0" smtClean="0"/>
              <a:t> </a:t>
            </a:r>
            <a:r>
              <a:rPr lang="en-US" sz="1200" dirty="0"/>
              <a:t>principle</a:t>
            </a:r>
          </a:p>
          <a:p>
            <a:pPr lvl="1"/>
            <a:r>
              <a:rPr lang="en-US" sz="1200" b="1" dirty="0" smtClean="0"/>
              <a:t>O</a:t>
            </a:r>
            <a:r>
              <a:rPr lang="tr-TR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/>
              <a:t>Open-closed principle</a:t>
            </a:r>
          </a:p>
          <a:p>
            <a:pPr lvl="1"/>
            <a:r>
              <a:rPr lang="en-US" sz="1200" b="1" dirty="0" smtClean="0"/>
              <a:t>L</a:t>
            </a:r>
            <a:r>
              <a:rPr lang="tr-TR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err="1"/>
              <a:t>Liskov</a:t>
            </a:r>
            <a:r>
              <a:rPr lang="en-US" sz="1200" dirty="0"/>
              <a:t> substitution principle</a:t>
            </a:r>
          </a:p>
          <a:p>
            <a:pPr lvl="1"/>
            <a:r>
              <a:rPr lang="en-US" sz="1200" b="1" dirty="0" smtClean="0"/>
              <a:t>I</a:t>
            </a:r>
            <a:r>
              <a:rPr lang="tr-TR" sz="1200" dirty="0" smtClean="0"/>
              <a:t>:</a:t>
            </a:r>
            <a:r>
              <a:rPr lang="en-US" sz="1200" dirty="0" smtClean="0"/>
              <a:t> Interface segregation principle</a:t>
            </a:r>
          </a:p>
          <a:p>
            <a:pPr lvl="1"/>
            <a:r>
              <a:rPr lang="en-US" sz="1200" b="1" dirty="0" smtClean="0"/>
              <a:t>D</a:t>
            </a:r>
            <a:r>
              <a:rPr lang="tr-TR" sz="1200" dirty="0" smtClean="0"/>
              <a:t>:</a:t>
            </a:r>
            <a:r>
              <a:rPr lang="en-US" sz="1200" dirty="0" smtClean="0"/>
              <a:t> Dependency Inversion Principle</a:t>
            </a:r>
            <a:endParaRPr lang="tr-TR" sz="1200" dirty="0" smtClean="0"/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9448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238082" y="2573481"/>
            <a:ext cx="5095702" cy="31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Cross-Cutting Conserns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251"/>
            <a:ext cx="8825659" cy="4048298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5" name="Rounded Rectangle 4"/>
          <p:cNvSpPr/>
          <p:nvPr/>
        </p:nvSpPr>
        <p:spPr>
          <a:xfrm>
            <a:off x="2662229" y="2904683"/>
            <a:ext cx="2510443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User 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71105" y="3790682"/>
            <a:ext cx="2011680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Product Service</a:t>
            </a:r>
          </a:p>
        </p:txBody>
      </p:sp>
      <p:sp>
        <p:nvSpPr>
          <p:cNvPr id="16" name="Oval 15"/>
          <p:cNvSpPr/>
          <p:nvPr/>
        </p:nvSpPr>
        <p:spPr>
          <a:xfrm>
            <a:off x="7090756" y="3504506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Authentication</a:t>
            </a:r>
            <a:endParaRPr lang="tr-TR" dirty="0"/>
          </a:p>
        </p:txBody>
      </p:sp>
      <p:sp>
        <p:nvSpPr>
          <p:cNvPr id="17" name="Oval 16"/>
          <p:cNvSpPr/>
          <p:nvPr/>
        </p:nvSpPr>
        <p:spPr>
          <a:xfrm>
            <a:off x="7090756" y="4265583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Transaction</a:t>
            </a:r>
            <a:endParaRPr lang="tr-TR" dirty="0"/>
          </a:p>
        </p:txBody>
      </p:sp>
      <p:sp>
        <p:nvSpPr>
          <p:cNvPr id="18" name="Oval 17"/>
          <p:cNvSpPr/>
          <p:nvPr/>
        </p:nvSpPr>
        <p:spPr>
          <a:xfrm>
            <a:off x="7090756" y="2743429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Logging</a:t>
            </a:r>
            <a:endParaRPr lang="tr-TR" dirty="0"/>
          </a:p>
        </p:txBody>
      </p:sp>
      <p:sp>
        <p:nvSpPr>
          <p:cNvPr id="20" name="Oval 19"/>
          <p:cNvSpPr/>
          <p:nvPr/>
        </p:nvSpPr>
        <p:spPr>
          <a:xfrm>
            <a:off x="7090756" y="5026660"/>
            <a:ext cx="2701636" cy="634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Validation</a:t>
            </a:r>
            <a:endParaRPr lang="tr-TR" dirty="0"/>
          </a:p>
        </p:txBody>
      </p:sp>
      <p:cxnSp>
        <p:nvCxnSpPr>
          <p:cNvPr id="22" name="Straight Arrow Connector 21"/>
          <p:cNvCxnSpPr>
            <a:stCxn id="5" idx="3"/>
            <a:endCxn id="18" idx="2"/>
          </p:cNvCxnSpPr>
          <p:nvPr/>
        </p:nvCxnSpPr>
        <p:spPr>
          <a:xfrm flipV="1">
            <a:off x="5172672" y="3060853"/>
            <a:ext cx="1918084" cy="1597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6" idx="2"/>
          </p:cNvCxnSpPr>
          <p:nvPr/>
        </p:nvCxnSpPr>
        <p:spPr>
          <a:xfrm>
            <a:off x="5172672" y="3220567"/>
            <a:ext cx="1918084" cy="60136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7" idx="2"/>
          </p:cNvCxnSpPr>
          <p:nvPr/>
        </p:nvCxnSpPr>
        <p:spPr>
          <a:xfrm>
            <a:off x="5172672" y="3220567"/>
            <a:ext cx="1918084" cy="13624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2"/>
          </p:cNvCxnSpPr>
          <p:nvPr/>
        </p:nvCxnSpPr>
        <p:spPr>
          <a:xfrm>
            <a:off x="5172672" y="3220567"/>
            <a:ext cx="1918084" cy="21235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6" idx="2"/>
          </p:cNvCxnSpPr>
          <p:nvPr/>
        </p:nvCxnSpPr>
        <p:spPr>
          <a:xfrm flipV="1">
            <a:off x="3582785" y="3821930"/>
            <a:ext cx="3507971" cy="2846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7" idx="2"/>
          </p:cNvCxnSpPr>
          <p:nvPr/>
        </p:nvCxnSpPr>
        <p:spPr>
          <a:xfrm>
            <a:off x="3582785" y="4106566"/>
            <a:ext cx="3507971" cy="47644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20" idx="2"/>
          </p:cNvCxnSpPr>
          <p:nvPr/>
        </p:nvCxnSpPr>
        <p:spPr>
          <a:xfrm>
            <a:off x="3582785" y="4106566"/>
            <a:ext cx="3507971" cy="123751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16" idx="2"/>
          </p:cNvCxnSpPr>
          <p:nvPr/>
        </p:nvCxnSpPr>
        <p:spPr>
          <a:xfrm flipV="1">
            <a:off x="5902035" y="3821930"/>
            <a:ext cx="1188721" cy="2846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7" idx="2"/>
          </p:cNvCxnSpPr>
          <p:nvPr/>
        </p:nvCxnSpPr>
        <p:spPr>
          <a:xfrm>
            <a:off x="5902035" y="4106565"/>
            <a:ext cx="1188721" cy="4764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20" idx="2"/>
          </p:cNvCxnSpPr>
          <p:nvPr/>
        </p:nvCxnSpPr>
        <p:spPr>
          <a:xfrm>
            <a:off x="5172673" y="4939378"/>
            <a:ext cx="1918083" cy="40470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8" idx="2"/>
          </p:cNvCxnSpPr>
          <p:nvPr/>
        </p:nvCxnSpPr>
        <p:spPr>
          <a:xfrm flipV="1">
            <a:off x="5172673" y="3060853"/>
            <a:ext cx="1918083" cy="18785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76945" y="5885102"/>
            <a:ext cx="2668386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B31166"/>
                </a:solidFill>
              </a:rPr>
              <a:t>Application Services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57505" y="5840499"/>
            <a:ext cx="2768137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B31166"/>
                </a:solidFill>
              </a:rPr>
              <a:t>Cross-Cutting Conserns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24101" y="3790681"/>
            <a:ext cx="217793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Menu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2230" y="4623494"/>
            <a:ext cx="2510443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Notification Service</a:t>
            </a:r>
          </a:p>
        </p:txBody>
      </p:sp>
    </p:spTree>
    <p:extLst>
      <p:ext uri="{BB962C8B-B14F-4D97-AF65-F5344CB8AC3E}">
        <p14:creationId xmlns:p14="http://schemas.microsoft.com/office/powerpoint/2010/main" val="9553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Decorator Pattern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en-US" dirty="0" err="1" smtClean="0"/>
              <a:t>llows</a:t>
            </a:r>
            <a:r>
              <a:rPr lang="en-US" dirty="0" smtClean="0"/>
              <a:t> </a:t>
            </a:r>
            <a:r>
              <a:rPr lang="en-US" b="1" dirty="0"/>
              <a:t>behavior</a:t>
            </a:r>
            <a:r>
              <a:rPr lang="en-US" dirty="0"/>
              <a:t> to be added to an individual object, either statically or dynamically, </a:t>
            </a:r>
            <a:r>
              <a:rPr lang="en-US" b="1" dirty="0" smtClean="0"/>
              <a:t>without affecting </a:t>
            </a:r>
            <a:r>
              <a:rPr lang="en-US" dirty="0" smtClean="0"/>
              <a:t>the </a:t>
            </a:r>
            <a:r>
              <a:rPr lang="en-US" dirty="0"/>
              <a:t>behavior of other objects from the same class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tr-TR" dirty="0" smtClean="0"/>
              <a:t>     </a:t>
            </a:r>
            <a:r>
              <a:rPr lang="tr-TR" sz="1200" dirty="0" smtClean="0">
                <a:solidFill>
                  <a:schemeClr val="bg1">
                    <a:lumMod val="50000"/>
                  </a:schemeClr>
                </a:solidFill>
              </a:rPr>
              <a:t>(Wikipedia)</a:t>
            </a:r>
          </a:p>
        </p:txBody>
      </p:sp>
    </p:spTree>
    <p:extLst>
      <p:ext uri="{BB962C8B-B14F-4D97-AF65-F5344CB8AC3E}">
        <p14:creationId xmlns:p14="http://schemas.microsoft.com/office/powerpoint/2010/main" val="254945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01" y="1305098"/>
            <a:ext cx="4801314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UserService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userRepositoy;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userRepositoy,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.userRepositoy = userRepositoy;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.log = log;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(user ==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(user));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.IsNullOrEmpty(user.Name))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"UserNameIsEmpty"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.IsNullOrEmpty(user.Email))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"UserEmailIsEmpty"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tmpUser = userRepositoy.Get(user.Email);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(tmpUser !=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"UserIsAlreadyRegistered"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$"Before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userEntity 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(user.Name, user.Email);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userRepositoy.Add(userEntity);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$"After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log.Error(ex.ToString());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9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8001" y="358527"/>
            <a:ext cx="8761413" cy="706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rgbClr val="B31166"/>
                </a:solidFill>
              </a:rPr>
              <a:t>Without AOP</a:t>
            </a:r>
            <a:endParaRPr lang="tr-TR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0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01" y="1288472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UserService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userRepositoy;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userRepositoy,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ILog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log)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.userRepositoy = userRepositoy;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.log = log;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user) </a:t>
            </a:r>
            <a:r>
              <a:rPr lang="tr-T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$"Before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userEntity =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(user.Name, user.Email);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userRepositoy.Add(userEntity);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log.Debug(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$"After adding user. UserName: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{user.Name}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log.Error(ex.ToString());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9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8001" y="358527"/>
            <a:ext cx="8761413" cy="706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rgbClr val="B31166"/>
                </a:solidFill>
              </a:rPr>
              <a:t>With Decorator Pattern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7841" y="1288472"/>
            <a:ext cx="5192447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UserServiceWithValidation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userRepositoy;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UserServiceWithValidation(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userRepositoy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			        </a:t>
            </a:r>
            <a:r>
              <a:rPr lang="tr-TR" sz="1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userService)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.userRepositoy = userRepositoy;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.userService = userService;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(user ==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(user));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.IsNullOrEmpty(user.Name))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"UserNameIsEmpty"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.IsNullOrEmpty(user.Email))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"UserEmailIsEmpty"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tmpUser = userRepositoy.Get(user.Email);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(tmpUser !=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"UserIsAlreadyRegistered"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userService.Add(user);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26056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01" y="1305098"/>
            <a:ext cx="448712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UserService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IUserService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userRepositoy;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UserService(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userRepositoy)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.userRepositoy = userRepositoy;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userEntity 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(user.Name, user.Email);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userRepositoy.Add(userEntity);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8001" y="358527"/>
            <a:ext cx="8761413" cy="7069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>
                <a:solidFill>
                  <a:srgbClr val="B31166"/>
                </a:solidFill>
              </a:rPr>
              <a:t>With Dynamic Proxy</a:t>
            </a:r>
            <a:endParaRPr lang="tr-TR" dirty="0">
              <a:solidFill>
                <a:srgbClr val="B311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786" y="1305098"/>
            <a:ext cx="58272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UserValidator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CustomValidator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repository;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UserValidator(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IUserRepository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repository)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.repository = repository;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Validate(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UserDTO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instance,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ActionType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actionType)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(instance ==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(instance));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(actionType ==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ActionType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.Add)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.IsNullOrEmpty(instance.Name))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"UserNameIsEmpty"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.IsNullOrEmpty(instance.Email))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"UserEmailIsEmpty"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 = repository.Get(instance.Email);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 !=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"UserIsAlreadyRegistered"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(instance.Id ==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.Empty)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 panose="020B0609020204030204" pitchFamily="49" charset="0"/>
              </a:rPr>
              <a:t>DenialException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"UserIdIsEmpty"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67642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631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Wingdings</vt:lpstr>
      <vt:lpstr>Wingdings 3</vt:lpstr>
      <vt:lpstr>Ion Boardroom</vt:lpstr>
      <vt:lpstr>ASP.NET Web API + AOP</vt:lpstr>
      <vt:lpstr>ASP.NET Web API</vt:lpstr>
      <vt:lpstr>RESTful Services</vt:lpstr>
      <vt:lpstr>Aspect-Oriented Programming (AOP)</vt:lpstr>
      <vt:lpstr>Cross-Cutting Conserns</vt:lpstr>
      <vt:lpstr>Decorator 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Tuğrul .</dc:creator>
  <cp:lastModifiedBy>Tuğrul .</cp:lastModifiedBy>
  <cp:revision>30</cp:revision>
  <dcterms:created xsi:type="dcterms:W3CDTF">2017-07-25T07:17:37Z</dcterms:created>
  <dcterms:modified xsi:type="dcterms:W3CDTF">2017-07-26T06:23:23Z</dcterms:modified>
</cp:coreProperties>
</file>