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72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09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FAC7D-1743-4BA3-9927-9F88F0FCBA67}">
          <p14:sldIdLst>
            <p14:sldId id="256"/>
            <p14:sldId id="257"/>
            <p14:sldId id="272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10"/>
            <p14:sldId id="311"/>
            <p14:sldId id="312"/>
            <p14:sldId id="313"/>
            <p14:sldId id="309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2F"/>
    <a:srgbClr val="7E0000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BECA-83B9-4EC9-A65D-45E0FFB401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DCBC-5DEB-4D14-A737-97487FC7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21" name="Rounded Rectangle 20"/>
          <p:cNvSpPr/>
          <p:nvPr/>
        </p:nvSpPr>
        <p:spPr>
          <a:xfrm>
            <a:off x="2584510" y="2151872"/>
            <a:ext cx="7030895" cy="1802581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4720440" y="5541363"/>
            <a:ext cx="2743200" cy="365125"/>
          </a:xfrm>
        </p:spPr>
        <p:txBody>
          <a:bodyPr/>
          <a:lstStyle>
            <a:lvl1pPr algn="ctr">
              <a:defRPr sz="1600">
                <a:solidFill>
                  <a:srgbClr val="00386B"/>
                </a:solidFill>
                <a:latin typeface="Bookman Old Style" panose="02050604050505020204" pitchFamily="18" charset="0"/>
              </a:defRPr>
            </a:lvl1pPr>
          </a:lstStyle>
          <a:p>
            <a:fld id="{4B195AAE-B84A-4D05-8D6B-13807B8A3C83}" type="datetime1">
              <a:rPr lang="en-US" smtClean="0"/>
              <a:t>8/1/2017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280" y="1089908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2222614" cy="2363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5750" y="2212129"/>
            <a:ext cx="6503349" cy="174232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Presentation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9696" y="4523261"/>
            <a:ext cx="9118363" cy="53671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Author Name </a:t>
            </a:r>
            <a:r>
              <a:rPr lang="en-US" err="1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WO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6656336"/>
            <a:ext cx="6709906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959" y="6587478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</p:spTree>
    <p:extLst>
      <p:ext uri="{BB962C8B-B14F-4D97-AF65-F5344CB8AC3E}">
        <p14:creationId xmlns:p14="http://schemas.microsoft.com/office/powerpoint/2010/main" val="184219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W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63686" y="6656336"/>
            <a:ext cx="6699020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0895" y="60283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133" y="57812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959" y="6568310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5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9" name="Rectangle 8"/>
          <p:cNvSpPr/>
          <p:nvPr/>
        </p:nvSpPr>
        <p:spPr>
          <a:xfrm>
            <a:off x="3956" y="1110207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1894562" cy="201439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346369" y="4301940"/>
            <a:ext cx="7290460" cy="1288871"/>
          </a:xfrm>
          <a:prstGeom prst="roundRect">
            <a:avLst/>
          </a:prstGeom>
          <a:solidFill>
            <a:schemeClr val="accent2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Questions, Comments </a:t>
            </a:r>
            <a:r>
              <a:rPr lang="en-US" sz="2800">
                <a:latin typeface="Bookman Old Style" panose="02050604050505020204" pitchFamily="18" charset="0"/>
              </a:rPr>
              <a:t>?</a:t>
            </a:r>
            <a:r>
              <a:rPr lang="en-US" sz="2400" baseline="0">
                <a:latin typeface="Bookman Old Style" panose="02050604050505020204" pitchFamily="18" charset="0"/>
              </a:rPr>
              <a:t>?</a:t>
            </a:r>
            <a:r>
              <a:rPr lang="en-US" sz="2000" baseline="0">
                <a:latin typeface="Bookman Old Style" panose="02050604050505020204" pitchFamily="18" charset="0"/>
              </a:rPr>
              <a:t>?</a:t>
            </a:r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13122" y="2002512"/>
            <a:ext cx="6537591" cy="1448259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Thanks for your attention…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9" y="6613066"/>
            <a:ext cx="12199917" cy="192024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2CAC-6B0E-4DC4-BCC1-679E9A742449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717273" y="6018546"/>
            <a:ext cx="2743200" cy="365125"/>
          </a:xfrm>
        </p:spPr>
        <p:txBody>
          <a:bodyPr/>
          <a:lstStyle/>
          <a:p>
            <a:r>
              <a:rPr lang="en-US" dirty="0"/>
              <a:t>August</a:t>
            </a:r>
            <a:r>
              <a:rPr lang="tr-TR" dirty="0"/>
              <a:t> </a:t>
            </a:r>
            <a:r>
              <a:rPr lang="en-US" dirty="0"/>
              <a:t>201</a:t>
            </a:r>
            <a:r>
              <a:rPr lang="tr-TR" dirty="0"/>
              <a:t>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  <p:extLst>
              <p:ext uri="{D42A27DB-BD31-4B8C-83A1-F6EECF244321}">
                <p14:modId xmlns:p14="http://schemas.microsoft.com/office/powerpoint/2010/main" val="2650689166"/>
              </p:ext>
            </p:extLst>
          </p:nvPr>
        </p:nvSpPr>
        <p:spPr>
          <a:xfrm>
            <a:off x="2719777" y="2160371"/>
            <a:ext cx="6738197" cy="1742324"/>
          </a:xfrm>
        </p:spPr>
        <p:txBody>
          <a:bodyPr>
            <a:norm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90C226"/>
              </a:buClr>
              <a:buSzPct val="80000"/>
            </a:pPr>
            <a:r>
              <a:rPr lang="tr-TR" sz="2300" dirty="0">
                <a:solidFill>
                  <a:srgbClr val="FFFFFF"/>
                </a:solidFill>
              </a:rPr>
              <a:t>Performance Evaluation of LoRa Networks</a:t>
            </a:r>
            <a:endParaRPr lang="en-US" sz="2300" dirty="0">
              <a:solidFill>
                <a:srgbClr val="FFFFFF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90C226"/>
              </a:buClr>
              <a:buSzPct val="80000"/>
            </a:pPr>
            <a:r>
              <a:rPr lang="tr-TR" sz="2300" dirty="0">
                <a:solidFill>
                  <a:srgbClr val="FFFFFF"/>
                </a:solidFill>
              </a:rPr>
              <a:t>in a </a:t>
            </a:r>
            <a:r>
              <a:rPr lang="en-US" sz="2300" dirty="0">
                <a:solidFill>
                  <a:srgbClr val="FFFFFF"/>
                </a:solidFill>
              </a:rPr>
              <a:t>Smart</a:t>
            </a:r>
            <a:r>
              <a:rPr lang="tr-TR" sz="2300" dirty="0">
                <a:solidFill>
                  <a:srgbClr val="FFFFFF"/>
                </a:solidFill>
              </a:rPr>
              <a:t> City Scenario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  <p:extLst>
              <p:ext uri="{D42A27DB-BD31-4B8C-83A1-F6EECF244321}">
                <p14:modId xmlns:p14="http://schemas.microsoft.com/office/powerpoint/2010/main" val="2409968043"/>
              </p:ext>
            </p:extLst>
          </p:nvPr>
        </p:nvSpPr>
        <p:spPr>
          <a:xfrm>
            <a:off x="1529691" y="5015451"/>
            <a:ext cx="9118363" cy="857292"/>
          </a:xfrm>
        </p:spPr>
        <p:txBody>
          <a:bodyPr>
            <a:noAutofit/>
          </a:bodyPr>
          <a:lstStyle/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400" dirty="0">
                <a:solidFill>
                  <a:srgbClr val="2C3C43"/>
                </a:solidFill>
              </a:rPr>
              <a:t>Review by Tugrul Yatagan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100" dirty="0">
                <a:solidFill>
                  <a:srgbClr val="2C3C43"/>
                </a:solidFill>
              </a:rPr>
              <a:t>yatagan@itu.edu.tr</a:t>
            </a:r>
          </a:p>
        </p:txBody>
      </p:sp>
      <p:sp>
        <p:nvSpPr>
          <p:cNvPr id="7" name="Text Placeholder 4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654107479"/>
              </p:ext>
            </p:extLst>
          </p:nvPr>
        </p:nvSpPr>
        <p:spPr>
          <a:xfrm>
            <a:off x="1434958" y="4158159"/>
            <a:ext cx="9118363" cy="8572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400" err="1">
                <a:solidFill>
                  <a:schemeClr val="tx1"/>
                </a:solidFill>
              </a:rPr>
              <a:t>Davide</a:t>
            </a:r>
            <a:r>
              <a:rPr lang="tr-TR" sz="1400">
                <a:solidFill>
                  <a:schemeClr val="tx1"/>
                </a:solidFill>
              </a:rPr>
              <a:t> Magrin , </a:t>
            </a:r>
            <a:r>
              <a:rPr lang="tr-TR" sz="1400" err="1">
                <a:solidFill>
                  <a:schemeClr val="tx1"/>
                </a:solidFill>
              </a:rPr>
              <a:t>Marco</a:t>
            </a:r>
            <a:r>
              <a:rPr lang="tr-TR" sz="1400">
                <a:solidFill>
                  <a:schemeClr val="tx1"/>
                </a:solidFill>
              </a:rPr>
              <a:t> </a:t>
            </a:r>
            <a:r>
              <a:rPr lang="tr-TR" sz="1400" err="1">
                <a:solidFill>
                  <a:schemeClr val="tx1"/>
                </a:solidFill>
              </a:rPr>
              <a:t>Centenaro</a:t>
            </a:r>
            <a:r>
              <a:rPr lang="tr-TR" sz="1400">
                <a:solidFill>
                  <a:schemeClr val="tx1"/>
                </a:solidFill>
              </a:rPr>
              <a:t> </a:t>
            </a:r>
            <a:r>
              <a:rPr lang="tr-TR" sz="1400" err="1">
                <a:solidFill>
                  <a:schemeClr val="tx1"/>
                </a:solidFill>
              </a:rPr>
              <a:t>and</a:t>
            </a:r>
            <a:r>
              <a:rPr lang="tr-TR" sz="1400">
                <a:solidFill>
                  <a:schemeClr val="tx1"/>
                </a:solidFill>
              </a:rPr>
              <a:t> </a:t>
            </a:r>
            <a:r>
              <a:rPr lang="tr-TR" sz="1400" err="1">
                <a:solidFill>
                  <a:schemeClr val="tx1"/>
                </a:solidFill>
              </a:rPr>
              <a:t>Lorenzo</a:t>
            </a:r>
            <a:r>
              <a:rPr lang="tr-TR" sz="1400">
                <a:solidFill>
                  <a:schemeClr val="tx1"/>
                </a:solidFill>
              </a:rPr>
              <a:t> Vangelista</a:t>
            </a:r>
            <a:endParaRPr lang="en-US" sz="1400" dirty="0">
              <a:solidFill>
                <a:schemeClr val="tx1"/>
              </a:solidFill>
            </a:endParaRPr>
          </a:p>
          <a:p>
            <a:pPr defTabSz="457200">
              <a:buClr>
                <a:srgbClr val="90C226"/>
              </a:buClr>
              <a:buSzPct val="80000"/>
            </a:pPr>
            <a:r>
              <a:rPr lang="tr-TR" sz="1400">
                <a:solidFill>
                  <a:schemeClr val="tx1"/>
                </a:solidFill>
              </a:rPr>
              <a:t>http://dx.doi.org/10.3390/s16091466</a:t>
            </a:r>
            <a:endParaRPr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Link-level Assumptions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Link Performance Model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Abstracting the real implementation of the physical layer transmission chain and at making interference computations more manageable.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Model of the gateway receiver and a pair of look-up tables that are used to model the aspects of sensitivity and interference.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/>
              <a:t> the sensitivity of the gateway receiver for SF =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9B904-E5D5-4D99-8BA3-6DD99444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97" y="3505339"/>
            <a:ext cx="4050603" cy="1859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E3F3B-2820-4BAD-A25C-59C897D8667C}"/>
              </a:ext>
            </a:extLst>
          </p:cNvPr>
          <p:cNvSpPr txBox="1"/>
          <p:nvPr>
            <p:extLst/>
          </p:nvPr>
        </p:nvSpPr>
        <p:spPr>
          <a:xfrm>
            <a:off x="805638" y="5259665"/>
            <a:ext cx="936152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Increase of SF yields a better sensitivity.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Any received packet with SF = </a:t>
            </a:r>
            <a:r>
              <a:rPr lang="en-US" dirty="0" err="1"/>
              <a:t>i</a:t>
            </a:r>
            <a:r>
              <a:rPr lang="en-US" dirty="0"/>
              <a:t> whose power is below the threshold S</a:t>
            </a:r>
            <a:r>
              <a:rPr lang="en-US" baseline="-25000" dirty="0"/>
              <a:t>i</a:t>
            </a:r>
            <a:r>
              <a:rPr lang="en-US" dirty="0"/>
              <a:t> cannot be detected by the gateway.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314B4-DED3-4C6B-9829-40484E729A2C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nk-level Assumpt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4799F-283E-4E59-8567-4A7BD0C20C7B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Link-level Assumptions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Link Performance Model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Paper assume that interference only comes from other </a:t>
            </a:r>
            <a:r>
              <a:rPr lang="en-US" dirty="0" err="1"/>
              <a:t>LoRa</a:t>
            </a:r>
            <a:r>
              <a:rPr lang="en-US" dirty="0"/>
              <a:t> transmissions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Different SFs to model whether a packet survives interference from other </a:t>
            </a:r>
            <a:r>
              <a:rPr lang="en-US" dirty="0" err="1"/>
              <a:t>LoRa</a:t>
            </a:r>
            <a:r>
              <a:rPr lang="en-US" dirty="0"/>
              <a:t> transmissions or not.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(relative) Signal-to-Interference-plus-Noise-Ratio (SINR) threshold matrix;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SINR margin (in dB units) that a packet sent with SF = </a:t>
            </a:r>
            <a:r>
              <a:rPr lang="en-US" dirty="0" err="1"/>
              <a:t>i</a:t>
            </a:r>
            <a:r>
              <a:rPr lang="en-US" dirty="0"/>
              <a:t> must have in order to be decoded if the interfering packet has SF = j.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D6AAC-CE4C-46AE-964C-8570D575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88" y="3151310"/>
            <a:ext cx="4077312" cy="1630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67A6D-46CF-4B78-996A-23F68F0C05BE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nk-level Assumpt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C3B1-F06A-458F-AF92-33AA2D317A5F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2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System-level Assumptions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This paper explicitly refer to a </a:t>
            </a:r>
            <a:r>
              <a:rPr lang="en-US" dirty="0" err="1"/>
              <a:t>LoRa</a:t>
            </a:r>
            <a:r>
              <a:rPr lang="en-US" dirty="0"/>
              <a:t> Class A network, where transmissions are always initiated by the end devices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Every end device is assigned a random initial reporting delay (T seconds)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No DL transmissions, messages from the gateways to the end devices, are considered.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DL transmissions is future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6B90F-A9A9-4E66-8870-1B20F9F354F3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A9521-834D-441E-9EC8-474E3397DA22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System-level Assumpt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ons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System-level Assumptions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85788" y="1545944"/>
            <a:ext cx="6099956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Spreading Factor Assignment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At the beginning of the simulation, each device is assigned a SF as follows.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Calculate the power level that each gateway would receive from the end device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Pick the gateway with the highest received power and set the SF based on that value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Assign the end device the lowest SF that would still be above the gateway sensitivity,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Since we are interested, in general, in minimizing the </a:t>
            </a:r>
            <a:r>
              <a:rPr lang="en-US" dirty="0" err="1"/>
              <a:t>ToA</a:t>
            </a:r>
            <a:endParaRPr lang="en-US" dirty="0"/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Note that, due to the shadowing and the presence of buildings, the closest gateway to a device may not always be the one that receives the highest 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0BD4C-AD01-4D76-BF77-1658FE49E079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A2762-8C06-43E4-A4B1-5174B55B13D5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System-level Assumpt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ons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D26BF-C64D-45D9-B8C2-F8759375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44" y="1545944"/>
            <a:ext cx="5024886" cy="43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9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Performance Evaluation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Performance Evaluat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85788" y="1545944"/>
            <a:ext cx="9361524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Several tests were conducted in order to estimate throughput, packet error probability, and gateway coverage.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Throughput S as a function of the offered traffic 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 single central gateway and N end devices, uniformly distributed in a circular space around it of radius r = 7500 m (7500 is the maximum distance at which the gateway and an end device using SF = 12 are able to communicate)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For the throughput computation, the device </a:t>
            </a:r>
            <a:r>
              <a:rPr lang="en-US" dirty="0" err="1"/>
              <a:t>i</a:t>
            </a:r>
            <a:r>
              <a:rPr lang="en-US" dirty="0"/>
              <a:t> = 1, . . ,N generates every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seconds a packet which occupies the channel for </a:t>
            </a:r>
            <a:r>
              <a:rPr lang="en-US" dirty="0" err="1"/>
              <a:t>t</a:t>
            </a:r>
            <a:r>
              <a:rPr lang="en-US" baseline="-25000" dirty="0" err="1"/>
              <a:t>p,i</a:t>
            </a:r>
            <a:r>
              <a:rPr lang="en-US" baseline="-25000" dirty="0"/>
              <a:t> </a:t>
            </a:r>
            <a:r>
              <a:rPr lang="en-US" dirty="0"/>
              <a:t>seconds in order to be transmitted. Network offered traffic;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Given value of G, throughput S;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probability of success of a given packet </a:t>
            </a:r>
            <a:r>
              <a:rPr lang="en-US" dirty="0" err="1"/>
              <a:t>P</a:t>
            </a:r>
            <a:r>
              <a:rPr lang="en-US" baseline="-25000" dirty="0" err="1"/>
              <a:t>succ</a:t>
            </a:r>
            <a:r>
              <a:rPr lang="en-US" dirty="0"/>
              <a:t> is the ratio between the number of successfully received packets and the total number of sent packets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5E76E-2CD0-4FA2-BCEE-CDC5AB1A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5" y="3854268"/>
            <a:ext cx="1247949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58BCB-557B-4B2F-9870-A96C0BA56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5" y="4892258"/>
            <a:ext cx="1728875" cy="4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Performance Evaluation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Performance Evaluat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47688" y="1543665"/>
            <a:ext cx="93615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Throughput Performance (SF)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0FCDF-0C0D-43B4-A94F-F057719E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9" y="1965519"/>
            <a:ext cx="5665814" cy="3927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59F094-8B3C-4A8E-8DFF-F6E34054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53" y="1912997"/>
            <a:ext cx="5659224" cy="39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Performance Evaluation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Performance Evaluat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47688" y="1543665"/>
            <a:ext cx="93615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Throughput Performance (Duty Cycle)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4F0C9-A4FD-4D71-9DA5-F5B5648A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6" y="1912997"/>
            <a:ext cx="4483488" cy="41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1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Performance Evaluation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Performance Evaluat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47689" y="1543665"/>
            <a:ext cx="435451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Success Probability Performance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trend appears to be linear with the number of devices in the network, with a success probability around 97% for a network with 10</a:t>
            </a:r>
            <a:r>
              <a:rPr lang="en-US" baseline="30000" dirty="0"/>
              <a:t>4</a:t>
            </a:r>
            <a:r>
              <a:rPr lang="en-US" dirty="0"/>
              <a:t> end devices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47F2F-DD80-4DEC-AB8E-8BE34366E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678160"/>
            <a:ext cx="6108561" cy="44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Performance Evaluation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Performance Evaluat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47688" y="1543665"/>
            <a:ext cx="430338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Gateway Coverage Assessment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In order to achieve a reliability above 90%, we should deploy gateways in such a way that every gateway covers 6 km2 or, equivalently, a radius of 1200 m around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1487-A7A2-4BFD-BCFB-2D51580D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74" y="1912997"/>
            <a:ext cx="5936351" cy="41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3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Conclusion</a:t>
            </a:r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85788" y="1545944"/>
            <a:ext cx="936152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Simulation results show that;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LoRaWAN</a:t>
            </a:r>
            <a:r>
              <a:rPr lang="en-US" dirty="0"/>
              <a:t> access scheme provides a higher throughput with respect to a basic ALOHA scheme, thanks to the partial orthogonality between its spreading factors.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LoRaWAN</a:t>
            </a:r>
            <a:r>
              <a:rPr lang="en-US" dirty="0"/>
              <a:t> architecture can scale well, mainly due to the fact that an increase in the number of gateways enhances the coverage and reliability of the uplink as well.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 network featuring multiple gateways and a realistic traffic model resulted in a packet success rate above 95% for a gateway serving approximately 15000 end devices.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Future work;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effectiveness of different ADR (Adaptive Data Rate) schemes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Investigate optimal gateway placement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Frequency planning and co-existence with other networks working in the unlicensed spectrum</a:t>
            </a:r>
          </a:p>
        </p:txBody>
      </p:sp>
    </p:spTree>
    <p:extLst>
      <p:ext uri="{BB962C8B-B14F-4D97-AF65-F5344CB8AC3E}">
        <p14:creationId xmlns:p14="http://schemas.microsoft.com/office/powerpoint/2010/main" val="377210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/>
              <a:t>Introduction</a:t>
            </a:r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/>
              <a:t>LoRa </a:t>
            </a:r>
            <a:r>
              <a:rPr lang="en-US" sz="1800" dirty="0"/>
              <a:t>T</a:t>
            </a:r>
            <a:r>
              <a:rPr lang="tr-TR" sz="1800" dirty="0"/>
              <a:t>echnology</a:t>
            </a:r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800" dirty="0"/>
              <a:t>Link-level Assumptions</a:t>
            </a:r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/>
              <a:t>System-level Assumptions</a:t>
            </a:r>
            <a:endParaRPr lang="en-US" sz="1800" dirty="0"/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/>
              <a:t>Performance Evaluation</a:t>
            </a:r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/>
              <a:t>Conclus</a:t>
            </a:r>
            <a:r>
              <a:rPr lang="en-US" sz="1800" dirty="0"/>
              <a:t>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987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2374" y="3164416"/>
            <a:ext cx="510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 sz="2000"/>
              <a:t>Thank you for your time.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4079" y="3695155"/>
            <a:ext cx="510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/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Introduction</a:t>
            </a:r>
            <a:endParaRPr lang="en-US" sz="1800" dirty="0"/>
          </a:p>
        </p:txBody>
      </p:sp>
      <p:sp>
        <p:nvSpPr>
          <p:cNvPr id="19" name="TextBox 18"/>
          <p:cNvSpPr txBox="1"/>
          <p:nvPr>
            <p:extLst>
              <p:ext uri="{D42A27DB-BD31-4B8C-83A1-F6EECF244321}">
                <p14:modId xmlns:p14="http://schemas.microsoft.com/office/powerpoint/2010/main" val="3483556269"/>
              </p:ext>
            </p:extLst>
          </p:nvPr>
        </p:nvSpPr>
        <p:spPr>
          <a:xfrm>
            <a:off x="534988" y="1751013"/>
            <a:ext cx="936152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Star topology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Long range transmission in the License-free sub-GHz frequency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Higher receiver sensitivity (PHY)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These technologies trade data rate for coverage (</a:t>
            </a:r>
            <a:r>
              <a:rPr lang="en-US" b="1" dirty="0"/>
              <a:t>data rate </a:t>
            </a:r>
            <a:r>
              <a:rPr lang="en-US" dirty="0"/>
              <a:t>vs </a:t>
            </a:r>
            <a:r>
              <a:rPr lang="en-US" b="1" dirty="0"/>
              <a:t>coverage</a:t>
            </a:r>
            <a:r>
              <a:rPr lang="en-US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Paper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 new ns-3 module to study the performance of a </a:t>
            </a:r>
            <a:r>
              <a:rPr lang="en-US" dirty="0" err="1"/>
              <a:t>LoRa</a:t>
            </a:r>
            <a:r>
              <a:rPr lang="en-US" dirty="0"/>
              <a:t>-based IoT network </a:t>
            </a:r>
            <a:r>
              <a:rPr lang="it-IT" dirty="0"/>
              <a:t>in a typical urban scenario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Results show that a </a:t>
            </a:r>
            <a:r>
              <a:rPr lang="en-US" dirty="0" err="1"/>
              <a:t>LoRa</a:t>
            </a:r>
            <a:r>
              <a:rPr lang="en-US" dirty="0"/>
              <a:t> network can scale well, achieving packet success rates above 95% in presence of a number of end devices in the order of 10</a:t>
            </a:r>
            <a:r>
              <a:rPr lang="en-US" baseline="30000" dirty="0"/>
              <a:t>4</a:t>
            </a: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networks that consider a number of end devices which are deployed in a realistic urban propagation scenario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01D50-C637-4C02-9214-349035DAF130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Introduction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7A44F-F666-42C1-B924-E15C89DDC5B5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err="1"/>
              <a:t>LoRa</a:t>
            </a:r>
            <a:r>
              <a:rPr lang="en-US" sz="1800" dirty="0"/>
              <a:t> 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LoRa</a:t>
            </a:r>
            <a:r>
              <a:rPr lang="en-US" dirty="0"/>
              <a:t> Modulation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is a proprietary PHY modulation designed and patented by </a:t>
            </a:r>
            <a:r>
              <a:rPr lang="en-US" dirty="0" err="1"/>
              <a:t>Semtech</a:t>
            </a:r>
            <a:r>
              <a:rPr lang="en-US" dirty="0"/>
              <a:t> Corporation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Spreading Factor (SF), which can take values 7,8,9,10,11,12.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higher the SF is, the longer in time the packet and the more reliable its reception will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9DB9E-673F-4D51-966B-7EDDFB922E5C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LoRa technology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92AED-157A-4396-84AD-93FE186FBDFA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3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err="1"/>
              <a:t>LoRa</a:t>
            </a:r>
            <a:r>
              <a:rPr lang="en-US" sz="1800" dirty="0"/>
              <a:t> 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LoRaWAN</a:t>
            </a: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LoRaWAN</a:t>
            </a:r>
            <a:r>
              <a:rPr lang="en-US" dirty="0"/>
              <a:t> is open and described by the </a:t>
            </a:r>
            <a:r>
              <a:rPr lang="en-US" dirty="0" err="1"/>
              <a:t>LoRa</a:t>
            </a:r>
            <a:r>
              <a:rPr lang="en-US" dirty="0"/>
              <a:t> Alliance.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Three main roles;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end device (or end node), that generates UL and/or receives downlink (DL) traffic.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Gateways, which are devices that collect/send the packets coming from/sent to the end devices and forward/receive them to/from.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Network Server (NS), which plays the role of central coordinator and controller of the </a:t>
            </a:r>
            <a:r>
              <a:rPr lang="en-US" dirty="0" err="1"/>
              <a:t>LoRa</a:t>
            </a:r>
            <a:r>
              <a:rPr lang="en-US" dirty="0"/>
              <a:t> network.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E24FC-06EC-4C20-8821-2002D4A82E84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LoRa technology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263AB-B3C5-4C00-9735-F0D595F0D95D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0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err="1"/>
              <a:t>LoRa</a:t>
            </a:r>
            <a:r>
              <a:rPr lang="en-US" sz="1800" dirty="0"/>
              <a:t> 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489804"/>
            <a:ext cx="9361524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Frequency Bands and European Regulations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LoRaWANs</a:t>
            </a:r>
            <a:r>
              <a:rPr lang="en-US" dirty="0"/>
              <a:t> operate on the Industrial, Scientific, and Medical (ISM) frequency bands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902 - 928 MHz band in the US and in the 863 - 870 MHz band in Europe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Radios are required to adopt either a Listen-Before-Talk (LBT) policy or a duty cycled transmission to limit the rate.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Three different categories of ISM sub-bands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g1 line with maximum 36 seconds per hour Time on Air (</a:t>
            </a:r>
            <a:r>
              <a:rPr lang="en-US" dirty="0" err="1"/>
              <a:t>ToA</a:t>
            </a:r>
            <a:r>
              <a:rPr lang="en-US" dirty="0"/>
              <a:t>), 1% duty cycle to be shared between all sub-channels in each sub-band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g1.2 with maximum 3.6 seconds per hour </a:t>
            </a:r>
            <a:r>
              <a:rPr lang="en-US" dirty="0" err="1"/>
              <a:t>ToA</a:t>
            </a:r>
            <a:r>
              <a:rPr lang="en-US" dirty="0"/>
              <a:t>, 0.1% duty cycle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g1.3 with maximum 360 seconds per hour </a:t>
            </a:r>
            <a:r>
              <a:rPr lang="en-US" dirty="0" err="1"/>
              <a:t>ToA</a:t>
            </a:r>
            <a:r>
              <a:rPr lang="en-US" dirty="0"/>
              <a:t>, 10% duty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E54F9-1C5B-488B-99D1-03755950D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1" b="3387"/>
          <a:stretch/>
        </p:blipFill>
        <p:spPr>
          <a:xfrm>
            <a:off x="534988" y="4363441"/>
            <a:ext cx="10850489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B314BB-55C0-47AA-90F3-135079E4DBA2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LoRa technology</a:t>
            </a:r>
            <a:endParaRPr lang="en-US" sz="1400" b="1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nk-level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695CD-CC2B-4440-AD1A-EF38CEC47C78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2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Link-level Assumptions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System-level simulations are based on two models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link measurement model</a:t>
            </a:r>
            <a:r>
              <a:rPr lang="en-US" dirty="0"/>
              <a:t>, used to abstract the effects of propagation on signal strength, fading and similar effects.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link performance model</a:t>
            </a:r>
            <a:r>
              <a:rPr lang="en-US" dirty="0"/>
              <a:t>, which determines the probability of correctly receiving a packet at reduced complexity, the amount of interferers and other system-level effects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B09DD-2F09-4A11-8816-8B1A99710D7C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nk-level Assumpt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B406B-8CB6-43D0-B669-B12135E8FB46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6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Link-level Assumptions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Link Measurement Model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Given a transmitter-receiver pair, the link measurement model aims at estimating the strength of the signal at the receiver side.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Receiver antenna gain with </a:t>
            </a:r>
            <a:r>
              <a:rPr lang="en-US" dirty="0" err="1"/>
              <a:t>G</a:t>
            </a:r>
            <a:r>
              <a:rPr lang="en-US" baseline="-25000" dirty="0" err="1"/>
              <a:t>tx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-25000" dirty="0" err="1"/>
              <a:t>rc</a:t>
            </a:r>
            <a:r>
              <a:rPr lang="en-US" dirty="0"/>
              <a:t>, respectively, and the transmit power with </a:t>
            </a:r>
            <a:r>
              <a:rPr lang="en-US" dirty="0" err="1"/>
              <a:t>P</a:t>
            </a:r>
            <a:r>
              <a:rPr lang="en-US" baseline="-25000" dirty="0" err="1"/>
              <a:t>tx</a:t>
            </a:r>
            <a:r>
              <a:rPr lang="en-US" dirty="0"/>
              <a:t>, L is the path loss. Then, the received power is expressed as;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B4AA6-4014-4822-B6FD-37F826F8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51" y="3228341"/>
            <a:ext cx="1952898" cy="704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65BA91-6B46-48F8-98A5-890294CF7EC4}"/>
              </a:ext>
            </a:extLst>
          </p:cNvPr>
          <p:cNvSpPr txBox="1"/>
          <p:nvPr>
            <p:extLst/>
          </p:nvPr>
        </p:nvSpPr>
        <p:spPr>
          <a:xfrm>
            <a:off x="452839" y="3967005"/>
            <a:ext cx="936152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L</a:t>
            </a:r>
            <a:r>
              <a:rPr lang="en-US" baseline="30000" dirty="0" err="1"/>
              <a:t>dB</a:t>
            </a:r>
            <a:r>
              <a:rPr lang="en-US" dirty="0"/>
              <a:t> consists of two contributions: the propagation loss, which depends on the distance between transmitter and receiver, and the building penetration loss, due to the wall attenuation.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3792-051F-4ED3-912E-02B873A3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51" y="4924051"/>
            <a:ext cx="3334684" cy="530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322E1F-1839-4679-B285-D756CBF9DEDB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nk-level Assumpt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309D7-238C-4BC5-A65F-D90F745FAEDD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Link-level Assumptions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B5683-3773-4E7D-A5D6-C1293E529ED6}"/>
              </a:ext>
            </a:extLst>
          </p:cNvPr>
          <p:cNvSpPr txBox="1"/>
          <p:nvPr>
            <p:extLst/>
          </p:nvPr>
        </p:nvSpPr>
        <p:spPr>
          <a:xfrm>
            <a:off x="534988" y="1751013"/>
            <a:ext cx="9361524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Link Measurement Model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most common correlation model is a decaying exponential of distance.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The distance between end nodes </a:t>
            </a:r>
            <a:r>
              <a:rPr lang="en-US" dirty="0" err="1"/>
              <a:t>i</a:t>
            </a:r>
            <a:r>
              <a:rPr lang="en-US" dirty="0"/>
              <a:t> and j with </a:t>
            </a:r>
            <a:r>
              <a:rPr lang="en-US" dirty="0" err="1"/>
              <a:t>d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, the shadowing correlation is;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Assuming a shadowing decorrelation distance d</a:t>
            </a:r>
            <a:r>
              <a:rPr lang="en-US" baseline="-25000" dirty="0"/>
              <a:t>0</a:t>
            </a:r>
            <a:r>
              <a:rPr lang="en-US" dirty="0"/>
              <a:t> = 110 m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Regular grid in which each square has a side length of d</a:t>
            </a:r>
            <a:r>
              <a:rPr lang="en-US" baseline="-25000" dirty="0"/>
              <a:t>0</a:t>
            </a:r>
            <a:r>
              <a:rPr lang="en-US" dirty="0"/>
              <a:t> (decorrelation distance) and draw an independent Gaussian random variable at each vertex of the grid.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46655-AE5F-4961-B7EE-CDE2FA04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50" y="2608203"/>
            <a:ext cx="2676899" cy="685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53E9E3-77B0-48DA-98C4-AE6B71F910F9}"/>
              </a:ext>
            </a:extLst>
          </p:cNvPr>
          <p:cNvSpPr txBox="1"/>
          <p:nvPr/>
        </p:nvSpPr>
        <p:spPr>
          <a:xfrm>
            <a:off x="452839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LoRa technology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</a:rPr>
              <a:t>L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nk-level Assumpt</a:t>
            </a:r>
            <a:r>
              <a:rPr lang="en-US" sz="1400" b="1" dirty="0" err="1">
                <a:solidFill>
                  <a:schemeClr val="bg1"/>
                </a:solidFill>
              </a:rPr>
              <a:t>i</a:t>
            </a:r>
            <a:r>
              <a:rPr lang="tr-TR" sz="1400" b="1" dirty="0">
                <a:solidFill>
                  <a:schemeClr val="bg1"/>
                </a:solidFill>
              </a:rPr>
              <a:t>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01555-764F-4D69-8400-8E76521D1EE2}"/>
              </a:ext>
            </a:extLst>
          </p:cNvPr>
          <p:cNvSpPr txBox="1"/>
          <p:nvPr/>
        </p:nvSpPr>
        <p:spPr>
          <a:xfrm>
            <a:off x="6297826" y="186198"/>
            <a:ext cx="503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System-level Assumpt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ons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</a:rPr>
              <a:t>Performance Evaluat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tr-TR" sz="1400" dirty="0">
                <a:solidFill>
                  <a:schemeClr val="bg1"/>
                </a:solidFill>
              </a:rPr>
              <a:t>on</a:t>
            </a:r>
            <a:endParaRPr lang="en-US" sz="1400" dirty="0">
              <a:solidFill>
                <a:schemeClr val="bg1"/>
              </a:solidFill>
            </a:endParaRPr>
          </a:p>
          <a:p>
            <a:pPr marL="919163" indent="-342900">
              <a:buClr>
                <a:schemeClr val="bg1"/>
              </a:buClr>
              <a:buSzPct val="110000"/>
              <a:buFont typeface="+mj-lt"/>
              <a:buAutoNum type="arabicPeriod" startAt="4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Conclusion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66382"/>
      </p:ext>
    </p:extLst>
  </p:cSld>
  <p:clrMapOvr>
    <a:masterClrMapping/>
  </p:clrMapOvr>
</p:sld>
</file>

<file path=ppt/theme/theme1.xml><?xml version="1.0" encoding="utf-8"?>
<a:theme xmlns:a="http://schemas.openxmlformats.org/drawingml/2006/main" name="ITU_Theme">
  <a:themeElements>
    <a:clrScheme name="ITU Palette">
      <a:dk1>
        <a:sysClr val="windowText" lastClr="000000"/>
      </a:dk1>
      <a:lt1>
        <a:sysClr val="window" lastClr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U_Theme" id="{AA8475B4-5F9F-41A8-8B22-B0014C180465}" vid="{B114B29C-81C1-47A7-9C8D-D117DFFFBC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1631</Words>
  <Application>Microsoft Office PowerPoint</Application>
  <PresentationFormat>Widescreen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ITU_Theme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Tugrul Yatagan</cp:lastModifiedBy>
  <cp:revision>13</cp:revision>
  <dcterms:modified xsi:type="dcterms:W3CDTF">2017-08-01T13:15:55Z</dcterms:modified>
</cp:coreProperties>
</file>