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6"/>
  </p:notesMasterIdLst>
  <p:sldIdLst>
    <p:sldId id="256" r:id="rId2"/>
    <p:sldId id="257" r:id="rId3"/>
    <p:sldId id="272" r:id="rId4"/>
    <p:sldId id="312" r:id="rId5"/>
    <p:sldId id="311" r:id="rId6"/>
    <p:sldId id="298" r:id="rId7"/>
    <p:sldId id="313" r:id="rId8"/>
    <p:sldId id="314" r:id="rId9"/>
    <p:sldId id="315" r:id="rId10"/>
    <p:sldId id="316" r:id="rId11"/>
    <p:sldId id="317" r:id="rId12"/>
    <p:sldId id="318" r:id="rId13"/>
    <p:sldId id="320" r:id="rId14"/>
    <p:sldId id="321" r:id="rId15"/>
    <p:sldId id="319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FAC7D-1743-4BA3-9927-9F88F0FCBA67}">
          <p14:sldIdLst>
            <p14:sldId id="256"/>
            <p14:sldId id="257"/>
          </p14:sldIdLst>
        </p14:section>
        <p14:section name="Studies Conducted" id="{9646402E-16A7-4327-AFEB-C836ECC5A15E}">
          <p14:sldIdLst>
            <p14:sldId id="272"/>
            <p14:sldId id="312"/>
            <p14:sldId id="311"/>
            <p14:sldId id="298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19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295"/>
          </p14:sldIdLst>
        </p14:section>
        <p14:section name="OTHERS" id="{10481595-0C7E-4E11-9600-6E1C889275E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2F"/>
    <a:srgbClr val="7E0000"/>
    <a:srgbClr val="CC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2BECA-83B9-4EC9-A65D-45E0FFB4016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BDCBC-5DEB-4D14-A737-97487FC7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2042" y="8"/>
            <a:ext cx="6099958" cy="1116273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-5939"/>
            <a:ext cx="6099958" cy="1116273"/>
          </a:xfrm>
          <a:prstGeom prst="rect">
            <a:avLst/>
          </a:prstGeom>
          <a:solidFill>
            <a:srgbClr val="00386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 dirty="0"/>
          </a:p>
        </p:txBody>
      </p:sp>
      <p:sp>
        <p:nvSpPr>
          <p:cNvPr id="21" name="Rounded Rectangle 20"/>
          <p:cNvSpPr/>
          <p:nvPr/>
        </p:nvSpPr>
        <p:spPr>
          <a:xfrm>
            <a:off x="2584510" y="2151872"/>
            <a:ext cx="7030895" cy="1802581"/>
          </a:xfrm>
          <a:prstGeom prst="round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Bookman Old Style" panose="02050604050505020204" pitchFamily="18" charset="0"/>
            </a:endParaRPr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>
          <a:xfrm>
            <a:off x="4720440" y="5541363"/>
            <a:ext cx="2743200" cy="365125"/>
          </a:xfrm>
        </p:spPr>
        <p:txBody>
          <a:bodyPr/>
          <a:lstStyle>
            <a:lvl1pPr algn="ctr">
              <a:defRPr sz="1600">
                <a:solidFill>
                  <a:srgbClr val="00386B"/>
                </a:solidFill>
                <a:latin typeface="Bookman Old Style" panose="02050604050505020204" pitchFamily="18" charset="0"/>
              </a:defRPr>
            </a:lvl1pPr>
          </a:lstStyle>
          <a:p>
            <a:fld id="{4B195AAE-B84A-4D05-8D6B-13807B8A3C83}" type="datetime1">
              <a:rPr lang="en-US" smtClean="0"/>
              <a:t>7/28/2017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280" y="1089908"/>
            <a:ext cx="12191999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" y="-11886"/>
            <a:ext cx="2222614" cy="2363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-3958" y="6608688"/>
            <a:ext cx="12197417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5750" y="2212129"/>
            <a:ext cx="6503349" cy="174232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 dirty="0" smtClean="0"/>
              <a:t>Enter Presentation Title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9696" y="4523261"/>
            <a:ext cx="9118363" cy="53671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 dirty="0" smtClean="0"/>
              <a:t>Enter Author Name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9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gularWOOutline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69" y="6570585"/>
            <a:ext cx="9816935" cy="240779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1" y="1372250"/>
            <a:ext cx="11977185" cy="5135431"/>
          </a:xfrm>
        </p:spPr>
        <p:txBody>
          <a:bodyPr anchor="ctr" anchorCtr="0"/>
          <a:lstStyle>
            <a:lvl1pPr>
              <a:defRPr>
                <a:latin typeface="Bookman Old Style" panose="02050604050505020204" pitchFamily="18" charset="0"/>
              </a:defRPr>
            </a:lvl1pPr>
            <a:lvl2pPr>
              <a:defRPr>
                <a:latin typeface="Bookman Old Style" panose="02050604050505020204" pitchFamily="18" charset="0"/>
              </a:defRPr>
            </a:lvl2pPr>
            <a:lvl3pPr>
              <a:defRPr>
                <a:latin typeface="Bookman Old Style" panose="02050604050505020204" pitchFamily="18" charset="0"/>
              </a:defRPr>
            </a:lvl3pPr>
            <a:lvl4pPr>
              <a:defRPr>
                <a:latin typeface="Bookman Old Style" panose="02050604050505020204" pitchFamily="18" charset="0"/>
              </a:defRPr>
            </a:lvl4pPr>
            <a:lvl5pPr>
              <a:defRPr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642327"/>
            <a:ext cx="3178629" cy="122255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092042" y="8"/>
            <a:ext cx="6099958" cy="1015009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 dirty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4210" y="6458941"/>
            <a:ext cx="492840" cy="37782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EBF1FFB-3964-4897-94DD-F15B6F0666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1012371"/>
            <a:ext cx="12191999" cy="283464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60000"/>
                  <a:lumOff val="40000"/>
                </a:schemeClr>
              </a:gs>
              <a:gs pos="100000">
                <a:srgbClr val="0038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b="0" baseline="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6458" y="-1315"/>
            <a:ext cx="6099958" cy="101500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 dirty="0">
              <a:latin typeface="Bookman Old Style" panose="02050604050505020204" pitchFamily="18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959" y="993012"/>
            <a:ext cx="12069478" cy="296567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 dirty="0" smtClean="0"/>
              <a:t>Enter SLIDE TITLE Here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352800" y="6656336"/>
            <a:ext cx="6709906" cy="0"/>
          </a:xfrm>
          <a:prstGeom prst="line">
            <a:avLst/>
          </a:prstGeom>
          <a:ln w="12700">
            <a:solidFill>
              <a:srgbClr val="003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8959" y="6587478"/>
            <a:ext cx="10076891" cy="296567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G. Selda Uyanık</a:t>
            </a:r>
            <a:r>
              <a:rPr lang="en-US" i="1" dirty="0" smtClean="0">
                <a:solidFill>
                  <a:schemeClr val="bg1"/>
                </a:solidFill>
              </a:rPr>
              <a:t>, Enter Footer Message Here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948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WOutline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69" y="6570585"/>
            <a:ext cx="9816935" cy="240779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1" y="1372250"/>
            <a:ext cx="11977185" cy="5135431"/>
          </a:xfrm>
        </p:spPr>
        <p:txBody>
          <a:bodyPr anchor="ctr" anchorCtr="0"/>
          <a:lstStyle>
            <a:lvl1pPr>
              <a:defRPr>
                <a:latin typeface="Bookman Old Style" panose="02050604050505020204" pitchFamily="18" charset="0"/>
              </a:defRPr>
            </a:lvl1pPr>
            <a:lvl2pPr>
              <a:defRPr>
                <a:latin typeface="Bookman Old Style" panose="02050604050505020204" pitchFamily="18" charset="0"/>
              </a:defRPr>
            </a:lvl2pPr>
            <a:lvl3pPr>
              <a:defRPr>
                <a:latin typeface="Bookman Old Style" panose="02050604050505020204" pitchFamily="18" charset="0"/>
              </a:defRPr>
            </a:lvl3pPr>
            <a:lvl4pPr>
              <a:defRPr>
                <a:latin typeface="Bookman Old Style" panose="02050604050505020204" pitchFamily="18" charset="0"/>
              </a:defRPr>
            </a:lvl4pPr>
            <a:lvl5pPr>
              <a:defRPr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642327"/>
            <a:ext cx="3178629" cy="122255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092042" y="8"/>
            <a:ext cx="6099958" cy="1015009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 dirty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4210" y="6458941"/>
            <a:ext cx="492840" cy="37782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EBF1FFB-3964-4897-94DD-F15B6F0666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1012371"/>
            <a:ext cx="12191999" cy="283464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60000"/>
                  <a:lumOff val="40000"/>
                </a:schemeClr>
              </a:gs>
              <a:gs pos="100000">
                <a:srgbClr val="0038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b="0" baseline="0" dirty="0">
              <a:solidFill>
                <a:schemeClr val="bg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6458" y="-1315"/>
            <a:ext cx="6099958" cy="101500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 dirty="0">
              <a:latin typeface="Bookman Old Style" panose="02050604050505020204" pitchFamily="18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959" y="993012"/>
            <a:ext cx="12069478" cy="296567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 dirty="0" smtClean="0"/>
              <a:t>Enter SLIDE TITLE Here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363686" y="6656336"/>
            <a:ext cx="6699020" cy="0"/>
          </a:xfrm>
          <a:prstGeom prst="line">
            <a:avLst/>
          </a:prstGeom>
          <a:ln w="12700">
            <a:solidFill>
              <a:srgbClr val="003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0895" y="60283"/>
            <a:ext cx="6008687" cy="884776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spcBef>
                <a:spcPts val="150"/>
              </a:spcBef>
              <a:buFont typeface="+mj-lt"/>
              <a:buAutoNum type="arabicPeriod"/>
              <a:defRPr sz="1000" baseline="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  <a:lvl2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2pPr>
            <a:lvl3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3pPr>
            <a:lvl4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4pPr>
            <a:lvl5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 dirty="0" smtClean="0"/>
              <a:t>Insert Section Number if exists or leave here as it is</a:t>
            </a:r>
          </a:p>
          <a:p>
            <a:pPr lvl="0"/>
            <a:r>
              <a:rPr lang="en-US" dirty="0" smtClean="0"/>
              <a:t>Insert others …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133" y="57812"/>
            <a:ext cx="6008687" cy="884776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spcBef>
                <a:spcPts val="150"/>
              </a:spcBef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  <a:lvl2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2pPr>
            <a:lvl3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3pPr>
            <a:lvl4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4pPr>
            <a:lvl5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 dirty="0" smtClean="0"/>
              <a:t>Insert Section Number if exists if exists or leave here as it is</a:t>
            </a:r>
          </a:p>
          <a:p>
            <a:pPr lvl="0"/>
            <a:r>
              <a:rPr lang="en-US" dirty="0" smtClean="0"/>
              <a:t>Insert others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959" y="6568310"/>
            <a:ext cx="10076891" cy="296567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G. Selda Uyanık</a:t>
            </a:r>
            <a:r>
              <a:rPr lang="en-US" i="1" dirty="0" smtClean="0">
                <a:solidFill>
                  <a:schemeClr val="bg1"/>
                </a:solidFill>
              </a:rPr>
              <a:t>, Enter Footer Message Here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85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092042" y="8"/>
            <a:ext cx="6099958" cy="1116273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0" y="-5939"/>
            <a:ext cx="6099958" cy="1116273"/>
          </a:xfrm>
          <a:prstGeom prst="rect">
            <a:avLst/>
          </a:prstGeom>
          <a:solidFill>
            <a:srgbClr val="00386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 dirty="0"/>
          </a:p>
        </p:txBody>
      </p:sp>
      <p:sp>
        <p:nvSpPr>
          <p:cNvPr id="9" name="Rectangle 8"/>
          <p:cNvSpPr/>
          <p:nvPr/>
        </p:nvSpPr>
        <p:spPr>
          <a:xfrm>
            <a:off x="3956" y="1110207"/>
            <a:ext cx="12191999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" y="-11886"/>
            <a:ext cx="1894562" cy="201439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346369" y="4301940"/>
            <a:ext cx="7290460" cy="1288871"/>
          </a:xfrm>
          <a:prstGeom prst="roundRect">
            <a:avLst/>
          </a:prstGeom>
          <a:solidFill>
            <a:schemeClr val="accent2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Questions, Comments </a:t>
            </a:r>
            <a:r>
              <a:rPr lang="en-US" sz="2800" dirty="0" smtClean="0">
                <a:latin typeface="Bookman Old Style" panose="02050604050505020204" pitchFamily="18" charset="0"/>
              </a:rPr>
              <a:t>?</a:t>
            </a:r>
            <a:r>
              <a:rPr lang="en-US" sz="2400" baseline="0" dirty="0" smtClean="0">
                <a:latin typeface="Bookman Old Style" panose="02050604050505020204" pitchFamily="18" charset="0"/>
              </a:rPr>
              <a:t>?</a:t>
            </a:r>
            <a:r>
              <a:rPr lang="en-US" sz="2000" baseline="0" dirty="0" smtClean="0">
                <a:latin typeface="Bookman Old Style" panose="02050604050505020204" pitchFamily="18" charset="0"/>
              </a:rPr>
              <a:t>?</a:t>
            </a:r>
            <a:endParaRPr lang="en-US" sz="4800" dirty="0">
              <a:latin typeface="Bookman Old Style" panose="020506040505050202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13122" y="2002512"/>
            <a:ext cx="6537591" cy="1448259"/>
          </a:xfrm>
          <a:prstGeom prst="round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Thanks for your attention…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69" y="6613066"/>
            <a:ext cx="12199917" cy="192024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958" y="6608688"/>
            <a:ext cx="12197417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317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2CAC-6B0E-4DC4-BCC1-679E9A742449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1FFB-3964-4897-94DD-F15B6F06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717273" y="6018546"/>
            <a:ext cx="2743200" cy="365125"/>
          </a:xfrm>
        </p:spPr>
        <p:txBody>
          <a:bodyPr/>
          <a:lstStyle/>
          <a:p>
            <a:r>
              <a:rPr lang="tr-TR" dirty="0" smtClean="0"/>
              <a:t>July </a:t>
            </a:r>
            <a:r>
              <a:rPr lang="en-US" dirty="0" smtClean="0"/>
              <a:t>201</a:t>
            </a:r>
            <a:r>
              <a:rPr lang="tr-TR" dirty="0"/>
              <a:t>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19777" y="2160371"/>
            <a:ext cx="6738197" cy="1742324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90C226"/>
              </a:buClr>
              <a:buSzPct val="80000"/>
            </a:pPr>
            <a:r>
              <a:rPr lang="tr-TR" sz="2300" dirty="0" smtClean="0">
                <a:solidFill>
                  <a:prstClr val="white"/>
                </a:solidFill>
              </a:rPr>
              <a:t>Low Power Wide Area Networks: An Overview</a:t>
            </a:r>
            <a:endParaRPr lang="en-US" sz="2300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29691" y="5015451"/>
            <a:ext cx="9118363" cy="857292"/>
          </a:xfrm>
        </p:spPr>
        <p:txBody>
          <a:bodyPr>
            <a:noAutofit/>
          </a:bodyPr>
          <a:lstStyle/>
          <a:p>
            <a:pPr lvl="0" defTabSz="45720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tr-TR" sz="1400" dirty="0">
                <a:solidFill>
                  <a:srgbClr val="2C3C43"/>
                </a:solidFill>
              </a:rPr>
              <a:t>R</a:t>
            </a:r>
            <a:r>
              <a:rPr lang="tr-TR" sz="1400" dirty="0" smtClean="0">
                <a:solidFill>
                  <a:srgbClr val="2C3C43"/>
                </a:solidFill>
              </a:rPr>
              <a:t>eview by Ahmet Arış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defTabSz="45720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tr-TR" sz="1100" dirty="0" smtClean="0">
                <a:solidFill>
                  <a:srgbClr val="2C3C43"/>
                </a:solidFill>
              </a:rPr>
              <a:t>arisahmet</a:t>
            </a:r>
            <a:r>
              <a:rPr lang="en-US" sz="1100" dirty="0" smtClean="0">
                <a:solidFill>
                  <a:srgbClr val="2C3C43"/>
                </a:solidFill>
              </a:rPr>
              <a:t>@itu.edu.tr</a:t>
            </a:r>
            <a:endParaRPr lang="en-US" sz="1100" dirty="0">
              <a:solidFill>
                <a:srgbClr val="2C3C43"/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434958" y="4158159"/>
            <a:ext cx="9118363" cy="8572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tr-TR" sz="1400" dirty="0"/>
              <a:t>U. Raza, P. Kulkarni and M. Sooriyabandara, "Low Power Wide Area Networks: An Overview," in </a:t>
            </a:r>
            <a:r>
              <a:rPr lang="tr-TR" sz="1400" i="1" dirty="0"/>
              <a:t>IEEE Communications Surveys &amp; Tutorials</a:t>
            </a:r>
            <a:r>
              <a:rPr lang="tr-TR" sz="1400" dirty="0"/>
              <a:t>, vol. 19, no. 2, pp. 855-873, Secondquarter 2017.</a:t>
            </a:r>
            <a:br>
              <a:rPr lang="tr-TR" sz="1400" dirty="0"/>
            </a:br>
            <a:r>
              <a:rPr lang="tr-TR" sz="1400" dirty="0"/>
              <a:t>doi: 10.1109/COMST.2017.2652320</a:t>
            </a:r>
            <a:endParaRPr lang="en-US" sz="1100" dirty="0">
              <a:solidFill>
                <a:srgbClr val="2C3C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/>
              <a:t> </a:t>
            </a:r>
            <a:r>
              <a:rPr lang="tr-TR" sz="1800" dirty="0" smtClean="0"/>
              <a:t>How LWPA Technologies Achieve Their Objectives: Scalability</a:t>
            </a:r>
            <a:endParaRPr lang="en-US" sz="1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2840" y="3094888"/>
            <a:ext cx="346013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b="1" dirty="0" smtClean="0"/>
              <a:t>Diversity techniques</a:t>
            </a:r>
            <a:r>
              <a:rPr lang="tr-TR" dirty="0" smtClean="0"/>
              <a:t>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Diversity in: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Channel,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Time,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Space,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Hardware.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274" y="5819208"/>
            <a:ext cx="717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Trade-off between scalability and end device simplification!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998332" y="3094887"/>
            <a:ext cx="3929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b="1" dirty="0" smtClean="0"/>
              <a:t>Densification techniques</a:t>
            </a:r>
            <a:r>
              <a:rPr lang="tr-TR" dirty="0" smtClean="0"/>
              <a:t>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Dense deployment of base stations: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More interference between end devices and base stations,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Coordinated radio resource management is needed.</a:t>
            </a:r>
            <a:endParaRPr lang="tr-T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928020" y="3042561"/>
            <a:ext cx="51404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b="1" dirty="0" smtClean="0"/>
              <a:t>Adaptive channel and data rate selection</a:t>
            </a:r>
            <a:r>
              <a:rPr lang="tr-TR" dirty="0" smtClean="0"/>
              <a:t>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What can be adapted: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Modulation schemes,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Better channels,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Transmission power.</a:t>
            </a:r>
          </a:p>
          <a:p>
            <a:pPr lvl="2">
              <a:buClr>
                <a:schemeClr val="accent2"/>
              </a:buClr>
            </a:pPr>
            <a:endParaRPr lang="tr-TR" sz="14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What is needed: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Efficient monitoring of link qualities,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Coordination between end devices and network.</a:t>
            </a:r>
          </a:p>
          <a:p>
            <a:pPr lvl="2">
              <a:buClr>
                <a:schemeClr val="accent2"/>
              </a:buClr>
            </a:pP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Link asymmetry and regulations on duty cycling may affect adaption!</a:t>
            </a:r>
            <a:endParaRPr lang="tr-TR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5193" y="1639143"/>
            <a:ext cx="1108013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Support for massive # of devices sending low traffic volumes,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LPWA technologies should scale well with increasing number and density of devices,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0000"/>
                </a:solidFill>
              </a:rPr>
              <a:t>Diversity techniques </a:t>
            </a:r>
            <a:r>
              <a:rPr lang="tr-TR" dirty="0" smtClean="0">
                <a:solidFill>
                  <a:srgbClr val="00B050"/>
                </a:solidFill>
              </a:rPr>
              <a:t>+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densification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>
                <a:solidFill>
                  <a:srgbClr val="00B050"/>
                </a:solidFill>
              </a:rPr>
              <a:t>+</a:t>
            </a:r>
            <a:r>
              <a:rPr lang="tr-TR" dirty="0"/>
              <a:t> </a:t>
            </a:r>
            <a:r>
              <a:rPr lang="tr-TR" dirty="0" smtClean="0">
                <a:solidFill>
                  <a:srgbClr val="FF0000"/>
                </a:solidFill>
              </a:rPr>
              <a:t>Adaptive channel selection and data rate </a:t>
            </a:r>
            <a:r>
              <a:rPr lang="tr-TR" dirty="0" smtClean="0">
                <a:solidFill>
                  <a:srgbClr val="00B050"/>
                </a:solidFill>
              </a:rPr>
              <a:t>=&gt;</a:t>
            </a:r>
            <a:r>
              <a:rPr lang="tr-TR" dirty="0" smtClean="0"/>
              <a:t> scalable LPWA networks</a:t>
            </a:r>
          </a:p>
        </p:txBody>
      </p:sp>
    </p:spTree>
    <p:extLst>
      <p:ext uri="{BB962C8B-B14F-4D97-AF65-F5344CB8AC3E}">
        <p14:creationId xmlns:p14="http://schemas.microsoft.com/office/powerpoint/2010/main" val="18023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 smtClean="0"/>
              <a:t>LWPA Technologies: Standards and Proprietary Technologies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31" y="1431376"/>
            <a:ext cx="3152381" cy="440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272" y="1873728"/>
            <a:ext cx="3066667" cy="21714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37993" y="5859402"/>
            <a:ext cx="3848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Figure 4: Standards for LPWA Networks</a:t>
            </a:r>
            <a:endParaRPr lang="tr-TR" sz="16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6890401" y="4380437"/>
            <a:ext cx="3848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Figure 5: Proprietary LPWA Technologies</a:t>
            </a:r>
            <a:endParaRPr lang="tr-TR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620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 smtClean="0"/>
              <a:t>LWPA Technologies: Proprietary Technologies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83384" y="5891679"/>
            <a:ext cx="5840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Table 1: </a:t>
            </a:r>
            <a:r>
              <a:rPr lang="tr-TR" sz="1600" dirty="0" smtClean="0"/>
              <a:t>Technical Specifications of Proprietary LPWA Technologies</a:t>
            </a:r>
            <a:endParaRPr lang="tr-TR" sz="1600" baseline="30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91" y="1535489"/>
            <a:ext cx="9248614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1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 smtClean="0"/>
              <a:t>LWPA Technologies: Proprietary Technologies: </a:t>
            </a:r>
            <a:r>
              <a:rPr lang="tr-TR" sz="1800" dirty="0" smtClean="0"/>
              <a:t>LoRa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4077" y="1573173"/>
            <a:ext cx="629681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LoRa: 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PHY layer technology,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/>
              <a:t>Developed and commercialized by Semtech </a:t>
            </a:r>
            <a:r>
              <a:rPr lang="tr-TR" sz="1600" dirty="0" smtClean="0"/>
              <a:t>Corporation</a:t>
            </a:r>
            <a:r>
              <a:rPr lang="tr-TR" sz="1600" dirty="0"/>
              <a:t>,</a:t>
            </a: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Modulates signals in Sub-GHz ISM band,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Uses a proprietary spread spectrum technique (Chirp Spread Spectrum),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/>
              <a:t>Multiple devices can communicate at the same time </a:t>
            </a:r>
            <a:r>
              <a:rPr lang="tr-TR" sz="1400" dirty="0" smtClean="0"/>
              <a:t>using </a:t>
            </a:r>
            <a:r>
              <a:rPr lang="tr-TR" sz="1400" dirty="0"/>
              <a:t>different channels/or orthogonal </a:t>
            </a:r>
            <a:r>
              <a:rPr lang="tr-TR" sz="1400" dirty="0" smtClean="0"/>
              <a:t>codes,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Supports multiple spreading factors (i.e., between 7-12),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Spreading factors affect data rate and range,</a:t>
            </a:r>
          </a:p>
          <a:p>
            <a:pPr marL="16573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200" dirty="0" smtClean="0"/>
              <a:t>Higher spreading factors =&gt; </a:t>
            </a:r>
            <a:r>
              <a:rPr lang="tr-TR" sz="1200" dirty="0" smtClean="0">
                <a:solidFill>
                  <a:srgbClr val="00B050"/>
                </a:solidFill>
              </a:rPr>
              <a:t>longer range</a:t>
            </a:r>
            <a:r>
              <a:rPr lang="tr-TR" sz="1200" dirty="0" smtClean="0"/>
              <a:t>, </a:t>
            </a:r>
            <a:r>
              <a:rPr lang="tr-TR" sz="1200" dirty="0" smtClean="0">
                <a:solidFill>
                  <a:srgbClr val="FF0000"/>
                </a:solidFill>
              </a:rPr>
              <a:t>lower data rates</a:t>
            </a:r>
            <a:r>
              <a:rPr lang="tr-TR" sz="1200" dirty="0" smtClean="0"/>
              <a:t>!</a:t>
            </a:r>
          </a:p>
          <a:p>
            <a:pPr lvl="3">
              <a:buClr>
                <a:schemeClr val="accent2"/>
              </a:buClr>
            </a:pPr>
            <a:endParaRPr lang="tr-TR" sz="12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/>
              <a:t>Data rate ranges from 300bps to 37.5 </a:t>
            </a:r>
            <a:r>
              <a:rPr lang="tr-TR" sz="1600" dirty="0" smtClean="0"/>
              <a:t>Kbps, </a:t>
            </a:r>
            <a:endParaRPr lang="tr-TR" sz="160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8959" y="6561433"/>
            <a:ext cx="3562515" cy="29656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tr-TR" sz="700" dirty="0" smtClean="0">
                <a:solidFill>
                  <a:schemeClr val="bg1"/>
                </a:solidFill>
              </a:rPr>
              <a:t>1. </a:t>
            </a:r>
            <a:r>
              <a:rPr lang="tr-TR" sz="700" dirty="0">
                <a:solidFill>
                  <a:schemeClr val="bg1"/>
                </a:solidFill>
              </a:rPr>
              <a:t>Image Source: </a:t>
            </a:r>
            <a:r>
              <a:rPr lang="tr-TR" sz="700" dirty="0">
                <a:solidFill>
                  <a:schemeClr val="bg1"/>
                </a:solidFill>
              </a:rPr>
              <a:t>https://i1.wp.com/www.zerynth.com/wp-content/uploads/2017/05/lorawan-architecture.jpg?resize=1024%2C561&amp;ssl=1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077" y="4541588"/>
            <a:ext cx="95425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Transmitted messages are received by all the base stations in range =&gt; star of stars topology,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Multiple receptions of the same message by different base stations =&gt; localization of the end device,</a:t>
            </a:r>
          </a:p>
          <a:p>
            <a:pPr marL="16573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200" dirty="0" smtClean="0"/>
              <a:t>Time difference of arrival based localization technique supported by very accurate time synchronization between base stations is used.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755340" y="3991917"/>
            <a:ext cx="4901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Figure 6: </a:t>
            </a:r>
            <a:r>
              <a:rPr lang="tr-TR" sz="1600" dirty="0" smtClean="0"/>
              <a:t>LoRa Network Architecture</a:t>
            </a:r>
            <a:r>
              <a:rPr lang="tr-TR" sz="1600" baseline="30000" dirty="0" smtClean="0"/>
              <a:t>1</a:t>
            </a:r>
            <a:endParaRPr lang="tr-TR" sz="1600" baseline="30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702" y="1537464"/>
            <a:ext cx="1787762" cy="244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 smtClean="0"/>
              <a:t>LWPA Technologies: Proprietary Technologies: </a:t>
            </a:r>
            <a:r>
              <a:rPr lang="tr-TR" sz="1800" dirty="0" smtClean="0"/>
              <a:t>LoRa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4077" y="1573173"/>
            <a:ext cx="629681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LoRa: 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PHY layer technology,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/>
              <a:t>Developed and commercialized by Semtech </a:t>
            </a:r>
            <a:r>
              <a:rPr lang="tr-TR" sz="1600" dirty="0" smtClean="0"/>
              <a:t>Corporation</a:t>
            </a:r>
            <a:r>
              <a:rPr lang="tr-TR" sz="1600" dirty="0"/>
              <a:t>,</a:t>
            </a: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Modulates signals in Sub-GHz ISM band,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Uses a proprietary spread spectrum technique (Chirp Spread Spectrum),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/>
              <a:t>Multiple devices can communicate at the same time </a:t>
            </a:r>
            <a:r>
              <a:rPr lang="tr-TR" sz="1400" dirty="0" smtClean="0"/>
              <a:t>using </a:t>
            </a:r>
            <a:r>
              <a:rPr lang="tr-TR" sz="1400" dirty="0"/>
              <a:t>different channels/or orthogonal </a:t>
            </a:r>
            <a:r>
              <a:rPr lang="tr-TR" sz="1400" dirty="0" smtClean="0"/>
              <a:t>codes,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Supports multiple spreading factors (i.e., between 7-12),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Spreading factors affect data rate and range,</a:t>
            </a:r>
          </a:p>
          <a:p>
            <a:pPr marL="16573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200" dirty="0" smtClean="0"/>
              <a:t>Higher spreading factors =&gt; </a:t>
            </a:r>
            <a:r>
              <a:rPr lang="tr-TR" sz="1200" dirty="0" smtClean="0">
                <a:solidFill>
                  <a:srgbClr val="00B050"/>
                </a:solidFill>
              </a:rPr>
              <a:t>longer range</a:t>
            </a:r>
            <a:r>
              <a:rPr lang="tr-TR" sz="1200" dirty="0" smtClean="0"/>
              <a:t>, </a:t>
            </a:r>
            <a:r>
              <a:rPr lang="tr-TR" sz="1200" dirty="0" smtClean="0">
                <a:solidFill>
                  <a:srgbClr val="FF0000"/>
                </a:solidFill>
              </a:rPr>
              <a:t>lower data rates</a:t>
            </a:r>
            <a:r>
              <a:rPr lang="tr-TR" sz="1200" dirty="0" smtClean="0"/>
              <a:t>!</a:t>
            </a:r>
          </a:p>
          <a:p>
            <a:pPr lvl="3">
              <a:buClr>
                <a:schemeClr val="accent2"/>
              </a:buClr>
            </a:pPr>
            <a:endParaRPr lang="tr-TR" sz="12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/>
              <a:t>Data rate ranges from 300bps to 37.5 </a:t>
            </a:r>
            <a:r>
              <a:rPr lang="tr-TR" sz="1600" dirty="0" smtClean="0"/>
              <a:t>Kbps, </a:t>
            </a:r>
            <a:endParaRPr lang="tr-T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755340" y="3991917"/>
            <a:ext cx="4901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Figure 6: </a:t>
            </a:r>
            <a:r>
              <a:rPr lang="tr-TR" sz="1600" dirty="0" smtClean="0"/>
              <a:t>LoRa Network Architecture</a:t>
            </a:r>
            <a:r>
              <a:rPr lang="tr-TR" sz="1600" baseline="30000" dirty="0" smtClean="0"/>
              <a:t>1</a:t>
            </a:r>
            <a:endParaRPr lang="tr-TR" sz="1600" baseline="3000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8959" y="6561433"/>
            <a:ext cx="3562515" cy="29656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tr-TR" sz="700" dirty="0" smtClean="0">
                <a:solidFill>
                  <a:schemeClr val="bg1"/>
                </a:solidFill>
              </a:rPr>
              <a:t>1. </a:t>
            </a:r>
            <a:r>
              <a:rPr lang="tr-TR" sz="700" dirty="0">
                <a:solidFill>
                  <a:schemeClr val="bg1"/>
                </a:solidFill>
              </a:rPr>
              <a:t>Image Source: </a:t>
            </a:r>
            <a:r>
              <a:rPr lang="tr-TR" sz="700" dirty="0">
                <a:solidFill>
                  <a:schemeClr val="bg1"/>
                </a:solidFill>
              </a:rPr>
              <a:t>https://i1.wp.com/www.zerynth.com/wp-content/uploads/2017/05/lorawan-architecture.jpg?resize=1024%2C561&amp;ssl=1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077" y="4541588"/>
            <a:ext cx="95425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Transmitted messages are received by all the base stations in range =&gt; star of stars topology,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Multiple receptions of the same message by different base stations =&gt; localization of the end device,</a:t>
            </a:r>
          </a:p>
          <a:p>
            <a:pPr marL="16573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200" dirty="0" smtClean="0"/>
              <a:t>Time difference of arrival based localization technique supported by very accurate time synchronization between base stations is used.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3" name="Rectangle 2"/>
          <p:cNvSpPr/>
          <p:nvPr/>
        </p:nvSpPr>
        <p:spPr>
          <a:xfrm>
            <a:off x="1598141" y="3772930"/>
            <a:ext cx="4226010" cy="420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1598140" y="4853988"/>
            <a:ext cx="7875373" cy="607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TextBox 3"/>
          <p:cNvSpPr txBox="1"/>
          <p:nvPr/>
        </p:nvSpPr>
        <p:spPr>
          <a:xfrm>
            <a:off x="5890053" y="3803358"/>
            <a:ext cx="13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Adaptability</a:t>
            </a:r>
            <a:endParaRPr lang="tr-T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551308" y="49731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Localization</a:t>
            </a:r>
            <a:endParaRPr lang="tr-TR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702" y="1537464"/>
            <a:ext cx="1787762" cy="24448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87611" y="2405449"/>
            <a:ext cx="4226010" cy="214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TextBox 17"/>
          <p:cNvSpPr txBox="1"/>
          <p:nvPr/>
        </p:nvSpPr>
        <p:spPr>
          <a:xfrm>
            <a:off x="5562351" y="2318934"/>
            <a:ext cx="384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Longer range, less congested bands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6384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44" y="1597096"/>
            <a:ext cx="5025006" cy="237896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 smtClean="0"/>
              <a:t>LWPA Technologies: Proprietary Technologies: </a:t>
            </a:r>
            <a:r>
              <a:rPr lang="tr-TR" sz="1800" dirty="0" smtClean="0"/>
              <a:t>LoRaWAN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4077" y="1573173"/>
            <a:ext cx="629681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LoRaWAN: Upper layers and system arch. defined by </a:t>
            </a:r>
            <a:r>
              <a:rPr lang="tr-TR" dirty="0"/>
              <a:t>LoRa alliance </a:t>
            </a:r>
            <a:r>
              <a:rPr lang="tr-TR" dirty="0" smtClean="0"/>
              <a:t>on </a:t>
            </a:r>
            <a:r>
              <a:rPr lang="tr-TR" dirty="0"/>
              <a:t>top of LoRa </a:t>
            </a:r>
            <a:r>
              <a:rPr lang="tr-TR" dirty="0" smtClean="0"/>
              <a:t>PHY,</a:t>
            </a:r>
            <a:endParaRPr lang="tr-TR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Simple ALOHA scheme is used at the MAC layer,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End Devices can hop to any base station without extra signaling overhead,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Base stations connect End Devices to Network Server,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Brain of the LoRaWAN system,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Suppresses duplicate receptions,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Adapts radio access links,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Forwards data to suitable Application Servers.</a:t>
            </a: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LoRaWAN defines three classes of End Devices: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All devices support bidirectional communication,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Have different downlink latency and power requirements.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055141" y="3999985"/>
            <a:ext cx="4901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Figure 6: </a:t>
            </a:r>
            <a:r>
              <a:rPr lang="tr-TR" sz="1600" dirty="0" smtClean="0"/>
              <a:t>LoRaWAN Network Architecture</a:t>
            </a:r>
            <a:r>
              <a:rPr lang="tr-TR" sz="1600" baseline="30000" dirty="0" smtClean="0"/>
              <a:t>1</a:t>
            </a:r>
            <a:endParaRPr lang="tr-TR" sz="1600" baseline="3000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8959" y="6561433"/>
            <a:ext cx="3562515" cy="29656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tr-TR" sz="700" dirty="0" smtClean="0">
                <a:solidFill>
                  <a:schemeClr val="bg1"/>
                </a:solidFill>
              </a:rPr>
              <a:t>1. </a:t>
            </a:r>
            <a:r>
              <a:rPr lang="tr-TR" sz="700" dirty="0">
                <a:solidFill>
                  <a:schemeClr val="bg1"/>
                </a:solidFill>
              </a:rPr>
              <a:t>Image Source: </a:t>
            </a:r>
            <a:r>
              <a:rPr lang="tr-TR" sz="700" dirty="0">
                <a:solidFill>
                  <a:schemeClr val="bg1"/>
                </a:solidFill>
              </a:rPr>
              <a:t>https://i1.wp.com/www.zerynth.com/wp-content/uploads/2017/05/lorawan-architecture.jpg?resize=1024%2C561&amp;ssl=1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4077" y="4774049"/>
            <a:ext cx="34343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b="1" dirty="0" smtClean="0"/>
              <a:t>Class A</a:t>
            </a:r>
            <a:r>
              <a:rPr lang="tr-TR" sz="1600" dirty="0" smtClean="0"/>
              <a:t>: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Longest life time, highest latency,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Listens for a downlink communication only short after its uplink transmission.</a:t>
            </a:r>
            <a:endParaRPr lang="tr-TR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573196" y="4774049"/>
            <a:ext cx="39097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b="1" dirty="0" smtClean="0"/>
              <a:t>Class B</a:t>
            </a:r>
            <a:r>
              <a:rPr lang="tr-TR" sz="1600" dirty="0" smtClean="0"/>
              <a:t>: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In addition to A,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Can schedule downlink receptions from base stations,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Only on scheduled slots, applications can send messages to Class B devices.</a:t>
            </a:r>
            <a:endParaRPr lang="tr-TR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257362" y="4774049"/>
            <a:ext cx="3909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b="1" dirty="0" smtClean="0"/>
              <a:t>Class C</a:t>
            </a:r>
            <a:r>
              <a:rPr lang="tr-TR" sz="1600" dirty="0" smtClean="0"/>
              <a:t>: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Mains-powered,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Can continuously listen and receive downlink transmissions,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Shortest latency.</a:t>
            </a:r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23698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 smtClean="0"/>
              <a:t>LWPA Technologies: </a:t>
            </a:r>
            <a:r>
              <a:rPr lang="tr-TR" sz="1800" dirty="0" smtClean="0"/>
              <a:t>Standards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83384" y="5722402"/>
            <a:ext cx="5840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Table 2: </a:t>
            </a:r>
            <a:r>
              <a:rPr lang="tr-TR" sz="1600" dirty="0" smtClean="0"/>
              <a:t>Technical Specifications of </a:t>
            </a:r>
            <a:r>
              <a:rPr lang="tr-TR" sz="1600" dirty="0" smtClean="0"/>
              <a:t>LPWA Standards</a:t>
            </a:r>
            <a:endParaRPr lang="tr-TR" sz="1600" baseline="30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57" y="1636656"/>
            <a:ext cx="9835978" cy="390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/>
              <a:t> </a:t>
            </a:r>
            <a:r>
              <a:rPr lang="tr-TR" sz="1800" dirty="0" smtClean="0"/>
              <a:t>Challenges and Open Research Directions</a:t>
            </a:r>
            <a:endParaRPr lang="en-US" sz="1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4593" y="1662748"/>
            <a:ext cx="728394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Challenges of LPWA networks:</a:t>
            </a:r>
            <a:endParaRPr lang="tr-TR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Scalability</a:t>
            </a:r>
            <a:r>
              <a:rPr lang="tr-TR" sz="1600" dirty="0" smtClean="0"/>
              <a:t>,</a:t>
            </a: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Interference control and mitigation,</a:t>
            </a: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Localization,</a:t>
            </a: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Link optimization and adaptability,</a:t>
            </a: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Co-existence of LPWA technologies with other wireless networks.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</p:spTree>
    <p:extLst>
      <p:ext uri="{BB962C8B-B14F-4D97-AF65-F5344CB8AC3E}">
        <p14:creationId xmlns:p14="http://schemas.microsoft.com/office/powerpoint/2010/main" val="28928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/>
              <a:t> </a:t>
            </a:r>
            <a:r>
              <a:rPr lang="tr-TR" sz="1800" dirty="0" smtClean="0"/>
              <a:t>Challenges and Open Research Directions: Scalability</a:t>
            </a:r>
            <a:endParaRPr lang="en-US" sz="1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4592" y="1662748"/>
            <a:ext cx="79009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Millions of devices transmitting data over limited and shared radio resources,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Things to consider:</a:t>
            </a: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Different device densities across different geographical areas: hot-spot problem</a:t>
            </a:r>
            <a:r>
              <a:rPr lang="tr-TR" sz="1600" dirty="0" smtClean="0"/>
              <a:t>,</a:t>
            </a: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Interference caused by different LPWA technologies</a:t>
            </a:r>
            <a:r>
              <a:rPr lang="tr-TR" sz="1600" dirty="0" smtClean="0"/>
              <a:t>,</a:t>
            </a: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Employed simple MAC schemes (e.g., ALOHA, CSMA/CA) do not scale well.</a:t>
            </a: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Research directions:</a:t>
            </a:r>
            <a:endParaRPr lang="tr-TR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Use of channel diversity,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Opportunistic spectrum access,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Adaptive transmission strategies with the help of base stations.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</p:spTree>
    <p:extLst>
      <p:ext uri="{BB962C8B-B14F-4D97-AF65-F5344CB8AC3E}">
        <p14:creationId xmlns:p14="http://schemas.microsoft.com/office/powerpoint/2010/main" val="22274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/>
              <a:t> </a:t>
            </a:r>
            <a:r>
              <a:rPr lang="tr-TR" sz="1800" dirty="0" smtClean="0"/>
              <a:t>Challenges and Open Research Directions: Interference Control and Mitigation</a:t>
            </a:r>
            <a:endParaRPr lang="en-US" sz="1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4592" y="1662748"/>
            <a:ext cx="790095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Millions of connected devices will cause higher levels of interference,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Types of interference: cross-technology, self-technology,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Simple ALOHA schemes cause more interference when # of devices increase,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Densification of base stations to serve more devices cause interference across cells,</a:t>
            </a:r>
            <a:endParaRPr lang="tr-TR" sz="1600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Research directions:</a:t>
            </a:r>
            <a:endParaRPr lang="tr-TR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Use of channel diversity,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Opportunistic spectrum access,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Adaptive transmission strategies with the help of base stations.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</p:spTree>
    <p:extLst>
      <p:ext uri="{BB962C8B-B14F-4D97-AF65-F5344CB8AC3E}">
        <p14:creationId xmlns:p14="http://schemas.microsoft.com/office/powerpoint/2010/main" val="22395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1033463" indent="-457200">
              <a:lnSpc>
                <a:spcPts val="3000"/>
              </a:lnSpc>
              <a:buClr>
                <a:schemeClr val="accent2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800" dirty="0" smtClean="0"/>
              <a:t>Introduction</a:t>
            </a:r>
          </a:p>
          <a:p>
            <a:pPr marL="1033463" indent="-457200">
              <a:lnSpc>
                <a:spcPts val="3000"/>
              </a:lnSpc>
              <a:buClr>
                <a:schemeClr val="accent2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800" dirty="0" smtClean="0"/>
              <a:t>How Low Power Wide Area (LPWA) Technologies Achieve Their Objectives?</a:t>
            </a:r>
          </a:p>
          <a:p>
            <a:pPr marL="1033463" indent="-457200">
              <a:lnSpc>
                <a:spcPts val="3000"/>
              </a:lnSpc>
              <a:buClr>
                <a:schemeClr val="accent2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800" dirty="0" smtClean="0"/>
              <a:t>LPWA Technologies</a:t>
            </a:r>
          </a:p>
          <a:p>
            <a:pPr marL="1490663" lvl="1" indent="-457200">
              <a:lnSpc>
                <a:spcPts val="3000"/>
              </a:lnSpc>
              <a:buClr>
                <a:schemeClr val="accent2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/>
              <a:t>Proprietary Tecnologies</a:t>
            </a:r>
          </a:p>
          <a:p>
            <a:pPr marL="1490663" lvl="1" indent="-457200">
              <a:lnSpc>
                <a:spcPts val="3000"/>
              </a:lnSpc>
              <a:buClr>
                <a:schemeClr val="accent2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/>
              <a:t>Standards</a:t>
            </a:r>
          </a:p>
          <a:p>
            <a:pPr marL="1033463" indent="-457200">
              <a:lnSpc>
                <a:spcPts val="3000"/>
              </a:lnSpc>
              <a:buClr>
                <a:schemeClr val="accent2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800" dirty="0" smtClean="0"/>
              <a:t>Challenges and Open Research Directions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2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OUTLINE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98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20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/>
              <a:t> </a:t>
            </a:r>
            <a:r>
              <a:rPr lang="tr-TR" sz="1800" dirty="0" smtClean="0"/>
              <a:t>Challenges and Open Research Directions: Localization</a:t>
            </a:r>
            <a:endParaRPr lang="en-US" sz="1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4592" y="1662748"/>
            <a:ext cx="91882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LPWA technologies target logistics, supply chain management and personal IoT applications,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Location of mobile objects, vehicles, humans, animals may be crucial.</a:t>
            </a:r>
            <a:endParaRPr lang="tr-TR" sz="1600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Typical localization mechanisms:</a:t>
            </a: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Properties of received signals</a:t>
            </a:r>
            <a:r>
              <a:rPr lang="tr-TR" sz="1600" dirty="0" smtClean="0"/>
              <a:t>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Time of flight based measurements.</a:t>
            </a:r>
            <a:endParaRPr lang="tr-TR" sz="1600" dirty="0" smtClean="0"/>
          </a:p>
          <a:p>
            <a:pPr lvl="1">
              <a:buClr>
                <a:schemeClr val="accent2"/>
              </a:buClr>
            </a:pPr>
            <a:endParaRPr lang="tr-TR" sz="1600" dirty="0" smtClean="0"/>
          </a:p>
          <a:p>
            <a:pPr lvl="1">
              <a:buClr>
                <a:schemeClr val="accent2"/>
              </a:buClr>
            </a:pPr>
            <a:endParaRPr lang="tr-TR" sz="1600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LPWA technologies: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Have limited channel bandwidth,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Often don’t have a direct path between end devices and base stations,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Simple and cheap end device designs.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5089" y="2665063"/>
            <a:ext cx="5470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Accurate time synchronization,</a:t>
            </a:r>
          </a:p>
          <a:p>
            <a:pPr marL="16573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Sufficient deployment of base stations,</a:t>
            </a:r>
          </a:p>
          <a:p>
            <a:pPr marL="16573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Careful network deployment and planning.</a:t>
            </a:r>
            <a:endParaRPr lang="tr-TR" sz="1600" dirty="0" smtClean="0"/>
          </a:p>
        </p:txBody>
      </p:sp>
      <p:sp>
        <p:nvSpPr>
          <p:cNvPr id="2" name="Right Arrow 1"/>
          <p:cNvSpPr/>
          <p:nvPr/>
        </p:nvSpPr>
        <p:spPr>
          <a:xfrm>
            <a:off x="4719846" y="279207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/>
          <p:cNvSpPr/>
          <p:nvPr/>
        </p:nvSpPr>
        <p:spPr>
          <a:xfrm>
            <a:off x="3788753" y="2495786"/>
            <a:ext cx="25541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accent2"/>
              </a:buClr>
            </a:pPr>
            <a:r>
              <a:rPr lang="tr-TR" sz="1600" dirty="0" smtClean="0"/>
              <a:t>Require</a:t>
            </a:r>
            <a:endParaRPr lang="tr-T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31545" y="4266130"/>
            <a:ext cx="5470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buClr>
                <a:schemeClr val="accent2"/>
              </a:buClr>
            </a:pPr>
            <a:r>
              <a:rPr lang="tr-TR" sz="1600" dirty="0" smtClean="0"/>
              <a:t>Great localization errors.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455025" y="41930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6523932" y="3896798"/>
            <a:ext cx="25541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accent2"/>
              </a:buClr>
            </a:pPr>
            <a:r>
              <a:rPr lang="tr-TR" sz="1600" dirty="0" smtClean="0"/>
              <a:t>Cause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7514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/>
              <a:t> </a:t>
            </a:r>
            <a:r>
              <a:rPr lang="tr-TR" sz="1800" dirty="0" smtClean="0"/>
              <a:t>Challenges and Open Research Directions: Link Optimization and Adaptability</a:t>
            </a:r>
            <a:endParaRPr lang="en-US" sz="1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4592" y="1662748"/>
            <a:ext cx="972514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Adaptive techniques which can: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Monitor link quality,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Re-adjust its parameters (i.e., data rate, time on air, area coverage) for better performance.</a:t>
            </a:r>
            <a:endParaRPr lang="tr-TR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End devices are very simple,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Adaptive techniques may require a feedback from base stations (network server),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Challenges: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Varying downlink properties of end devices,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Downlink has lower capacity than uplink due to link asymmetry,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Extreme duty cycling of devices,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Regulations.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</p:spTree>
    <p:extLst>
      <p:ext uri="{BB962C8B-B14F-4D97-AF65-F5344CB8AC3E}">
        <p14:creationId xmlns:p14="http://schemas.microsoft.com/office/powerpoint/2010/main" val="33448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/>
              <a:t> </a:t>
            </a:r>
            <a:r>
              <a:rPr lang="tr-TR" sz="1800" dirty="0" smtClean="0"/>
              <a:t>Challenges and Open Research Directions: Co-Existence with Other Wireless Technologies</a:t>
            </a:r>
            <a:endParaRPr lang="en-US" sz="1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4592" y="1662748"/>
            <a:ext cx="79009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If End Devices have multiple wireless antennas,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How to benefit from multiple wireless technologies to achieve: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Energy efficiency,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High throughput,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Low latency,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Wide area coverage.</a:t>
            </a:r>
          </a:p>
          <a:p>
            <a:pPr lvl="2">
              <a:buClr>
                <a:schemeClr val="accent2"/>
              </a:buClr>
            </a:pPr>
            <a:endParaRPr lang="tr-TR" sz="1400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LWPA-IEEE 802.11.ah internetworking, LPWA-LTE internetworking...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</p:spTree>
    <p:extLst>
      <p:ext uri="{BB962C8B-B14F-4D97-AF65-F5344CB8AC3E}">
        <p14:creationId xmlns:p14="http://schemas.microsoft.com/office/powerpoint/2010/main" val="8349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23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 smtClean="0"/>
              <a:t>LoRa Testbed and Simulator</a:t>
            </a:r>
            <a:endParaRPr lang="en-US" sz="1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4592" y="1662748"/>
            <a:ext cx="790095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Testbed</a:t>
            </a:r>
            <a:r>
              <a:rPr lang="tr-TR" smtClean="0"/>
              <a:t>: Ireland Pervasive Nation Testbed</a:t>
            </a:r>
            <a:endParaRPr lang="tr-TR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Simulator: LoRaSim,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«</a:t>
            </a:r>
            <a:r>
              <a:rPr lang="en-US" sz="1600" dirty="0" err="1" smtClean="0"/>
              <a:t>LoRaSim</a:t>
            </a:r>
            <a:r>
              <a:rPr lang="en-US" sz="1600" dirty="0" smtClean="0"/>
              <a:t> </a:t>
            </a:r>
            <a:r>
              <a:rPr lang="en-US" sz="1600" dirty="0"/>
              <a:t>is a discrete-event simulator based on </a:t>
            </a:r>
            <a:r>
              <a:rPr lang="en-US" sz="1600" dirty="0" err="1"/>
              <a:t>SimPy</a:t>
            </a:r>
            <a:r>
              <a:rPr lang="en-US" sz="1600" dirty="0"/>
              <a:t> for simulating collisions in </a:t>
            </a:r>
            <a:r>
              <a:rPr lang="en-US" sz="1600" dirty="0" err="1"/>
              <a:t>LoRa</a:t>
            </a:r>
            <a:r>
              <a:rPr lang="en-US" sz="1600" dirty="0"/>
              <a:t> networks and to </a:t>
            </a:r>
            <a:r>
              <a:rPr lang="en-US" sz="1600" dirty="0" err="1"/>
              <a:t>analyse</a:t>
            </a:r>
            <a:r>
              <a:rPr lang="en-US" sz="1600" dirty="0"/>
              <a:t> </a:t>
            </a:r>
            <a:r>
              <a:rPr lang="en-US" sz="1600" dirty="0" smtClean="0"/>
              <a:t>scalability</a:t>
            </a:r>
            <a:r>
              <a:rPr lang="tr-TR" sz="1600" dirty="0" smtClean="0"/>
              <a:t>»</a:t>
            </a:r>
            <a:endParaRPr lang="tr-TR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0770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2374" y="3164416"/>
            <a:ext cx="510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tr-TR" sz="2000" dirty="0" smtClean="0"/>
              <a:t>Thank you for your time.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4079" y="3695155"/>
            <a:ext cx="510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tr-TR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 smtClean="0"/>
              <a:t>Introduction to LPWA Networks – I </a:t>
            </a:r>
            <a:endParaRPr lang="en-US" sz="1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4592" y="1750600"/>
            <a:ext cx="64031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How to provide connectivity for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low power devices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which are distributed over large geographical areas?</a:t>
            </a:r>
            <a:endParaRPr lang="tr-TR" dirty="0"/>
          </a:p>
          <a:p>
            <a:pPr lvl="1">
              <a:buClr>
                <a:schemeClr val="accent2"/>
              </a:buClr>
            </a:pPr>
            <a:endParaRPr lang="tr-TR" sz="1600" dirty="0" smtClean="0"/>
          </a:p>
          <a:p>
            <a:pPr lvl="1">
              <a:buClr>
                <a:schemeClr val="accent2"/>
              </a:buClr>
            </a:pPr>
            <a:endParaRPr lang="tr-TR" sz="1600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Technology gap: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Short range wireless technologies cannot address,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Very costly to deploy massive # of devices to route messages.</a:t>
            </a:r>
            <a:endParaRPr lang="tr-TR" sz="1400" dirty="0"/>
          </a:p>
          <a:p>
            <a:pPr lvl="2">
              <a:buClr>
                <a:schemeClr val="accent2"/>
              </a:buClr>
            </a:pPr>
            <a:endParaRPr lang="tr-TR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Cellular is optimized for voice and data,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Complex and expensive,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NB-IoT is still being developed.</a:t>
            </a:r>
            <a:endParaRPr lang="tr-T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8959" y="6561433"/>
            <a:ext cx="3562515" cy="29656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tr-TR" sz="700" dirty="0" smtClean="0">
                <a:solidFill>
                  <a:schemeClr val="bg1"/>
                </a:solidFill>
              </a:rPr>
              <a:t>1. </a:t>
            </a:r>
            <a:r>
              <a:rPr lang="tr-TR" sz="700" dirty="0">
                <a:solidFill>
                  <a:schemeClr val="bg1"/>
                </a:solidFill>
              </a:rPr>
              <a:t>Image Source: https://www.slideshare.net/PeterREgli/lpwan</a:t>
            </a:r>
            <a:endParaRPr lang="en-US" sz="7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490" y="1882406"/>
            <a:ext cx="4533900" cy="2533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7597" y="4569661"/>
            <a:ext cx="3908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Figure 1: Wireless Technologies With Respect to Range and Bandwidth Properties</a:t>
            </a:r>
            <a:r>
              <a:rPr lang="tr-TR" sz="1600" baseline="30000" dirty="0" smtClean="0"/>
              <a:t>1</a:t>
            </a:r>
            <a:endParaRPr lang="tr-TR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33379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 smtClean="0"/>
              <a:t>Introduction to LPWA Networks – II </a:t>
            </a:r>
            <a:endParaRPr lang="en-US" sz="1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4592" y="1750600"/>
            <a:ext cx="640310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Solution: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Low Power Wide Area (LPWA) technologies,</a:t>
            </a:r>
          </a:p>
          <a:p>
            <a:pPr marL="1200150" lvl="2" indent="-285750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tr-TR" sz="1400" dirty="0" smtClean="0"/>
              <a:t>Low power,</a:t>
            </a:r>
          </a:p>
          <a:p>
            <a:pPr marL="1200150" lvl="2" indent="-285750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tr-TR" sz="1400" dirty="0" smtClean="0"/>
              <a:t>Long range,</a:t>
            </a:r>
          </a:p>
          <a:p>
            <a:pPr marL="1200150" lvl="2" indent="-285750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tr-TR" sz="1400" dirty="0" smtClean="0"/>
              <a:t>Low cost,</a:t>
            </a:r>
          </a:p>
          <a:p>
            <a:pPr marL="1200150" lvl="2" indent="-285750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tr-TR" sz="1400" dirty="0" smtClean="0"/>
              <a:t>Low data rate,</a:t>
            </a:r>
          </a:p>
          <a:p>
            <a:pPr marL="1200150" lvl="2" indent="-285750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tr-TR" sz="1400" dirty="0" smtClean="0"/>
              <a:t>High latency.</a:t>
            </a:r>
            <a:endParaRPr lang="tr-TR" sz="1400" dirty="0"/>
          </a:p>
          <a:p>
            <a:pPr lvl="2">
              <a:buClr>
                <a:schemeClr val="accent2"/>
              </a:buClr>
            </a:pPr>
            <a:endParaRPr lang="tr-TR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Not every use-case is applicable for LPWA technologies,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Delay tolerant applications,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Applications with low data rates,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Low power consumption needs and low cost.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8959" y="6561433"/>
            <a:ext cx="3562515" cy="29656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tr-TR" sz="700" dirty="0" smtClean="0">
                <a:solidFill>
                  <a:schemeClr val="bg1"/>
                </a:solidFill>
              </a:rPr>
              <a:t>1. </a:t>
            </a:r>
            <a:r>
              <a:rPr lang="tr-TR" sz="700" dirty="0">
                <a:solidFill>
                  <a:schemeClr val="bg1"/>
                </a:solidFill>
              </a:rPr>
              <a:t>Image Source: https://www.slideshare.net/PeterREgli/lpwan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7983" y="4569661"/>
            <a:ext cx="3848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Figure 2: Wireless Technologies With Respect to Various Properties</a:t>
            </a:r>
            <a:r>
              <a:rPr lang="tr-TR" sz="1600" baseline="30000" dirty="0" smtClean="0"/>
              <a:t>1</a:t>
            </a:r>
            <a:endParaRPr lang="tr-TR" sz="1600" baseline="30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75" y="1573173"/>
            <a:ext cx="45243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 smtClean="0"/>
              <a:t>Introduction to LPWA Networks – IV </a:t>
            </a:r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86" y="1573173"/>
            <a:ext cx="6380952" cy="39714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79494" y="5643452"/>
            <a:ext cx="3848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Figure 3: Applications of LPWA Technologies</a:t>
            </a:r>
            <a:endParaRPr lang="tr-TR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1640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/>
              <a:t> </a:t>
            </a:r>
            <a:r>
              <a:rPr lang="tr-TR" sz="1800" dirty="0" smtClean="0"/>
              <a:t>How LWPA Technologies Achieve Their Objectives?</a:t>
            </a:r>
            <a:endParaRPr lang="en-US" sz="1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4593" y="1662748"/>
            <a:ext cx="728394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Key objectives of LPWA technologies: </a:t>
            </a:r>
            <a:r>
              <a:rPr lang="tr-TR" dirty="0" smtClean="0">
                <a:solidFill>
                  <a:srgbClr val="FF0000"/>
                </a:solidFill>
              </a:rPr>
              <a:t>l</a:t>
            </a:r>
            <a:r>
              <a:rPr lang="tr-TR" sz="1600" dirty="0" smtClean="0">
                <a:solidFill>
                  <a:srgbClr val="FF0000"/>
                </a:solidFill>
              </a:rPr>
              <a:t>ong range </a:t>
            </a:r>
            <a:r>
              <a:rPr lang="tr-TR" sz="1600" dirty="0" smtClean="0">
                <a:solidFill>
                  <a:srgbClr val="00B050"/>
                </a:solidFill>
              </a:rPr>
              <a:t>+</a:t>
            </a:r>
            <a:r>
              <a:rPr lang="tr-TR" sz="1600" dirty="0" smtClean="0"/>
              <a:t> </a:t>
            </a:r>
            <a:r>
              <a:rPr lang="tr-TR" sz="1600" dirty="0" smtClean="0">
                <a:solidFill>
                  <a:srgbClr val="FF0000"/>
                </a:solidFill>
              </a:rPr>
              <a:t>low power</a:t>
            </a:r>
            <a:r>
              <a:rPr lang="tr-TR" sz="1600" dirty="0" smtClean="0">
                <a:solidFill>
                  <a:srgbClr val="00B050"/>
                </a:solidFill>
              </a:rPr>
              <a:t> +  </a:t>
            </a:r>
            <a:r>
              <a:rPr lang="tr-TR" sz="1600" dirty="0" smtClean="0">
                <a:solidFill>
                  <a:srgbClr val="FF0000"/>
                </a:solidFill>
              </a:rPr>
              <a:t>low cost</a:t>
            </a:r>
            <a:r>
              <a:rPr lang="tr-TR" sz="1600" dirty="0" smtClean="0"/>
              <a:t>,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How LPWA technologies achieve them?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Sub-GHz bands and special modulation techniques,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Simple network topology,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Duty-cycling,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Lightweight Medium Access,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Offloading complexity from end devices to base stations,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Multiplexing, densification, adaptive communication.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</p:spTree>
    <p:extLst>
      <p:ext uri="{BB962C8B-B14F-4D97-AF65-F5344CB8AC3E}">
        <p14:creationId xmlns:p14="http://schemas.microsoft.com/office/powerpoint/2010/main" val="13308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/>
              <a:t> </a:t>
            </a:r>
            <a:r>
              <a:rPr lang="tr-TR" sz="1800" dirty="0" smtClean="0"/>
              <a:t>How LWPA Technologies Achieve Their Objectives: Long Range</a:t>
            </a:r>
            <a:endParaRPr lang="en-US" sz="1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2839" y="3074041"/>
            <a:ext cx="50800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Sub-GHz bands: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Robust and reliable communication at low power,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Lower frequency signals =&gt; less attenuation, less multi-path fading,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Sub-GHz is less congested than 2.4 GHz ISM.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0367" y="2830011"/>
            <a:ext cx="57632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Modulation techniques: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Narrowband and spread-spectrum modulations,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Narrowband and ultra narrow band:</a:t>
            </a:r>
          </a:p>
          <a:p>
            <a:pPr marL="1200150" lvl="2" indent="-285750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tr-TR" sz="1400" dirty="0" smtClean="0"/>
              <a:t>Reduce noise,</a:t>
            </a:r>
          </a:p>
          <a:p>
            <a:pPr marL="1200150" lvl="2" indent="-285750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tr-TR" sz="1400" dirty="0" smtClean="0"/>
              <a:t>Increase # of devices supported,</a:t>
            </a:r>
          </a:p>
          <a:p>
            <a:pPr marL="1200150" lvl="2" indent="-285750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tr-TR" sz="1400" dirty="0" smtClean="0"/>
              <a:t>Decrease data rate,</a:t>
            </a:r>
          </a:p>
          <a:p>
            <a:pPr marL="1200150" lvl="2" indent="-285750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tr-TR" sz="1400" dirty="0" smtClean="0"/>
              <a:t>Increase the amount of time radio needs to be kept on.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Spread-spectrum:</a:t>
            </a:r>
          </a:p>
          <a:p>
            <a:pPr marL="1200150" lvl="2" indent="-285750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tr-TR" sz="1400" dirty="0" smtClean="0"/>
              <a:t>Resilient to interference and jamming,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Chirp Spread Spectrum (LoRa),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Direct Sequence Spread Spectrum.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2839" y="1635027"/>
            <a:ext cx="57632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LPWA technologies intend to: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Cover large areas (i.e., a few to tens of kms),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Propagate signals successfully to hard to reach places.</a:t>
            </a:r>
          </a:p>
          <a:p>
            <a:pPr lvl="1">
              <a:buClr>
                <a:schemeClr val="accent2"/>
              </a:buClr>
            </a:pPr>
            <a:endParaRPr lang="tr-TR" sz="1600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0000"/>
                </a:solidFill>
              </a:rPr>
              <a:t>Sub-GHz bands </a:t>
            </a:r>
            <a:r>
              <a:rPr lang="tr-TR" dirty="0" smtClean="0">
                <a:solidFill>
                  <a:srgbClr val="00B050"/>
                </a:solidFill>
              </a:rPr>
              <a:t>+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modulation techniques </a:t>
            </a:r>
            <a:r>
              <a:rPr lang="tr-TR" dirty="0" smtClean="0">
                <a:solidFill>
                  <a:srgbClr val="00B050"/>
                </a:solidFill>
              </a:rPr>
              <a:t>=&gt;</a:t>
            </a:r>
            <a:r>
              <a:rPr lang="tr-TR" dirty="0" smtClean="0"/>
              <a:t> long range,</a:t>
            </a:r>
          </a:p>
        </p:txBody>
      </p:sp>
    </p:spTree>
    <p:extLst>
      <p:ext uri="{BB962C8B-B14F-4D97-AF65-F5344CB8AC3E}">
        <p14:creationId xmlns:p14="http://schemas.microsoft.com/office/powerpoint/2010/main" val="39294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/>
              <a:t> </a:t>
            </a:r>
            <a:r>
              <a:rPr lang="tr-TR" sz="1800" dirty="0" smtClean="0"/>
              <a:t>How LWPA Technologies Achieve Their Objectives: Low Power Consumption – I </a:t>
            </a:r>
            <a:endParaRPr lang="en-US" sz="1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2839" y="3074041"/>
            <a:ext cx="5387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b="1" dirty="0" smtClean="0"/>
              <a:t>Topology</a:t>
            </a:r>
            <a:r>
              <a:rPr lang="tr-TR" dirty="0" smtClean="0"/>
              <a:t>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Mesh topology: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Extends coverage of short-range wireless technologies</a:t>
            </a:r>
            <a:r>
              <a:rPr lang="tr-TR" sz="1600" dirty="0" smtClean="0"/>
              <a:t>,</a:t>
            </a:r>
          </a:p>
          <a:p>
            <a:pPr marL="1200150" lvl="2" indent="-285750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tr-TR" sz="1400" dirty="0" smtClean="0"/>
              <a:t>Deployment cost to connect large geographical areas,</a:t>
            </a:r>
          </a:p>
          <a:p>
            <a:pPr marL="1200150" lvl="2" indent="-285750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tr-TR" sz="1400" dirty="0" smtClean="0"/>
              <a:t>Reduced network lifetime due to more congested nodes and forwarding &amp; listening.</a:t>
            </a:r>
          </a:p>
          <a:p>
            <a:pPr lvl="2">
              <a:buClr>
                <a:srgbClr val="FF0000"/>
              </a:buClr>
            </a:pPr>
            <a:endParaRPr lang="tr-TR" sz="14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Star topology:</a:t>
            </a:r>
          </a:p>
          <a:p>
            <a:pPr marL="1200150" lvl="2" indent="-285750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tr-TR" sz="1400" dirty="0" smtClean="0"/>
              <a:t>Direct connection to base station,</a:t>
            </a:r>
          </a:p>
          <a:p>
            <a:pPr marL="1200150" lvl="2" indent="-285750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tr-TR" sz="1400" dirty="0" smtClean="0"/>
              <a:t>Huge energy savings: no forwarding, no waiting for others’ messages to arrive.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0367" y="2830011"/>
            <a:ext cx="576323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b="1" dirty="0" smtClean="0"/>
              <a:t>Duty cycling</a:t>
            </a:r>
            <a:r>
              <a:rPr lang="tr-TR" dirty="0" smtClean="0"/>
              <a:t>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Application type, power source and traffic pattern affect duty cycling mechanism: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Application with only uplink transfers: end devices sleep until they need to transmit,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Application with downlink needs: end devices have to schedule listening.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Duty cycling in LPWA is a legislative requirement: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Regulations limit how much time a single transmitter can occupy the channel.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2839" y="1635027"/>
            <a:ext cx="110801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LPWA technologies intend to consume low power: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Up to ten years of battery life time.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0000"/>
                </a:solidFill>
              </a:rPr>
              <a:t>Star topology</a:t>
            </a:r>
            <a:r>
              <a:rPr lang="tr-TR" dirty="0" smtClean="0">
                <a:solidFill>
                  <a:srgbClr val="00B050"/>
                </a:solidFill>
              </a:rPr>
              <a:t>+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duty cycling</a:t>
            </a:r>
            <a:r>
              <a:rPr lang="tr-TR" dirty="0">
                <a:solidFill>
                  <a:srgbClr val="00B050"/>
                </a:solidFill>
              </a:rPr>
              <a:t> +</a:t>
            </a:r>
            <a:r>
              <a:rPr lang="tr-TR" dirty="0"/>
              <a:t> </a:t>
            </a:r>
            <a:r>
              <a:rPr lang="tr-TR" dirty="0" smtClean="0">
                <a:solidFill>
                  <a:srgbClr val="FF0000"/>
                </a:solidFill>
              </a:rPr>
              <a:t>lightweight MACs</a:t>
            </a:r>
            <a:r>
              <a:rPr lang="tr-TR" dirty="0">
                <a:solidFill>
                  <a:srgbClr val="00B050"/>
                </a:solidFill>
              </a:rPr>
              <a:t> +</a:t>
            </a:r>
            <a:r>
              <a:rPr lang="tr-TR" dirty="0"/>
              <a:t> </a:t>
            </a:r>
            <a:r>
              <a:rPr lang="tr-TR" dirty="0" smtClean="0">
                <a:solidFill>
                  <a:srgbClr val="FF0000"/>
                </a:solidFill>
              </a:rPr>
              <a:t>complexity offloading </a:t>
            </a:r>
            <a:r>
              <a:rPr lang="tr-TR" dirty="0" smtClean="0">
                <a:solidFill>
                  <a:srgbClr val="00B050"/>
                </a:solidFill>
              </a:rPr>
              <a:t>=&gt;</a:t>
            </a:r>
            <a:r>
              <a:rPr lang="tr-TR" dirty="0" smtClean="0"/>
              <a:t> ultra low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41574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sz="1800" dirty="0"/>
              <a:t> </a:t>
            </a:r>
            <a:r>
              <a:rPr lang="tr-TR" sz="1800" dirty="0" smtClean="0"/>
              <a:t>How LWPA Technologies Achieve Their Objectives: Low Power Consumption – II </a:t>
            </a:r>
            <a:endParaRPr lang="en-US" sz="1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2839" y="2871200"/>
            <a:ext cx="529717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b="1" dirty="0" smtClean="0"/>
              <a:t>Lightweight Medium Access</a:t>
            </a:r>
            <a:r>
              <a:rPr lang="tr-TR" dirty="0" smtClean="0"/>
              <a:t>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Most existing MAC protocols are too complex for LPWA,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CSMA/CA:</a:t>
            </a:r>
          </a:p>
          <a:p>
            <a:pPr marL="1200150" lvl="2" indent="-285750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tr-TR" sz="1400" dirty="0" smtClean="0"/>
              <a:t># of devices per base station is limited</a:t>
            </a:r>
          </a:p>
          <a:p>
            <a:pPr marL="1200150" lvl="2" indent="-285750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tr-TR" sz="1400" dirty="0" smtClean="0"/>
              <a:t>As # of devices grow, carrier sensing becomes less effective and expensive in reliably detecing ongoing transmissions,</a:t>
            </a:r>
          </a:p>
          <a:p>
            <a:pPr marL="1200150" lvl="2" indent="-285750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tr-TR" sz="1400" dirty="0" smtClean="0"/>
              <a:t>RTS/CTS brings extra overhead.</a:t>
            </a:r>
          </a:p>
          <a:p>
            <a:pPr lvl="2">
              <a:buClr>
                <a:srgbClr val="FF0000"/>
              </a:buClr>
            </a:pPr>
            <a:endParaRPr lang="tr-TR" sz="1400" dirty="0" smtClean="0"/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LPWA technologies use ALOHA schemes:</a:t>
            </a:r>
          </a:p>
          <a:p>
            <a:pPr marL="1200150" lvl="2" indent="-285750"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tr-TR" sz="1400" dirty="0" smtClean="0"/>
              <a:t>Simple and keeps the transceiver design cheap and simple,</a:t>
            </a:r>
          </a:p>
          <a:p>
            <a:pPr marL="1200150" lvl="2" indent="-285750">
              <a:buClr>
                <a:srgbClr val="FF0000"/>
              </a:buClr>
              <a:buFont typeface="Calibri" panose="020F0502020204030204" pitchFamily="34" charset="0"/>
              <a:buChar char="‒"/>
            </a:pPr>
            <a:r>
              <a:rPr lang="tr-TR" sz="1400" dirty="0"/>
              <a:t>As # of devices grow, </a:t>
            </a:r>
            <a:r>
              <a:rPr lang="tr-TR" sz="1400" dirty="0" smtClean="0"/>
              <a:t>performance becomes </a:t>
            </a:r>
            <a:r>
              <a:rPr lang="tr-TR" sz="1400" dirty="0"/>
              <a:t>less </a:t>
            </a:r>
            <a:r>
              <a:rPr lang="tr-TR" sz="1400" dirty="0" smtClean="0"/>
              <a:t>efficient.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Introduction</a:t>
            </a:r>
            <a:endParaRPr lang="tr-TR" sz="1400" dirty="0">
              <a:solidFill>
                <a:schemeClr val="bg1"/>
              </a:solidFill>
            </a:endParaRP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 smtClean="0">
                <a:solidFill>
                  <a:schemeClr val="bg1"/>
                </a:solidFill>
              </a:rPr>
              <a:t>How LPWA Technologies Achieve Their Objectives?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826" y="186198"/>
            <a:ext cx="50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LPWA Technologies</a:t>
            </a:r>
          </a:p>
          <a:p>
            <a:pPr marL="804863" indent="-2286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tr-TR" sz="1400" dirty="0" smtClean="0">
                <a:solidFill>
                  <a:schemeClr val="bg1"/>
                </a:solidFill>
              </a:rPr>
              <a:t>Challenges and Open Research Directions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2577" y="2615827"/>
            <a:ext cx="576323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b="1" dirty="0" smtClean="0"/>
              <a:t>Complexity-offloading</a:t>
            </a:r>
            <a:r>
              <a:rPr lang="tr-TR" dirty="0" smtClean="0"/>
              <a:t>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Complexity is offloaded to base stations: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Simple and cheap end devices,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Base stations can listen and transmit simultaneously from and to multiple devices,</a:t>
            </a:r>
          </a:p>
          <a:p>
            <a:pPr marL="16573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200" dirty="0" smtClean="0"/>
              <a:t>Thus end devices can send data using any channel without the need of expensive signaling to initiate communication.</a:t>
            </a:r>
            <a:r>
              <a:rPr lang="tr-TR" sz="1400" dirty="0" smtClean="0"/>
              <a:t> 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In LoRaWAN:</a:t>
            </a:r>
          </a:p>
          <a:p>
            <a:pPr marL="16573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200" dirty="0" smtClean="0"/>
              <a:t>Base stations adapt communication parameters (i.e., data rate, modulation parameters),</a:t>
            </a:r>
          </a:p>
          <a:p>
            <a:pPr marL="16573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200" dirty="0" smtClean="0"/>
              <a:t>Base stations support mobility of devices and handover mechanisms.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400" dirty="0" smtClean="0"/>
              <a:t>How much complexity to offload?</a:t>
            </a:r>
          </a:p>
          <a:p>
            <a:pPr marL="16573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200" dirty="0" smtClean="0"/>
              <a:t>Network lifetime vs. Cost of end devices,</a:t>
            </a:r>
          </a:p>
          <a:p>
            <a:pPr marL="1657350" lvl="3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200" dirty="0" smtClean="0"/>
              <a:t>Should we process data first and send less data or should we send all data to base stations?</a:t>
            </a:r>
            <a:r>
              <a:rPr lang="tr-TR" sz="1400" dirty="0" smtClean="0"/>
              <a:t>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2839" y="1635027"/>
            <a:ext cx="110801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LPWA technologies intend to consume low power: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1600" dirty="0" smtClean="0"/>
              <a:t>Up to ten years of battery life time.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0000"/>
                </a:solidFill>
              </a:rPr>
              <a:t>Star topology</a:t>
            </a:r>
            <a:r>
              <a:rPr lang="tr-TR" dirty="0" smtClean="0">
                <a:solidFill>
                  <a:srgbClr val="00B050"/>
                </a:solidFill>
              </a:rPr>
              <a:t>+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duty cycling</a:t>
            </a:r>
            <a:r>
              <a:rPr lang="tr-TR" dirty="0">
                <a:solidFill>
                  <a:srgbClr val="00B050"/>
                </a:solidFill>
              </a:rPr>
              <a:t> +</a:t>
            </a:r>
            <a:r>
              <a:rPr lang="tr-TR" dirty="0"/>
              <a:t> </a:t>
            </a:r>
            <a:r>
              <a:rPr lang="tr-TR" dirty="0" smtClean="0">
                <a:solidFill>
                  <a:srgbClr val="FF0000"/>
                </a:solidFill>
              </a:rPr>
              <a:t>lightweight MACs</a:t>
            </a:r>
            <a:r>
              <a:rPr lang="tr-TR" dirty="0">
                <a:solidFill>
                  <a:srgbClr val="00B050"/>
                </a:solidFill>
              </a:rPr>
              <a:t> +</a:t>
            </a:r>
            <a:r>
              <a:rPr lang="tr-TR" dirty="0"/>
              <a:t> </a:t>
            </a:r>
            <a:r>
              <a:rPr lang="tr-TR" dirty="0" smtClean="0">
                <a:solidFill>
                  <a:srgbClr val="FF0000"/>
                </a:solidFill>
              </a:rPr>
              <a:t>complexity offloading </a:t>
            </a:r>
            <a:r>
              <a:rPr lang="tr-TR" dirty="0" smtClean="0">
                <a:solidFill>
                  <a:srgbClr val="00B050"/>
                </a:solidFill>
              </a:rPr>
              <a:t>=&gt;</a:t>
            </a:r>
            <a:r>
              <a:rPr lang="tr-TR" dirty="0" smtClean="0"/>
              <a:t> ultra low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35498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U_Theme">
  <a:themeElements>
    <a:clrScheme name="ITU Palette">
      <a:dk1>
        <a:sysClr val="windowText" lastClr="000000"/>
      </a:dk1>
      <a:lt1>
        <a:sysClr val="window" lastClr="FFFFFF"/>
      </a:lt1>
      <a:dk2>
        <a:srgbClr val="00386B"/>
      </a:dk2>
      <a:lt2>
        <a:srgbClr val="E7E6E6"/>
      </a:lt2>
      <a:accent1>
        <a:srgbClr val="6693BC"/>
      </a:accent1>
      <a:accent2>
        <a:srgbClr val="8E774D"/>
      </a:accent2>
      <a:accent3>
        <a:srgbClr val="AE966A"/>
      </a:accent3>
      <a:accent4>
        <a:srgbClr val="00407A"/>
      </a:accent4>
      <a:accent5>
        <a:srgbClr val="007A5E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U_Theme" id="{AA8475B4-5F9F-41A8-8B22-B0014C180465}" vid="{B114B29C-81C1-47A7-9C8D-D117DFFFBC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ITU_Theme</Template>
  <TotalTime>4523</TotalTime>
  <Words>2324</Words>
  <Application>Microsoft Office PowerPoint</Application>
  <PresentationFormat>Widescreen</PresentationFormat>
  <Paragraphs>416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Calibri</vt:lpstr>
      <vt:lpstr>Calibri Light</vt:lpstr>
      <vt:lpstr>ITU_Theme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Selda</dc:creator>
  <cp:lastModifiedBy>Aristo</cp:lastModifiedBy>
  <cp:revision>319</cp:revision>
  <dcterms:created xsi:type="dcterms:W3CDTF">2016-05-16T22:52:52Z</dcterms:created>
  <dcterms:modified xsi:type="dcterms:W3CDTF">2017-07-28T08:48:25Z</dcterms:modified>
</cp:coreProperties>
</file>