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6"/>
  </p:notesMasterIdLst>
  <p:sldIdLst>
    <p:sldId id="256" r:id="rId2"/>
    <p:sldId id="257" r:id="rId3"/>
    <p:sldId id="272" r:id="rId4"/>
    <p:sldId id="296" r:id="rId5"/>
    <p:sldId id="303" r:id="rId6"/>
    <p:sldId id="307" r:id="rId7"/>
    <p:sldId id="297" r:id="rId8"/>
    <p:sldId id="301" r:id="rId9"/>
    <p:sldId id="298" r:id="rId10"/>
    <p:sldId id="305" r:id="rId11"/>
    <p:sldId id="306" r:id="rId12"/>
    <p:sldId id="299" r:id="rId13"/>
    <p:sldId id="304"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FAC7D-1743-4BA3-9927-9F88F0FCBA67}">
          <p14:sldIdLst>
            <p14:sldId id="256"/>
            <p14:sldId id="257"/>
            <p14:sldId id="272"/>
            <p14:sldId id="296"/>
            <p14:sldId id="303"/>
            <p14:sldId id="307"/>
            <p14:sldId id="297"/>
            <p14:sldId id="301"/>
            <p14:sldId id="298"/>
            <p14:sldId id="305"/>
            <p14:sldId id="306"/>
            <p14:sldId id="299"/>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F2F"/>
    <a:srgbClr val="7E0000"/>
    <a:srgbClr val="CC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0" y="3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2BECA-83B9-4EC9-A65D-45E0FFB40166}"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DCBC-5DEB-4D14-A737-97487FC75B2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Title 1"/>
          <p:cNvSpPr txBox="1">
            <a:spLocks/>
          </p:cNvSpPr>
          <p:nvPr/>
        </p:nvSpPr>
        <p:spPr>
          <a:xfrm>
            <a:off x="6092042" y="8"/>
            <a:ext cx="6099958" cy="1116273"/>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17" name="Title 1"/>
          <p:cNvSpPr txBox="1">
            <a:spLocks/>
          </p:cNvSpPr>
          <p:nvPr/>
        </p:nvSpPr>
        <p:spPr>
          <a:xfrm>
            <a:off x="0" y="-5939"/>
            <a:ext cx="6099958" cy="1116273"/>
          </a:xfrm>
          <a:prstGeom prst="rect">
            <a:avLst/>
          </a:prstGeom>
          <a:solidFill>
            <a:srgbClr val="0038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21" name="Rounded Rectangle 20"/>
          <p:cNvSpPr/>
          <p:nvPr/>
        </p:nvSpPr>
        <p:spPr>
          <a:xfrm>
            <a:off x="2584510" y="2151872"/>
            <a:ext cx="7030895" cy="1802581"/>
          </a:xfrm>
          <a:prstGeom prst="roundRect">
            <a:avLst/>
          </a:prstGeom>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Bookman Old Style" panose="02050604050505020204" pitchFamily="18" charset="0"/>
            </a:endParaRPr>
          </a:p>
        </p:txBody>
      </p:sp>
      <p:sp>
        <p:nvSpPr>
          <p:cNvPr id="23" name="Date Placeholder 1"/>
          <p:cNvSpPr>
            <a:spLocks noGrp="1"/>
          </p:cNvSpPr>
          <p:nvPr>
            <p:ph type="dt" sz="half" idx="10"/>
          </p:nvPr>
        </p:nvSpPr>
        <p:spPr>
          <a:xfrm>
            <a:off x="4720440" y="5541363"/>
            <a:ext cx="2743200" cy="365125"/>
          </a:xfrm>
        </p:spPr>
        <p:txBody>
          <a:bodyPr/>
          <a:lstStyle>
            <a:lvl1pPr algn="ctr">
              <a:defRPr sz="1600">
                <a:solidFill>
                  <a:srgbClr val="00386B"/>
                </a:solidFill>
                <a:latin typeface="Bookman Old Style" panose="02050604050505020204" pitchFamily="18" charset="0"/>
              </a:defRPr>
            </a:lvl1pPr>
          </a:lstStyle>
          <a:p>
            <a:fld id="{4B195AAE-B84A-4D05-8D6B-13807B8A3C83}" type="datetime1">
              <a:rPr lang="en-US" smtClean="0"/>
              <a:t>10/10/2017</a:t>
            </a:fld>
            <a:endParaRPr lang="en-US"/>
          </a:p>
        </p:txBody>
      </p:sp>
      <p:sp>
        <p:nvSpPr>
          <p:cNvPr id="25" name="Rectangle 24"/>
          <p:cNvSpPr/>
          <p:nvPr/>
        </p:nvSpPr>
        <p:spPr>
          <a:xfrm>
            <a:off x="9280" y="1089908"/>
            <a:ext cx="12191999" cy="210312"/>
          </a:xfrm>
          <a:prstGeom prst="rect">
            <a:avLst/>
          </a:prstGeom>
          <a:gradFill>
            <a:gsLst>
              <a:gs pos="0">
                <a:srgbClr val="00386B"/>
              </a:gs>
              <a:gs pos="74000">
                <a:schemeClr val="accent1">
                  <a:lumMod val="45000"/>
                  <a:lumOff val="55000"/>
                </a:schemeClr>
              </a:gs>
              <a:gs pos="83000">
                <a:schemeClr val="accent1">
                  <a:lumMod val="45000"/>
                  <a:lumOff val="55000"/>
                </a:schemeClr>
              </a:gs>
              <a:gs pos="100000">
                <a:schemeClr val="accent1">
                  <a:lumMod val="30000"/>
                  <a:lumOff val="7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 y="-11886"/>
            <a:ext cx="2222614" cy="2363200"/>
          </a:xfrm>
          <a:prstGeom prst="rect">
            <a:avLst/>
          </a:prstGeom>
        </p:spPr>
      </p:pic>
      <p:sp>
        <p:nvSpPr>
          <p:cNvPr id="27" name="Rectangle 26"/>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958" y="6608688"/>
            <a:ext cx="12197417" cy="210312"/>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12" name="Text Placeholder 2"/>
          <p:cNvSpPr>
            <a:spLocks noGrp="1"/>
          </p:cNvSpPr>
          <p:nvPr>
            <p:ph type="body" sz="quarter" idx="11" hasCustomPrompt="1"/>
          </p:nvPr>
        </p:nvSpPr>
        <p:spPr>
          <a:xfrm>
            <a:off x="2845750" y="2212129"/>
            <a:ext cx="6503349" cy="1742324"/>
          </a:xfrm>
        </p:spPr>
        <p:txBody>
          <a:bodyPr anchor="ctr" anchorCtr="0">
            <a:normAutofit/>
          </a:bodyPr>
          <a:lstStyle>
            <a:lvl1pPr marL="0" indent="0" algn="ctr">
              <a:buNone/>
              <a:defRPr sz="3600">
                <a:solidFill>
                  <a:schemeClr val="bg1"/>
                </a:solidFill>
                <a:latin typeface="Bookman Old Style" panose="02050604050505020204" pitchFamily="18" charset="0"/>
              </a:defRPr>
            </a:lvl1pPr>
          </a:lstStyle>
          <a:p>
            <a:pPr lvl="0"/>
            <a:r>
              <a:rPr lang="en-US"/>
              <a:t>Enter Presentation Title</a:t>
            </a:r>
          </a:p>
        </p:txBody>
      </p:sp>
      <p:sp>
        <p:nvSpPr>
          <p:cNvPr id="13" name="Text Placeholder 2"/>
          <p:cNvSpPr>
            <a:spLocks noGrp="1"/>
          </p:cNvSpPr>
          <p:nvPr>
            <p:ph type="body" sz="quarter" idx="12" hasCustomPrompt="1"/>
          </p:nvPr>
        </p:nvSpPr>
        <p:spPr>
          <a:xfrm>
            <a:off x="1529696" y="4523261"/>
            <a:ext cx="9118363" cy="536714"/>
          </a:xfrm>
        </p:spPr>
        <p:txBody>
          <a:bodyPr anchor="ctr" anchorCtr="0">
            <a:normAutofit/>
          </a:bodyPr>
          <a:lstStyle>
            <a:lvl1pPr marL="0" indent="0" algn="ctr">
              <a:buNone/>
              <a:defRPr sz="2800">
                <a:solidFill>
                  <a:schemeClr val="tx2"/>
                </a:solidFill>
                <a:latin typeface="Bookman Old Style" panose="02050604050505020204" pitchFamily="18" charset="0"/>
              </a:defRPr>
            </a:lvl1pPr>
          </a:lstStyle>
          <a:p>
            <a:pPr lvl="0"/>
            <a:r>
              <a:rPr lang="en-US"/>
              <a:t>Enter Author Name </a:t>
            </a:r>
            <a:r>
              <a:rPr lang="en-US" err="1"/>
              <a:t>etc</a:t>
            </a:r>
            <a:endParaRPr lang="en-US"/>
          </a:p>
        </p:txBody>
      </p:sp>
    </p:spTree>
    <p:extLst>
      <p:ext uri="{BB962C8B-B14F-4D97-AF65-F5344CB8AC3E}">
        <p14:creationId xmlns:p14="http://schemas.microsoft.com/office/powerpoint/2010/main" val="399909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gularWOOutlineAbove">
    <p:spTree>
      <p:nvGrpSpPr>
        <p:cNvPr id="1" name=""/>
        <p:cNvGrpSpPr/>
        <p:nvPr/>
      </p:nvGrpSpPr>
      <p:grpSpPr>
        <a:xfrm>
          <a:off x="0" y="0"/>
          <a:ext cx="0" cy="0"/>
          <a:chOff x="0" y="0"/>
          <a:chExt cx="0" cy="0"/>
        </a:xfrm>
      </p:grpSpPr>
      <p:sp>
        <p:nvSpPr>
          <p:cNvPr id="18" name="Rectangle 17"/>
          <p:cNvSpPr/>
          <p:nvPr/>
        </p:nvSpPr>
        <p:spPr>
          <a:xfrm>
            <a:off x="2969" y="6570585"/>
            <a:ext cx="9816935" cy="240779"/>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a:solidFill>
                <a:srgbClr val="00386B"/>
              </a:solidFill>
              <a:latin typeface="Bookman Old Style" panose="02050604050505020204" pitchFamily="18" charset="0"/>
            </a:endParaRPr>
          </a:p>
        </p:txBody>
      </p:sp>
      <p:sp>
        <p:nvSpPr>
          <p:cNvPr id="3" name="Content Placeholder 2"/>
          <p:cNvSpPr>
            <a:spLocks noGrp="1"/>
          </p:cNvSpPr>
          <p:nvPr>
            <p:ph idx="1"/>
          </p:nvPr>
        </p:nvSpPr>
        <p:spPr>
          <a:xfrm>
            <a:off x="84841" y="1372250"/>
            <a:ext cx="11977185" cy="5135431"/>
          </a:xfrm>
        </p:spPr>
        <p:txBody>
          <a:bodyPr anchor="ctr" anchorCtr="0"/>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1" y="5642327"/>
            <a:ext cx="3178629" cy="1222550"/>
          </a:xfrm>
          <a:prstGeom prst="rect">
            <a:avLst/>
          </a:prstGeom>
        </p:spPr>
      </p:pic>
      <p:sp>
        <p:nvSpPr>
          <p:cNvPr id="12" name="Title 1"/>
          <p:cNvSpPr txBox="1">
            <a:spLocks/>
          </p:cNvSpPr>
          <p:nvPr/>
        </p:nvSpPr>
        <p:spPr>
          <a:xfrm>
            <a:off x="6092042" y="8"/>
            <a:ext cx="6099958" cy="1015009"/>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6" name="Slide Number Placeholder 5"/>
          <p:cNvSpPr>
            <a:spLocks noGrp="1"/>
          </p:cNvSpPr>
          <p:nvPr>
            <p:ph type="sldNum" sz="quarter" idx="12"/>
          </p:nvPr>
        </p:nvSpPr>
        <p:spPr>
          <a:xfrm>
            <a:off x="11464210" y="6458941"/>
            <a:ext cx="492840" cy="377823"/>
          </a:xfrm>
        </p:spPr>
        <p:txBody>
          <a:bodyPr/>
          <a:lstStyle>
            <a:lvl1pPr algn="ctr">
              <a:defRPr>
                <a:solidFill>
                  <a:schemeClr val="bg1"/>
                </a:solidFill>
              </a:defRPr>
            </a:lvl1pPr>
          </a:lstStyle>
          <a:p>
            <a:fld id="{5EBF1FFB-3964-4897-94DD-F15B6F066694}"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9" name="Rectangle 8"/>
          <p:cNvSpPr/>
          <p:nvPr/>
        </p:nvSpPr>
        <p:spPr>
          <a:xfrm>
            <a:off x="1" y="1012371"/>
            <a:ext cx="12191999" cy="283464"/>
          </a:xfrm>
          <a:prstGeom prst="rect">
            <a:avLst/>
          </a:prstGeom>
          <a:gradFill flip="none" rotWithShape="1">
            <a:gsLst>
              <a:gs pos="2000">
                <a:schemeClr val="accent1">
                  <a:lumMod val="60000"/>
                  <a:lumOff val="40000"/>
                </a:schemeClr>
              </a:gs>
              <a:gs pos="100000">
                <a:srgbClr val="0038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b="0" baseline="0">
              <a:solidFill>
                <a:schemeClr val="bg1"/>
              </a:solidFill>
            </a:endParaRPr>
          </a:p>
        </p:txBody>
      </p:sp>
      <p:sp>
        <p:nvSpPr>
          <p:cNvPr id="14" name="Rectangle 13"/>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458" y="-1315"/>
            <a:ext cx="6099958" cy="1015009"/>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23" name="Text Placeholder 2"/>
          <p:cNvSpPr>
            <a:spLocks noGrp="1"/>
          </p:cNvSpPr>
          <p:nvPr>
            <p:ph type="body" sz="quarter" idx="14" hasCustomPrompt="1"/>
          </p:nvPr>
        </p:nvSpPr>
        <p:spPr>
          <a:xfrm>
            <a:off x="68959" y="993012"/>
            <a:ext cx="12069478" cy="296567"/>
          </a:xfrm>
        </p:spPr>
        <p:txBody>
          <a:bodyPr lIns="0" rIns="0">
            <a:noAutofit/>
          </a:bodyPr>
          <a:lstStyle>
            <a:lvl1pPr marL="0" indent="0" algn="l">
              <a:buNone/>
              <a:defRPr sz="1900">
                <a:solidFill>
                  <a:schemeClr val="bg1"/>
                </a:solidFill>
                <a:latin typeface="Bookman Old Style" panose="02050604050505020204" pitchFamily="18" charset="0"/>
              </a:defRPr>
            </a:lvl1pPr>
          </a:lstStyle>
          <a:p>
            <a:pPr lvl="0"/>
            <a:r>
              <a:rPr lang="en-US"/>
              <a:t>Enter SLIDE TITLE Here</a:t>
            </a:r>
          </a:p>
        </p:txBody>
      </p:sp>
      <p:cxnSp>
        <p:nvCxnSpPr>
          <p:cNvPr id="25" name="Straight Connector 24"/>
          <p:cNvCxnSpPr/>
          <p:nvPr/>
        </p:nvCxnSpPr>
        <p:spPr>
          <a:xfrm>
            <a:off x="3352800" y="6656336"/>
            <a:ext cx="6709906" cy="0"/>
          </a:xfrm>
          <a:prstGeom prst="line">
            <a:avLst/>
          </a:prstGeom>
          <a:ln w="12700">
            <a:solidFill>
              <a:srgbClr val="00386B"/>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13" hasCustomPrompt="1"/>
          </p:nvPr>
        </p:nvSpPr>
        <p:spPr>
          <a:xfrm>
            <a:off x="68959" y="6587478"/>
            <a:ext cx="10076891" cy="296567"/>
          </a:xfrm>
        </p:spPr>
        <p:txBody>
          <a:bodyPr lIns="0" rIns="0">
            <a:normAutofit/>
          </a:bodyPr>
          <a:lstStyle>
            <a:lvl1pPr marL="0" indent="0" algn="l">
              <a:buNone/>
              <a:defRPr sz="1300" baseline="0">
                <a:solidFill>
                  <a:schemeClr val="bg1"/>
                </a:solidFill>
                <a:latin typeface="Bookman Old Style" panose="02050604050505020204" pitchFamily="18" charset="0"/>
              </a:defRPr>
            </a:lvl1pPr>
          </a:lstStyle>
          <a:p>
            <a:pPr algn="l"/>
            <a:r>
              <a:rPr lang="en-US">
                <a:solidFill>
                  <a:schemeClr val="bg1"/>
                </a:solidFill>
              </a:rPr>
              <a:t>G. Selda Uyanık</a:t>
            </a:r>
            <a:r>
              <a:rPr lang="en-US" i="1">
                <a:solidFill>
                  <a:schemeClr val="bg1"/>
                </a:solidFill>
              </a:rPr>
              <a:t>, Enter Footer Message Here</a:t>
            </a:r>
          </a:p>
        </p:txBody>
      </p:sp>
    </p:spTree>
    <p:extLst>
      <p:ext uri="{BB962C8B-B14F-4D97-AF65-F5344CB8AC3E}">
        <p14:creationId xmlns:p14="http://schemas.microsoft.com/office/powerpoint/2010/main" val="18421948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gularWOutlineAbove">
    <p:spTree>
      <p:nvGrpSpPr>
        <p:cNvPr id="1" name=""/>
        <p:cNvGrpSpPr/>
        <p:nvPr/>
      </p:nvGrpSpPr>
      <p:grpSpPr>
        <a:xfrm>
          <a:off x="0" y="0"/>
          <a:ext cx="0" cy="0"/>
          <a:chOff x="0" y="0"/>
          <a:chExt cx="0" cy="0"/>
        </a:xfrm>
      </p:grpSpPr>
      <p:sp>
        <p:nvSpPr>
          <p:cNvPr id="18" name="Rectangle 17"/>
          <p:cNvSpPr/>
          <p:nvPr/>
        </p:nvSpPr>
        <p:spPr>
          <a:xfrm>
            <a:off x="2969" y="6570585"/>
            <a:ext cx="9816935" cy="240779"/>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a:solidFill>
                <a:srgbClr val="00386B"/>
              </a:solidFill>
              <a:latin typeface="Bookman Old Style" panose="02050604050505020204" pitchFamily="18" charset="0"/>
            </a:endParaRPr>
          </a:p>
        </p:txBody>
      </p:sp>
      <p:sp>
        <p:nvSpPr>
          <p:cNvPr id="3" name="Content Placeholder 2"/>
          <p:cNvSpPr>
            <a:spLocks noGrp="1"/>
          </p:cNvSpPr>
          <p:nvPr>
            <p:ph idx="1"/>
          </p:nvPr>
        </p:nvSpPr>
        <p:spPr>
          <a:xfrm>
            <a:off x="84841" y="1372250"/>
            <a:ext cx="11977185" cy="5135431"/>
          </a:xfrm>
        </p:spPr>
        <p:txBody>
          <a:bodyPr anchor="ctr" anchorCtr="0"/>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1" y="5642327"/>
            <a:ext cx="3178629" cy="1222550"/>
          </a:xfrm>
          <a:prstGeom prst="rect">
            <a:avLst/>
          </a:prstGeom>
        </p:spPr>
      </p:pic>
      <p:sp>
        <p:nvSpPr>
          <p:cNvPr id="12" name="Title 1"/>
          <p:cNvSpPr txBox="1">
            <a:spLocks/>
          </p:cNvSpPr>
          <p:nvPr/>
        </p:nvSpPr>
        <p:spPr>
          <a:xfrm>
            <a:off x="6092042" y="8"/>
            <a:ext cx="6099958" cy="1015009"/>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6" name="Slide Number Placeholder 5"/>
          <p:cNvSpPr>
            <a:spLocks noGrp="1"/>
          </p:cNvSpPr>
          <p:nvPr>
            <p:ph type="sldNum" sz="quarter" idx="12"/>
          </p:nvPr>
        </p:nvSpPr>
        <p:spPr>
          <a:xfrm>
            <a:off x="11464210" y="6458941"/>
            <a:ext cx="492840" cy="377823"/>
          </a:xfrm>
        </p:spPr>
        <p:txBody>
          <a:bodyPr/>
          <a:lstStyle>
            <a:lvl1pPr algn="ctr">
              <a:defRPr>
                <a:solidFill>
                  <a:schemeClr val="bg1"/>
                </a:solidFill>
              </a:defRPr>
            </a:lvl1pPr>
          </a:lstStyle>
          <a:p>
            <a:fld id="{5EBF1FFB-3964-4897-94DD-F15B6F066694}"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9" name="Rectangle 8"/>
          <p:cNvSpPr/>
          <p:nvPr/>
        </p:nvSpPr>
        <p:spPr>
          <a:xfrm>
            <a:off x="1" y="1012371"/>
            <a:ext cx="12191999" cy="283464"/>
          </a:xfrm>
          <a:prstGeom prst="rect">
            <a:avLst/>
          </a:prstGeom>
          <a:gradFill flip="none" rotWithShape="1">
            <a:gsLst>
              <a:gs pos="2000">
                <a:schemeClr val="accent1">
                  <a:lumMod val="60000"/>
                  <a:lumOff val="40000"/>
                </a:schemeClr>
              </a:gs>
              <a:gs pos="100000">
                <a:srgbClr val="0038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b="0" baseline="0">
              <a:solidFill>
                <a:schemeClr val="bg1"/>
              </a:solidFill>
            </a:endParaRPr>
          </a:p>
        </p:txBody>
      </p:sp>
      <p:sp>
        <p:nvSpPr>
          <p:cNvPr id="15" name="Title 1"/>
          <p:cNvSpPr txBox="1">
            <a:spLocks/>
          </p:cNvSpPr>
          <p:nvPr/>
        </p:nvSpPr>
        <p:spPr>
          <a:xfrm>
            <a:off x="-6458" y="-1315"/>
            <a:ext cx="6099958" cy="1015009"/>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23" name="Text Placeholder 2"/>
          <p:cNvSpPr>
            <a:spLocks noGrp="1"/>
          </p:cNvSpPr>
          <p:nvPr>
            <p:ph type="body" sz="quarter" idx="14" hasCustomPrompt="1"/>
          </p:nvPr>
        </p:nvSpPr>
        <p:spPr>
          <a:xfrm>
            <a:off x="68959" y="993012"/>
            <a:ext cx="12069478" cy="296567"/>
          </a:xfrm>
        </p:spPr>
        <p:txBody>
          <a:bodyPr lIns="0" rIns="0">
            <a:noAutofit/>
          </a:bodyPr>
          <a:lstStyle>
            <a:lvl1pPr marL="0" indent="0" algn="l">
              <a:buNone/>
              <a:defRPr sz="1900">
                <a:solidFill>
                  <a:schemeClr val="bg1"/>
                </a:solidFill>
                <a:latin typeface="Bookman Old Style" panose="02050604050505020204" pitchFamily="18" charset="0"/>
              </a:defRPr>
            </a:lvl1pPr>
          </a:lstStyle>
          <a:p>
            <a:pPr lvl="0"/>
            <a:r>
              <a:rPr lang="en-US"/>
              <a:t>Enter SLIDE TITLE Here</a:t>
            </a:r>
          </a:p>
        </p:txBody>
      </p:sp>
      <p:cxnSp>
        <p:nvCxnSpPr>
          <p:cNvPr id="25" name="Straight Connector 24"/>
          <p:cNvCxnSpPr/>
          <p:nvPr/>
        </p:nvCxnSpPr>
        <p:spPr>
          <a:xfrm>
            <a:off x="3363686" y="6656336"/>
            <a:ext cx="6699020" cy="0"/>
          </a:xfrm>
          <a:prstGeom prst="line">
            <a:avLst/>
          </a:prstGeom>
          <a:ln w="12700">
            <a:solidFill>
              <a:srgbClr val="00386B"/>
            </a:solidFill>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hasCustomPrompt="1"/>
          </p:nvPr>
        </p:nvSpPr>
        <p:spPr>
          <a:xfrm>
            <a:off x="6110895" y="60283"/>
            <a:ext cx="6008687" cy="884776"/>
          </a:xfrm>
        </p:spPr>
        <p:txBody>
          <a:bodyPr anchor="ctr" anchorCtr="0">
            <a:noAutofit/>
          </a:bodyPr>
          <a:lstStyle>
            <a:lvl1pPr>
              <a:lnSpc>
                <a:spcPct val="100000"/>
              </a:lnSpc>
              <a:spcBef>
                <a:spcPts val="150"/>
              </a:spcBef>
              <a:buFont typeface="+mj-lt"/>
              <a:buAutoNum type="arabicPeriod"/>
              <a:defRPr sz="1000" baseline="0">
                <a:solidFill>
                  <a:schemeClr val="bg1"/>
                </a:solidFill>
                <a:latin typeface="Bookman Old Style" panose="02050604050505020204" pitchFamily="18" charset="0"/>
              </a:defRPr>
            </a:lvl1pPr>
            <a:lvl2pPr>
              <a:buFont typeface="+mj-lt"/>
              <a:buAutoNum type="arabicPeriod"/>
              <a:defRPr sz="1000">
                <a:solidFill>
                  <a:schemeClr val="bg1"/>
                </a:solidFill>
                <a:latin typeface="Bookman Old Style" panose="02050604050505020204" pitchFamily="18" charset="0"/>
              </a:defRPr>
            </a:lvl2pPr>
            <a:lvl3pPr>
              <a:buFont typeface="+mj-lt"/>
              <a:buAutoNum type="arabicPeriod"/>
              <a:defRPr sz="1000">
                <a:solidFill>
                  <a:schemeClr val="bg1"/>
                </a:solidFill>
                <a:latin typeface="Bookman Old Style" panose="02050604050505020204" pitchFamily="18" charset="0"/>
              </a:defRPr>
            </a:lvl3pPr>
            <a:lvl4pPr>
              <a:buFont typeface="+mj-lt"/>
              <a:buAutoNum type="arabicPeriod"/>
              <a:defRPr sz="1000">
                <a:solidFill>
                  <a:schemeClr val="bg1"/>
                </a:solidFill>
                <a:latin typeface="Bookman Old Style" panose="02050604050505020204" pitchFamily="18" charset="0"/>
              </a:defRPr>
            </a:lvl4pPr>
            <a:lvl5pPr>
              <a:buFont typeface="+mj-lt"/>
              <a:buAutoNum type="arabicPeriod"/>
              <a:defRPr sz="1000">
                <a:solidFill>
                  <a:schemeClr val="bg1"/>
                </a:solidFill>
                <a:latin typeface="Bookman Old Style" panose="02050604050505020204" pitchFamily="18" charset="0"/>
              </a:defRPr>
            </a:lvl5pPr>
          </a:lstStyle>
          <a:p>
            <a:pPr lvl="0"/>
            <a:r>
              <a:rPr lang="en-US"/>
              <a:t>Insert Section Number if exists or leave here as it is</a:t>
            </a:r>
          </a:p>
          <a:p>
            <a:pPr lvl="0"/>
            <a:r>
              <a:rPr lang="en-US"/>
              <a:t>Insert others …</a:t>
            </a:r>
          </a:p>
        </p:txBody>
      </p:sp>
      <p:sp>
        <p:nvSpPr>
          <p:cNvPr id="24" name="Text Placeholder 3"/>
          <p:cNvSpPr>
            <a:spLocks noGrp="1"/>
          </p:cNvSpPr>
          <p:nvPr>
            <p:ph type="body" sz="quarter" idx="17" hasCustomPrompt="1"/>
          </p:nvPr>
        </p:nvSpPr>
        <p:spPr>
          <a:xfrm>
            <a:off x="47133" y="57812"/>
            <a:ext cx="6008687" cy="884776"/>
          </a:xfrm>
        </p:spPr>
        <p:txBody>
          <a:bodyPr anchor="ctr" anchorCtr="0">
            <a:noAutofit/>
          </a:bodyPr>
          <a:lstStyle>
            <a:lvl1pPr>
              <a:lnSpc>
                <a:spcPct val="100000"/>
              </a:lnSpc>
              <a:spcBef>
                <a:spcPts val="150"/>
              </a:spcBef>
              <a:buFont typeface="+mj-lt"/>
              <a:buAutoNum type="arabicPeriod"/>
              <a:defRPr sz="1000">
                <a:solidFill>
                  <a:schemeClr val="bg1"/>
                </a:solidFill>
                <a:latin typeface="Bookman Old Style" panose="02050604050505020204" pitchFamily="18" charset="0"/>
              </a:defRPr>
            </a:lvl1pPr>
            <a:lvl2pPr>
              <a:buFont typeface="+mj-lt"/>
              <a:buAutoNum type="arabicPeriod"/>
              <a:defRPr sz="1000">
                <a:solidFill>
                  <a:schemeClr val="bg1"/>
                </a:solidFill>
                <a:latin typeface="Bookman Old Style" panose="02050604050505020204" pitchFamily="18" charset="0"/>
              </a:defRPr>
            </a:lvl2pPr>
            <a:lvl3pPr>
              <a:buFont typeface="+mj-lt"/>
              <a:buAutoNum type="arabicPeriod"/>
              <a:defRPr sz="1000">
                <a:solidFill>
                  <a:schemeClr val="bg1"/>
                </a:solidFill>
                <a:latin typeface="Bookman Old Style" panose="02050604050505020204" pitchFamily="18" charset="0"/>
              </a:defRPr>
            </a:lvl3pPr>
            <a:lvl4pPr>
              <a:buFont typeface="+mj-lt"/>
              <a:buAutoNum type="arabicPeriod"/>
              <a:defRPr sz="1000">
                <a:solidFill>
                  <a:schemeClr val="bg1"/>
                </a:solidFill>
                <a:latin typeface="Bookman Old Style" panose="02050604050505020204" pitchFamily="18" charset="0"/>
              </a:defRPr>
            </a:lvl4pPr>
            <a:lvl5pPr>
              <a:buFont typeface="+mj-lt"/>
              <a:buAutoNum type="arabicPeriod"/>
              <a:defRPr sz="1000">
                <a:solidFill>
                  <a:schemeClr val="bg1"/>
                </a:solidFill>
                <a:latin typeface="Bookman Old Style" panose="02050604050505020204" pitchFamily="18" charset="0"/>
              </a:defRPr>
            </a:lvl5pPr>
          </a:lstStyle>
          <a:p>
            <a:pPr lvl="0"/>
            <a:r>
              <a:rPr lang="en-US"/>
              <a:t>Insert Section Number if exists if exists or leave here as it is</a:t>
            </a:r>
          </a:p>
          <a:p>
            <a:pPr lvl="0"/>
            <a:r>
              <a:rPr lang="en-US"/>
              <a:t>Insert others …</a:t>
            </a:r>
          </a:p>
        </p:txBody>
      </p:sp>
      <p:sp>
        <p:nvSpPr>
          <p:cNvPr id="16" name="Text Placeholder 2"/>
          <p:cNvSpPr>
            <a:spLocks noGrp="1"/>
          </p:cNvSpPr>
          <p:nvPr>
            <p:ph type="body" sz="quarter" idx="18" hasCustomPrompt="1"/>
          </p:nvPr>
        </p:nvSpPr>
        <p:spPr>
          <a:xfrm>
            <a:off x="68959" y="6568310"/>
            <a:ext cx="10076891" cy="296567"/>
          </a:xfrm>
        </p:spPr>
        <p:txBody>
          <a:bodyPr lIns="0" rIns="0">
            <a:normAutofit/>
          </a:bodyPr>
          <a:lstStyle>
            <a:lvl1pPr marL="0" indent="0" algn="l">
              <a:buNone/>
              <a:defRPr sz="1300" baseline="0">
                <a:solidFill>
                  <a:schemeClr val="bg1"/>
                </a:solidFill>
                <a:latin typeface="Bookman Old Style" panose="02050604050505020204" pitchFamily="18" charset="0"/>
              </a:defRPr>
            </a:lvl1pPr>
          </a:lstStyle>
          <a:p>
            <a:pPr algn="l"/>
            <a:r>
              <a:rPr lang="en-US">
                <a:solidFill>
                  <a:schemeClr val="bg1"/>
                </a:solidFill>
              </a:rPr>
              <a:t>G. Selda Uyanık</a:t>
            </a:r>
            <a:r>
              <a:rPr lang="en-US" i="1">
                <a:solidFill>
                  <a:schemeClr val="bg1"/>
                </a:solidFill>
              </a:rPr>
              <a:t>, Enter Footer Message Here</a:t>
            </a:r>
          </a:p>
        </p:txBody>
      </p:sp>
      <p:sp>
        <p:nvSpPr>
          <p:cNvPr id="19" name="Rectangle 18"/>
          <p:cNvSpPr/>
          <p:nvPr userDrawn="1"/>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3856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st_Slide">
    <p:spTree>
      <p:nvGrpSpPr>
        <p:cNvPr id="1" name=""/>
        <p:cNvGrpSpPr/>
        <p:nvPr/>
      </p:nvGrpSpPr>
      <p:grpSpPr>
        <a:xfrm>
          <a:off x="0" y="0"/>
          <a:ext cx="0" cy="0"/>
          <a:chOff x="0" y="0"/>
          <a:chExt cx="0" cy="0"/>
        </a:xfrm>
      </p:grpSpPr>
      <p:sp>
        <p:nvSpPr>
          <p:cNvPr id="17" name="Title 1"/>
          <p:cNvSpPr txBox="1">
            <a:spLocks/>
          </p:cNvSpPr>
          <p:nvPr/>
        </p:nvSpPr>
        <p:spPr>
          <a:xfrm>
            <a:off x="6092042" y="8"/>
            <a:ext cx="6099958" cy="1116273"/>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19" name="Title 1"/>
          <p:cNvSpPr txBox="1">
            <a:spLocks/>
          </p:cNvSpPr>
          <p:nvPr/>
        </p:nvSpPr>
        <p:spPr>
          <a:xfrm>
            <a:off x="0" y="-5939"/>
            <a:ext cx="6099958" cy="1116273"/>
          </a:xfrm>
          <a:prstGeom prst="rect">
            <a:avLst/>
          </a:prstGeom>
          <a:solidFill>
            <a:srgbClr val="0038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9" name="Rectangle 8"/>
          <p:cNvSpPr/>
          <p:nvPr/>
        </p:nvSpPr>
        <p:spPr>
          <a:xfrm>
            <a:off x="3956" y="1110207"/>
            <a:ext cx="12191999" cy="210312"/>
          </a:xfrm>
          <a:prstGeom prst="rect">
            <a:avLst/>
          </a:prstGeom>
          <a:gradFill>
            <a:gsLst>
              <a:gs pos="0">
                <a:srgbClr val="00386B"/>
              </a:gs>
              <a:gs pos="74000">
                <a:schemeClr val="accent1">
                  <a:lumMod val="45000"/>
                  <a:lumOff val="55000"/>
                </a:schemeClr>
              </a:gs>
              <a:gs pos="83000">
                <a:schemeClr val="accent1">
                  <a:lumMod val="45000"/>
                  <a:lumOff val="55000"/>
                </a:schemeClr>
              </a:gs>
              <a:gs pos="100000">
                <a:schemeClr val="accent1">
                  <a:lumMod val="30000"/>
                  <a:lumOff val="7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 y="-11886"/>
            <a:ext cx="1894562" cy="2014398"/>
          </a:xfrm>
          <a:prstGeom prst="rect">
            <a:avLst/>
          </a:prstGeom>
        </p:spPr>
      </p:pic>
      <p:sp>
        <p:nvSpPr>
          <p:cNvPr id="20" name="Rounded Rectangle 19"/>
          <p:cNvSpPr/>
          <p:nvPr/>
        </p:nvSpPr>
        <p:spPr>
          <a:xfrm>
            <a:off x="4346369" y="4301940"/>
            <a:ext cx="7290460" cy="1288871"/>
          </a:xfrm>
          <a:prstGeom prst="roundRect">
            <a:avLst/>
          </a:prstGeom>
          <a:solidFill>
            <a:schemeClr val="accent2"/>
          </a:solidFill>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Bookman Old Style" panose="02050604050505020204" pitchFamily="18" charset="0"/>
              </a:rPr>
              <a:t>Questions, Comments </a:t>
            </a:r>
            <a:r>
              <a:rPr lang="en-US" sz="2800">
                <a:latin typeface="Bookman Old Style" panose="02050604050505020204" pitchFamily="18" charset="0"/>
              </a:rPr>
              <a:t>?</a:t>
            </a:r>
            <a:r>
              <a:rPr lang="en-US" sz="2400" baseline="0">
                <a:latin typeface="Bookman Old Style" panose="02050604050505020204" pitchFamily="18" charset="0"/>
              </a:rPr>
              <a:t>?</a:t>
            </a:r>
            <a:r>
              <a:rPr lang="en-US" sz="2000" baseline="0">
                <a:latin typeface="Bookman Old Style" panose="02050604050505020204" pitchFamily="18" charset="0"/>
              </a:rPr>
              <a:t>?</a:t>
            </a:r>
            <a:endParaRPr lang="en-US" sz="4800">
              <a:latin typeface="Bookman Old Style" panose="02050604050505020204" pitchFamily="18" charset="0"/>
            </a:endParaRPr>
          </a:p>
        </p:txBody>
      </p:sp>
      <p:sp>
        <p:nvSpPr>
          <p:cNvPr id="21" name="Rounded Rectangle 20"/>
          <p:cNvSpPr/>
          <p:nvPr/>
        </p:nvSpPr>
        <p:spPr>
          <a:xfrm>
            <a:off x="1913122" y="2002512"/>
            <a:ext cx="6537591" cy="1448259"/>
          </a:xfrm>
          <a:prstGeom prst="roundRect">
            <a:avLst/>
          </a:prstGeom>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Bookman Old Style" panose="02050604050505020204" pitchFamily="18" charset="0"/>
              </a:rPr>
              <a:t>Thanks for your attention…</a:t>
            </a:r>
          </a:p>
        </p:txBody>
      </p:sp>
      <p:sp>
        <p:nvSpPr>
          <p:cNvPr id="11" name="Rectangle 10"/>
          <p:cNvSpPr/>
          <p:nvPr/>
        </p:nvSpPr>
        <p:spPr>
          <a:xfrm>
            <a:off x="2969" y="6613066"/>
            <a:ext cx="12199917" cy="192024"/>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sp>
        <p:nvSpPr>
          <p:cNvPr id="15" name="Rectangle 14"/>
          <p:cNvSpPr/>
          <p:nvPr/>
        </p:nvSpPr>
        <p:spPr>
          <a:xfrm>
            <a:off x="-3958" y="6608688"/>
            <a:ext cx="12197417" cy="210312"/>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Tree>
    <p:extLst>
      <p:ext uri="{BB962C8B-B14F-4D97-AF65-F5344CB8AC3E}">
        <p14:creationId xmlns:p14="http://schemas.microsoft.com/office/powerpoint/2010/main" val="258153178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82CAC-6B0E-4DC4-BCC1-679E9A742449}" type="datetime1">
              <a:rPr lang="en-US" smtClean="0"/>
              <a:t>10/10/2017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1FFB-3964-4897-94DD-F15B6F066694}" type="slidenum">
              <a:rPr lang="en-US" smtClean="0"/>
              <a:t>‹#›</a:t>
            </a:fld>
            <a:endParaRPr lang="en-US"/>
          </a:p>
        </p:txBody>
      </p:sp>
    </p:spTree>
    <p:extLst>
      <p:ext uri="{BB962C8B-B14F-4D97-AF65-F5344CB8AC3E}">
        <p14:creationId xmlns:p14="http://schemas.microsoft.com/office/powerpoint/2010/main" val="36244652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4717273" y="6018546"/>
            <a:ext cx="2743200" cy="365125"/>
          </a:xfrm>
        </p:spPr>
        <p:txBody>
          <a:bodyPr/>
          <a:lstStyle/>
          <a:p>
            <a:r>
              <a:rPr lang="en-US" dirty="0"/>
              <a:t>October</a:t>
            </a:r>
            <a:r>
              <a:rPr lang="tr-TR" dirty="0"/>
              <a:t> </a:t>
            </a:r>
            <a:r>
              <a:rPr lang="en-US" dirty="0"/>
              <a:t>201</a:t>
            </a:r>
            <a:r>
              <a:rPr lang="tr-TR" dirty="0"/>
              <a:t>7</a:t>
            </a:r>
            <a:endParaRPr lang="en-US" dirty="0"/>
          </a:p>
        </p:txBody>
      </p:sp>
      <p:sp>
        <p:nvSpPr>
          <p:cNvPr id="4" name="Text Placeholder 3"/>
          <p:cNvSpPr>
            <a:spLocks noGrp="1"/>
          </p:cNvSpPr>
          <p:nvPr>
            <p:ph type="body" sz="quarter" idx="11"/>
            <p:extLst>
              <p:ext uri="{D42A27DB-BD31-4B8C-83A1-F6EECF244321}">
                <p14:modId xmlns:p14="http://schemas.microsoft.com/office/powerpoint/2010/main" val="2650689166"/>
              </p:ext>
            </p:extLst>
          </p:nvPr>
        </p:nvSpPr>
        <p:spPr>
          <a:xfrm>
            <a:off x="2719777" y="2160371"/>
            <a:ext cx="6738197" cy="1742324"/>
          </a:xfrm>
        </p:spPr>
        <p:txBody>
          <a:bodyPr>
            <a:normAutofit/>
          </a:bodyPr>
          <a:lstStyle/>
          <a:p>
            <a:pPr defTabSz="457200">
              <a:lnSpc>
                <a:spcPct val="100000"/>
              </a:lnSpc>
              <a:spcBef>
                <a:spcPts val="0"/>
              </a:spcBef>
              <a:spcAft>
                <a:spcPts val="300"/>
              </a:spcAft>
              <a:buClr>
                <a:srgbClr val="90C226"/>
              </a:buClr>
              <a:buSzPct val="80000"/>
            </a:pPr>
            <a:r>
              <a:rPr lang="en-US" sz="2300" dirty="0">
                <a:solidFill>
                  <a:srgbClr val="FFFFFF"/>
                </a:solidFill>
              </a:rPr>
              <a:t>Literature Search on</a:t>
            </a:r>
          </a:p>
          <a:p>
            <a:pPr defTabSz="457200">
              <a:lnSpc>
                <a:spcPct val="100000"/>
              </a:lnSpc>
              <a:spcBef>
                <a:spcPts val="0"/>
              </a:spcBef>
              <a:spcAft>
                <a:spcPts val="300"/>
              </a:spcAft>
              <a:buClr>
                <a:srgbClr val="90C226"/>
              </a:buClr>
              <a:buSzPct val="80000"/>
            </a:pPr>
            <a:r>
              <a:rPr lang="en-US" sz="2300" dirty="0" err="1">
                <a:solidFill>
                  <a:srgbClr val="FFFFFF"/>
                </a:solidFill>
              </a:rPr>
              <a:t>LoRa</a:t>
            </a:r>
            <a:endParaRPr lang="en-US" sz="2300" dirty="0">
              <a:solidFill>
                <a:srgbClr val="FFFFFF"/>
              </a:solidFill>
            </a:endParaRPr>
          </a:p>
        </p:txBody>
      </p:sp>
      <p:sp>
        <p:nvSpPr>
          <p:cNvPr id="5" name="Text Placeholder 4"/>
          <p:cNvSpPr>
            <a:spLocks noGrp="1"/>
          </p:cNvSpPr>
          <p:nvPr>
            <p:ph type="body" sz="quarter" idx="12"/>
            <p:extLst>
              <p:ext uri="{D42A27DB-BD31-4B8C-83A1-F6EECF244321}">
                <p14:modId xmlns:p14="http://schemas.microsoft.com/office/powerpoint/2010/main" val="2409968043"/>
              </p:ext>
            </p:extLst>
          </p:nvPr>
        </p:nvSpPr>
        <p:spPr>
          <a:xfrm>
            <a:off x="1529691" y="5015451"/>
            <a:ext cx="9118363" cy="857292"/>
          </a:xfrm>
        </p:spPr>
        <p:txBody>
          <a:bodyPr>
            <a:noAutofit/>
          </a:bodyPr>
          <a:lstStyle/>
          <a:p>
            <a:pPr defTabSz="457200">
              <a:lnSpc>
                <a:spcPct val="100000"/>
              </a:lnSpc>
              <a:buClr>
                <a:srgbClr val="90C226"/>
              </a:buClr>
              <a:buSzPct val="80000"/>
            </a:pPr>
            <a:r>
              <a:rPr lang="tr-TR" sz="1400" dirty="0">
                <a:solidFill>
                  <a:srgbClr val="2C3C43"/>
                </a:solidFill>
              </a:rPr>
              <a:t>Review by Tugrul Yatagan</a:t>
            </a:r>
            <a:endParaRPr lang="en-US" sz="1400" dirty="0">
              <a:solidFill>
                <a:schemeClr val="tx2">
                  <a:lumMod val="60000"/>
                  <a:lumOff val="40000"/>
                </a:schemeClr>
              </a:solidFill>
            </a:endParaRPr>
          </a:p>
          <a:p>
            <a:pPr lvl="0" defTabSz="457200">
              <a:lnSpc>
                <a:spcPct val="100000"/>
              </a:lnSpc>
              <a:buClr>
                <a:srgbClr val="90C226"/>
              </a:buClr>
              <a:buSzPct val="80000"/>
            </a:pPr>
            <a:r>
              <a:rPr lang="en-US" sz="1100" dirty="0">
                <a:solidFill>
                  <a:srgbClr val="2C3C43"/>
                </a:solidFill>
              </a:rPr>
              <a:t>yatagan@itu.edu.tr</a:t>
            </a:r>
          </a:p>
        </p:txBody>
      </p:sp>
      <p:sp>
        <p:nvSpPr>
          <p:cNvPr id="7" name="Text Placeholder 4"/>
          <p:cNvSpPr txBox="1">
            <a:spLocks/>
          </p:cNvSpPr>
          <p:nvPr>
            <p:extLst>
              <p:ext uri="{D42A27DB-BD31-4B8C-83A1-F6EECF244321}">
                <p14:modId xmlns:p14="http://schemas.microsoft.com/office/powerpoint/2010/main" val="3654107479"/>
              </p:ext>
            </p:extLst>
          </p:nvPr>
        </p:nvSpPr>
        <p:spPr>
          <a:xfrm>
            <a:off x="1434958" y="4158159"/>
            <a:ext cx="9118363" cy="8572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Bookman Old Style" panose="0205060405050502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lnSpc>
                <a:spcPct val="100000"/>
              </a:lnSpc>
              <a:buClr>
                <a:srgbClr val="90C226"/>
              </a:buClr>
              <a:buSzPct val="80000"/>
            </a:pPr>
            <a:endParaRPr sz="1400" dirty="0">
              <a:solidFill>
                <a:schemeClr val="tx1"/>
              </a:solidFill>
            </a:endParaRPr>
          </a:p>
        </p:txBody>
      </p:sp>
    </p:spTree>
    <p:extLst>
      <p:ext uri="{BB962C8B-B14F-4D97-AF65-F5344CB8AC3E}">
        <p14:creationId xmlns:p14="http://schemas.microsoft.com/office/powerpoint/2010/main" val="80357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10</a:t>
            </a:fld>
            <a:endParaRPr lang="en-US" dirty="0"/>
          </a:p>
        </p:txBody>
      </p:sp>
      <p:sp>
        <p:nvSpPr>
          <p:cNvPr id="7" name="Text Placeholder 6"/>
          <p:cNvSpPr>
            <a:spLocks noGrp="1"/>
          </p:cNvSpPr>
          <p:nvPr>
            <p:ph type="body" sz="quarter" idx="14"/>
          </p:nvPr>
        </p:nvSpPr>
        <p:spPr/>
        <p:txBody>
          <a:bodyPr/>
          <a:lstStyle/>
          <a:p>
            <a:r>
              <a:rPr lang="en-US" sz="1800" dirty="0"/>
              <a:t>Evaluation researches</a:t>
            </a:r>
          </a:p>
        </p:txBody>
      </p:sp>
      <p:sp>
        <p:nvSpPr>
          <p:cNvPr id="19" name="TextBox 18"/>
          <p:cNvSpPr txBox="1"/>
          <p:nvPr>
            <p:extLst/>
          </p:nvPr>
        </p:nvSpPr>
        <p:spPr>
          <a:xfrm>
            <a:off x="534988" y="1751013"/>
            <a:ext cx="9361524" cy="3693319"/>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Multi-hop communication in the uplink for LPWANs</a:t>
            </a:r>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In this work, researchers analyze the impact on LPWANs energy consumption of multi-hop communication in the uplink, allowing STAs to transmit data packets in lower power levels and higher data rates to closer parent STAs, reducing their energy consumption consequently.</a:t>
            </a:r>
          </a:p>
          <a:p>
            <a:pPr marL="285750" indent="-285750">
              <a:buClr>
                <a:schemeClr val="accent2"/>
              </a:buClr>
              <a:buFont typeface="Arial" panose="020B0604020202020204" pitchFamily="34" charset="0"/>
              <a:buChar char="•"/>
            </a:pPr>
            <a:r>
              <a:rPr lang="en-US" b="1" dirty="0"/>
              <a:t>Multi-hop </a:t>
            </a:r>
            <a:r>
              <a:rPr lang="en-US" b="1" dirty="0" err="1"/>
              <a:t>LoRa</a:t>
            </a:r>
            <a:r>
              <a:rPr lang="en-US" b="1" dirty="0"/>
              <a:t> Networks Enabled by Concurrent Transmission</a:t>
            </a:r>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In this work, researchers strive to construct an efficient multi-hop network based on the sub-GHz low-power wide-area (LPWA) technology. Specifically, we investigate the combination of </a:t>
            </a:r>
            <a:r>
              <a:rPr lang="en-US" dirty="0" err="1"/>
              <a:t>LoRa</a:t>
            </a:r>
            <a:r>
              <a:rPr lang="en-US" dirty="0"/>
              <a:t>, a physical-layer standard that can provide several kilometer outdoor coverage, and concurrent transmission (CT), a recently proposed multi-hop protocol that can significantly improve the network efficiency</a:t>
            </a:r>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b="1"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292340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11</a:t>
            </a:fld>
            <a:endParaRPr lang="en-US" dirty="0"/>
          </a:p>
        </p:txBody>
      </p:sp>
      <p:sp>
        <p:nvSpPr>
          <p:cNvPr id="7" name="Text Placeholder 6"/>
          <p:cNvSpPr>
            <a:spLocks noGrp="1"/>
          </p:cNvSpPr>
          <p:nvPr>
            <p:ph type="body" sz="quarter" idx="14"/>
          </p:nvPr>
        </p:nvSpPr>
        <p:spPr/>
        <p:txBody>
          <a:bodyPr/>
          <a:lstStyle/>
          <a:p>
            <a:r>
              <a:rPr lang="en-US" sz="1800" dirty="0"/>
              <a:t>Evaluation researches</a:t>
            </a:r>
          </a:p>
        </p:txBody>
      </p:sp>
      <p:sp>
        <p:nvSpPr>
          <p:cNvPr id="19" name="TextBox 18"/>
          <p:cNvSpPr txBox="1"/>
          <p:nvPr>
            <p:extLst/>
          </p:nvPr>
        </p:nvSpPr>
        <p:spPr>
          <a:xfrm>
            <a:off x="534988" y="1751013"/>
            <a:ext cx="9361524" cy="4801314"/>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An Experimental Evaluation of the Reliability of </a:t>
            </a:r>
            <a:r>
              <a:rPr lang="en-US" b="1" dirty="0" err="1"/>
              <a:t>LoRa</a:t>
            </a:r>
            <a:r>
              <a:rPr lang="en-US" b="1" dirty="0"/>
              <a:t> Long-Range Low-Power Wireless Communication</a:t>
            </a:r>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This paper presents an extensive experimental study of the reliability of </a:t>
            </a:r>
            <a:r>
              <a:rPr lang="en-US" dirty="0" err="1"/>
              <a:t>LoRa</a:t>
            </a:r>
            <a:r>
              <a:rPr lang="en-US" dirty="0"/>
              <a:t>. Researchers focus our evaluation on the impact of physical layer settings on the effective data rate and energy efficiency of communications.</a:t>
            </a:r>
          </a:p>
          <a:p>
            <a:pPr marL="285750" indent="-285750">
              <a:buClr>
                <a:schemeClr val="accent2"/>
              </a:buClr>
              <a:buFont typeface="Arial" panose="020B0604020202020204" pitchFamily="34" charset="0"/>
              <a:buChar char="•"/>
            </a:pPr>
            <a:r>
              <a:rPr lang="en-US" b="1" dirty="0"/>
              <a:t>A survey on LPWA technology: </a:t>
            </a:r>
            <a:r>
              <a:rPr lang="en-US" b="1" dirty="0" err="1"/>
              <a:t>LoRa</a:t>
            </a:r>
            <a:r>
              <a:rPr lang="en-US" b="1" dirty="0"/>
              <a:t> and NB-IoT</a:t>
            </a:r>
          </a:p>
          <a:p>
            <a:pPr marL="742950" lvl="1" indent="-285750">
              <a:buClr>
                <a:schemeClr val="accent2"/>
              </a:buClr>
              <a:buFont typeface="Arial" panose="020B0604020202020204" pitchFamily="34" charset="0"/>
              <a:buChar char="•"/>
            </a:pPr>
            <a:r>
              <a:rPr lang="en-US" dirty="0"/>
              <a:t>2017 KICS Journal Paper</a:t>
            </a:r>
          </a:p>
          <a:p>
            <a:pPr marL="742950" lvl="1" indent="-285750">
              <a:buClr>
                <a:schemeClr val="accent2"/>
              </a:buClr>
              <a:buFont typeface="Arial" panose="020B0604020202020204" pitchFamily="34" charset="0"/>
              <a:buChar char="•"/>
            </a:pPr>
            <a:r>
              <a:rPr lang="en-US" dirty="0"/>
              <a:t>In this paper, researchers provide a comprehensive survey on NB-IoT and </a:t>
            </a:r>
            <a:r>
              <a:rPr lang="en-US" dirty="0" err="1"/>
              <a:t>LoRa</a:t>
            </a:r>
            <a:r>
              <a:rPr lang="en-US" dirty="0"/>
              <a:t> as efficient solutions connecting the devices. It is shown that unlicensed </a:t>
            </a:r>
            <a:r>
              <a:rPr lang="en-US" dirty="0" err="1"/>
              <a:t>LoRa</a:t>
            </a:r>
            <a:r>
              <a:rPr lang="en-US" dirty="0"/>
              <a:t> has advantages in terms of battery lifetime, capacity, and cost. Meanwhile, licensed NB-IoT offers benefits in terms of </a:t>
            </a:r>
            <a:r>
              <a:rPr lang="en-US" dirty="0" err="1"/>
              <a:t>QoS</a:t>
            </a:r>
            <a:r>
              <a:rPr lang="en-US" dirty="0"/>
              <a:t>, latency, reliability, and range.</a:t>
            </a:r>
          </a:p>
          <a:p>
            <a:pPr marL="285750" indent="-285750">
              <a:buClr>
                <a:schemeClr val="accent2"/>
              </a:buClr>
              <a:buFont typeface="Arial" panose="020B0604020202020204" pitchFamily="34" charset="0"/>
              <a:buChar char="•"/>
            </a:pPr>
            <a:r>
              <a:rPr lang="en-US" b="1" dirty="0"/>
              <a:t>Understanding the Limits of </a:t>
            </a:r>
            <a:r>
              <a:rPr lang="en-US" b="1" dirty="0" err="1"/>
              <a:t>LoRaWAN</a:t>
            </a:r>
            <a:endParaRPr lang="en-US" b="1" dirty="0"/>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This article provides an impartial and fair overview of what the capabilities and the limitations of </a:t>
            </a:r>
            <a:r>
              <a:rPr lang="en-US" dirty="0" err="1"/>
              <a:t>LoRaWAN</a:t>
            </a:r>
            <a:r>
              <a:rPr lang="en-US" dirty="0"/>
              <a:t> in terms of capacity, network size, reliability, real time usage.</a:t>
            </a:r>
          </a:p>
          <a:p>
            <a:pPr marL="285750"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b="1"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89725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12</a:t>
            </a:fld>
            <a:endParaRPr lang="en-US" dirty="0"/>
          </a:p>
        </p:txBody>
      </p:sp>
      <p:sp>
        <p:nvSpPr>
          <p:cNvPr id="7" name="Text Placeholder 6"/>
          <p:cNvSpPr>
            <a:spLocks noGrp="1"/>
          </p:cNvSpPr>
          <p:nvPr>
            <p:ph type="body" sz="quarter" idx="14"/>
          </p:nvPr>
        </p:nvSpPr>
        <p:spPr/>
        <p:txBody>
          <a:bodyPr/>
          <a:lstStyle/>
          <a:p>
            <a:r>
              <a:rPr lang="en-US" sz="1800" dirty="0"/>
              <a:t>Real world application researches</a:t>
            </a:r>
          </a:p>
        </p:txBody>
      </p:sp>
      <p:sp>
        <p:nvSpPr>
          <p:cNvPr id="19" name="TextBox 18"/>
          <p:cNvSpPr txBox="1"/>
          <p:nvPr>
            <p:extLst/>
          </p:nvPr>
        </p:nvSpPr>
        <p:spPr>
          <a:xfrm>
            <a:off x="534988" y="1751013"/>
            <a:ext cx="9361524" cy="3970318"/>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Capacity limits of </a:t>
            </a:r>
            <a:r>
              <a:rPr lang="en-US" b="1" dirty="0" err="1"/>
              <a:t>LoRaWAN</a:t>
            </a:r>
            <a:r>
              <a:rPr lang="en-US" b="1" dirty="0"/>
              <a:t> technology for smart metering applications</a:t>
            </a:r>
          </a:p>
          <a:p>
            <a:pPr marL="742950" lvl="1" indent="-285750">
              <a:buClr>
                <a:schemeClr val="accent2"/>
              </a:buClr>
              <a:buFont typeface="Arial" panose="020B0604020202020204" pitchFamily="34" charset="0"/>
              <a:buChar char="•"/>
            </a:pPr>
            <a:r>
              <a:rPr lang="en-US" dirty="0"/>
              <a:t>2017 IEEE ICC Conference Paper</a:t>
            </a:r>
          </a:p>
          <a:p>
            <a:pPr marL="742950" lvl="1" indent="-285750">
              <a:buClr>
                <a:schemeClr val="accent2"/>
              </a:buClr>
              <a:buFont typeface="Arial" panose="020B0604020202020204" pitchFamily="34" charset="0"/>
              <a:buChar char="•"/>
            </a:pPr>
            <a:r>
              <a:rPr lang="en-US" dirty="0"/>
              <a:t>This paper analyze and discuss the capacity limits of </a:t>
            </a:r>
            <a:r>
              <a:rPr lang="en-US" dirty="0" err="1"/>
              <a:t>LoRaWAN</a:t>
            </a:r>
            <a:r>
              <a:rPr lang="en-US" dirty="0"/>
              <a:t> technology for smart metering applications using a real </a:t>
            </a:r>
            <a:r>
              <a:rPr lang="en-US" dirty="0" err="1"/>
              <a:t>LoRa</a:t>
            </a:r>
            <a:r>
              <a:rPr lang="en-US" dirty="0"/>
              <a:t> network simulator including uplink and downlink. </a:t>
            </a:r>
          </a:p>
          <a:p>
            <a:pPr marL="285750" indent="-285750">
              <a:buClr>
                <a:schemeClr val="accent2"/>
              </a:buClr>
              <a:buFont typeface="Arial" panose="020B0604020202020204" pitchFamily="34" charset="0"/>
              <a:buChar char="•"/>
            </a:pPr>
            <a:r>
              <a:rPr lang="en-US" b="1" dirty="0"/>
              <a:t>Energy Efficient </a:t>
            </a:r>
            <a:r>
              <a:rPr lang="en-US" b="1" dirty="0" err="1"/>
              <a:t>LoRa</a:t>
            </a:r>
            <a:r>
              <a:rPr lang="en-US" b="1" dirty="0"/>
              <a:t> GPS Tracker for Dementia Patients</a:t>
            </a:r>
          </a:p>
          <a:p>
            <a:pPr marL="742950" lvl="1" indent="-285750">
              <a:buClr>
                <a:schemeClr val="accent2"/>
              </a:buClr>
              <a:buFont typeface="Arial" panose="020B0604020202020204" pitchFamily="34" charset="0"/>
              <a:buChar char="•"/>
            </a:pPr>
            <a:r>
              <a:rPr lang="en-US" dirty="0"/>
              <a:t>2017 IEEE Conference Paper</a:t>
            </a:r>
          </a:p>
          <a:p>
            <a:pPr marL="742950" lvl="1" indent="-285750">
              <a:buClr>
                <a:schemeClr val="accent2"/>
              </a:buClr>
              <a:buFont typeface="Arial" panose="020B0604020202020204" pitchFamily="34" charset="0"/>
              <a:buChar char="•"/>
            </a:pPr>
            <a:r>
              <a:rPr lang="en-US" dirty="0"/>
              <a:t>In this paper researchers inspected individual energy consumption of the components in a GPS tracker and proposed a novel energy efficient, small wristband by integrating the latest </a:t>
            </a:r>
            <a:r>
              <a:rPr lang="en-US" dirty="0" err="1"/>
              <a:t>LoRa</a:t>
            </a:r>
            <a:r>
              <a:rPr lang="en-US" dirty="0"/>
              <a:t> communication and GPS duty cycling technologies</a:t>
            </a:r>
          </a:p>
          <a:p>
            <a:pPr marL="285750" indent="-285750">
              <a:buClr>
                <a:schemeClr val="accent2"/>
              </a:buClr>
              <a:buFont typeface="Arial" panose="020B0604020202020204" pitchFamily="34" charset="0"/>
              <a:buChar char="•"/>
            </a:pPr>
            <a:r>
              <a:rPr lang="en-US" b="1" dirty="0"/>
              <a:t>GPS-free Geolocation using </a:t>
            </a:r>
            <a:r>
              <a:rPr lang="en-US" b="1" dirty="0" err="1"/>
              <a:t>LoRa</a:t>
            </a:r>
            <a:r>
              <a:rPr lang="en-US" b="1" dirty="0"/>
              <a:t> in Low-Power WANs</a:t>
            </a:r>
          </a:p>
          <a:p>
            <a:pPr marL="742950" lvl="1" indent="-285750">
              <a:buClr>
                <a:schemeClr val="accent2"/>
              </a:buClr>
              <a:buFont typeface="Arial" panose="020B0604020202020204" pitchFamily="34" charset="0"/>
              <a:buChar char="•"/>
            </a:pPr>
            <a:r>
              <a:rPr lang="en-US" dirty="0"/>
              <a:t>2017 IEEE Conference Paper</a:t>
            </a:r>
          </a:p>
          <a:p>
            <a:pPr marL="742950" lvl="1" indent="-285750">
              <a:buClr>
                <a:schemeClr val="accent2"/>
              </a:buClr>
              <a:buFont typeface="Arial" panose="020B0604020202020204" pitchFamily="34" charset="0"/>
              <a:buChar char="•"/>
            </a:pPr>
            <a:r>
              <a:rPr lang="en-US" dirty="0"/>
              <a:t>Researchers calculate the current position without the use of GPS or GSM. This is done using the low power technology </a:t>
            </a:r>
            <a:r>
              <a:rPr lang="en-US" dirty="0" err="1"/>
              <a:t>LoRa</a:t>
            </a:r>
            <a:r>
              <a:rPr lang="en-US" dirty="0"/>
              <a:t> where the geolocation is calculated applying a </a:t>
            </a:r>
            <a:r>
              <a:rPr lang="en-US" dirty="0" err="1"/>
              <a:t>multilateration</a:t>
            </a:r>
            <a:r>
              <a:rPr lang="en-US" dirty="0"/>
              <a:t> algorithm on the gateways timestamps from received packages.</a:t>
            </a:r>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b="1"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134109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13</a:t>
            </a:fld>
            <a:endParaRPr lang="en-US" dirty="0"/>
          </a:p>
        </p:txBody>
      </p:sp>
      <p:sp>
        <p:nvSpPr>
          <p:cNvPr id="7" name="Text Placeholder 6"/>
          <p:cNvSpPr>
            <a:spLocks noGrp="1"/>
          </p:cNvSpPr>
          <p:nvPr>
            <p:ph type="body" sz="quarter" idx="14"/>
          </p:nvPr>
        </p:nvSpPr>
        <p:spPr/>
        <p:txBody>
          <a:bodyPr/>
          <a:lstStyle/>
          <a:p>
            <a:r>
              <a:rPr lang="en-US" sz="1800" dirty="0"/>
              <a:t>Real world application researches</a:t>
            </a:r>
          </a:p>
        </p:txBody>
      </p:sp>
      <p:sp>
        <p:nvSpPr>
          <p:cNvPr id="19" name="TextBox 18"/>
          <p:cNvSpPr txBox="1"/>
          <p:nvPr>
            <p:extLst/>
          </p:nvPr>
        </p:nvSpPr>
        <p:spPr>
          <a:xfrm>
            <a:off x="534988" y="1751013"/>
            <a:ext cx="9361524" cy="4801314"/>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Using </a:t>
            </a:r>
            <a:r>
              <a:rPr lang="en-US" b="1" dirty="0" err="1"/>
              <a:t>LoRa</a:t>
            </a:r>
            <a:r>
              <a:rPr lang="en-US" b="1" dirty="0"/>
              <a:t> for industrial wireless networks</a:t>
            </a:r>
          </a:p>
          <a:p>
            <a:pPr marL="742950" lvl="1" indent="-285750">
              <a:buClr>
                <a:schemeClr val="accent2"/>
              </a:buClr>
              <a:buFont typeface="Arial" panose="020B0604020202020204" pitchFamily="34" charset="0"/>
              <a:buChar char="•"/>
            </a:pPr>
            <a:r>
              <a:rPr lang="en-US" dirty="0"/>
              <a:t>2017 IEEE ICC Conference Paper</a:t>
            </a:r>
          </a:p>
          <a:p>
            <a:pPr marL="742950" lvl="1" indent="-285750">
              <a:buClr>
                <a:schemeClr val="accent2"/>
              </a:buClr>
              <a:buFont typeface="Arial" panose="020B0604020202020204" pitchFamily="34" charset="0"/>
              <a:buChar char="•"/>
            </a:pPr>
            <a:r>
              <a:rPr lang="en-US" dirty="0"/>
              <a:t>In this paper, the </a:t>
            </a:r>
            <a:r>
              <a:rPr lang="en-US" dirty="0" err="1"/>
              <a:t>LoRa</a:t>
            </a:r>
            <a:r>
              <a:rPr lang="en-US" dirty="0"/>
              <a:t> technology is investigated for the implementation of industrial wireless networks suitable for sensors and actuators of the Industry 4.0 era. After a brief overview of </a:t>
            </a:r>
            <a:r>
              <a:rPr lang="en-US" dirty="0" err="1"/>
              <a:t>LoRa</a:t>
            </a:r>
            <a:r>
              <a:rPr lang="en-US" dirty="0"/>
              <a:t> and </a:t>
            </a:r>
            <a:r>
              <a:rPr lang="en-US" dirty="0" err="1"/>
              <a:t>LoRaWAN</a:t>
            </a:r>
            <a:r>
              <a:rPr lang="en-US" dirty="0"/>
              <a:t>, the paper deals with the discussion about using </a:t>
            </a:r>
            <a:r>
              <a:rPr lang="en-US" dirty="0" err="1"/>
              <a:t>LoRa</a:t>
            </a:r>
            <a:r>
              <a:rPr lang="en-US" dirty="0"/>
              <a:t> for industrial applications compared to traditional industrial wireless systems.</a:t>
            </a:r>
          </a:p>
          <a:p>
            <a:pPr marL="285750" indent="-285750">
              <a:buClr>
                <a:schemeClr val="accent2"/>
              </a:buClr>
              <a:buFont typeface="Arial" panose="020B0604020202020204" pitchFamily="34" charset="0"/>
              <a:buChar char="•"/>
            </a:pPr>
            <a:r>
              <a:rPr lang="en-US" b="1" dirty="0"/>
              <a:t>LORA: Loss Differentiation Rate Adaptation Scheme for Vehicle-to-Vehicle Safety Communications</a:t>
            </a:r>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In this paper, researchers propose a </a:t>
            </a:r>
            <a:r>
              <a:rPr lang="en-US" dirty="0" err="1"/>
              <a:t>LOss</a:t>
            </a:r>
            <a:r>
              <a:rPr lang="en-US" dirty="0"/>
              <a:t> differentiation RA (LORA) scheme. LORA can estimate the average packet loss rate (PLR) for each sender and differentiate the fading losses from the interference losses. Extensive evaluation results demonstrate that LORA can provide reliability guarantees for V2V safety applications, as well as a response to environment changes in a real-time manner.</a:t>
            </a:r>
          </a:p>
          <a:p>
            <a:pPr marL="742950" lvl="1" indent="-285750">
              <a:buClr>
                <a:schemeClr val="accent2"/>
              </a:buClr>
              <a:buFont typeface="Arial" panose="020B0604020202020204" pitchFamily="34" charset="0"/>
              <a:buChar char="•"/>
            </a:pPr>
            <a:endParaRPr lang="en-US" b="1" dirty="0"/>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b="1"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118547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BF1FFB-3964-4897-94DD-F15B6F066694}" type="slidenum">
              <a:rPr lang="en-US" smtClean="0"/>
              <a:t>14</a:t>
            </a:fld>
            <a:endParaRPr lang="en-US"/>
          </a:p>
        </p:txBody>
      </p:sp>
      <p:sp>
        <p:nvSpPr>
          <p:cNvPr id="8" name="TextBox 7"/>
          <p:cNvSpPr txBox="1"/>
          <p:nvPr/>
        </p:nvSpPr>
        <p:spPr>
          <a:xfrm>
            <a:off x="4872374" y="3164416"/>
            <a:ext cx="5107649" cy="400110"/>
          </a:xfrm>
          <a:prstGeom prst="rect">
            <a:avLst/>
          </a:prstGeom>
          <a:noFill/>
        </p:spPr>
        <p:txBody>
          <a:bodyPr wrap="square" rtlCol="0">
            <a:spAutoFit/>
          </a:bodyPr>
          <a:lstStyle/>
          <a:p>
            <a:pPr>
              <a:buClr>
                <a:schemeClr val="accent2"/>
              </a:buClr>
            </a:pPr>
            <a:r>
              <a:rPr lang="tr-TR" sz="2000"/>
              <a:t>Thank you for your time. </a:t>
            </a:r>
          </a:p>
        </p:txBody>
      </p:sp>
      <p:sp>
        <p:nvSpPr>
          <p:cNvPr id="9" name="TextBox 8"/>
          <p:cNvSpPr txBox="1"/>
          <p:nvPr/>
        </p:nvSpPr>
        <p:spPr>
          <a:xfrm>
            <a:off x="5434079" y="3695155"/>
            <a:ext cx="5107649" cy="369332"/>
          </a:xfrm>
          <a:prstGeom prst="rect">
            <a:avLst/>
          </a:prstGeom>
          <a:noFill/>
        </p:spPr>
        <p:txBody>
          <a:bodyPr wrap="square" rtlCol="0">
            <a:spAutoFit/>
          </a:bodyPr>
          <a:lstStyle/>
          <a:p>
            <a:pPr>
              <a:buClr>
                <a:schemeClr val="accent2"/>
              </a:buClr>
            </a:pPr>
            <a:r>
              <a:rPr lang="tr-TR"/>
              <a:t>Any questions?</a:t>
            </a:r>
            <a:endParaRPr lang="en-US"/>
          </a:p>
        </p:txBody>
      </p:sp>
    </p:spTree>
    <p:extLst>
      <p:ext uri="{BB962C8B-B14F-4D97-AF65-F5344CB8AC3E}">
        <p14:creationId xmlns:p14="http://schemas.microsoft.com/office/powerpoint/2010/main" val="122013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chorCtr="0">
            <a:normAutofit/>
          </a:bodyPr>
          <a:lstStyle/>
          <a:p>
            <a:pPr marL="1033463" indent="-457200">
              <a:lnSpc>
                <a:spcPts val="3000"/>
              </a:lnSpc>
              <a:buClr>
                <a:schemeClr val="accent2"/>
              </a:buClr>
              <a:buSzPct val="110000"/>
              <a:buFont typeface="+mj-lt"/>
              <a:buAutoNum type="arabicPeriod"/>
              <a:tabLst>
                <a:tab pos="1087438" algn="l"/>
              </a:tabLst>
            </a:pPr>
            <a:r>
              <a:rPr lang="tr-TR" sz="1800" dirty="0"/>
              <a:t>Introduction</a:t>
            </a:r>
          </a:p>
          <a:p>
            <a:pPr marL="1033463" indent="-457200">
              <a:lnSpc>
                <a:spcPts val="3000"/>
              </a:lnSpc>
              <a:buClr>
                <a:schemeClr val="accent2"/>
              </a:buClr>
              <a:buSzPct val="110000"/>
              <a:buFont typeface="+mj-lt"/>
              <a:buAutoNum type="arabicPeriod"/>
              <a:tabLst>
                <a:tab pos="1087438" algn="l"/>
              </a:tabLst>
            </a:pPr>
            <a:r>
              <a:rPr lang="en-US" sz="1800" dirty="0"/>
              <a:t>Performance analysis researches</a:t>
            </a:r>
            <a:endParaRPr lang="tr-TR" sz="1800" dirty="0"/>
          </a:p>
          <a:p>
            <a:pPr marL="1033463" indent="-457200">
              <a:lnSpc>
                <a:spcPts val="3000"/>
              </a:lnSpc>
              <a:buClr>
                <a:schemeClr val="accent2"/>
              </a:buClr>
              <a:buSzPct val="110000"/>
              <a:buFont typeface="+mj-lt"/>
              <a:buAutoNum type="arabicPeriod"/>
              <a:tabLst>
                <a:tab pos="1087438" algn="l"/>
              </a:tabLst>
            </a:pPr>
            <a:r>
              <a:rPr lang="en-US" sz="1800" dirty="0"/>
              <a:t>Evaluation researches</a:t>
            </a:r>
          </a:p>
          <a:p>
            <a:pPr marL="1033463" indent="-457200">
              <a:lnSpc>
                <a:spcPts val="3000"/>
              </a:lnSpc>
              <a:buClr>
                <a:schemeClr val="accent2"/>
              </a:buClr>
              <a:buSzPct val="110000"/>
              <a:buFont typeface="+mj-lt"/>
              <a:buAutoNum type="arabicPeriod"/>
              <a:tabLst>
                <a:tab pos="1087438" algn="l"/>
              </a:tabLst>
            </a:pPr>
            <a:r>
              <a:rPr lang="en-US" sz="1800" dirty="0"/>
              <a:t>Real world application researches</a:t>
            </a:r>
            <a:endParaRPr lang="tr-TR" sz="1800" dirty="0"/>
          </a:p>
          <a:p>
            <a:pPr marL="1033463" indent="-457200">
              <a:lnSpc>
                <a:spcPts val="3000"/>
              </a:lnSpc>
              <a:buClr>
                <a:schemeClr val="accent2"/>
              </a:buClr>
              <a:buSzPct val="110000"/>
              <a:buFont typeface="+mj-lt"/>
              <a:buAutoNum type="arabicPeriod"/>
              <a:tabLst>
                <a:tab pos="1087438" algn="l"/>
              </a:tabLst>
            </a:pPr>
            <a:r>
              <a:rPr lang="tr-TR" sz="1800" dirty="0"/>
              <a:t>Conclus</a:t>
            </a:r>
            <a:r>
              <a:rPr lang="en-US" sz="1800" dirty="0"/>
              <a:t>ion</a:t>
            </a:r>
          </a:p>
        </p:txBody>
      </p:sp>
      <p:sp>
        <p:nvSpPr>
          <p:cNvPr id="8" name="Slide Number Placeholder 7"/>
          <p:cNvSpPr>
            <a:spLocks noGrp="1"/>
          </p:cNvSpPr>
          <p:nvPr>
            <p:ph type="sldNum" sz="quarter" idx="12"/>
          </p:nvPr>
        </p:nvSpPr>
        <p:spPr/>
        <p:txBody>
          <a:bodyPr/>
          <a:lstStyle/>
          <a:p>
            <a:fld id="{5EBF1FFB-3964-4897-94DD-F15B6F066694}" type="slidenum">
              <a:rPr lang="en-US" smtClean="0"/>
              <a:t>2</a:t>
            </a:fld>
            <a:endParaRPr lang="en-US" dirty="0"/>
          </a:p>
        </p:txBody>
      </p:sp>
      <p:sp>
        <p:nvSpPr>
          <p:cNvPr id="9" name="Text Placeholder 8"/>
          <p:cNvSpPr>
            <a:spLocks noGrp="1"/>
          </p:cNvSpPr>
          <p:nvPr>
            <p:ph type="body" sz="quarter" idx="14"/>
          </p:nvPr>
        </p:nvSpPr>
        <p:spPr/>
        <p:txBody>
          <a:bodyPr/>
          <a:lstStyle/>
          <a:p>
            <a:r>
              <a:rPr lang="en-US" sz="1800" dirty="0"/>
              <a:t>OUTLINE</a:t>
            </a:r>
          </a:p>
        </p:txBody>
      </p:sp>
    </p:spTree>
    <p:extLst>
      <p:ext uri="{BB962C8B-B14F-4D97-AF65-F5344CB8AC3E}">
        <p14:creationId xmlns:p14="http://schemas.microsoft.com/office/powerpoint/2010/main" val="312987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3</a:t>
            </a:fld>
            <a:endParaRPr lang="en-US" dirty="0"/>
          </a:p>
        </p:txBody>
      </p:sp>
      <p:sp>
        <p:nvSpPr>
          <p:cNvPr id="7" name="Text Placeholder 6"/>
          <p:cNvSpPr>
            <a:spLocks noGrp="1"/>
          </p:cNvSpPr>
          <p:nvPr>
            <p:ph type="body" sz="quarter" idx="14"/>
          </p:nvPr>
        </p:nvSpPr>
        <p:spPr/>
        <p:txBody>
          <a:bodyPr/>
          <a:lstStyle/>
          <a:p>
            <a:r>
              <a:rPr lang="tr-TR" sz="1800" dirty="0"/>
              <a:t>Introduction</a:t>
            </a:r>
            <a:endParaRPr lang="en-US" sz="1800" dirty="0"/>
          </a:p>
        </p:txBody>
      </p:sp>
      <p:sp>
        <p:nvSpPr>
          <p:cNvPr id="19" name="TextBox 18"/>
          <p:cNvSpPr txBox="1"/>
          <p:nvPr>
            <p:extLst>
              <p:ext uri="{D42A27DB-BD31-4B8C-83A1-F6EECF244321}">
                <p14:modId xmlns:p14="http://schemas.microsoft.com/office/powerpoint/2010/main" val="3483556269"/>
              </p:ext>
            </p:extLst>
          </p:nvPr>
        </p:nvSpPr>
        <p:spPr>
          <a:xfrm>
            <a:off x="534988" y="1751013"/>
            <a:ext cx="9361524" cy="5078313"/>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dirty="0" err="1"/>
              <a:t>LoRa</a:t>
            </a:r>
            <a:endParaRPr lang="en-US" dirty="0"/>
          </a:p>
          <a:p>
            <a:pPr marL="742950" lvl="1" indent="-285750">
              <a:buClr>
                <a:schemeClr val="accent2"/>
              </a:buClr>
              <a:buFont typeface="Arial" panose="020B0604020202020204" pitchFamily="34" charset="0"/>
              <a:buChar char="•"/>
            </a:pPr>
            <a:r>
              <a:rPr lang="en-US" dirty="0"/>
              <a:t>Star topology</a:t>
            </a:r>
          </a:p>
          <a:p>
            <a:pPr marL="742950" lvl="1" indent="-285750">
              <a:buClr>
                <a:schemeClr val="accent2"/>
              </a:buClr>
              <a:buFont typeface="Arial" panose="020B0604020202020204" pitchFamily="34" charset="0"/>
              <a:buChar char="•"/>
            </a:pPr>
            <a:r>
              <a:rPr lang="en-US" dirty="0"/>
              <a:t>Long range transmission in the License-free sub-GHz frequency</a:t>
            </a:r>
          </a:p>
          <a:p>
            <a:pPr marL="742950" lvl="1" indent="-285750">
              <a:buClr>
                <a:schemeClr val="accent2"/>
              </a:buClr>
              <a:buFont typeface="Arial" panose="020B0604020202020204" pitchFamily="34" charset="0"/>
              <a:buChar char="•"/>
            </a:pPr>
            <a:r>
              <a:rPr lang="en-US" dirty="0"/>
              <a:t>Higher receiver sensitivity (PHY)</a:t>
            </a:r>
          </a:p>
          <a:p>
            <a:pPr marL="742950" lvl="1" indent="-285750">
              <a:buClr>
                <a:schemeClr val="accent2"/>
              </a:buClr>
              <a:buFont typeface="Arial" panose="020B0604020202020204" pitchFamily="34" charset="0"/>
              <a:buChar char="•"/>
            </a:pPr>
            <a:r>
              <a:rPr lang="en-US" dirty="0"/>
              <a:t>These technologies trade data rate for coverage (</a:t>
            </a:r>
            <a:r>
              <a:rPr lang="en-US" b="1" dirty="0"/>
              <a:t>data rate </a:t>
            </a:r>
            <a:r>
              <a:rPr lang="en-US" dirty="0"/>
              <a:t>vs </a:t>
            </a:r>
            <a:r>
              <a:rPr lang="en-US" b="1" dirty="0"/>
              <a:t>coverage</a:t>
            </a:r>
            <a:r>
              <a:rPr lang="en-US" dirty="0"/>
              <a:t>)</a:t>
            </a:r>
          </a:p>
          <a:p>
            <a:pPr marL="742950" lvl="1" indent="-285750">
              <a:buClr>
                <a:schemeClr val="accent2"/>
              </a:buClr>
              <a:buFont typeface="Arial" panose="020B0604020202020204" pitchFamily="34" charset="0"/>
              <a:buChar char="•"/>
            </a:pPr>
            <a:r>
              <a:rPr lang="en-US" dirty="0" err="1"/>
              <a:t>LoRa</a:t>
            </a:r>
            <a:r>
              <a:rPr lang="en-US" dirty="0"/>
              <a:t> is a proprietary PHY modulation designed and patented by </a:t>
            </a:r>
            <a:r>
              <a:rPr lang="en-US" dirty="0" err="1"/>
              <a:t>Semtech</a:t>
            </a:r>
            <a:r>
              <a:rPr lang="en-US" dirty="0"/>
              <a:t> Corporation</a:t>
            </a:r>
          </a:p>
          <a:p>
            <a:pPr marL="285750" indent="-285750">
              <a:buClr>
                <a:schemeClr val="accent2"/>
              </a:buClr>
              <a:buFont typeface="Arial" panose="020B0604020202020204" pitchFamily="34" charset="0"/>
              <a:buChar char="•"/>
            </a:pPr>
            <a:r>
              <a:rPr lang="en-US" dirty="0" err="1"/>
              <a:t>LoRa</a:t>
            </a:r>
            <a:r>
              <a:rPr lang="en-US" dirty="0"/>
              <a:t> researches mainly focus on:</a:t>
            </a:r>
          </a:p>
          <a:p>
            <a:pPr marL="742950" lvl="1" indent="-285750">
              <a:buClr>
                <a:schemeClr val="accent2"/>
              </a:buClr>
              <a:buFont typeface="Arial" panose="020B0604020202020204" pitchFamily="34" charset="0"/>
              <a:buChar char="•"/>
            </a:pPr>
            <a:r>
              <a:rPr lang="en-US" dirty="0"/>
              <a:t>Modelling and performance analysis</a:t>
            </a:r>
          </a:p>
          <a:p>
            <a:pPr marL="742950" lvl="1" indent="-285750">
              <a:buClr>
                <a:schemeClr val="accent2"/>
              </a:buClr>
              <a:buFont typeface="Arial" panose="020B0604020202020204" pitchFamily="34" charset="0"/>
              <a:buChar char="•"/>
            </a:pPr>
            <a:r>
              <a:rPr lang="en-US" dirty="0"/>
              <a:t>Evaluation</a:t>
            </a:r>
          </a:p>
          <a:p>
            <a:pPr marL="1200150" lvl="2" indent="-285750">
              <a:buClr>
                <a:schemeClr val="accent2"/>
              </a:buClr>
              <a:buFont typeface="Arial" panose="020B0604020202020204" pitchFamily="34" charset="0"/>
              <a:buChar char="•"/>
            </a:pPr>
            <a:r>
              <a:rPr lang="en-US" dirty="0"/>
              <a:t>Security</a:t>
            </a:r>
          </a:p>
          <a:p>
            <a:pPr marL="1200150" lvl="2" indent="-285750">
              <a:buClr>
                <a:schemeClr val="accent2"/>
              </a:buClr>
              <a:buFont typeface="Arial" panose="020B0604020202020204" pitchFamily="34" charset="0"/>
              <a:buChar char="•"/>
            </a:pPr>
            <a:r>
              <a:rPr lang="en-US" dirty="0"/>
              <a:t>Power consumption</a:t>
            </a:r>
          </a:p>
          <a:p>
            <a:pPr marL="1200150" lvl="2" indent="-285750">
              <a:buClr>
                <a:schemeClr val="accent2"/>
              </a:buClr>
              <a:buFont typeface="Arial" panose="020B0604020202020204" pitchFamily="34" charset="0"/>
              <a:buChar char="•"/>
            </a:pPr>
            <a:r>
              <a:rPr lang="en-US" dirty="0"/>
              <a:t>Survey (with other LPWAN technologies) </a:t>
            </a:r>
          </a:p>
          <a:p>
            <a:pPr marL="1200150" lvl="2" indent="-285750">
              <a:buClr>
                <a:schemeClr val="accent2"/>
              </a:buClr>
              <a:buFont typeface="Arial" panose="020B0604020202020204" pitchFamily="34" charset="0"/>
              <a:buChar char="•"/>
            </a:pPr>
            <a:r>
              <a:rPr lang="en-US" dirty="0"/>
              <a:t>Multi hop techniques</a:t>
            </a:r>
          </a:p>
          <a:p>
            <a:pPr marL="742950" lvl="1" indent="-285750">
              <a:buClr>
                <a:schemeClr val="accent2"/>
              </a:buClr>
              <a:buFont typeface="Arial" panose="020B0604020202020204" pitchFamily="34" charset="0"/>
              <a:buChar char="•"/>
            </a:pPr>
            <a:r>
              <a:rPr lang="en-US" dirty="0"/>
              <a:t>Real world application</a:t>
            </a:r>
          </a:p>
          <a:p>
            <a:pPr marL="1200150" lvl="2" indent="-285750">
              <a:buClr>
                <a:schemeClr val="accent2"/>
              </a:buClr>
              <a:buFont typeface="Arial" panose="020B0604020202020204" pitchFamily="34" charset="0"/>
              <a:buChar char="•"/>
            </a:pPr>
            <a:r>
              <a:rPr lang="en-US" dirty="0"/>
              <a:t>Localization</a:t>
            </a:r>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b="1" dirty="0">
                <a:solidFill>
                  <a:schemeClr val="bg1"/>
                </a:solidFill>
              </a:rPr>
              <a:t>Introduction</a:t>
            </a:r>
            <a:endParaRPr lang="en-US" sz="1400" b="1"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333792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4</a:t>
            </a:fld>
            <a:endParaRPr lang="en-US" dirty="0"/>
          </a:p>
        </p:txBody>
      </p:sp>
      <p:sp>
        <p:nvSpPr>
          <p:cNvPr id="7" name="Text Placeholder 6"/>
          <p:cNvSpPr>
            <a:spLocks noGrp="1"/>
          </p:cNvSpPr>
          <p:nvPr>
            <p:ph type="body" sz="quarter" idx="14"/>
          </p:nvPr>
        </p:nvSpPr>
        <p:spPr/>
        <p:txBody>
          <a:bodyPr/>
          <a:lstStyle/>
          <a:p>
            <a:r>
              <a:rPr lang="en-US" sz="1800" dirty="0"/>
              <a:t>Performance analysis researches</a:t>
            </a:r>
          </a:p>
        </p:txBody>
      </p:sp>
      <p:sp>
        <p:nvSpPr>
          <p:cNvPr id="19" name="TextBox 18"/>
          <p:cNvSpPr txBox="1"/>
          <p:nvPr>
            <p:extLst/>
          </p:nvPr>
        </p:nvSpPr>
        <p:spPr>
          <a:xfrm>
            <a:off x="534988" y="1751013"/>
            <a:ext cx="9361524" cy="4801314"/>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Modelling and Analysis of Low-Power Wide-Area Networks</a:t>
            </a:r>
          </a:p>
          <a:p>
            <a:pPr marL="742950" lvl="1" indent="-285750">
              <a:buClr>
                <a:schemeClr val="accent2"/>
              </a:buClr>
              <a:buFont typeface="Arial" panose="020B0604020202020204" pitchFamily="34" charset="0"/>
              <a:buChar char="•"/>
            </a:pPr>
            <a:r>
              <a:rPr lang="en-US" dirty="0"/>
              <a:t>2017 IEEE Conference paper</a:t>
            </a:r>
          </a:p>
          <a:p>
            <a:pPr marL="742950" lvl="1" indent="-285750">
              <a:buClr>
                <a:schemeClr val="accent2"/>
              </a:buClr>
              <a:buFont typeface="Arial" panose="020B0604020202020204" pitchFamily="34" charset="0"/>
              <a:buChar char="•"/>
            </a:pPr>
            <a:r>
              <a:rPr lang="en-US" dirty="0"/>
              <a:t>Paper investigates the uplink transmission performance of low-power wide-area networks (LPWANs) with regards to coexisting radio modules using </a:t>
            </a:r>
            <a:r>
              <a:rPr lang="en-US" dirty="0" err="1"/>
              <a:t>LoRa</a:t>
            </a:r>
            <a:r>
              <a:rPr lang="en-US" dirty="0"/>
              <a:t> as an example.</a:t>
            </a:r>
          </a:p>
          <a:p>
            <a:pPr marL="285750" indent="-285750">
              <a:buClr>
                <a:schemeClr val="accent2"/>
              </a:buClr>
              <a:buFont typeface="Arial" panose="020B0604020202020204" pitchFamily="34" charset="0"/>
              <a:buChar char="•"/>
            </a:pPr>
            <a:r>
              <a:rPr lang="en-US" b="1" dirty="0"/>
              <a:t>Low Power Wide Area Network Analysis: Can </a:t>
            </a:r>
            <a:r>
              <a:rPr lang="en-US" b="1" dirty="0" err="1"/>
              <a:t>LoRa</a:t>
            </a:r>
            <a:r>
              <a:rPr lang="en-US" b="1" dirty="0"/>
              <a:t> Scale?</a:t>
            </a:r>
          </a:p>
          <a:p>
            <a:pPr marL="742950" lvl="1" indent="-285750">
              <a:buClr>
                <a:schemeClr val="accent2"/>
              </a:buClr>
              <a:buFont typeface="Arial" panose="020B0604020202020204" pitchFamily="34" charset="0"/>
              <a:buChar char="•"/>
            </a:pPr>
            <a:r>
              <a:rPr lang="en-US" dirty="0"/>
              <a:t>2017 IEEE Journal Paper</a:t>
            </a:r>
          </a:p>
          <a:p>
            <a:pPr marL="742950" lvl="1" indent="-285750">
              <a:buClr>
                <a:schemeClr val="accent2"/>
              </a:buClr>
              <a:buFont typeface="Arial" panose="020B0604020202020204" pitchFamily="34" charset="0"/>
              <a:buChar char="•"/>
            </a:pPr>
            <a:r>
              <a:rPr lang="en-US" dirty="0"/>
              <a:t>Paper provide a stochastic geometry frame work for modeling the performance of a single gateway </a:t>
            </a:r>
            <a:r>
              <a:rPr lang="en-US" dirty="0" err="1"/>
              <a:t>LoRa</a:t>
            </a:r>
            <a:r>
              <a:rPr lang="en-US" dirty="0"/>
              <a:t> Network. It shows that the coverage probability drops exponentially as the number of end-devices grows due to interfering signals using the same spreading sequence.</a:t>
            </a:r>
          </a:p>
          <a:p>
            <a:pPr marL="285750" indent="-285750">
              <a:buClr>
                <a:schemeClr val="accent2"/>
              </a:buClr>
              <a:buFont typeface="Arial" panose="020B0604020202020204" pitchFamily="34" charset="0"/>
              <a:buChar char="•"/>
            </a:pPr>
            <a:r>
              <a:rPr lang="en-US" b="1" dirty="0"/>
              <a:t>Do </a:t>
            </a:r>
            <a:r>
              <a:rPr lang="en-US" b="1" dirty="0" err="1"/>
              <a:t>LoRa</a:t>
            </a:r>
            <a:r>
              <a:rPr lang="en-US" b="1" dirty="0"/>
              <a:t> Low-Power Wide-Area Networks Scale?</a:t>
            </a:r>
          </a:p>
          <a:p>
            <a:pPr marL="742950" lvl="1" indent="-285750">
              <a:buClr>
                <a:schemeClr val="accent2"/>
              </a:buClr>
              <a:buFont typeface="Arial" panose="020B0604020202020204" pitchFamily="34" charset="0"/>
              <a:buChar char="•"/>
            </a:pPr>
            <a:r>
              <a:rPr lang="en-US" dirty="0"/>
              <a:t>2016 Conference Paper</a:t>
            </a:r>
          </a:p>
          <a:p>
            <a:pPr marL="742950" lvl="1" indent="-285750">
              <a:buClr>
                <a:schemeClr val="accent2"/>
              </a:buClr>
              <a:buFont typeface="Arial" panose="020B0604020202020204" pitchFamily="34" charset="0"/>
              <a:buChar char="•"/>
            </a:pPr>
            <a:r>
              <a:rPr lang="en-US" dirty="0"/>
              <a:t>In this paper researchers investigate the capacity limits of </a:t>
            </a:r>
            <a:r>
              <a:rPr lang="en-US" dirty="0" err="1"/>
              <a:t>LoRa</a:t>
            </a:r>
            <a:r>
              <a:rPr lang="en-US" dirty="0"/>
              <a:t> networks. Using experiments we develop models describing </a:t>
            </a:r>
            <a:r>
              <a:rPr lang="en-US" dirty="0" err="1"/>
              <a:t>LoRa</a:t>
            </a:r>
            <a:r>
              <a:rPr lang="en-US" dirty="0"/>
              <a:t> communication </a:t>
            </a:r>
            <a:r>
              <a:rPr lang="en-US" dirty="0" err="1"/>
              <a:t>behaviour</a:t>
            </a:r>
            <a:r>
              <a:rPr lang="en-US" dirty="0"/>
              <a:t>. researchers use these models to parameterize a </a:t>
            </a:r>
            <a:r>
              <a:rPr lang="en-US" dirty="0" err="1"/>
              <a:t>LoRa</a:t>
            </a:r>
            <a:r>
              <a:rPr lang="en-US" dirty="0"/>
              <a:t> simulation to study scalability.</a:t>
            </a:r>
          </a:p>
          <a:p>
            <a:pPr lvl="1">
              <a:buClr>
                <a:schemeClr val="accent2"/>
              </a:buClr>
            </a:pPr>
            <a:endParaRPr lang="en-US" dirty="0"/>
          </a:p>
          <a:p>
            <a:pPr marL="742950" lvl="1"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b="1"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15358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5</a:t>
            </a:fld>
            <a:endParaRPr lang="en-US" dirty="0"/>
          </a:p>
        </p:txBody>
      </p:sp>
      <p:sp>
        <p:nvSpPr>
          <p:cNvPr id="7" name="Text Placeholder 6"/>
          <p:cNvSpPr>
            <a:spLocks noGrp="1"/>
          </p:cNvSpPr>
          <p:nvPr>
            <p:ph type="body" sz="quarter" idx="14"/>
          </p:nvPr>
        </p:nvSpPr>
        <p:spPr/>
        <p:txBody>
          <a:bodyPr/>
          <a:lstStyle/>
          <a:p>
            <a:r>
              <a:rPr lang="en-US" sz="1800" dirty="0"/>
              <a:t>Performance analysis researches</a:t>
            </a:r>
          </a:p>
        </p:txBody>
      </p:sp>
      <p:sp>
        <p:nvSpPr>
          <p:cNvPr id="19" name="TextBox 18"/>
          <p:cNvSpPr txBox="1"/>
          <p:nvPr>
            <p:extLst/>
          </p:nvPr>
        </p:nvSpPr>
        <p:spPr>
          <a:xfrm>
            <a:off x="534988" y="1751013"/>
            <a:ext cx="9361524" cy="5078313"/>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Performance Analysis of </a:t>
            </a:r>
            <a:r>
              <a:rPr lang="en-US" b="1" dirty="0" err="1"/>
              <a:t>LoRa</a:t>
            </a:r>
            <a:r>
              <a:rPr lang="en-US" b="1" dirty="0"/>
              <a:t> Radio for an Indoor IoT Applications</a:t>
            </a:r>
          </a:p>
          <a:p>
            <a:pPr marL="742950" lvl="1" indent="-285750">
              <a:buClr>
                <a:schemeClr val="accent2"/>
              </a:buClr>
              <a:buFont typeface="Arial" panose="020B0604020202020204" pitchFamily="34" charset="0"/>
              <a:buChar char="•"/>
            </a:pPr>
            <a:r>
              <a:rPr lang="en-US" dirty="0"/>
              <a:t>2017 IEEE Conference Paper</a:t>
            </a:r>
          </a:p>
          <a:p>
            <a:pPr marL="742950" lvl="1" indent="-285750">
              <a:buClr>
                <a:schemeClr val="accent2"/>
              </a:buClr>
              <a:buFont typeface="Arial" panose="020B0604020202020204" pitchFamily="34" charset="0"/>
              <a:buChar char="•"/>
            </a:pPr>
            <a:r>
              <a:rPr lang="en-US" dirty="0"/>
              <a:t>Researchers provide an in-depth performance evaluation of </a:t>
            </a:r>
            <a:r>
              <a:rPr lang="en-US" dirty="0" err="1"/>
              <a:t>LoRa</a:t>
            </a:r>
            <a:r>
              <a:rPr lang="en-US" dirty="0"/>
              <a:t> for indoor IoT applications in terms of radio communication range, and reliability.</a:t>
            </a:r>
          </a:p>
          <a:p>
            <a:pPr marL="285750" indent="-285750">
              <a:buClr>
                <a:schemeClr val="accent2"/>
              </a:buClr>
              <a:buFont typeface="Arial" panose="020B0604020202020204" pitchFamily="34" charset="0"/>
              <a:buChar char="•"/>
            </a:pPr>
            <a:r>
              <a:rPr lang="en-US" b="1" dirty="0"/>
              <a:t>Performance Evaluation of </a:t>
            </a:r>
            <a:r>
              <a:rPr lang="en-US" b="1" dirty="0" err="1"/>
              <a:t>LoRa</a:t>
            </a:r>
            <a:r>
              <a:rPr lang="en-US" b="1" dirty="0"/>
              <a:t> Networks in a Smart City Scenario</a:t>
            </a:r>
          </a:p>
          <a:p>
            <a:pPr marL="742950" lvl="1" indent="-285750">
              <a:buClr>
                <a:schemeClr val="accent2"/>
              </a:buClr>
              <a:buFont typeface="Arial" panose="020B0604020202020204" pitchFamily="34" charset="0"/>
              <a:buChar char="•"/>
            </a:pPr>
            <a:r>
              <a:rPr lang="en-US" dirty="0"/>
              <a:t>2017 Conference Paper</a:t>
            </a:r>
          </a:p>
          <a:p>
            <a:pPr marL="742950" lvl="1" indent="-285750">
              <a:buClr>
                <a:schemeClr val="accent2"/>
              </a:buClr>
              <a:buFont typeface="Arial" panose="020B0604020202020204" pitchFamily="34" charset="0"/>
              <a:buChar char="•"/>
            </a:pPr>
            <a:r>
              <a:rPr lang="en-US" dirty="0"/>
              <a:t>researchers implemented a new ns–3 module to study the performance of a </a:t>
            </a:r>
            <a:r>
              <a:rPr lang="en-US" dirty="0" err="1"/>
              <a:t>LoRa</a:t>
            </a:r>
            <a:r>
              <a:rPr lang="en-US" dirty="0"/>
              <a:t>-based IoT network in a typical urban scenario.</a:t>
            </a:r>
          </a:p>
          <a:p>
            <a:pPr marL="285750" indent="-285750">
              <a:buClr>
                <a:schemeClr val="accent2"/>
              </a:buClr>
              <a:buFont typeface="Arial" panose="020B0604020202020204" pitchFamily="34" charset="0"/>
              <a:buChar char="•"/>
            </a:pPr>
            <a:r>
              <a:rPr lang="en-US" b="1" dirty="0" err="1"/>
              <a:t>LoRa</a:t>
            </a:r>
            <a:r>
              <a:rPr lang="en-US" b="1" dirty="0"/>
              <a:t> Scalability: A Simulation Model Based on Interference Measurements</a:t>
            </a:r>
          </a:p>
          <a:p>
            <a:pPr marL="742950" lvl="1" indent="-285750">
              <a:buClr>
                <a:schemeClr val="accent2"/>
              </a:buClr>
              <a:buFont typeface="Arial" panose="020B0604020202020204" pitchFamily="34" charset="0"/>
              <a:buChar char="•"/>
            </a:pPr>
            <a:r>
              <a:rPr lang="en-US" dirty="0"/>
              <a:t>2016 IEEE Journal Paper</a:t>
            </a:r>
          </a:p>
          <a:p>
            <a:pPr marL="742950" lvl="1" indent="-285750">
              <a:buClr>
                <a:schemeClr val="accent2"/>
              </a:buClr>
              <a:buFont typeface="Arial" panose="020B0604020202020204" pitchFamily="34" charset="0"/>
              <a:buChar char="•"/>
            </a:pPr>
            <a:r>
              <a:rPr lang="en-US" dirty="0"/>
              <a:t>This study investigates the scalability in terms of the number of end devices per gateway of single-gateway </a:t>
            </a:r>
            <a:r>
              <a:rPr lang="en-US" dirty="0" err="1"/>
              <a:t>LoRaWAN</a:t>
            </a:r>
            <a:r>
              <a:rPr lang="en-US" dirty="0"/>
              <a:t> deployments. Researchers determine the intra-technology interference behavior with two physical end nodes, by checking the impact of an interfering node on a transmitting node. Based on these measurements, we create a simulation model for assessing the scalability of a single gateway </a:t>
            </a:r>
            <a:r>
              <a:rPr lang="en-US" dirty="0" err="1"/>
              <a:t>LoRaWAN</a:t>
            </a:r>
            <a:r>
              <a:rPr lang="en-US" dirty="0"/>
              <a:t> network</a:t>
            </a:r>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b="1"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85365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6</a:t>
            </a:fld>
            <a:endParaRPr lang="en-US" dirty="0"/>
          </a:p>
        </p:txBody>
      </p:sp>
      <p:sp>
        <p:nvSpPr>
          <p:cNvPr id="7" name="Text Placeholder 6"/>
          <p:cNvSpPr>
            <a:spLocks noGrp="1"/>
          </p:cNvSpPr>
          <p:nvPr>
            <p:ph type="body" sz="quarter" idx="14"/>
          </p:nvPr>
        </p:nvSpPr>
        <p:spPr/>
        <p:txBody>
          <a:bodyPr/>
          <a:lstStyle/>
          <a:p>
            <a:r>
              <a:rPr lang="en-US" sz="1800" dirty="0"/>
              <a:t>Performance analysis researches</a:t>
            </a:r>
          </a:p>
        </p:txBody>
      </p:sp>
      <p:sp>
        <p:nvSpPr>
          <p:cNvPr id="19" name="TextBox 18"/>
          <p:cNvSpPr txBox="1"/>
          <p:nvPr>
            <p:extLst/>
          </p:nvPr>
        </p:nvSpPr>
        <p:spPr>
          <a:xfrm>
            <a:off x="534988" y="1751013"/>
            <a:ext cx="9361524" cy="3139321"/>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Performance of a low-power wide-area network based on </a:t>
            </a:r>
            <a:r>
              <a:rPr lang="en-US" b="1" dirty="0" err="1"/>
              <a:t>LoRa</a:t>
            </a:r>
            <a:r>
              <a:rPr lang="en-US" b="1" dirty="0"/>
              <a:t> technology: Doppler robustness, scalability, and coverage</a:t>
            </a:r>
          </a:p>
          <a:p>
            <a:pPr marL="742950" lvl="1" indent="-285750">
              <a:buClr>
                <a:schemeClr val="accent2"/>
              </a:buClr>
              <a:buFont typeface="Arial" panose="020B0604020202020204" pitchFamily="34" charset="0"/>
              <a:buChar char="•"/>
            </a:pPr>
            <a:r>
              <a:rPr lang="en-US" dirty="0"/>
              <a:t>2017 Journal Paper</a:t>
            </a:r>
          </a:p>
          <a:p>
            <a:pPr marL="742950" lvl="1" indent="-285750">
              <a:buClr>
                <a:schemeClr val="accent2"/>
              </a:buClr>
              <a:buFont typeface="Arial" panose="020B0604020202020204" pitchFamily="34" charset="0"/>
              <a:buChar char="•"/>
            </a:pPr>
            <a:r>
              <a:rPr lang="en-US" dirty="0"/>
              <a:t>The article provides an analysis and reports experimental validation of the various performance metrics of the </a:t>
            </a:r>
            <a:r>
              <a:rPr lang="en-US" dirty="0" err="1"/>
              <a:t>LoRa</a:t>
            </a:r>
            <a:r>
              <a:rPr lang="en-US" dirty="0"/>
              <a:t> low-power wide-area network technology. The results show that using the transmit power of 14 dBm and the highest spreading factor of 12, more than 60% of the packets are received from the distance of 30 km on water in mobile scenarios</a:t>
            </a:r>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a:p>
            <a:pPr marL="742950" lvl="1"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b="1"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50896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7</a:t>
            </a:fld>
            <a:endParaRPr lang="en-US" dirty="0"/>
          </a:p>
        </p:txBody>
      </p:sp>
      <p:sp>
        <p:nvSpPr>
          <p:cNvPr id="7" name="Text Placeholder 6"/>
          <p:cNvSpPr>
            <a:spLocks noGrp="1"/>
          </p:cNvSpPr>
          <p:nvPr>
            <p:ph type="body" sz="quarter" idx="14"/>
          </p:nvPr>
        </p:nvSpPr>
        <p:spPr/>
        <p:txBody>
          <a:bodyPr/>
          <a:lstStyle/>
          <a:p>
            <a:r>
              <a:rPr lang="en-US" sz="1800" dirty="0"/>
              <a:t>Evaluation researches</a:t>
            </a:r>
          </a:p>
        </p:txBody>
      </p:sp>
      <p:sp>
        <p:nvSpPr>
          <p:cNvPr id="19" name="TextBox 18"/>
          <p:cNvSpPr txBox="1"/>
          <p:nvPr>
            <p:extLst/>
          </p:nvPr>
        </p:nvSpPr>
        <p:spPr>
          <a:xfrm>
            <a:off x="534988" y="1751013"/>
            <a:ext cx="9361524" cy="4524315"/>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Analysis of Capacity and Scalability of the </a:t>
            </a:r>
            <a:r>
              <a:rPr lang="en-US" b="1" dirty="0" err="1"/>
              <a:t>LoRa</a:t>
            </a:r>
            <a:r>
              <a:rPr lang="en-US" b="1" dirty="0"/>
              <a:t> Low Power Wide Area Network Technology</a:t>
            </a:r>
          </a:p>
          <a:p>
            <a:pPr marL="742950" lvl="1" indent="-285750">
              <a:buClr>
                <a:schemeClr val="accent2"/>
              </a:buClr>
              <a:buFont typeface="Arial" panose="020B0604020202020204" pitchFamily="34" charset="0"/>
              <a:buChar char="•"/>
            </a:pPr>
            <a:r>
              <a:rPr lang="en-US" dirty="0"/>
              <a:t>2016 IEEE Conference Paper</a:t>
            </a:r>
          </a:p>
          <a:p>
            <a:pPr marL="742950" lvl="1" indent="-285750">
              <a:buClr>
                <a:schemeClr val="accent2"/>
              </a:buClr>
              <a:buFont typeface="Arial" panose="020B0604020202020204" pitchFamily="34" charset="0"/>
              <a:buChar char="•"/>
            </a:pPr>
            <a:r>
              <a:rPr lang="en-US" dirty="0"/>
              <a:t>This paper analyze for several illustrative application scenarios the maximum number of end devices which can be served by a single </a:t>
            </a:r>
            <a:r>
              <a:rPr lang="en-US" dirty="0" err="1"/>
              <a:t>LoRaWAN</a:t>
            </a:r>
            <a:r>
              <a:rPr lang="en-US" dirty="0"/>
              <a:t> base station and discuss the spatial distribution of these devices under European frequency regulations</a:t>
            </a:r>
          </a:p>
          <a:p>
            <a:pPr marL="285750" indent="-285750">
              <a:buClr>
                <a:schemeClr val="accent2"/>
              </a:buClr>
              <a:buFont typeface="Arial" panose="020B0604020202020204" pitchFamily="34" charset="0"/>
              <a:buChar char="•"/>
            </a:pPr>
            <a:r>
              <a:rPr lang="en-US" b="1" dirty="0"/>
              <a:t>Evaluation of </a:t>
            </a:r>
            <a:r>
              <a:rPr lang="en-US" b="1" dirty="0" err="1"/>
              <a:t>LoRa</a:t>
            </a:r>
            <a:r>
              <a:rPr lang="en-US" b="1" dirty="0"/>
              <a:t> and </a:t>
            </a:r>
            <a:r>
              <a:rPr lang="en-US" b="1" dirty="0" err="1"/>
              <a:t>LoRaWAN</a:t>
            </a:r>
            <a:r>
              <a:rPr lang="en-US" b="1" dirty="0"/>
              <a:t> for wireless sensor networks</a:t>
            </a:r>
          </a:p>
          <a:p>
            <a:pPr marL="742950" lvl="1" indent="-285750">
              <a:buClr>
                <a:schemeClr val="accent2"/>
              </a:buClr>
              <a:buFont typeface="Arial" panose="020B0604020202020204" pitchFamily="34" charset="0"/>
              <a:buChar char="•"/>
            </a:pPr>
            <a:r>
              <a:rPr lang="en-US" dirty="0"/>
              <a:t>2016 IEEE Journal Paper</a:t>
            </a:r>
          </a:p>
          <a:p>
            <a:pPr marL="742950" lvl="1" indent="-285750">
              <a:buClr>
                <a:schemeClr val="accent2"/>
              </a:buClr>
              <a:buFont typeface="Arial" panose="020B0604020202020204" pitchFamily="34" charset="0"/>
              <a:buChar char="•"/>
            </a:pPr>
            <a:r>
              <a:rPr lang="en-US" dirty="0"/>
              <a:t>This paper evaluates the indoor and outdoor performance of these technologies, the physical layer wireless and multi-gateway wide area network, was evaluated across the central business district of Glasgow city. The results indicated that this technology can be a reliable link for low cost remote sensing applications.</a:t>
            </a:r>
          </a:p>
          <a:p>
            <a:pPr marL="285750" indent="-285750">
              <a:buClr>
                <a:schemeClr val="accent2"/>
              </a:buClr>
              <a:buFont typeface="Arial" panose="020B0604020202020204" pitchFamily="34" charset="0"/>
              <a:buChar char="•"/>
            </a:pPr>
            <a:r>
              <a:rPr lang="en-US" b="1" dirty="0"/>
              <a:t>Mitigating Inter-network Interference in </a:t>
            </a:r>
            <a:r>
              <a:rPr lang="en-US" b="1" dirty="0" err="1"/>
              <a:t>LoRa</a:t>
            </a:r>
            <a:r>
              <a:rPr lang="en-US" b="1" dirty="0"/>
              <a:t> Networks</a:t>
            </a:r>
          </a:p>
          <a:p>
            <a:pPr marL="742950" lvl="1" indent="-285750">
              <a:buClr>
                <a:schemeClr val="accent2"/>
              </a:buClr>
              <a:buFont typeface="Arial" panose="020B0604020202020204" pitchFamily="34" charset="0"/>
              <a:buChar char="•"/>
            </a:pPr>
            <a:r>
              <a:rPr lang="en-US" dirty="0"/>
              <a:t>2017 Conference Paper</a:t>
            </a:r>
          </a:p>
          <a:p>
            <a:pPr marL="742950" lvl="1" indent="-285750">
              <a:buClr>
                <a:schemeClr val="accent2"/>
              </a:buClr>
              <a:buFont typeface="Arial" panose="020B0604020202020204" pitchFamily="34" charset="0"/>
              <a:buChar char="•"/>
            </a:pPr>
            <a:r>
              <a:rPr lang="en-US" dirty="0"/>
              <a:t>This paper investigate the use of directional antennae and the use of multiple base stations as methods of dealing with inter-network interference.</a:t>
            </a:r>
          </a:p>
          <a:p>
            <a:pPr marL="285750" indent="-285750">
              <a:buClr>
                <a:schemeClr val="accent2"/>
              </a:buCl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b="1"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311735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8</a:t>
            </a:fld>
            <a:endParaRPr lang="en-US" dirty="0"/>
          </a:p>
        </p:txBody>
      </p:sp>
      <p:sp>
        <p:nvSpPr>
          <p:cNvPr id="7" name="Text Placeholder 6"/>
          <p:cNvSpPr>
            <a:spLocks noGrp="1"/>
          </p:cNvSpPr>
          <p:nvPr>
            <p:ph type="body" sz="quarter" idx="14"/>
          </p:nvPr>
        </p:nvSpPr>
        <p:spPr/>
        <p:txBody>
          <a:bodyPr/>
          <a:lstStyle/>
          <a:p>
            <a:r>
              <a:rPr lang="en-US" sz="1800" dirty="0"/>
              <a:t>Evaluation researches</a:t>
            </a:r>
          </a:p>
        </p:txBody>
      </p:sp>
      <p:sp>
        <p:nvSpPr>
          <p:cNvPr id="19" name="TextBox 18"/>
          <p:cNvSpPr txBox="1"/>
          <p:nvPr>
            <p:extLst/>
          </p:nvPr>
        </p:nvSpPr>
        <p:spPr>
          <a:xfrm>
            <a:off x="534988" y="1751013"/>
            <a:ext cx="9361524" cy="4801314"/>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A Study of </a:t>
            </a:r>
            <a:r>
              <a:rPr lang="en-US" b="1" dirty="0" err="1"/>
              <a:t>LoRa</a:t>
            </a:r>
            <a:r>
              <a:rPr lang="en-US" b="1" dirty="0"/>
              <a:t>: Long Range &amp; Low Power Networks for the Internet of Things</a:t>
            </a:r>
          </a:p>
          <a:p>
            <a:pPr marL="742950" lvl="1" indent="-285750">
              <a:buClr>
                <a:schemeClr val="accent2"/>
              </a:buClr>
              <a:buFont typeface="Arial" panose="020B0604020202020204" pitchFamily="34" charset="0"/>
              <a:buChar char="•"/>
            </a:pPr>
            <a:r>
              <a:rPr lang="en-US" dirty="0"/>
              <a:t>2016 Sensors Journal Paper</a:t>
            </a:r>
          </a:p>
          <a:p>
            <a:pPr marL="742950" lvl="1" indent="-285750">
              <a:buClr>
                <a:schemeClr val="accent2"/>
              </a:buClr>
              <a:buFont typeface="Arial" panose="020B0604020202020204" pitchFamily="34" charset="0"/>
              <a:buChar char="•"/>
            </a:pPr>
            <a:r>
              <a:rPr lang="en-US" dirty="0"/>
              <a:t>This paper provides an overview of </a:t>
            </a:r>
            <a:r>
              <a:rPr lang="en-US" dirty="0" err="1"/>
              <a:t>LoRa</a:t>
            </a:r>
            <a:r>
              <a:rPr lang="en-US" dirty="0"/>
              <a:t> and an in-depth analysis of its functional components. The physical and data link layer performance is evaluated by field tests and simulations. Based on the analysis and evaluations, some possible solutions for performance enhancements are proposed.</a:t>
            </a:r>
          </a:p>
          <a:p>
            <a:pPr marL="285750" indent="-285750">
              <a:buClr>
                <a:schemeClr val="accent2"/>
              </a:buClr>
              <a:buFont typeface="Arial" panose="020B0604020202020204" pitchFamily="34" charset="0"/>
              <a:buChar char="•"/>
            </a:pPr>
            <a:r>
              <a:rPr lang="en-US" b="1" dirty="0"/>
              <a:t>Power and Spreading Factor Control in Low Power Wide Area Networks</a:t>
            </a:r>
          </a:p>
          <a:p>
            <a:pPr marL="742950" lvl="1" indent="-285750">
              <a:buClr>
                <a:schemeClr val="accent2"/>
              </a:buClr>
              <a:buFont typeface="Arial" panose="020B0604020202020204" pitchFamily="34" charset="0"/>
              <a:buChar char="•"/>
            </a:pPr>
            <a:r>
              <a:rPr lang="en-US" dirty="0"/>
              <a:t>2017 IEEE ICC Conference Paper</a:t>
            </a:r>
          </a:p>
          <a:p>
            <a:pPr marL="742950" lvl="1" indent="-285750">
              <a:buClr>
                <a:schemeClr val="accent2"/>
              </a:buClr>
              <a:buFont typeface="Arial" panose="020B0604020202020204" pitchFamily="34" charset="0"/>
              <a:buChar char="•"/>
            </a:pPr>
            <a:r>
              <a:rPr lang="en-US" dirty="0"/>
              <a:t>This paper presents a scheme to efficiently optimize the packet error rate fairness inside a </a:t>
            </a:r>
            <a:r>
              <a:rPr lang="en-US" dirty="0" err="1"/>
              <a:t>LoRaWAN</a:t>
            </a:r>
            <a:r>
              <a:rPr lang="en-US" dirty="0"/>
              <a:t> cell. This is achieved by optimizing the power and spreading factor for each node while avoiding near-far problems by allocating distant users to different channels.</a:t>
            </a:r>
          </a:p>
          <a:p>
            <a:pPr marL="285750" indent="-285750">
              <a:buClr>
                <a:schemeClr val="accent2"/>
              </a:buClr>
              <a:buFont typeface="Arial" panose="020B0604020202020204" pitchFamily="34" charset="0"/>
              <a:buChar char="•"/>
            </a:pPr>
            <a:r>
              <a:rPr lang="en-US" b="1" dirty="0"/>
              <a:t>Exploring The Security Vulnerabilities of </a:t>
            </a:r>
            <a:r>
              <a:rPr lang="en-US" b="1" dirty="0" err="1"/>
              <a:t>LoRa</a:t>
            </a:r>
            <a:endParaRPr lang="en-US" b="1" dirty="0"/>
          </a:p>
          <a:p>
            <a:pPr marL="742950" lvl="1" indent="-285750">
              <a:buClr>
                <a:schemeClr val="accent2"/>
              </a:buClr>
              <a:buFont typeface="Arial" panose="020B0604020202020204" pitchFamily="34" charset="0"/>
              <a:buChar char="•"/>
            </a:pPr>
            <a:r>
              <a:rPr lang="en-US" dirty="0"/>
              <a:t>2017 IEEE Conference Paper</a:t>
            </a:r>
          </a:p>
          <a:p>
            <a:pPr marL="742950" lvl="1" indent="-285750">
              <a:buClr>
                <a:schemeClr val="accent2"/>
              </a:buClr>
              <a:buFont typeface="Arial" panose="020B0604020202020204" pitchFamily="34" charset="0"/>
              <a:buChar char="•"/>
            </a:pPr>
            <a:r>
              <a:rPr lang="en-US" dirty="0"/>
              <a:t>In this paper, we investigate potential security vulnerabilities in </a:t>
            </a:r>
            <a:r>
              <a:rPr lang="en-US" dirty="0" err="1"/>
              <a:t>LoRa</a:t>
            </a:r>
            <a:r>
              <a:rPr lang="en-US" dirty="0"/>
              <a:t>. In particular, we analyze the </a:t>
            </a:r>
            <a:r>
              <a:rPr lang="en-US" dirty="0" err="1"/>
              <a:t>LoRa</a:t>
            </a:r>
            <a:r>
              <a:rPr lang="en-US" dirty="0"/>
              <a:t> network stack and discuss the possible susceptibility of </a:t>
            </a:r>
            <a:r>
              <a:rPr lang="en-US" dirty="0" err="1"/>
              <a:t>LoRa</a:t>
            </a:r>
            <a:r>
              <a:rPr lang="en-US" dirty="0"/>
              <a:t> devices to different types of attacks using commercial-off-the-shelf hardware.</a:t>
            </a:r>
          </a:p>
          <a:p>
            <a:pPr lvl="1">
              <a:buClr>
                <a:schemeClr val="accent2"/>
              </a:buClr>
            </a:pPr>
            <a:endParaRPr lang="en-US"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b="1"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182631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9</a:t>
            </a:fld>
            <a:endParaRPr lang="en-US" dirty="0"/>
          </a:p>
        </p:txBody>
      </p:sp>
      <p:sp>
        <p:nvSpPr>
          <p:cNvPr id="7" name="Text Placeholder 6"/>
          <p:cNvSpPr>
            <a:spLocks noGrp="1"/>
          </p:cNvSpPr>
          <p:nvPr>
            <p:ph type="body" sz="quarter" idx="14"/>
          </p:nvPr>
        </p:nvSpPr>
        <p:spPr/>
        <p:txBody>
          <a:bodyPr/>
          <a:lstStyle/>
          <a:p>
            <a:r>
              <a:rPr lang="en-US" sz="1800" dirty="0"/>
              <a:t>Evaluation researches</a:t>
            </a:r>
          </a:p>
        </p:txBody>
      </p:sp>
      <p:sp>
        <p:nvSpPr>
          <p:cNvPr id="19" name="TextBox 18"/>
          <p:cNvSpPr txBox="1"/>
          <p:nvPr>
            <p:extLst/>
          </p:nvPr>
        </p:nvSpPr>
        <p:spPr>
          <a:xfrm>
            <a:off x="534988" y="1751013"/>
            <a:ext cx="9361524" cy="3693319"/>
          </a:xfrm>
          <a:prstGeom prst="rect">
            <a:avLst/>
          </a:prstGeom>
          <a:noFill/>
        </p:spPr>
        <p:txBody>
          <a:bodyPr wrap="square" rtlCol="0" anchor="t">
            <a:spAutoFit/>
          </a:bodyPr>
          <a:lstStyle/>
          <a:p>
            <a:pPr marL="285750" indent="-285750">
              <a:buClr>
                <a:schemeClr val="accent2"/>
              </a:buClr>
              <a:buFont typeface="Arial" panose="020B0604020202020204" pitchFamily="34" charset="0"/>
              <a:buChar char="•"/>
            </a:pPr>
            <a:r>
              <a:rPr lang="en-US" b="1" dirty="0"/>
              <a:t>Low Power Wide Area Networks: An Overview</a:t>
            </a:r>
          </a:p>
          <a:p>
            <a:pPr marL="742950" lvl="1" indent="-285750">
              <a:buClr>
                <a:schemeClr val="accent2"/>
              </a:buClr>
              <a:buFont typeface="Arial" panose="020B0604020202020204" pitchFamily="34" charset="0"/>
              <a:buChar char="•"/>
            </a:pPr>
            <a:r>
              <a:rPr lang="en-US" dirty="0"/>
              <a:t>2017 IEEE Journal Paper</a:t>
            </a:r>
          </a:p>
          <a:p>
            <a:pPr marL="742950" lvl="1" indent="-285750">
              <a:buClr>
                <a:schemeClr val="accent2"/>
              </a:buClr>
              <a:buFont typeface="Arial" panose="020B0604020202020204" pitchFamily="34" charset="0"/>
              <a:buChar char="•"/>
            </a:pPr>
            <a:r>
              <a:rPr lang="en-US" dirty="0"/>
              <a:t>We survey several emerging LPWA technologies and the standardization activities carried out by different standards development organizations (e.g., IEEE, IETF, 3GPP, ETSI) as well as the industrial consortia built around individual LPWA technologies (e.g., </a:t>
            </a:r>
            <a:r>
              <a:rPr lang="en-US" dirty="0" err="1"/>
              <a:t>LoRa</a:t>
            </a:r>
            <a:r>
              <a:rPr lang="en-US" dirty="0"/>
              <a:t> Alliance, WEIGHTLESS-SIG, and DASH 7 alliance).</a:t>
            </a:r>
          </a:p>
          <a:p>
            <a:pPr marL="285750" indent="-285750">
              <a:buClr>
                <a:schemeClr val="accent2"/>
              </a:buClr>
              <a:buFont typeface="Arial" panose="020B0604020202020204" pitchFamily="34" charset="0"/>
              <a:buChar char="•"/>
            </a:pPr>
            <a:r>
              <a:rPr lang="en-US" b="1" dirty="0" err="1"/>
              <a:t>LoRa</a:t>
            </a:r>
            <a:r>
              <a:rPr lang="en-US" b="1" dirty="0"/>
              <a:t> from the City to the Mountains: Exploration of Hardware and Environmental Factors</a:t>
            </a:r>
            <a:endParaRPr lang="en-US" dirty="0"/>
          </a:p>
          <a:p>
            <a:pPr marL="742950" lvl="1" indent="-285750">
              <a:buClr>
                <a:schemeClr val="accent2"/>
              </a:buClr>
              <a:buFont typeface="Arial" panose="020B0604020202020204" pitchFamily="34" charset="0"/>
              <a:buChar char="•"/>
            </a:pPr>
            <a:r>
              <a:rPr lang="en-US" dirty="0"/>
              <a:t>2017 Conference Paper</a:t>
            </a:r>
          </a:p>
          <a:p>
            <a:pPr marL="742950" lvl="1" indent="-285750">
              <a:buClr>
                <a:schemeClr val="accent2"/>
              </a:buClr>
              <a:buFont typeface="Arial" panose="020B0604020202020204" pitchFamily="34" charset="0"/>
              <a:buChar char="•"/>
            </a:pPr>
            <a:r>
              <a:rPr lang="en-US" dirty="0"/>
              <a:t>Researchers take </a:t>
            </a:r>
            <a:r>
              <a:rPr lang="en-US" dirty="0" err="1"/>
              <a:t>LoRa</a:t>
            </a:r>
            <a:r>
              <a:rPr lang="en-US" dirty="0"/>
              <a:t> outside the city limits, exploring how the environment affects its core communication properties. Specifically, researchers offer two novel parameter explorations to understand first how vegetation affects communication range and second how antennas change radio behavior.</a:t>
            </a:r>
          </a:p>
          <a:p>
            <a:pPr marL="285750" indent="-285750">
              <a:buClr>
                <a:schemeClr val="accent2"/>
              </a:buClr>
              <a:buFont typeface="Arial" panose="020B0604020202020204" pitchFamily="34" charset="0"/>
              <a:buChar char="•"/>
            </a:pPr>
            <a:endParaRPr lang="en-US" b="1" dirty="0"/>
          </a:p>
        </p:txBody>
      </p:sp>
      <p:sp>
        <p:nvSpPr>
          <p:cNvPr id="9" name="TextBox 8">
            <a:extLst>
              <a:ext uri="{FF2B5EF4-FFF2-40B4-BE49-F238E27FC236}">
                <a16:creationId xmlns:a16="http://schemas.microsoft.com/office/drawing/2014/main" id="{51501D50-C637-4C02-9214-349035DAF130}"/>
              </a:ext>
            </a:extLst>
          </p:cNvPr>
          <p:cNvSpPr txBox="1"/>
          <p:nvPr/>
        </p:nvSpPr>
        <p:spPr>
          <a:xfrm>
            <a:off x="452839" y="186198"/>
            <a:ext cx="5033561" cy="738664"/>
          </a:xfrm>
          <a:prstGeom prst="rect">
            <a:avLst/>
          </a:prstGeom>
          <a:noFill/>
        </p:spPr>
        <p:txBody>
          <a:bodyPr wrap="square" rtlCol="0">
            <a:spAutoFit/>
          </a:bodyPr>
          <a:lstStyle/>
          <a:p>
            <a:pPr marL="919163" indent="-342900">
              <a:buClr>
                <a:schemeClr val="bg1"/>
              </a:buClr>
              <a:buSzPct val="110000"/>
              <a:buFont typeface="+mj-lt"/>
              <a:buAutoNum type="arabicPeriod"/>
              <a:tabLst>
                <a:tab pos="1087438" algn="l"/>
              </a:tabLst>
            </a:pPr>
            <a:r>
              <a:rPr lang="tr-TR" sz="1400" dirty="0">
                <a:solidFill>
                  <a:schemeClr val="bg1"/>
                </a:solidFill>
              </a:rPr>
              <a:t>Introduction</a:t>
            </a:r>
            <a:endParaRPr lang="en-US" sz="1400" dirty="0">
              <a:solidFill>
                <a:schemeClr val="bg1"/>
              </a:solidFill>
            </a:endParaRPr>
          </a:p>
          <a:p>
            <a:pPr marL="919163" indent="-342900">
              <a:buClr>
                <a:schemeClr val="bg1"/>
              </a:buClr>
              <a:buSzPct val="110000"/>
              <a:buFont typeface="+mj-lt"/>
              <a:buAutoNum type="arabicPeriod"/>
              <a:tabLst>
                <a:tab pos="1087438" algn="l"/>
              </a:tabLst>
            </a:pPr>
            <a:r>
              <a:rPr lang="en-US" sz="1400" dirty="0">
                <a:solidFill>
                  <a:schemeClr val="bg1"/>
                </a:solidFill>
              </a:rPr>
              <a:t>Performance analysis researches</a:t>
            </a:r>
          </a:p>
          <a:p>
            <a:pPr marL="919163" indent="-342900">
              <a:buClr>
                <a:schemeClr val="bg1"/>
              </a:buClr>
              <a:buSzPct val="110000"/>
              <a:buFont typeface="+mj-lt"/>
              <a:buAutoNum type="arabicPeriod"/>
              <a:tabLst>
                <a:tab pos="1087438" algn="l"/>
              </a:tabLst>
            </a:pPr>
            <a:r>
              <a:rPr lang="tr-TR" sz="1400" b="1" dirty="0">
                <a:solidFill>
                  <a:schemeClr val="bg1"/>
                </a:solidFill>
              </a:rPr>
              <a:t>Evaluation researches</a:t>
            </a:r>
          </a:p>
        </p:txBody>
      </p:sp>
      <p:sp>
        <p:nvSpPr>
          <p:cNvPr id="11" name="TextBox 10">
            <a:extLst>
              <a:ext uri="{FF2B5EF4-FFF2-40B4-BE49-F238E27FC236}">
                <a16:creationId xmlns:a16="http://schemas.microsoft.com/office/drawing/2014/main" id="{ED17A44F-F666-42C1-B924-E15C89DDC5B5}"/>
              </a:ext>
            </a:extLst>
          </p:cNvPr>
          <p:cNvSpPr txBox="1"/>
          <p:nvPr/>
        </p:nvSpPr>
        <p:spPr>
          <a:xfrm>
            <a:off x="6297826" y="186198"/>
            <a:ext cx="5033561" cy="523220"/>
          </a:xfrm>
          <a:prstGeom prst="rect">
            <a:avLst/>
          </a:prstGeom>
          <a:noFill/>
        </p:spPr>
        <p:txBody>
          <a:bodyPr wrap="square" rtlCol="0">
            <a:spAutoFit/>
          </a:bodyPr>
          <a:lstStyle/>
          <a:p>
            <a:pPr marL="919163" indent="-342900">
              <a:buClr>
                <a:schemeClr val="bg1"/>
              </a:buClr>
              <a:buSzPct val="110000"/>
              <a:buFont typeface="+mj-lt"/>
              <a:buAutoNum type="arabicPeriod" startAt="4"/>
              <a:tabLst>
                <a:tab pos="1087438" algn="l"/>
              </a:tabLst>
            </a:pPr>
            <a:r>
              <a:rPr lang="en-US" sz="1400" dirty="0">
                <a:solidFill>
                  <a:schemeClr val="bg1"/>
                </a:solidFill>
              </a:rPr>
              <a:t>Real world application researches</a:t>
            </a:r>
          </a:p>
          <a:p>
            <a:pPr marL="919163" indent="-342900">
              <a:buClr>
                <a:schemeClr val="bg1"/>
              </a:buClr>
              <a:buSzPct val="110000"/>
              <a:buFont typeface="+mj-lt"/>
              <a:buAutoNum type="arabicPeriod" startAt="4"/>
              <a:tabLst>
                <a:tab pos="1087438" algn="l"/>
              </a:tabLst>
            </a:pPr>
            <a:r>
              <a:rPr lang="en-US" sz="1400" dirty="0">
                <a:solidFill>
                  <a:schemeClr val="bg1"/>
                </a:solidFill>
              </a:rPr>
              <a:t>Conclusion</a:t>
            </a:r>
            <a:endParaRPr lang="tr-TR" sz="1400" dirty="0">
              <a:solidFill>
                <a:schemeClr val="bg1"/>
              </a:solidFill>
            </a:endParaRPr>
          </a:p>
        </p:txBody>
      </p:sp>
    </p:spTree>
    <p:extLst>
      <p:ext uri="{BB962C8B-B14F-4D97-AF65-F5344CB8AC3E}">
        <p14:creationId xmlns:p14="http://schemas.microsoft.com/office/powerpoint/2010/main" val="2721667240"/>
      </p:ext>
    </p:extLst>
  </p:cSld>
  <p:clrMapOvr>
    <a:masterClrMapping/>
  </p:clrMapOvr>
</p:sld>
</file>

<file path=ppt/theme/theme1.xml><?xml version="1.0" encoding="utf-8"?>
<a:theme xmlns:a="http://schemas.openxmlformats.org/drawingml/2006/main" name="ITU_Theme">
  <a:themeElements>
    <a:clrScheme name="ITU Palette">
      <a:dk1>
        <a:sysClr val="windowText" lastClr="000000"/>
      </a:dk1>
      <a:lt1>
        <a:sysClr val="window" lastClr="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U_Theme" id="{AA8475B4-5F9F-41A8-8B22-B0014C180465}" vid="{B114B29C-81C1-47A7-9C8D-D117DFFFB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1219</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Calibri Light</vt:lpstr>
      <vt:lpstr>ITU_Theme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Tugrul Yatagan</cp:lastModifiedBy>
  <cp:revision>16</cp:revision>
  <dcterms:modified xsi:type="dcterms:W3CDTF">2017-10-10T10:41:34Z</dcterms:modified>
</cp:coreProperties>
</file>