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6" r:id="rId3"/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4939f56f95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4939f56f95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82188a62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482188a62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60493a425_0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460493a425_0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82188a627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range of short range wireless technologies is limited to a few hundred meters at best. Dense deployment needed. Multihop, mesh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482188a627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82188a627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LPWAN is not suitable for many industrial IoT, vehicle to vehicle (V2V), and vehicle to infrastructure (V2I) applications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482188a627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5fc13df5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objectives are conflicting each other.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Narrowband share the overall spectrum very efficiently between multiple links. NB-IoT, WEIGHTLESS-P and SIgFox (100Hz)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Compared to the cellular and the short range wireless technologies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 and therefore an expensive deployment</a:t>
            </a:r>
            <a:endParaRPr/>
          </a:p>
        </p:txBody>
      </p:sp>
      <p:sp>
        <p:nvSpPr>
          <p:cNvPr id="169" name="Google Shape;169;g45fc13df5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5fc13df57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Huge energy savings: no forwarding, no waiting for others’ messages to arrive.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Application with only uplink transfers: end devices sleep until they need to transmit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tr-TR"/>
              <a:t>not to waste precious energy in busy-listening to other devices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tr-TR"/>
              <a:t>No CSMA/CA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i="0" lang="tr-TR" u="none" cap="none" strike="noStrike">
                <a:solidFill>
                  <a:schemeClr val="dk1"/>
                </a:solidFill>
              </a:rPr>
              <a:t>Backend system adapts communication parameters (such as data rate/ modulation parameters)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i="0" u="none" cap="none" strike="noStrike">
              <a:solidFill>
                <a:schemeClr val="dk1"/>
              </a:solidFill>
            </a:endParaRPr>
          </a:p>
        </p:txBody>
      </p:sp>
      <p:sp>
        <p:nvSpPr>
          <p:cNvPr id="179" name="Google Shape;179;g45fc13df57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5fc13df57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spreading factors delivers long range at an expense of lower data rates and vice versa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g45fc13df57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60493a425_0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spreading factors delivers long range at an expense of lower data rates and vice versa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/>
              <a:t>It is easy to decode in freq. domain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-TR"/>
              <a:t>FFT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460493a425_0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60493a425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tr-T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spreading factors delivers long range at an expense of lower data rates and vice versa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460493a425_0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/>
        </p:nvSpPr>
        <p:spPr>
          <a:xfrm>
            <a:off x="6092042" y="8"/>
            <a:ext cx="6099958" cy="1116273"/>
          </a:xfrm>
          <a:prstGeom prst="rect">
            <a:avLst/>
          </a:prstGeom>
          <a:solidFill>
            <a:srgbClr val="6693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0" y="-5939"/>
            <a:ext cx="6099958" cy="1116273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584510" y="2151872"/>
            <a:ext cx="7030895" cy="1802581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A6B8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4720440" y="55413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00386B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9280" y="1089908"/>
            <a:ext cx="12191999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74000">
                <a:srgbClr val="B8CDE0"/>
              </a:gs>
              <a:gs pos="83000">
                <a:srgbClr val="B8CDE0"/>
              </a:gs>
              <a:gs pos="100000">
                <a:srgbClr val="D0DEEA"/>
              </a:gs>
            </a:gsLst>
            <a:lin ang="9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80" y="-11886"/>
            <a:ext cx="2222614" cy="23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/>
          <p:nvPr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-3958" y="6608688"/>
            <a:ext cx="12197416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386B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4840" y="277379"/>
            <a:ext cx="815761" cy="45762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"/>
          <p:cNvSpPr txBox="1"/>
          <p:nvPr>
            <p:ph idx="1" type="body"/>
          </p:nvPr>
        </p:nvSpPr>
        <p:spPr>
          <a:xfrm>
            <a:off x="2845750" y="2212129"/>
            <a:ext cx="6503349" cy="1742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2" type="body"/>
          </p:nvPr>
        </p:nvSpPr>
        <p:spPr>
          <a:xfrm>
            <a:off x="1529696" y="4523261"/>
            <a:ext cx="9118363" cy="5367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gularWOutlineAbove">
  <p:cSld name="RegularWOutlineAbov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2969" y="6570585"/>
            <a:ext cx="9816935" cy="240779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386B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84841" y="1372250"/>
            <a:ext cx="11977185" cy="5135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0" name="Google Shape;3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13371" y="5642327"/>
            <a:ext cx="3178629" cy="12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/>
          <p:nvPr/>
        </p:nvSpPr>
        <p:spPr>
          <a:xfrm>
            <a:off x="6092042" y="8"/>
            <a:ext cx="6099958" cy="1015009"/>
          </a:xfrm>
          <a:prstGeom prst="rect">
            <a:avLst/>
          </a:prstGeom>
          <a:solidFill>
            <a:srgbClr val="6693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11464210" y="6458941"/>
            <a:ext cx="492840" cy="377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4840" y="277379"/>
            <a:ext cx="815761" cy="45762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"/>
          <p:cNvSpPr/>
          <p:nvPr/>
        </p:nvSpPr>
        <p:spPr>
          <a:xfrm>
            <a:off x="1" y="1012371"/>
            <a:ext cx="12191999" cy="283464"/>
          </a:xfrm>
          <a:prstGeom prst="rect">
            <a:avLst/>
          </a:prstGeom>
          <a:gradFill>
            <a:gsLst>
              <a:gs pos="0">
                <a:srgbClr val="A1BDD7"/>
              </a:gs>
              <a:gs pos="2000">
                <a:srgbClr val="A1BDD7"/>
              </a:gs>
              <a:gs pos="100000">
                <a:srgbClr val="00386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-6458" y="-1315"/>
            <a:ext cx="6099958" cy="101500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36" name="Google Shape;36;p3"/>
          <p:cNvSpPr txBox="1"/>
          <p:nvPr>
            <p:ph idx="2" type="body"/>
          </p:nvPr>
        </p:nvSpPr>
        <p:spPr>
          <a:xfrm>
            <a:off x="68959" y="993012"/>
            <a:ext cx="12069479" cy="296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7" name="Google Shape;37;p3"/>
          <p:cNvCxnSpPr/>
          <p:nvPr/>
        </p:nvCxnSpPr>
        <p:spPr>
          <a:xfrm>
            <a:off x="3363686" y="6656336"/>
            <a:ext cx="6699020" cy="0"/>
          </a:xfrm>
          <a:prstGeom prst="straightConnector1">
            <a:avLst/>
          </a:prstGeom>
          <a:noFill/>
          <a:ln cap="flat" cmpd="sng" w="12700">
            <a:solidFill>
              <a:srgbClr val="00386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" name="Google Shape;38;p3"/>
          <p:cNvSpPr txBox="1"/>
          <p:nvPr>
            <p:ph idx="3" type="body"/>
          </p:nvPr>
        </p:nvSpPr>
        <p:spPr>
          <a:xfrm>
            <a:off x="6110895" y="60283"/>
            <a:ext cx="6008687" cy="8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92100" lvl="0" marL="4572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sz="1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sz="1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sz="1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2921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sz="1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2921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sz="1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"/>
          <p:cNvSpPr txBox="1"/>
          <p:nvPr>
            <p:ph idx="4" type="body"/>
          </p:nvPr>
        </p:nvSpPr>
        <p:spPr>
          <a:xfrm>
            <a:off x="47133" y="57812"/>
            <a:ext cx="6008687" cy="8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292100" lvl="0" marL="45720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sz="1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2921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sz="1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2921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sz="1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2921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sz="1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2921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sz="1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5" type="body"/>
          </p:nvPr>
        </p:nvSpPr>
        <p:spPr>
          <a:xfrm>
            <a:off x="68959" y="6568310"/>
            <a:ext cx="10076891" cy="296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"/>
          <p:cNvSpPr/>
          <p:nvPr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gularWOOutlineAbove">
  <p:cSld name="RegularWOOutlineAbov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2969" y="6570585"/>
            <a:ext cx="9816935" cy="240779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86B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4" name="Google Shape;44;p4"/>
          <p:cNvSpPr txBox="1"/>
          <p:nvPr>
            <p:ph idx="1" type="body"/>
          </p:nvPr>
        </p:nvSpPr>
        <p:spPr>
          <a:xfrm>
            <a:off x="84841" y="1372250"/>
            <a:ext cx="11977185" cy="5135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13371" y="5642327"/>
            <a:ext cx="3178629" cy="12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 txBox="1"/>
          <p:nvPr/>
        </p:nvSpPr>
        <p:spPr>
          <a:xfrm>
            <a:off x="6092042" y="8"/>
            <a:ext cx="6099958" cy="1015009"/>
          </a:xfrm>
          <a:prstGeom prst="rect">
            <a:avLst/>
          </a:prstGeom>
          <a:solidFill>
            <a:srgbClr val="6693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11464210" y="6458941"/>
            <a:ext cx="492840" cy="377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48" name="Google Shape;4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4840" y="277379"/>
            <a:ext cx="815761" cy="45762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4"/>
          <p:cNvSpPr/>
          <p:nvPr/>
        </p:nvSpPr>
        <p:spPr>
          <a:xfrm>
            <a:off x="1" y="1012371"/>
            <a:ext cx="12191999" cy="283464"/>
          </a:xfrm>
          <a:prstGeom prst="rect">
            <a:avLst/>
          </a:prstGeom>
          <a:gradFill>
            <a:gsLst>
              <a:gs pos="0">
                <a:srgbClr val="A1BDD7"/>
              </a:gs>
              <a:gs pos="2000">
                <a:srgbClr val="A1BDD7"/>
              </a:gs>
              <a:gs pos="100000">
                <a:srgbClr val="00386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4"/>
          <p:cNvSpPr txBox="1"/>
          <p:nvPr/>
        </p:nvSpPr>
        <p:spPr>
          <a:xfrm>
            <a:off x="-6458" y="-1315"/>
            <a:ext cx="6099958" cy="101500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52" name="Google Shape;52;p4"/>
          <p:cNvSpPr txBox="1"/>
          <p:nvPr>
            <p:ph idx="2" type="body"/>
          </p:nvPr>
        </p:nvSpPr>
        <p:spPr>
          <a:xfrm>
            <a:off x="68959" y="993012"/>
            <a:ext cx="12069479" cy="296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3" name="Google Shape;53;p4"/>
          <p:cNvCxnSpPr/>
          <p:nvPr/>
        </p:nvCxnSpPr>
        <p:spPr>
          <a:xfrm>
            <a:off x="3352800" y="6656336"/>
            <a:ext cx="6709906" cy="0"/>
          </a:xfrm>
          <a:prstGeom prst="straightConnector1">
            <a:avLst/>
          </a:prstGeom>
          <a:noFill/>
          <a:ln cap="flat" cmpd="sng" w="12700">
            <a:solidFill>
              <a:srgbClr val="00386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4" name="Google Shape;54;p4"/>
          <p:cNvSpPr txBox="1"/>
          <p:nvPr>
            <p:ph idx="3" type="body"/>
          </p:nvPr>
        </p:nvSpPr>
        <p:spPr>
          <a:xfrm>
            <a:off x="68959" y="6587478"/>
            <a:ext cx="10076891" cy="296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 sz="13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st_Slide">
  <p:cSld name="Last_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/>
        </p:nvSpPr>
        <p:spPr>
          <a:xfrm>
            <a:off x="6092042" y="8"/>
            <a:ext cx="6099958" cy="1116273"/>
          </a:xfrm>
          <a:prstGeom prst="rect">
            <a:avLst/>
          </a:prstGeom>
          <a:solidFill>
            <a:srgbClr val="6693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 txBox="1"/>
          <p:nvPr/>
        </p:nvSpPr>
        <p:spPr>
          <a:xfrm>
            <a:off x="0" y="-5939"/>
            <a:ext cx="6099958" cy="1116273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956" y="1110207"/>
            <a:ext cx="12191999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74000">
                <a:srgbClr val="B8CDE0"/>
              </a:gs>
              <a:gs pos="83000">
                <a:srgbClr val="B8CDE0"/>
              </a:gs>
              <a:gs pos="100000">
                <a:srgbClr val="D0DEEA"/>
              </a:gs>
            </a:gsLst>
            <a:lin ang="9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-3958" y="6798666"/>
            <a:ext cx="12191999" cy="91605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80" y="-11886"/>
            <a:ext cx="1894562" cy="201439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5"/>
          <p:cNvSpPr/>
          <p:nvPr/>
        </p:nvSpPr>
        <p:spPr>
          <a:xfrm>
            <a:off x="4346369" y="4301940"/>
            <a:ext cx="7290460" cy="1288871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4A6B8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Questions, Comments </a:t>
            </a:r>
            <a:r>
              <a:rPr lang="tr-TR" sz="28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?</a:t>
            </a:r>
            <a:r>
              <a:rPr lang="tr-TR" sz="24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?</a:t>
            </a:r>
            <a:r>
              <a:rPr lang="tr-TR" sz="20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?</a:t>
            </a:r>
            <a:endParaRPr sz="4800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1913122" y="2002512"/>
            <a:ext cx="6537591" cy="1448259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A6B8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400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Thanks for your attention…</a:t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2969" y="6613066"/>
            <a:ext cx="12199917" cy="192024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86B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-3958" y="6608688"/>
            <a:ext cx="12197416" cy="210312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386B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65" name="Google Shape;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4840" y="277379"/>
            <a:ext cx="815761" cy="457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/>
          <p:nvPr/>
        </p:nvSpPr>
        <p:spPr>
          <a:xfrm>
            <a:off x="6092042" y="8"/>
            <a:ext cx="6099900" cy="1116300"/>
          </a:xfrm>
          <a:prstGeom prst="rect">
            <a:avLst/>
          </a:prstGeom>
          <a:solidFill>
            <a:srgbClr val="6693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7"/>
          <p:cNvSpPr txBox="1"/>
          <p:nvPr/>
        </p:nvSpPr>
        <p:spPr>
          <a:xfrm>
            <a:off x="0" y="-5939"/>
            <a:ext cx="6099900" cy="11163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2584510" y="2151872"/>
            <a:ext cx="7030800" cy="1802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A6B8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76" name="Google Shape;76;p7"/>
          <p:cNvSpPr txBox="1"/>
          <p:nvPr>
            <p:ph idx="10" type="dt"/>
          </p:nvPr>
        </p:nvSpPr>
        <p:spPr>
          <a:xfrm>
            <a:off x="4720440" y="5541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86B"/>
              </a:buClr>
              <a:buSzPts val="1400"/>
              <a:buFont typeface="Bookman Old Style"/>
              <a:buNone/>
              <a:defRPr b="0" i="0" sz="1600" u="none" cap="none" strike="noStrike">
                <a:solidFill>
                  <a:srgbClr val="00386B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7"/>
          <p:cNvSpPr/>
          <p:nvPr/>
        </p:nvSpPr>
        <p:spPr>
          <a:xfrm>
            <a:off x="9280" y="1089908"/>
            <a:ext cx="12192000" cy="210300"/>
          </a:xfrm>
          <a:prstGeom prst="rect">
            <a:avLst/>
          </a:prstGeom>
          <a:gradFill>
            <a:gsLst>
              <a:gs pos="0">
                <a:srgbClr val="00386B"/>
              </a:gs>
              <a:gs pos="74000">
                <a:srgbClr val="B8CDE0"/>
              </a:gs>
              <a:gs pos="83000">
                <a:srgbClr val="B8CDE0"/>
              </a:gs>
              <a:gs pos="100000">
                <a:srgbClr val="D0DEEA"/>
              </a:gs>
            </a:gsLst>
            <a:lin ang="900002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80" y="-11886"/>
            <a:ext cx="2222614" cy="23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7"/>
          <p:cNvSpPr/>
          <p:nvPr/>
        </p:nvSpPr>
        <p:spPr>
          <a:xfrm>
            <a:off x="-3958" y="6798666"/>
            <a:ext cx="12192000" cy="915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-3958" y="6608688"/>
            <a:ext cx="12197400" cy="210300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386B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81" name="Google Shape;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4840" y="277379"/>
            <a:ext cx="815761" cy="45762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 txBox="1"/>
          <p:nvPr>
            <p:ph idx="1" type="body"/>
          </p:nvPr>
        </p:nvSpPr>
        <p:spPr>
          <a:xfrm>
            <a:off x="2845750" y="2212129"/>
            <a:ext cx="65034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7"/>
          <p:cNvSpPr txBox="1"/>
          <p:nvPr>
            <p:ph idx="2" type="body"/>
          </p:nvPr>
        </p:nvSpPr>
        <p:spPr>
          <a:xfrm>
            <a:off x="1529696" y="4523261"/>
            <a:ext cx="9118500" cy="53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gularWOOutlineAbove">
  <p:cSld name="RegularWOOutlineAbov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/>
          <p:nvPr/>
        </p:nvSpPr>
        <p:spPr>
          <a:xfrm>
            <a:off x="2969" y="6570585"/>
            <a:ext cx="9816900" cy="240900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386B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6" name="Google Shape;86;p8"/>
          <p:cNvSpPr txBox="1"/>
          <p:nvPr>
            <p:ph idx="1" type="body"/>
          </p:nvPr>
        </p:nvSpPr>
        <p:spPr>
          <a:xfrm>
            <a:off x="84841" y="1372250"/>
            <a:ext cx="11977200" cy="51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87" name="Google Shape;87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13371" y="5642327"/>
            <a:ext cx="3178629" cy="12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8"/>
          <p:cNvSpPr txBox="1"/>
          <p:nvPr/>
        </p:nvSpPr>
        <p:spPr>
          <a:xfrm>
            <a:off x="6092042" y="8"/>
            <a:ext cx="6099900" cy="1014900"/>
          </a:xfrm>
          <a:prstGeom prst="rect">
            <a:avLst/>
          </a:prstGeom>
          <a:solidFill>
            <a:srgbClr val="6693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90" name="Google Shape;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4840" y="277379"/>
            <a:ext cx="815761" cy="45762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8"/>
          <p:cNvSpPr/>
          <p:nvPr/>
        </p:nvSpPr>
        <p:spPr>
          <a:xfrm>
            <a:off x="1" y="1012371"/>
            <a:ext cx="12192000" cy="283500"/>
          </a:xfrm>
          <a:prstGeom prst="rect">
            <a:avLst/>
          </a:prstGeom>
          <a:gradFill>
            <a:gsLst>
              <a:gs pos="0">
                <a:srgbClr val="A1BDD7"/>
              </a:gs>
              <a:gs pos="2000">
                <a:srgbClr val="A1BDD7"/>
              </a:gs>
              <a:gs pos="100000">
                <a:srgbClr val="00386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8"/>
          <p:cNvSpPr/>
          <p:nvPr/>
        </p:nvSpPr>
        <p:spPr>
          <a:xfrm>
            <a:off x="-3958" y="6798666"/>
            <a:ext cx="12192000" cy="915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8"/>
          <p:cNvSpPr txBox="1"/>
          <p:nvPr/>
        </p:nvSpPr>
        <p:spPr>
          <a:xfrm>
            <a:off x="-6458" y="-1315"/>
            <a:ext cx="6099900" cy="10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4" name="Google Shape;94;p8"/>
          <p:cNvSpPr txBox="1"/>
          <p:nvPr>
            <p:ph idx="2" type="body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95" name="Google Shape;95;p8"/>
          <p:cNvCxnSpPr/>
          <p:nvPr/>
        </p:nvCxnSpPr>
        <p:spPr>
          <a:xfrm>
            <a:off x="3352800" y="6656336"/>
            <a:ext cx="6709800" cy="0"/>
          </a:xfrm>
          <a:prstGeom prst="straightConnector1">
            <a:avLst/>
          </a:prstGeom>
          <a:noFill/>
          <a:ln cap="flat" cmpd="sng" w="12700">
            <a:solidFill>
              <a:srgbClr val="00386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8"/>
          <p:cNvSpPr txBox="1"/>
          <p:nvPr>
            <p:ph idx="3" type="body"/>
          </p:nvPr>
        </p:nvSpPr>
        <p:spPr>
          <a:xfrm>
            <a:off x="68959" y="6587478"/>
            <a:ext cx="10077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gularWOutlineAbove">
  <p:cSld name="RegularWOutlineAbov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/>
          <p:nvPr/>
        </p:nvSpPr>
        <p:spPr>
          <a:xfrm>
            <a:off x="2969" y="6570585"/>
            <a:ext cx="9816900" cy="240900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386B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99" name="Google Shape;99;p9"/>
          <p:cNvSpPr txBox="1"/>
          <p:nvPr>
            <p:ph idx="1" type="body"/>
          </p:nvPr>
        </p:nvSpPr>
        <p:spPr>
          <a:xfrm>
            <a:off x="84841" y="1372250"/>
            <a:ext cx="11977200" cy="51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0" name="Google Shape;10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13371" y="5642327"/>
            <a:ext cx="3178629" cy="12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9"/>
          <p:cNvSpPr txBox="1"/>
          <p:nvPr/>
        </p:nvSpPr>
        <p:spPr>
          <a:xfrm>
            <a:off x="6092042" y="8"/>
            <a:ext cx="6099900" cy="1014900"/>
          </a:xfrm>
          <a:prstGeom prst="rect">
            <a:avLst/>
          </a:prstGeom>
          <a:solidFill>
            <a:srgbClr val="6693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pic>
        <p:nvPicPr>
          <p:cNvPr id="103" name="Google Shape;1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4840" y="277379"/>
            <a:ext cx="815761" cy="45762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9"/>
          <p:cNvSpPr/>
          <p:nvPr/>
        </p:nvSpPr>
        <p:spPr>
          <a:xfrm>
            <a:off x="1" y="1012371"/>
            <a:ext cx="12192000" cy="283500"/>
          </a:xfrm>
          <a:prstGeom prst="rect">
            <a:avLst/>
          </a:prstGeom>
          <a:gradFill>
            <a:gsLst>
              <a:gs pos="0">
                <a:srgbClr val="A1BDD7"/>
              </a:gs>
              <a:gs pos="2000">
                <a:srgbClr val="A1BDD7"/>
              </a:gs>
              <a:gs pos="100000">
                <a:srgbClr val="00386B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9"/>
          <p:cNvSpPr txBox="1"/>
          <p:nvPr/>
        </p:nvSpPr>
        <p:spPr>
          <a:xfrm>
            <a:off x="-6458" y="-1315"/>
            <a:ext cx="6099900" cy="10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6" name="Google Shape;106;p9"/>
          <p:cNvSpPr txBox="1"/>
          <p:nvPr>
            <p:ph idx="2" type="body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  <a:defRPr b="0" i="0" sz="19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07" name="Google Shape;107;p9"/>
          <p:cNvCxnSpPr/>
          <p:nvPr/>
        </p:nvCxnSpPr>
        <p:spPr>
          <a:xfrm>
            <a:off x="3363686" y="6656336"/>
            <a:ext cx="6699000" cy="0"/>
          </a:xfrm>
          <a:prstGeom prst="straightConnector1">
            <a:avLst/>
          </a:prstGeom>
          <a:noFill/>
          <a:ln cap="flat" cmpd="sng" w="12700">
            <a:solidFill>
              <a:srgbClr val="00386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9"/>
          <p:cNvSpPr txBox="1"/>
          <p:nvPr>
            <p:ph idx="3" type="body"/>
          </p:nvPr>
        </p:nvSpPr>
        <p:spPr>
          <a:xfrm>
            <a:off x="6110895" y="60283"/>
            <a:ext cx="60087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92100" lvl="0" marL="4572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b="0" i="0" sz="10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b="0" i="0" sz="10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b="0" i="0" sz="10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b="0" i="0" sz="10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b="0" i="0" sz="10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9"/>
          <p:cNvSpPr txBox="1"/>
          <p:nvPr>
            <p:ph idx="4" type="body"/>
          </p:nvPr>
        </p:nvSpPr>
        <p:spPr>
          <a:xfrm>
            <a:off x="47133" y="57812"/>
            <a:ext cx="60087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92100" lvl="0" marL="457200" marR="0" rtl="0" algn="l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b="0" i="0" sz="10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2921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b="0" i="0" sz="10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indent="-2921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b="0" i="0" sz="10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b="0" i="0" sz="10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AutoNum type="arabicPeriod"/>
              <a:defRPr b="0" i="0" sz="10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9"/>
          <p:cNvSpPr txBox="1"/>
          <p:nvPr>
            <p:ph idx="5" type="body"/>
          </p:nvPr>
        </p:nvSpPr>
        <p:spPr>
          <a:xfrm>
            <a:off x="68959" y="6568310"/>
            <a:ext cx="100770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9"/>
          <p:cNvSpPr/>
          <p:nvPr/>
        </p:nvSpPr>
        <p:spPr>
          <a:xfrm>
            <a:off x="-3958" y="6798666"/>
            <a:ext cx="12192000" cy="915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st_Slide">
  <p:cSld name="Last_Slide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/>
        </p:nvSpPr>
        <p:spPr>
          <a:xfrm>
            <a:off x="6092042" y="8"/>
            <a:ext cx="6099900" cy="1116300"/>
          </a:xfrm>
          <a:prstGeom prst="rect">
            <a:avLst/>
          </a:prstGeom>
          <a:solidFill>
            <a:srgbClr val="6693B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0" y="-5939"/>
            <a:ext cx="6099900" cy="11163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0"/>
          <p:cNvSpPr/>
          <p:nvPr/>
        </p:nvSpPr>
        <p:spPr>
          <a:xfrm>
            <a:off x="3956" y="1110207"/>
            <a:ext cx="12192000" cy="210300"/>
          </a:xfrm>
          <a:prstGeom prst="rect">
            <a:avLst/>
          </a:prstGeom>
          <a:gradFill>
            <a:gsLst>
              <a:gs pos="0">
                <a:srgbClr val="00386B"/>
              </a:gs>
              <a:gs pos="74000">
                <a:srgbClr val="B8CDE0"/>
              </a:gs>
              <a:gs pos="83000">
                <a:srgbClr val="B8CDE0"/>
              </a:gs>
              <a:gs pos="100000">
                <a:srgbClr val="D0DEEA"/>
              </a:gs>
            </a:gsLst>
            <a:lin ang="900002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0"/>
          <p:cNvSpPr/>
          <p:nvPr/>
        </p:nvSpPr>
        <p:spPr>
          <a:xfrm>
            <a:off x="-3958" y="6798666"/>
            <a:ext cx="12192000" cy="91500"/>
          </a:xfrm>
          <a:prstGeom prst="rect">
            <a:avLst/>
          </a:prstGeom>
          <a:solidFill>
            <a:srgbClr val="00386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80" y="-11886"/>
            <a:ext cx="1894562" cy="201439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0"/>
          <p:cNvSpPr/>
          <p:nvPr/>
        </p:nvSpPr>
        <p:spPr>
          <a:xfrm>
            <a:off x="4346369" y="4301940"/>
            <a:ext cx="7290600" cy="128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rgbClr val="4A6B8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ookman Old Style"/>
              <a:buNone/>
            </a:pPr>
            <a:r>
              <a:rPr b="0" i="0" lang="tr-TR" sz="2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Questions, Comments </a:t>
            </a:r>
            <a:r>
              <a:rPr b="0" i="0" lang="tr-TR" sz="28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?</a:t>
            </a:r>
            <a:r>
              <a:rPr b="0" i="0" lang="tr-TR" sz="2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?</a:t>
            </a:r>
            <a:r>
              <a:rPr b="0" i="0" lang="tr-TR" sz="20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?</a:t>
            </a:r>
            <a:endParaRPr/>
          </a:p>
        </p:txBody>
      </p:sp>
      <p:sp>
        <p:nvSpPr>
          <p:cNvPr id="119" name="Google Shape;119;p10"/>
          <p:cNvSpPr/>
          <p:nvPr/>
        </p:nvSpPr>
        <p:spPr>
          <a:xfrm>
            <a:off x="1913122" y="2002512"/>
            <a:ext cx="6537600" cy="1448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4A6B89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127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ookman Old Style"/>
              <a:buNone/>
            </a:pPr>
            <a:r>
              <a:rPr b="0" i="0" lang="tr-TR" sz="2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Thanks for your attention…</a:t>
            </a:r>
            <a:endParaRPr/>
          </a:p>
        </p:txBody>
      </p:sp>
      <p:sp>
        <p:nvSpPr>
          <p:cNvPr id="120" name="Google Shape;120;p10"/>
          <p:cNvSpPr/>
          <p:nvPr/>
        </p:nvSpPr>
        <p:spPr>
          <a:xfrm>
            <a:off x="2969" y="6613066"/>
            <a:ext cx="12199800" cy="192000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386B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-3958" y="6608688"/>
            <a:ext cx="12197400" cy="210300"/>
          </a:xfrm>
          <a:prstGeom prst="rect">
            <a:avLst/>
          </a:prstGeom>
          <a:gradFill>
            <a:gsLst>
              <a:gs pos="0">
                <a:srgbClr val="00386B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386B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122" name="Google Shape;1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4840" y="277379"/>
            <a:ext cx="815761" cy="457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800"/>
            </a:lvl9pPr>
          </a:lstStyle>
          <a:p/>
        </p:txBody>
      </p:sp>
      <p:sp>
        <p:nvSpPr>
          <p:cNvPr id="68" name="Google Shape;68;p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idx="10" type="dt"/>
          </p:nvPr>
        </p:nvSpPr>
        <p:spPr>
          <a:xfrm>
            <a:off x="4717273" y="601854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-TR"/>
              <a:t>November 2018</a:t>
            </a:r>
            <a:endParaRPr/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2719777" y="2160371"/>
            <a:ext cx="6738197" cy="1742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40"/>
              <a:buNone/>
            </a:pPr>
            <a:r>
              <a:rPr lang="tr-TR" sz="2300">
                <a:solidFill>
                  <a:srgbClr val="FFFFFF"/>
                </a:solidFill>
              </a:rPr>
              <a:t>Low Power Wide Area Networks: LoRa</a:t>
            </a:r>
            <a:endParaRPr/>
          </a:p>
        </p:txBody>
      </p:sp>
      <p:sp>
        <p:nvSpPr>
          <p:cNvPr id="129" name="Google Shape;129;p11"/>
          <p:cNvSpPr txBox="1"/>
          <p:nvPr>
            <p:ph idx="2" type="body"/>
          </p:nvPr>
        </p:nvSpPr>
        <p:spPr>
          <a:xfrm>
            <a:off x="1529691" y="5015451"/>
            <a:ext cx="9118363" cy="8572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120"/>
              <a:buNone/>
            </a:pPr>
            <a:r>
              <a:rPr lang="tr-TR" sz="1400">
                <a:solidFill>
                  <a:srgbClr val="2C3C43"/>
                </a:solidFill>
              </a:rPr>
              <a:t>Tugrul Yatagan</a:t>
            </a:r>
            <a:endParaRPr sz="1400">
              <a:solidFill>
                <a:srgbClr val="0D89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ts val="880"/>
              <a:buNone/>
            </a:pPr>
            <a:r>
              <a:rPr lang="tr-TR" sz="1100">
                <a:solidFill>
                  <a:srgbClr val="2C3C43"/>
                </a:solidFill>
              </a:rPr>
              <a:t>yatagan@itu.edu.tr</a:t>
            </a:r>
            <a:endParaRPr/>
          </a:p>
        </p:txBody>
      </p:sp>
      <p:sp>
        <p:nvSpPr>
          <p:cNvPr id="130" name="Google Shape;130;p11"/>
          <p:cNvSpPr txBox="1"/>
          <p:nvPr/>
        </p:nvSpPr>
        <p:spPr>
          <a:xfrm>
            <a:off x="1434958" y="4158159"/>
            <a:ext cx="9118363" cy="8572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12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idx="12" type="sldNum"/>
          </p:nvPr>
        </p:nvSpPr>
        <p:spPr>
          <a:xfrm>
            <a:off x="11464210" y="6458941"/>
            <a:ext cx="492840" cy="377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33" name="Google Shape;233;p20"/>
          <p:cNvSpPr txBox="1"/>
          <p:nvPr>
            <p:ph idx="2" type="body"/>
          </p:nvPr>
        </p:nvSpPr>
        <p:spPr>
          <a:xfrm>
            <a:off x="68959" y="993012"/>
            <a:ext cx="12069479" cy="296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tr-TR" sz="1800"/>
              <a:t>Research: Problem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4" name="Google Shape;2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9610" y="1382156"/>
            <a:ext cx="5159542" cy="460271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0"/>
          <p:cNvSpPr txBox="1"/>
          <p:nvPr/>
        </p:nvSpPr>
        <p:spPr>
          <a:xfrm>
            <a:off x="132350" y="1525999"/>
            <a:ext cx="65031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collisions occur if more SFs used</a:t>
            </a: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ore SFs could result in longer messages and more energy consumption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nodes choose SF according to their GW transmission signal strength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of the end devices which close to GW will choose lowest SF which increases collisions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0"/>
          <p:cNvSpPr txBox="1"/>
          <p:nvPr/>
        </p:nvSpPr>
        <p:spPr>
          <a:xfrm>
            <a:off x="6963675" y="5984875"/>
            <a:ext cx="3702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lang="tr-TR" sz="1200"/>
              <a:t>8</a:t>
            </a:r>
            <a:r>
              <a:rPr b="0" i="0" lang="tr-T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tr-TR" sz="1200"/>
              <a:t>SF assignment issue on single gateway</a:t>
            </a:r>
            <a:endParaRPr/>
          </a:p>
        </p:txBody>
      </p:sp>
      <p:sp>
        <p:nvSpPr>
          <p:cNvPr id="237" name="Google Shape;237;p20"/>
          <p:cNvSpPr txBox="1"/>
          <p:nvPr/>
        </p:nvSpPr>
        <p:spPr>
          <a:xfrm>
            <a:off x="452800" y="264875"/>
            <a:ext cx="5033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709" lvl="0" marL="804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1"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LPWAN Overview</a:t>
            </a:r>
            <a:endParaRPr/>
          </a:p>
          <a:p>
            <a:pPr indent="-219709" lvl="0" marL="804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LPWAN Design Goals and Techniques</a:t>
            </a:r>
            <a:endParaRPr/>
          </a:p>
        </p:txBody>
      </p:sp>
      <p:sp>
        <p:nvSpPr>
          <p:cNvPr id="238" name="Google Shape;238;p20"/>
          <p:cNvSpPr txBox="1"/>
          <p:nvPr/>
        </p:nvSpPr>
        <p:spPr>
          <a:xfrm>
            <a:off x="6297825" y="264775"/>
            <a:ext cx="5033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3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LoRa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3"/>
            </a:pPr>
            <a:r>
              <a:rPr b="1"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"/>
          <p:cNvSpPr txBox="1"/>
          <p:nvPr>
            <p:ph idx="12" type="sldNum"/>
          </p:nvPr>
        </p:nvSpPr>
        <p:spPr>
          <a:xfrm>
            <a:off x="11464210" y="6458941"/>
            <a:ext cx="492840" cy="377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44" name="Google Shape;244;p21"/>
          <p:cNvSpPr txBox="1"/>
          <p:nvPr>
            <p:ph idx="2" type="body"/>
          </p:nvPr>
        </p:nvSpPr>
        <p:spPr>
          <a:xfrm>
            <a:off x="68959" y="993012"/>
            <a:ext cx="12069479" cy="296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tr-TR" sz="1800"/>
              <a:t>Research: Problem &amp; Proposal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5" name="Google Shape;2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164" y="1335310"/>
            <a:ext cx="5540541" cy="504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8265" y="1361475"/>
            <a:ext cx="5480383" cy="507752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1"/>
          <p:cNvSpPr txBox="1"/>
          <p:nvPr/>
        </p:nvSpPr>
        <p:spPr>
          <a:xfrm>
            <a:off x="452800" y="264875"/>
            <a:ext cx="5033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709" lvl="0" marL="804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1"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LPWAN Overview</a:t>
            </a:r>
            <a:endParaRPr/>
          </a:p>
          <a:p>
            <a:pPr indent="-219709" lvl="0" marL="804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LPWAN Design Goals and Techniques</a:t>
            </a:r>
            <a:endParaRPr/>
          </a:p>
        </p:txBody>
      </p:sp>
      <p:sp>
        <p:nvSpPr>
          <p:cNvPr id="248" name="Google Shape;248;p21"/>
          <p:cNvSpPr txBox="1"/>
          <p:nvPr/>
        </p:nvSpPr>
        <p:spPr>
          <a:xfrm>
            <a:off x="6297825" y="264775"/>
            <a:ext cx="5033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3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LoRa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3"/>
            </a:pPr>
            <a:r>
              <a:rPr b="1"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endParaRPr b="1"/>
          </a:p>
        </p:txBody>
      </p:sp>
      <p:sp>
        <p:nvSpPr>
          <p:cNvPr id="249" name="Google Shape;249;p21"/>
          <p:cNvSpPr txBox="1"/>
          <p:nvPr/>
        </p:nvSpPr>
        <p:spPr>
          <a:xfrm>
            <a:off x="4262550" y="6203575"/>
            <a:ext cx="36669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200"/>
              <a:t>Figure 9: SF assignment issue and proposal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idx="12" type="sldNum"/>
          </p:nvPr>
        </p:nvSpPr>
        <p:spPr>
          <a:xfrm>
            <a:off x="11464210" y="6458941"/>
            <a:ext cx="492840" cy="377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55" name="Google Shape;255;p22"/>
          <p:cNvSpPr txBox="1"/>
          <p:nvPr>
            <p:ph idx="2" type="body"/>
          </p:nvPr>
        </p:nvSpPr>
        <p:spPr>
          <a:xfrm>
            <a:off x="68959" y="993012"/>
            <a:ext cx="12069479" cy="2965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tr-TR" sz="1800"/>
              <a:t>Research: Problem &amp; Proposal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id="256" name="Google Shape;25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4125" y="1133950"/>
            <a:ext cx="6643750" cy="51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2"/>
          <p:cNvSpPr txBox="1"/>
          <p:nvPr/>
        </p:nvSpPr>
        <p:spPr>
          <a:xfrm>
            <a:off x="452800" y="264875"/>
            <a:ext cx="5033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709" lvl="0" marL="804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1"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LPWAN Overview</a:t>
            </a:r>
            <a:endParaRPr/>
          </a:p>
          <a:p>
            <a:pPr indent="-219709" lvl="0" marL="804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LPWAN Design Goals and Techniques</a:t>
            </a:r>
            <a:endParaRPr/>
          </a:p>
        </p:txBody>
      </p:sp>
      <p:sp>
        <p:nvSpPr>
          <p:cNvPr id="258" name="Google Shape;258;p22"/>
          <p:cNvSpPr txBox="1"/>
          <p:nvPr/>
        </p:nvSpPr>
        <p:spPr>
          <a:xfrm>
            <a:off x="6297825" y="264775"/>
            <a:ext cx="5033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3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LoRa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3"/>
            </a:pPr>
            <a:r>
              <a:rPr b="1"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endParaRPr b="1"/>
          </a:p>
        </p:txBody>
      </p:sp>
      <p:sp>
        <p:nvSpPr>
          <p:cNvPr id="259" name="Google Shape;259;p22"/>
          <p:cNvSpPr txBox="1"/>
          <p:nvPr/>
        </p:nvSpPr>
        <p:spPr>
          <a:xfrm>
            <a:off x="4224200" y="6234875"/>
            <a:ext cx="3759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tr-TR" sz="1200"/>
              <a:t>Figure 10: SF assignment issue on multiple gateway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idx="12" type="sldNum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65" name="Google Shape;265;p23"/>
          <p:cNvSpPr txBox="1"/>
          <p:nvPr>
            <p:ph idx="2" type="body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tr-TR" sz="1800"/>
              <a:t>Research: Proposal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" name="Google Shape;266;p23"/>
          <p:cNvSpPr txBox="1"/>
          <p:nvPr/>
        </p:nvSpPr>
        <p:spPr>
          <a:xfrm>
            <a:off x="132350" y="1525999"/>
            <a:ext cx="65031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Gateway can keep track of transmissions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Spreading factor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Transmission result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Gateway can</a:t>
            </a: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train a model for predicting transmission result for a specific location and </a:t>
            </a: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 </a:t>
            </a: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spreading factor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model can be loaded into end nodes as a function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nodes can use utilize this function to select spreading factor to decrease the probability of collisions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6963675" y="5984875"/>
            <a:ext cx="37020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lang="tr-TR" sz="1200"/>
              <a:t>11</a:t>
            </a:r>
            <a:r>
              <a:rPr b="0" i="0" lang="tr-T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tr-TR" sz="1200"/>
              <a:t>SF assignment issue solution </a:t>
            </a:r>
            <a:r>
              <a:rPr lang="tr-TR" sz="1200">
                <a:solidFill>
                  <a:schemeClr val="dk1"/>
                </a:solidFill>
              </a:rPr>
              <a:t>proposal</a:t>
            </a:r>
            <a:endParaRPr/>
          </a:p>
        </p:txBody>
      </p:sp>
      <p:sp>
        <p:nvSpPr>
          <p:cNvPr id="268" name="Google Shape;268;p23"/>
          <p:cNvSpPr txBox="1"/>
          <p:nvPr/>
        </p:nvSpPr>
        <p:spPr>
          <a:xfrm>
            <a:off x="452800" y="264875"/>
            <a:ext cx="5033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709" lvl="0" marL="804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1"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LPWAN Overview</a:t>
            </a:r>
            <a:endParaRPr/>
          </a:p>
          <a:p>
            <a:pPr indent="-219709" lvl="0" marL="804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LPWAN Design Goals and Techniques</a:t>
            </a:r>
            <a:endParaRPr/>
          </a:p>
        </p:txBody>
      </p:sp>
      <p:sp>
        <p:nvSpPr>
          <p:cNvPr id="269" name="Google Shape;269;p23"/>
          <p:cNvSpPr txBox="1"/>
          <p:nvPr/>
        </p:nvSpPr>
        <p:spPr>
          <a:xfrm>
            <a:off x="6297825" y="264775"/>
            <a:ext cx="5033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3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LoRa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3"/>
            </a:pPr>
            <a:r>
              <a:rPr b="1"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endParaRPr b="1"/>
          </a:p>
        </p:txBody>
      </p:sp>
      <p:pic>
        <p:nvPicPr>
          <p:cNvPr id="270" name="Google Shape;27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4950" y="1361475"/>
            <a:ext cx="5033701" cy="4663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/>
          <p:nvPr>
            <p:ph idx="12" type="sldNum"/>
          </p:nvPr>
        </p:nvSpPr>
        <p:spPr>
          <a:xfrm>
            <a:off x="11464210" y="6458941"/>
            <a:ext cx="492840" cy="377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76" name="Google Shape;276;p24"/>
          <p:cNvSpPr txBox="1"/>
          <p:nvPr/>
        </p:nvSpPr>
        <p:spPr>
          <a:xfrm>
            <a:off x="4872374" y="3164416"/>
            <a:ext cx="510764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your time. </a:t>
            </a:r>
            <a:endParaRPr/>
          </a:p>
        </p:txBody>
      </p:sp>
      <p:sp>
        <p:nvSpPr>
          <p:cNvPr id="277" name="Google Shape;277;p24"/>
          <p:cNvSpPr txBox="1"/>
          <p:nvPr/>
        </p:nvSpPr>
        <p:spPr>
          <a:xfrm>
            <a:off x="5434079" y="3695155"/>
            <a:ext cx="51076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5"/>
          <p:cNvSpPr txBox="1"/>
          <p:nvPr>
            <p:ph idx="12" type="sldNum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  <p:sp>
        <p:nvSpPr>
          <p:cNvPr id="283" name="Google Shape;283;p25"/>
          <p:cNvSpPr txBox="1"/>
          <p:nvPr>
            <p:ph idx="2" type="body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tr-TR" sz="1800"/>
              <a:t>References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p25"/>
          <p:cNvSpPr txBox="1"/>
          <p:nvPr/>
        </p:nvSpPr>
        <p:spPr>
          <a:xfrm>
            <a:off x="132350" y="1397150"/>
            <a:ext cx="11562600" cy="41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76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tr-T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U. Raza, P. Kulkarni and M. Sooriyabandara, "Low Power Wide Area Networks: An Overview," in </a:t>
            </a:r>
            <a:r>
              <a:rPr i="1" lang="tr-T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IEEE Communications Surveys &amp; Tutorials</a:t>
            </a:r>
            <a:r>
              <a:rPr lang="tr-T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vol. 19, no. 2, pp. 855-873, Secondquarter 2017.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tr-T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“Cellular networks for massive iot: Enabling low power wide area applications,” Ericsson, Tech. Rep., January 2016, ericsson White Paper. [Online]. Available: https://www.ericsson.com/res/docs/whitepapers/wp iot.pdf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tr-T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Berthelsen and J. Morrish, “Forecasting the internet of things revenue opportunity,” Machina Research, Tech. Rep., April 2015.[Online]. Available: https://machinaresearch.com/report pdf/313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tr-T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J. Petajajarvi, K. Mikhaylov, A. Roivainen, T. Hanninen, and M. Pettissalo, “On the coverage of LPWANs: Range evaluation and channel attenuation model for LoRa technology,” in Proc. 14th Int.Conf. ITS Telecommun. (ITST), Copenhagen, Denmark, Dec. 2015, pp. 55–59.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tr-T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Lora alliance. [Online]. Available: https://www.lora-alliance.org/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tr-T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O. Georgiou and U. Raza, "Low Power Wide Area Network Analysis: Can LoRa Scale?," in IEEE Wireless Communications Letters, vol. 6, no. 2, pp. 162-165, April 2017.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tr-T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Catherwood, Philip &amp; mclaughlin, james &amp; Mccomb, Stephen &amp; Little, Mike. (2017). Channel Characterisation for Wearable LoRaWAN Monitors. 10.1049/cp.2017.0273.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tr-T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 Magrin, M. Centenaro and L. Vangelista, "Performance evaluation of LoRa networks in a smart city scenario," 2017 IEEE International Conference on Communications (ICC), Paris, 2017, pp. 1-7.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tr-T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 Reynders, Q. Wang, P. Tuset-Peiro, X. Vilajosana and S. Pollin, "Improving Reliability and Scalability of LoRaWANs Through Lightweight Scheduling," in </a:t>
            </a:r>
            <a:r>
              <a:rPr i="1" lang="tr-T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IEEE Internet of Things Journal</a:t>
            </a:r>
            <a:r>
              <a:rPr lang="tr-T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vol. 5, no. 3, pp. 1830-1842, June 2018.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76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tr-T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 Van den Abeele, J. Haxhibeqiri, I. Moerman and J. Hoebeke, "Scalability Analysis of Large-Scale LoRaWAN Networks in ns-3," in IEEE Internet of Things Journal, vol. 4, no. 6, pp. 2186-2198, Dec. 2017.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idx="1" type="body"/>
          </p:nvPr>
        </p:nvSpPr>
        <p:spPr>
          <a:xfrm>
            <a:off x="84841" y="1372250"/>
            <a:ext cx="11977200" cy="51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1033462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Calibri"/>
              <a:buAutoNum type="arabicPeriod"/>
            </a:pPr>
            <a:r>
              <a:rPr lang="tr-TR" sz="1800"/>
              <a:t>LPWAN Overview</a:t>
            </a:r>
            <a:endParaRPr/>
          </a:p>
          <a:p>
            <a:pPr indent="-457200" lvl="0" marL="1033462" marR="0" rtl="0" algn="l">
              <a:lnSpc>
                <a:spcPct val="166666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Calibri"/>
              <a:buAutoNum type="arabicPeriod"/>
            </a:pPr>
            <a:r>
              <a:rPr lang="tr-TR" sz="1800"/>
              <a:t>LPWAN </a:t>
            </a:r>
            <a:r>
              <a:rPr b="0" i="0" lang="tr-TR" sz="18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Design Goals and Techniques</a:t>
            </a:r>
            <a:endParaRPr/>
          </a:p>
          <a:p>
            <a:pPr indent="-457200" lvl="0" marL="1033462" marR="0" rtl="0" algn="l">
              <a:lnSpc>
                <a:spcPct val="166666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Calibri"/>
              <a:buAutoNum type="arabicPeriod"/>
            </a:pPr>
            <a:r>
              <a:rPr lang="tr-TR" sz="1800"/>
              <a:t>LoRa</a:t>
            </a:r>
            <a:endParaRPr/>
          </a:p>
          <a:p>
            <a:pPr indent="-457200" lvl="0" marL="1033462" marR="0" rtl="0" algn="l">
              <a:lnSpc>
                <a:spcPct val="166666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980"/>
              <a:buFont typeface="Calibri"/>
              <a:buAutoNum type="arabicPeriod"/>
            </a:pPr>
            <a:r>
              <a:rPr lang="tr-TR" sz="1800"/>
              <a:t>Research</a:t>
            </a:r>
            <a:endParaRPr/>
          </a:p>
        </p:txBody>
      </p:sp>
      <p:sp>
        <p:nvSpPr>
          <p:cNvPr id="136" name="Google Shape;136;p12"/>
          <p:cNvSpPr txBox="1"/>
          <p:nvPr>
            <p:ph idx="12" type="sldNum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2"/>
          <p:cNvSpPr txBox="1"/>
          <p:nvPr>
            <p:ph idx="2" type="body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Outline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>
            <p:ph idx="12" type="sldNum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"/>
          <p:cNvSpPr txBox="1"/>
          <p:nvPr>
            <p:ph idx="2" type="body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LPWAN Overview: Introduction</a:t>
            </a:r>
            <a:br>
              <a:rPr b="0" i="0" lang="tr-TR" sz="18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endParaRPr/>
          </a:p>
        </p:txBody>
      </p:sp>
      <p:sp>
        <p:nvSpPr>
          <p:cNvPr id="144" name="Google Shape;144;p13"/>
          <p:cNvSpPr txBox="1"/>
          <p:nvPr/>
        </p:nvSpPr>
        <p:spPr>
          <a:xfrm>
            <a:off x="0" y="1364825"/>
            <a:ext cx="12069600" cy="11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connected M2M devices and consumer electronics will surpass the number of human subscribers by 2020 </a:t>
            </a:r>
            <a:r>
              <a:rPr b="0" baseline="3000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aseline="30000"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baseline="3000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aseline="300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IoT industry is expected to generate a revenue of 4.3 trillion dollars by 2024 </a:t>
            </a:r>
            <a:r>
              <a:rPr b="0" baseline="3000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baseline="30000"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baseline="3000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aseline="300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provide connectivity for </a:t>
            </a:r>
            <a:r>
              <a:rPr b="0" i="0" lang="tr-TR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power</a:t>
            </a: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devices distributed over large geographical areas?</a:t>
            </a:r>
            <a:endParaRPr/>
          </a:p>
        </p:txBody>
      </p:sp>
      <p:sp>
        <p:nvSpPr>
          <p:cNvPr id="145" name="Google Shape;145;p13"/>
          <p:cNvSpPr txBox="1"/>
          <p:nvPr/>
        </p:nvSpPr>
        <p:spPr>
          <a:xfrm>
            <a:off x="452800" y="264875"/>
            <a:ext cx="5033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709" lvl="0" marL="804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1"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LPWAN Overview</a:t>
            </a:r>
            <a:endParaRPr/>
          </a:p>
          <a:p>
            <a:pPr indent="-219709" lvl="0" marL="804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LPWAN Design Goals and Techniques</a:t>
            </a:r>
            <a:endParaRPr/>
          </a:p>
        </p:txBody>
      </p:sp>
      <p:sp>
        <p:nvSpPr>
          <p:cNvPr id="146" name="Google Shape;146;p13"/>
          <p:cNvSpPr txBox="1"/>
          <p:nvPr/>
        </p:nvSpPr>
        <p:spPr>
          <a:xfrm>
            <a:off x="6297825" y="264775"/>
            <a:ext cx="5033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3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LoRa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3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endParaRPr/>
          </a:p>
        </p:txBody>
      </p:sp>
      <p:sp>
        <p:nvSpPr>
          <p:cNvPr id="147" name="Google Shape;147;p13"/>
          <p:cNvSpPr txBox="1"/>
          <p:nvPr>
            <p:ph idx="1" type="body"/>
          </p:nvPr>
        </p:nvSpPr>
        <p:spPr>
          <a:xfrm>
            <a:off x="68959" y="6561433"/>
            <a:ext cx="35625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tr-TR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Image Source: https://www.slideshare.net/PeterREgli/lpwan</a:t>
            </a:r>
            <a:endParaRPr/>
          </a:p>
        </p:txBody>
      </p:sp>
      <p:pic>
        <p:nvPicPr>
          <p:cNvPr id="148" name="Google Shape;148;p13"/>
          <p:cNvPicPr preferRelativeResize="0"/>
          <p:nvPr/>
        </p:nvPicPr>
        <p:blipFill rotWithShape="1">
          <a:blip r:embed="rId3">
            <a:alphaModFix/>
          </a:blip>
          <a:srcRect b="6785" l="17005" r="0" t="0"/>
          <a:stretch/>
        </p:blipFill>
        <p:spPr>
          <a:xfrm>
            <a:off x="7064699" y="2456837"/>
            <a:ext cx="4781700" cy="2953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3"/>
          <p:cNvSpPr txBox="1"/>
          <p:nvPr/>
        </p:nvSpPr>
        <p:spPr>
          <a:xfrm>
            <a:off x="8107950" y="5570850"/>
            <a:ext cx="2695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1: Wireless technologies with respect to range and data rate</a:t>
            </a:r>
            <a:r>
              <a:rPr b="0" baseline="30000" i="0" lang="tr-T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0" name="Google Shape;150;p13"/>
          <p:cNvSpPr txBox="1"/>
          <p:nvPr/>
        </p:nvSpPr>
        <p:spPr>
          <a:xfrm>
            <a:off x="0" y="3772175"/>
            <a:ext cx="7064700" cy="22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LPWAN fills the technology gap between;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 range wireless technologies (ZigBee, Bluetooth, Wi-Fi)</a:t>
            </a:r>
            <a:endParaRPr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costly to deploy massive/dense # of devices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Cellular (2G, 3G, 4G)</a:t>
            </a:r>
            <a:endParaRPr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Optimized for voice and data</a:t>
            </a:r>
            <a:endParaRPr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and expensive</a:t>
            </a:r>
            <a:endParaRPr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power consumption</a:t>
            </a:r>
            <a:endParaRPr/>
          </a:p>
        </p:txBody>
      </p:sp>
      <p:sp>
        <p:nvSpPr>
          <p:cNvPr id="151" name="Google Shape;151;p13"/>
          <p:cNvSpPr txBox="1"/>
          <p:nvPr/>
        </p:nvSpPr>
        <p:spPr>
          <a:xfrm>
            <a:off x="7064700" y="5345300"/>
            <a:ext cx="46536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endParaRPr/>
          </a:p>
        </p:txBody>
      </p:sp>
      <p:sp>
        <p:nvSpPr>
          <p:cNvPr id="152" name="Google Shape;152;p13"/>
          <p:cNvSpPr txBox="1"/>
          <p:nvPr/>
        </p:nvSpPr>
        <p:spPr>
          <a:xfrm flipH="1" rot="-5400000">
            <a:off x="5494500" y="3782225"/>
            <a:ext cx="2846400" cy="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tr-T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 RATE</a:t>
            </a:r>
            <a:endParaRPr/>
          </a:p>
        </p:txBody>
      </p:sp>
      <p:sp>
        <p:nvSpPr>
          <p:cNvPr id="153" name="Google Shape;153;p13"/>
          <p:cNvSpPr txBox="1"/>
          <p:nvPr/>
        </p:nvSpPr>
        <p:spPr>
          <a:xfrm>
            <a:off x="0" y="2141975"/>
            <a:ext cx="68799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LPWA application areas;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city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 IoT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grid metering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Agriculture</a:t>
            </a:r>
            <a:endParaRPr/>
          </a:p>
        </p:txBody>
      </p:sp>
      <p:sp>
        <p:nvSpPr>
          <p:cNvPr id="154" name="Google Shape;154;p13"/>
          <p:cNvSpPr txBox="1"/>
          <p:nvPr/>
        </p:nvSpPr>
        <p:spPr>
          <a:xfrm>
            <a:off x="2869525" y="2141975"/>
            <a:ext cx="3955800" cy="16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Industrial assets monitoring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automation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Logistics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Wildfire monitoring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idx="12" type="sldNum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4"/>
          <p:cNvSpPr txBox="1"/>
          <p:nvPr>
            <p:ph idx="2" type="body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tr-TR" sz="18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LPWAN Overview: Key Features</a:t>
            </a:r>
            <a:br>
              <a:rPr b="0" i="0" lang="tr-TR" sz="18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b="0" i="0" lang="tr-TR" sz="18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endParaRPr/>
          </a:p>
        </p:txBody>
      </p:sp>
      <p:sp>
        <p:nvSpPr>
          <p:cNvPr id="161" name="Google Shape;161;p14"/>
          <p:cNvSpPr txBox="1"/>
          <p:nvPr/>
        </p:nvSpPr>
        <p:spPr>
          <a:xfrm>
            <a:off x="0" y="1364825"/>
            <a:ext cx="7119000" cy="47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Power Wide Area (LPWA) networks;</a:t>
            </a:r>
            <a:endParaRPr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Char char="+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power (ten years and beyond)</a:t>
            </a:r>
            <a:endParaRPr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Char char="+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range (a few to tens of kilometers)</a:t>
            </a:r>
            <a:endParaRPr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Char char="+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cost</a:t>
            </a:r>
            <a:endParaRPr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alibri"/>
              <a:buChar char="+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scalability</a:t>
            </a:r>
            <a:endParaRPr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Char char="-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data rate (in orders of tens of kilobits per seconds)</a:t>
            </a:r>
            <a:endParaRPr/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Char char="-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latency (in orders of seconds or minutes)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LPWAN applicable applications;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Delay tolerant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data rates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power consumption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cost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competing technologies and alliances;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Sigfox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NB-IoT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Weightless SIG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 txBox="1"/>
          <p:nvPr>
            <p:ph idx="1" type="body"/>
          </p:nvPr>
        </p:nvSpPr>
        <p:spPr>
          <a:xfrm>
            <a:off x="68959" y="6561433"/>
            <a:ext cx="35625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tr-TR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Image Source: https://www.slideshare.net/PeterREgli/lpwan</a:t>
            </a:r>
            <a:endParaRPr/>
          </a:p>
        </p:txBody>
      </p:sp>
      <p:pic>
        <p:nvPicPr>
          <p:cNvPr id="163" name="Google Shape;1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0008" y="1364825"/>
            <a:ext cx="5638318" cy="392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4"/>
          <p:cNvSpPr txBox="1"/>
          <p:nvPr/>
        </p:nvSpPr>
        <p:spPr>
          <a:xfrm>
            <a:off x="7881550" y="5293325"/>
            <a:ext cx="26952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2: Wireless technologies with respect to various properties</a:t>
            </a:r>
            <a:r>
              <a:rPr b="0" baseline="30000" i="0" lang="tr-T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5" name="Google Shape;165;p14"/>
          <p:cNvSpPr txBox="1"/>
          <p:nvPr/>
        </p:nvSpPr>
        <p:spPr>
          <a:xfrm>
            <a:off x="452800" y="264875"/>
            <a:ext cx="5033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709" lvl="0" marL="804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1"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LPWAN Overview</a:t>
            </a:r>
            <a:endParaRPr/>
          </a:p>
          <a:p>
            <a:pPr indent="-219709" lvl="0" marL="804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LPWAN Design Goals and Techniques</a:t>
            </a:r>
            <a:endParaRPr/>
          </a:p>
        </p:txBody>
      </p:sp>
      <p:sp>
        <p:nvSpPr>
          <p:cNvPr id="166" name="Google Shape;166;p14"/>
          <p:cNvSpPr txBox="1"/>
          <p:nvPr/>
        </p:nvSpPr>
        <p:spPr>
          <a:xfrm>
            <a:off x="6297825" y="264775"/>
            <a:ext cx="5033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3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LoRa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3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idx="12" type="sldNum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5"/>
          <p:cNvSpPr txBox="1"/>
          <p:nvPr>
            <p:ph idx="2" type="body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tr-TR" sz="1800"/>
              <a:t>LPWAN </a:t>
            </a:r>
            <a:r>
              <a:rPr b="0" i="0" lang="tr-TR" sz="18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Design Goals and Techniques</a:t>
            </a:r>
            <a:endParaRPr/>
          </a:p>
        </p:txBody>
      </p:sp>
      <p:sp>
        <p:nvSpPr>
          <p:cNvPr id="173" name="Google Shape;173;p15"/>
          <p:cNvSpPr txBox="1"/>
          <p:nvPr/>
        </p:nvSpPr>
        <p:spPr>
          <a:xfrm>
            <a:off x="0" y="1375700"/>
            <a:ext cx="11331600" cy="5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objectives of LPWAN technologies; long range + low power + low cost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range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Sub-GHz band</a:t>
            </a:r>
            <a:endParaRPr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frequency signals experience less attenuation and multipath fading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modulation techniques</a:t>
            </a:r>
            <a:endParaRPr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Designed to achieve range of a few km and tens of km</a:t>
            </a:r>
            <a:endParaRPr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classes of main modulation techniques;</a:t>
            </a:r>
            <a:endParaRPr/>
          </a:p>
          <a:p>
            <a: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Narrowband; encoding the signal in low bandwidth (usually less than 25kHz)</a:t>
            </a:r>
            <a:endParaRPr/>
          </a:p>
          <a:p>
            <a: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noise, decrease data rate</a:t>
            </a:r>
            <a:endParaRPr/>
          </a:p>
          <a:p>
            <a: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Spread spectrum; spread signal over a wider frequency band but with the same power density</a:t>
            </a:r>
            <a:endParaRPr/>
          </a:p>
          <a:p>
            <a: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Resilient to interference,  harder to decode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cost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of hardware should below $10 and connectivity subscription per unit should low as $1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Reduction in hardware complexity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infrastructure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license-free or already owned licensed bands</a:t>
            </a:r>
            <a:endParaRPr/>
          </a:p>
        </p:txBody>
      </p:sp>
      <p:sp>
        <p:nvSpPr>
          <p:cNvPr id="174" name="Google Shape;174;p15"/>
          <p:cNvSpPr txBox="1"/>
          <p:nvPr>
            <p:ph idx="1" type="body"/>
          </p:nvPr>
        </p:nvSpPr>
        <p:spPr>
          <a:xfrm>
            <a:off x="68959" y="6561433"/>
            <a:ext cx="35625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452800" y="264875"/>
            <a:ext cx="5033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709" lvl="0" marL="804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LPWAN Overview</a:t>
            </a:r>
            <a:endParaRPr/>
          </a:p>
          <a:p>
            <a:pPr indent="-219709" lvl="0" marL="804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1"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LPWAN Design Goals and Techniques</a:t>
            </a:r>
            <a:endParaRPr b="1"/>
          </a:p>
        </p:txBody>
      </p:sp>
      <p:sp>
        <p:nvSpPr>
          <p:cNvPr id="176" name="Google Shape;176;p15"/>
          <p:cNvSpPr txBox="1"/>
          <p:nvPr/>
        </p:nvSpPr>
        <p:spPr>
          <a:xfrm>
            <a:off x="6297825" y="264775"/>
            <a:ext cx="5033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3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LoRa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3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>
            <p:ph idx="12" type="sldNum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6"/>
          <p:cNvSpPr txBox="1"/>
          <p:nvPr>
            <p:ph idx="2" type="body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tr-TR" sz="1800"/>
              <a:t>LPWAN </a:t>
            </a:r>
            <a:r>
              <a:rPr b="0" i="0" lang="tr-TR" sz="18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Design Goals and Techniques</a:t>
            </a:r>
            <a:endParaRPr/>
          </a:p>
        </p:txBody>
      </p:sp>
      <p:sp>
        <p:nvSpPr>
          <p:cNvPr id="183" name="Google Shape;183;p16"/>
          <p:cNvSpPr txBox="1"/>
          <p:nvPr/>
        </p:nvSpPr>
        <p:spPr>
          <a:xfrm>
            <a:off x="0" y="1375700"/>
            <a:ext cx="11331600" cy="4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Ultra low power operation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topology</a:t>
            </a:r>
            <a:endParaRPr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mesh, direct connection from end devices to base stations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Duty cycling</a:t>
            </a:r>
            <a:endParaRPr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devices to turn off their transceivers when not required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Lightweight medium access control</a:t>
            </a:r>
            <a:endParaRPr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Widely used MAC protocols (cellular, WLAN) are too complex. Mostly ALOHA is used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Offloading complexity from end devices</a:t>
            </a:r>
            <a:endParaRPr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Simplify the design of end devices, move complexity to base stations and backend system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Diversity; channel, time, space, and hardware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Densification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Adaptive channel selection and data rate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of service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or no QoS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6"/>
          <p:cNvSpPr txBox="1"/>
          <p:nvPr>
            <p:ph idx="1" type="body"/>
          </p:nvPr>
        </p:nvSpPr>
        <p:spPr>
          <a:xfrm>
            <a:off x="68959" y="6561433"/>
            <a:ext cx="35625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452800" y="264875"/>
            <a:ext cx="5033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709" lvl="0" marL="804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LPWAN Overview</a:t>
            </a:r>
            <a:endParaRPr/>
          </a:p>
          <a:p>
            <a:pPr indent="-219709" lvl="0" marL="804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1"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LPWAN Design Goals and Techniques</a:t>
            </a:r>
            <a:endParaRPr b="1"/>
          </a:p>
        </p:txBody>
      </p:sp>
      <p:sp>
        <p:nvSpPr>
          <p:cNvPr id="186" name="Google Shape;186;p16"/>
          <p:cNvSpPr txBox="1"/>
          <p:nvPr/>
        </p:nvSpPr>
        <p:spPr>
          <a:xfrm>
            <a:off x="6297825" y="264775"/>
            <a:ext cx="5033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3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LoRa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3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idx="12" type="sldNum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7"/>
          <p:cNvSpPr txBox="1"/>
          <p:nvPr>
            <p:ph idx="2" type="body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tr-TR" sz="1800"/>
              <a:t>LoRa: Medium Access Control</a:t>
            </a:r>
            <a:br>
              <a:rPr lang="tr-TR" sz="1800"/>
            </a:br>
            <a:endParaRPr/>
          </a:p>
        </p:txBody>
      </p:sp>
      <p:sp>
        <p:nvSpPr>
          <p:cNvPr id="193" name="Google Shape;193;p17"/>
          <p:cNvSpPr txBox="1"/>
          <p:nvPr/>
        </p:nvSpPr>
        <p:spPr>
          <a:xfrm>
            <a:off x="0" y="1489375"/>
            <a:ext cx="9907500" cy="49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spreading factors (between 7-12) to decide the tradeoff between range and data rate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rate ranges from 300 bps to 37.5 kbps depending on spreading factor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messages transmitted by the end devices are received by all the base stations in the range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 of stars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Pure ALOHA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CSMA/CA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LoRaWAN is open standard MAC layer protocol for LoRa physical layer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Battery Powered – Class A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Latency – Class B</a:t>
            </a:r>
            <a:endParaRPr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Latency – Class C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stations can adapt communication parameters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Modulation parameters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stations support mobility of devices and handover mechanisms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stations are stateless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7"/>
          <p:cNvSpPr txBox="1"/>
          <p:nvPr>
            <p:ph idx="1" type="body"/>
          </p:nvPr>
        </p:nvSpPr>
        <p:spPr>
          <a:xfrm>
            <a:off x="68950" y="6637775"/>
            <a:ext cx="53658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tr-T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Image Source: https://i1.wp.com/www.zerynth.com/wp-content/uploads/2017/05/lorawan-architecture.jpg?resize=1024%2C561&amp;ssl=1</a:t>
            </a:r>
            <a:endParaRPr/>
          </a:p>
        </p:txBody>
      </p:sp>
      <p:pic>
        <p:nvPicPr>
          <p:cNvPr id="195" name="Google Shape;1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2760" y="1364825"/>
            <a:ext cx="2509239" cy="343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7"/>
          <p:cNvSpPr txBox="1"/>
          <p:nvPr/>
        </p:nvSpPr>
        <p:spPr>
          <a:xfrm>
            <a:off x="9800525" y="4796225"/>
            <a:ext cx="22737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3: LoRa Topology</a:t>
            </a:r>
            <a:r>
              <a:rPr b="0" baseline="30000" i="0" lang="tr-T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7" name="Google Shape;197;p17"/>
          <p:cNvSpPr txBox="1"/>
          <p:nvPr/>
        </p:nvSpPr>
        <p:spPr>
          <a:xfrm>
            <a:off x="452800" y="264875"/>
            <a:ext cx="5033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709" lvl="0" marL="804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LPWAN Overview</a:t>
            </a:r>
            <a:endParaRPr/>
          </a:p>
          <a:p>
            <a:pPr indent="-219709" lvl="0" marL="804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LPWAN Design Goals and Techniques</a:t>
            </a:r>
            <a:endParaRPr/>
          </a:p>
        </p:txBody>
      </p:sp>
      <p:sp>
        <p:nvSpPr>
          <p:cNvPr id="198" name="Google Shape;198;p17"/>
          <p:cNvSpPr txBox="1"/>
          <p:nvPr/>
        </p:nvSpPr>
        <p:spPr>
          <a:xfrm>
            <a:off x="6297825" y="264775"/>
            <a:ext cx="5033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3"/>
            </a:pPr>
            <a:r>
              <a:rPr b="1"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LoRa</a:t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3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idx="12" type="sldNum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8"/>
          <p:cNvSpPr txBox="1"/>
          <p:nvPr>
            <p:ph idx="2" type="body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tr-TR" sz="1800"/>
              <a:t>LoRa: Modulation</a:t>
            </a:r>
            <a:endParaRPr/>
          </a:p>
        </p:txBody>
      </p:sp>
      <p:sp>
        <p:nvSpPr>
          <p:cNvPr id="205" name="Google Shape;205;p18"/>
          <p:cNvSpPr txBox="1"/>
          <p:nvPr/>
        </p:nvSpPr>
        <p:spPr>
          <a:xfrm>
            <a:off x="0" y="1364825"/>
            <a:ext cx="7885200" cy="13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LoRa m</a:t>
            </a: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odulates the signals in Sub-GHz ISM band using a proprietary </a:t>
            </a: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modulation</a:t>
            </a:r>
            <a:r>
              <a:rPr b="0" i="0" lang="tr-T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technique </a:t>
            </a: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Chirp Spread Spectrum (CSS)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Chirp is a sinusoidal signal of frequency increase or decrease over 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Resilient to interference and noise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68950" y="6637775"/>
            <a:ext cx="53658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tr-T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Image Source: </a:t>
            </a:r>
            <a:r>
              <a:rPr lang="tr-T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http://www.sghoslya.com/p/lora-is-chirp-spread-spectrum.html</a:t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452800" y="264875"/>
            <a:ext cx="5033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709" lvl="0" marL="804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LPWAN Overview</a:t>
            </a:r>
            <a:endParaRPr/>
          </a:p>
          <a:p>
            <a:pPr indent="-219709" lvl="0" marL="804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LPWAN Design Goals and Techniques</a:t>
            </a:r>
            <a:endParaRPr/>
          </a:p>
        </p:txBody>
      </p:sp>
      <p:sp>
        <p:nvSpPr>
          <p:cNvPr id="208" name="Google Shape;208;p18"/>
          <p:cNvSpPr txBox="1"/>
          <p:nvPr/>
        </p:nvSpPr>
        <p:spPr>
          <a:xfrm>
            <a:off x="6297825" y="264775"/>
            <a:ext cx="5033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3"/>
            </a:pPr>
            <a:r>
              <a:rPr b="1"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LoRa</a:t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3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endParaRPr/>
          </a:p>
        </p:txBody>
      </p:sp>
      <p:grpSp>
        <p:nvGrpSpPr>
          <p:cNvPr id="209" name="Google Shape;209;p18"/>
          <p:cNvGrpSpPr/>
          <p:nvPr/>
        </p:nvGrpSpPr>
        <p:grpSpPr>
          <a:xfrm>
            <a:off x="192" y="2590678"/>
            <a:ext cx="6736776" cy="3954405"/>
            <a:chOff x="5715578" y="1332502"/>
            <a:chExt cx="6476424" cy="3749317"/>
          </a:xfrm>
        </p:grpSpPr>
        <p:pic>
          <p:nvPicPr>
            <p:cNvPr id="210" name="Google Shape;210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15578" y="1332502"/>
              <a:ext cx="6476424" cy="3429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18"/>
            <p:cNvSpPr txBox="1"/>
            <p:nvPr/>
          </p:nvSpPr>
          <p:spPr>
            <a:xfrm>
              <a:off x="7343538" y="4573619"/>
              <a:ext cx="3220500" cy="50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tr-T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Figure </a:t>
              </a:r>
              <a:r>
                <a:rPr lang="tr-TR" sz="1200"/>
                <a:t>5</a:t>
              </a:r>
              <a:r>
                <a:rPr b="0" i="0" lang="tr-T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LoRa CSS </a:t>
              </a:r>
              <a:r>
                <a:rPr lang="tr-TR" sz="1200"/>
                <a:t>modulation SF 7 to 12</a:t>
              </a:r>
              <a:r>
                <a:rPr b="0" baseline="30000" i="0" lang="tr-TR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pic>
        <p:nvPicPr>
          <p:cNvPr id="212" name="Google Shape;212;p18"/>
          <p:cNvPicPr preferRelativeResize="0"/>
          <p:nvPr/>
        </p:nvPicPr>
        <p:blipFill rotWithShape="1">
          <a:blip r:embed="rId4">
            <a:alphaModFix/>
          </a:blip>
          <a:srcRect b="3981" l="0" r="0" t="4073"/>
          <a:stretch/>
        </p:blipFill>
        <p:spPr>
          <a:xfrm>
            <a:off x="6477225" y="3317013"/>
            <a:ext cx="5568225" cy="271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8"/>
          <p:cNvSpPr txBox="1"/>
          <p:nvPr/>
        </p:nvSpPr>
        <p:spPr>
          <a:xfrm>
            <a:off x="8065697" y="5950750"/>
            <a:ext cx="23913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lang="tr-TR" sz="1200"/>
              <a:t>6</a:t>
            </a:r>
            <a:r>
              <a:rPr b="0" i="0" lang="tr-T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LoRa CSS </a:t>
            </a:r>
            <a:r>
              <a:rPr lang="tr-TR" sz="1200"/>
              <a:t>modulation</a:t>
            </a:r>
            <a:r>
              <a:rPr baseline="30000" lang="tr-TR" sz="1200">
                <a:solidFill>
                  <a:schemeClr val="dk1"/>
                </a:solidFill>
              </a:rPr>
              <a:t>1</a:t>
            </a:r>
            <a:endParaRPr/>
          </a:p>
        </p:txBody>
      </p:sp>
      <p:pic>
        <p:nvPicPr>
          <p:cNvPr id="214" name="Google Shape;214;p18"/>
          <p:cNvPicPr preferRelativeResize="0"/>
          <p:nvPr/>
        </p:nvPicPr>
        <p:blipFill rotWithShape="1">
          <a:blip r:embed="rId5">
            <a:alphaModFix/>
          </a:blip>
          <a:srcRect b="0" l="0" r="0" t="3642"/>
          <a:stretch/>
        </p:blipFill>
        <p:spPr>
          <a:xfrm>
            <a:off x="7885200" y="1364825"/>
            <a:ext cx="3434526" cy="16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8"/>
          <p:cNvSpPr txBox="1"/>
          <p:nvPr/>
        </p:nvSpPr>
        <p:spPr>
          <a:xfrm>
            <a:off x="8976666" y="2944000"/>
            <a:ext cx="12516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lang="tr-TR" sz="1200"/>
              <a:t>4</a:t>
            </a:r>
            <a:r>
              <a:rPr b="0" i="0" lang="tr-T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tr-TR" sz="1200"/>
              <a:t>Chirp</a:t>
            </a:r>
            <a:r>
              <a:rPr baseline="30000" lang="tr-TR" sz="1200">
                <a:solidFill>
                  <a:schemeClr val="dk1"/>
                </a:solidFill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/>
          <p:nvPr>
            <p:ph idx="12" type="sldNum"/>
          </p:nvPr>
        </p:nvSpPr>
        <p:spPr>
          <a:xfrm>
            <a:off x="11464210" y="6458941"/>
            <a:ext cx="492900" cy="3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b="0" i="0" lang="tr-T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9"/>
          <p:cNvSpPr txBox="1"/>
          <p:nvPr>
            <p:ph idx="2" type="body"/>
          </p:nvPr>
        </p:nvSpPr>
        <p:spPr>
          <a:xfrm>
            <a:off x="68959" y="993012"/>
            <a:ext cx="120696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tr-TR" sz="1800"/>
              <a:t>LoRa: Spreading Factor</a:t>
            </a:r>
            <a:endParaRPr/>
          </a:p>
        </p:txBody>
      </p:sp>
      <p:sp>
        <p:nvSpPr>
          <p:cNvPr id="222" name="Google Shape;222;p19"/>
          <p:cNvSpPr txBox="1"/>
          <p:nvPr/>
        </p:nvSpPr>
        <p:spPr>
          <a:xfrm>
            <a:off x="0" y="1489375"/>
            <a:ext cx="47964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LoRa uses Spreading Factors for rate adaptation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SF can be SF7 to SF12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 SF leads to: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 transmission rate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Shorter transmission time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requires a higher SNR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Lower</a:t>
            </a: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sensitivity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SFs are orthogonal (not 100%):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Packets with different SFs in same channel can be received simultaneously</a:t>
            </a:r>
            <a:br>
              <a:rPr lang="tr-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223" name="Google Shape;223;p19"/>
          <p:cNvSpPr txBox="1"/>
          <p:nvPr>
            <p:ph idx="1" type="body"/>
          </p:nvPr>
        </p:nvSpPr>
        <p:spPr>
          <a:xfrm>
            <a:off x="68950" y="6637775"/>
            <a:ext cx="53658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tr-T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Image Source: </a:t>
            </a:r>
            <a:r>
              <a:rPr lang="tr-T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https://home.zhaw.ch/~rumc/wcom2/unterlagen/wcom2chap3CSS.pdf</a:t>
            </a:r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452800" y="264875"/>
            <a:ext cx="5033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9709" lvl="0" marL="804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b="1"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LPWAN Overview</a:t>
            </a:r>
            <a:endParaRPr/>
          </a:p>
          <a:p>
            <a:pPr indent="-219709" lvl="0" marL="8048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LPWAN Design Goals and Techniques</a:t>
            </a:r>
            <a:endParaRPr/>
          </a:p>
        </p:txBody>
      </p:sp>
      <p:pic>
        <p:nvPicPr>
          <p:cNvPr id="225" name="Google Shape;2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800" y="1442112"/>
            <a:ext cx="7090800" cy="414677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9"/>
          <p:cNvSpPr txBox="1"/>
          <p:nvPr/>
        </p:nvSpPr>
        <p:spPr>
          <a:xfrm>
            <a:off x="6297825" y="264775"/>
            <a:ext cx="50337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3"/>
            </a:pPr>
            <a:r>
              <a:rPr b="1"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LoRa</a:t>
            </a:r>
            <a:endParaRPr b="1"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AutoNum type="arabicPeriod" startAt="3"/>
            </a:pPr>
            <a:r>
              <a:rPr lang="tr-T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Research</a:t>
            </a:r>
            <a:endParaRPr/>
          </a:p>
        </p:txBody>
      </p:sp>
      <p:sp>
        <p:nvSpPr>
          <p:cNvPr id="227" name="Google Shape;227;p19"/>
          <p:cNvSpPr txBox="1"/>
          <p:nvPr/>
        </p:nvSpPr>
        <p:spPr>
          <a:xfrm>
            <a:off x="5977350" y="5588875"/>
            <a:ext cx="5033700" cy="5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tr-T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 </a:t>
            </a:r>
            <a:r>
              <a:rPr lang="tr-TR" sz="1200"/>
              <a:t>7</a:t>
            </a:r>
            <a:r>
              <a:rPr b="0" i="0" lang="tr-T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LoRa CSS </a:t>
            </a:r>
            <a:r>
              <a:rPr lang="tr-TR" sz="1200"/>
              <a:t>modulation SF, data rate, time-on-air comparision</a:t>
            </a:r>
            <a:r>
              <a:rPr b="0" baseline="30000" i="0" lang="tr-T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TU_Theme">
  <a:themeElements>
    <a:clrScheme name="ITU Palette">
      <a:dk1>
        <a:srgbClr val="000000"/>
      </a:dk1>
      <a:lt1>
        <a:srgbClr val="FFFFFF"/>
      </a:lt1>
      <a:dk2>
        <a:srgbClr val="00386B"/>
      </a:dk2>
      <a:lt2>
        <a:srgbClr val="E7E6E6"/>
      </a:lt2>
      <a:accent1>
        <a:srgbClr val="6693BC"/>
      </a:accent1>
      <a:accent2>
        <a:srgbClr val="8E774D"/>
      </a:accent2>
      <a:accent3>
        <a:srgbClr val="AE966A"/>
      </a:accent3>
      <a:accent4>
        <a:srgbClr val="00407A"/>
      </a:accent4>
      <a:accent5>
        <a:srgbClr val="007A5E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TU_Theme">
  <a:themeElements>
    <a:clrScheme name="ITU Palette">
      <a:dk1>
        <a:srgbClr val="000000"/>
      </a:dk1>
      <a:lt1>
        <a:srgbClr val="FFFFFF"/>
      </a:lt1>
      <a:dk2>
        <a:srgbClr val="00386B"/>
      </a:dk2>
      <a:lt2>
        <a:srgbClr val="E7E6E6"/>
      </a:lt2>
      <a:accent1>
        <a:srgbClr val="6693BC"/>
      </a:accent1>
      <a:accent2>
        <a:srgbClr val="8E774D"/>
      </a:accent2>
      <a:accent3>
        <a:srgbClr val="AE966A"/>
      </a:accent3>
      <a:accent4>
        <a:srgbClr val="00407A"/>
      </a:accent4>
      <a:accent5>
        <a:srgbClr val="007A5E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