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tr-T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DSSS Direct </a:t>
            </a:r>
            <a:r>
              <a:rPr lang="tr-TR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r>
              <a:rPr lang="tr-T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Spread </a:t>
            </a:r>
            <a:r>
              <a:rPr lang="tr-TR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Spectrum</a:t>
            </a:r>
            <a:r>
              <a:rPr lang="tr-T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range of short range wireless technologies is limited to a few hundred meters at best. Dense deployment needed. Multihop, mesh</a:t>
            </a:r>
          </a:p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LPWAN is not suitable for many industrial IoT, vehicle to vehicle (V2V), and vehicle to infrastructure (V2I) applications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European Telecommunications Standard Institute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 Generation Partnership Project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Institute of Electrical and Electronics Engineers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Engineering Task Force</a:t>
            </a:r>
          </a:p>
          <a:p>
            <a:pPr marL="0" marR="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objectives are conflicting each other.</a:t>
            </a:r>
          </a:p>
          <a:p>
            <a:pPr marL="0" marR="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Narrowband share the overall spectrum very efficiently between multiple links. NB-IoT, WEIGHTLESS-P and SIgFox (100Hz)</a:t>
            </a:r>
          </a:p>
          <a:p>
            <a:pPr marL="0" marR="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Compared to the cellular and the short range wireless technologies</a:t>
            </a:r>
          </a:p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dense and therefore an expensive deployment</a:t>
            </a:r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system adapts communication parameters (such as data rate/ modulation parameters)</a:t>
            </a:r>
          </a:p>
          <a:p>
            <a:pPr marL="0" marR="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to waste precious energy in busy-listening to other devices</a:t>
            </a:r>
          </a:p>
          <a:p>
            <a:pPr marL="0" marR="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CSMA/CA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 spreading factors delivers long range at an expense of lower data rates and vice versa</a:t>
            </a:r>
          </a:p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/>
        </p:nvSpPr>
        <p:spPr>
          <a:xfrm>
            <a:off x="6092042" y="8"/>
            <a:ext cx="6099958" cy="1116273"/>
          </a:xfrm>
          <a:prstGeom prst="rect">
            <a:avLst/>
          </a:prstGeom>
          <a:solidFill>
            <a:srgbClr val="6693B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/>
          <p:nvPr/>
        </p:nvSpPr>
        <p:spPr>
          <a:xfrm>
            <a:off x="0" y="-5939"/>
            <a:ext cx="6099958" cy="1116273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2584510" y="2151872"/>
            <a:ext cx="7030895" cy="180258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A6B89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1270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720440" y="55413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86B"/>
              </a:buClr>
              <a:buSzPts val="1400"/>
              <a:buFont typeface="Bookman Old Style"/>
              <a:buNone/>
              <a:defRPr sz="1600" b="0" i="0" u="none" strike="noStrike" cap="none">
                <a:solidFill>
                  <a:srgbClr val="00386B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/>
          <p:nvPr/>
        </p:nvSpPr>
        <p:spPr>
          <a:xfrm>
            <a:off x="9280" y="1089908"/>
            <a:ext cx="12191999" cy="210312"/>
          </a:xfrm>
          <a:prstGeom prst="rect">
            <a:avLst/>
          </a:prstGeom>
          <a:gradFill>
            <a:gsLst>
              <a:gs pos="0">
                <a:srgbClr val="00386B"/>
              </a:gs>
              <a:gs pos="74000">
                <a:srgbClr val="B8CDE0"/>
              </a:gs>
              <a:gs pos="83000">
                <a:srgbClr val="B8CDE0"/>
              </a:gs>
              <a:gs pos="100000">
                <a:srgbClr val="D0DEEA"/>
              </a:gs>
            </a:gsLst>
            <a:lin ang="90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80" y="-11886"/>
            <a:ext cx="2222614" cy="23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/>
          <p:nvPr/>
        </p:nvSpPr>
        <p:spPr>
          <a:xfrm>
            <a:off x="-3958" y="6798666"/>
            <a:ext cx="12191999" cy="916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-3958" y="6608688"/>
            <a:ext cx="12197416" cy="210312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386B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4" name="Shape 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64840" y="277379"/>
            <a:ext cx="815761" cy="45762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845750" y="2212129"/>
            <a:ext cx="6503349" cy="17423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1529696" y="4523261"/>
            <a:ext cx="9118363" cy="5367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gularWOOutlineAbov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2969" y="6570585"/>
            <a:ext cx="9816935" cy="240779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386B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841" y="1372250"/>
            <a:ext cx="11977185" cy="51354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0" name="Shape 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13371" y="5642327"/>
            <a:ext cx="3178629" cy="12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6092042" y="8"/>
            <a:ext cx="6099958" cy="1015009"/>
          </a:xfrm>
          <a:prstGeom prst="rect">
            <a:avLst/>
          </a:prstGeom>
          <a:solidFill>
            <a:srgbClr val="6693B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1464210" y="6458941"/>
            <a:ext cx="492840" cy="377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Shape 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64840" y="277379"/>
            <a:ext cx="815761" cy="45762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/>
          <p:nvPr/>
        </p:nvSpPr>
        <p:spPr>
          <a:xfrm>
            <a:off x="1" y="1012371"/>
            <a:ext cx="12191999" cy="283464"/>
          </a:xfrm>
          <a:prstGeom prst="rect">
            <a:avLst/>
          </a:prstGeom>
          <a:gradFill>
            <a:gsLst>
              <a:gs pos="0">
                <a:srgbClr val="A1BDD7"/>
              </a:gs>
              <a:gs pos="2000">
                <a:srgbClr val="A1BDD7"/>
              </a:gs>
              <a:gs pos="100000">
                <a:srgbClr val="00386B"/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-3958" y="6798666"/>
            <a:ext cx="12191999" cy="916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-6458" y="-1315"/>
            <a:ext cx="6099958" cy="101500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8959" y="993012"/>
            <a:ext cx="12069479" cy="2965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3352800" y="6656336"/>
            <a:ext cx="6709906" cy="0"/>
          </a:xfrm>
          <a:prstGeom prst="straightConnector1">
            <a:avLst/>
          </a:prstGeom>
          <a:noFill/>
          <a:ln w="12700" cap="flat" cmpd="sng">
            <a:solidFill>
              <a:srgbClr val="00386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8959" y="6587478"/>
            <a:ext cx="10076891" cy="2965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gularWOutlineAbov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2969" y="6570585"/>
            <a:ext cx="9816935" cy="240779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386B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4841" y="1372250"/>
            <a:ext cx="11977185" cy="51354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3" name="Shape 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13371" y="5642327"/>
            <a:ext cx="3178629" cy="12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6092042" y="8"/>
            <a:ext cx="6099958" cy="1015009"/>
          </a:xfrm>
          <a:prstGeom prst="rect">
            <a:avLst/>
          </a:prstGeom>
          <a:solidFill>
            <a:srgbClr val="6693B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1464210" y="6458941"/>
            <a:ext cx="492840" cy="377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64840" y="277379"/>
            <a:ext cx="815761" cy="4576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1" y="1012371"/>
            <a:ext cx="12191999" cy="283464"/>
          </a:xfrm>
          <a:prstGeom prst="rect">
            <a:avLst/>
          </a:prstGeom>
          <a:gradFill>
            <a:gsLst>
              <a:gs pos="0">
                <a:srgbClr val="A1BDD7"/>
              </a:gs>
              <a:gs pos="2000">
                <a:srgbClr val="A1BDD7"/>
              </a:gs>
              <a:gs pos="100000">
                <a:srgbClr val="00386B"/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-6458" y="-1315"/>
            <a:ext cx="6099958" cy="101500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68959" y="993012"/>
            <a:ext cx="12069479" cy="2965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3363686" y="6656336"/>
            <a:ext cx="6699020" cy="0"/>
          </a:xfrm>
          <a:prstGeom prst="straightConnector1">
            <a:avLst/>
          </a:prstGeom>
          <a:noFill/>
          <a:ln w="12700" cap="flat" cmpd="sng">
            <a:solidFill>
              <a:srgbClr val="00386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6110895" y="60283"/>
            <a:ext cx="6008687" cy="8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10160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  <a:defRPr sz="10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  <a:defRPr sz="10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  <a:defRPr sz="10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  <a:defRPr sz="10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  <a:defRPr sz="10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47133" y="57812"/>
            <a:ext cx="6008687" cy="8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10160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  <a:defRPr sz="10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  <a:defRPr sz="10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  <a:defRPr sz="10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  <a:defRPr sz="10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  <a:defRPr sz="10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5"/>
          </p:nvPr>
        </p:nvSpPr>
        <p:spPr>
          <a:xfrm>
            <a:off x="68959" y="6568310"/>
            <a:ext cx="10076891" cy="2965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-3958" y="6798666"/>
            <a:ext cx="12191999" cy="916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st_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/>
        </p:nvSpPr>
        <p:spPr>
          <a:xfrm>
            <a:off x="6092042" y="8"/>
            <a:ext cx="6099958" cy="1116273"/>
          </a:xfrm>
          <a:prstGeom prst="rect">
            <a:avLst/>
          </a:prstGeom>
          <a:solidFill>
            <a:srgbClr val="6693B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0" y="-5939"/>
            <a:ext cx="6099958" cy="1116273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3956" y="1110207"/>
            <a:ext cx="12191999" cy="210312"/>
          </a:xfrm>
          <a:prstGeom prst="rect">
            <a:avLst/>
          </a:prstGeom>
          <a:gradFill>
            <a:gsLst>
              <a:gs pos="0">
                <a:srgbClr val="00386B"/>
              </a:gs>
              <a:gs pos="74000">
                <a:srgbClr val="B8CDE0"/>
              </a:gs>
              <a:gs pos="83000">
                <a:srgbClr val="B8CDE0"/>
              </a:gs>
              <a:gs pos="100000">
                <a:srgbClr val="D0DEEA"/>
              </a:gs>
            </a:gsLst>
            <a:lin ang="90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-3958" y="6798666"/>
            <a:ext cx="12191999" cy="916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80" y="-11886"/>
            <a:ext cx="1894562" cy="201439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/>
          <p:nvPr/>
        </p:nvSpPr>
        <p:spPr>
          <a:xfrm>
            <a:off x="4346369" y="4301940"/>
            <a:ext cx="7290460" cy="128887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4A6B89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1270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ookman Old Style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Questions, Comments </a:t>
            </a:r>
            <a:r>
              <a:rPr lang="en" sz="2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?</a:t>
            </a:r>
            <a:r>
              <a:rPr lang="en" sz="24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?</a:t>
            </a:r>
            <a:r>
              <a:rPr lang="en" sz="20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?</a:t>
            </a:r>
          </a:p>
        </p:txBody>
      </p:sp>
      <p:sp>
        <p:nvSpPr>
          <p:cNvPr id="62" name="Shape 62"/>
          <p:cNvSpPr/>
          <p:nvPr/>
        </p:nvSpPr>
        <p:spPr>
          <a:xfrm>
            <a:off x="1913122" y="2002512"/>
            <a:ext cx="6537591" cy="144825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A6B89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1270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ookman Old Style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Thanks for your attention…</a:t>
            </a:r>
          </a:p>
        </p:txBody>
      </p:sp>
      <p:sp>
        <p:nvSpPr>
          <p:cNvPr id="63" name="Shape 63"/>
          <p:cNvSpPr/>
          <p:nvPr/>
        </p:nvSpPr>
        <p:spPr>
          <a:xfrm>
            <a:off x="2969" y="6613066"/>
            <a:ext cx="12199917" cy="192024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386B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-3958" y="6608688"/>
            <a:ext cx="12197416" cy="210312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386B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64840" y="277379"/>
            <a:ext cx="815761" cy="457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717273" y="601854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86B"/>
              </a:buClr>
              <a:buSzPts val="1400"/>
              <a:buFont typeface="Bookman Old Style"/>
              <a:buNone/>
            </a:pPr>
            <a:r>
              <a:rPr lang="en" sz="1600" b="0" i="0" u="none" strike="noStrike" cap="none">
                <a:solidFill>
                  <a:srgbClr val="00386B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December 13, 2017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2719777" y="2160371"/>
            <a:ext cx="6738197" cy="17423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68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840"/>
              <a:buFont typeface="Arial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Low Power Wide Area Networks: An Overview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1529700" y="5015450"/>
            <a:ext cx="9118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112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120"/>
              <a:buFont typeface="Arial"/>
              <a:buNone/>
            </a:pPr>
            <a:r>
              <a:rPr lang="en" sz="1400" b="0" i="0" u="none" strike="noStrike" cap="none">
                <a:solidFill>
                  <a:srgbClr val="2C3C4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Review by</a:t>
            </a:r>
          </a:p>
          <a:p>
            <a:pPr marL="0" marR="0" lvl="0" indent="-7112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12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1434958" y="4158159"/>
            <a:ext cx="9118363" cy="8572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112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120"/>
              <a:buFont typeface="Arial"/>
              <a:buNone/>
            </a:pPr>
            <a:r>
              <a:rPr lang="en" sz="15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U. Raza, P. Kulkarni and M. Sooriyabandara, "Low Power Wide Area Networks: An Overview" in </a:t>
            </a:r>
            <a:r>
              <a:rPr lang="en" sz="1500" b="0" i="1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IEEE Communications Surveys &amp; Tutorials</a:t>
            </a:r>
            <a:r>
              <a:rPr lang="en" sz="15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vol. 19, no. 2, pp. 855-873, second quarter 2017</a:t>
            </a:r>
            <a:br>
              <a:rPr lang="en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" sz="13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doi: 10.1109/COMST.2017.2652320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3928200" y="5224700"/>
            <a:ext cx="1934700" cy="73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ookman Old Style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Tuğrul Yatağan</a:t>
            </a:r>
          </a:p>
          <a:p>
            <a:pPr marL="0" marR="0" lvl="0" indent="-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ookman Old Style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yatagan@itu.edu.tr</a:t>
            </a:r>
          </a:p>
          <a:p>
            <a:pPr marL="0" marR="0" lvl="0" indent="-88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ookman Old Style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504161551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6314700" y="5224700"/>
            <a:ext cx="1934700" cy="73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ookman Old Style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Sinan Atan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ookman Old Style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atan@itu.edu.tr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ookman Old Style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504162306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76" name="Shape 76"/>
          <p:cNvCxnSpPr>
            <a:stCxn id="72" idx="2"/>
          </p:cNvCxnSpPr>
          <p:nvPr/>
        </p:nvCxnSpPr>
        <p:spPr>
          <a:xfrm>
            <a:off x="6088800" y="5380550"/>
            <a:ext cx="0" cy="52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build="p"/>
      <p:bldP spid="72" grpId="0" build="p"/>
      <p:bldP spid="73" grpId="0"/>
      <p:bldP spid="74" grpId="0"/>
      <p:bldP spid="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11464210" y="6458941"/>
            <a:ext cx="492900" cy="37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68959" y="993012"/>
            <a:ext cx="12069600" cy="2967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Developed Standards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959" y="6561433"/>
            <a:ext cx="3562500" cy="29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452800" y="111164"/>
            <a:ext cx="50337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Goals and Techniques</a:t>
            </a:r>
          </a:p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Proprietary Technologies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6297825" y="111176"/>
            <a:ext cx="50337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 and Open Research Directions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grpSp>
        <p:nvGrpSpPr>
          <p:cNvPr id="194" name="Shape 194"/>
          <p:cNvGrpSpPr/>
          <p:nvPr/>
        </p:nvGrpSpPr>
        <p:grpSpPr>
          <a:xfrm>
            <a:off x="499934" y="1375706"/>
            <a:ext cx="4837760" cy="4669165"/>
            <a:chOff x="966168" y="4139"/>
            <a:chExt cx="5336157" cy="5410388"/>
          </a:xfrm>
        </p:grpSpPr>
        <p:sp>
          <p:nvSpPr>
            <p:cNvPr id="195" name="Shape 195"/>
            <p:cNvSpPr/>
            <p:nvPr/>
          </p:nvSpPr>
          <p:spPr>
            <a:xfrm>
              <a:off x="4186389" y="5168422"/>
              <a:ext cx="262904" cy="9144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5C83A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4311269" y="5207570"/>
              <a:ext cx="13145" cy="131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00" tIns="0" rIns="12700" bIns="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872183" y="2959814"/>
              <a:ext cx="262904" cy="22543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F739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1946895" y="4030238"/>
              <a:ext cx="113480" cy="1134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00" tIns="0" rIns="12700" bIns="0" anchor="ctr" anchorCtr="0">
              <a:noAutofit/>
            </a:bodyPr>
            <a:lstStyle/>
            <a:p>
              <a:pPr marL="0" marR="0" lvl="0" indent="-508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4186389" y="4667461"/>
              <a:ext cx="262904" cy="9144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5C83A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 txBox="1"/>
            <p:nvPr/>
          </p:nvSpPr>
          <p:spPr>
            <a:xfrm>
              <a:off x="4311269" y="4706608"/>
              <a:ext cx="13145" cy="131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00" tIns="0" rIns="12700" bIns="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872183" y="2959814"/>
              <a:ext cx="262904" cy="17533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19999"/>
                  </a:lnTo>
                  <a:lnTo>
                    <a:pt x="120000" y="119999"/>
                  </a:lnTo>
                </a:path>
              </a:pathLst>
            </a:custGeom>
            <a:noFill/>
            <a:ln w="25400" cap="flat" cmpd="sng">
              <a:solidFill>
                <a:srgbClr val="4F739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1959311" y="3792173"/>
              <a:ext cx="88648" cy="886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00" tIns="0" rIns="12700" bIns="0" anchor="ctr" anchorCtr="0">
              <a:noAutofit/>
            </a:bodyPr>
            <a:lstStyle/>
            <a:p>
              <a:pPr marL="0" marR="0" lvl="0" indent="-38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4186389" y="4166499"/>
              <a:ext cx="262904" cy="9144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5C83A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4311269" y="4205646"/>
              <a:ext cx="13145" cy="131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00" tIns="0" rIns="12700" bIns="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1872183" y="2959814"/>
              <a:ext cx="262904" cy="12524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19999"/>
                  </a:lnTo>
                  <a:lnTo>
                    <a:pt x="120000" y="119999"/>
                  </a:lnTo>
                </a:path>
              </a:pathLst>
            </a:custGeom>
            <a:noFill/>
            <a:ln w="25400" cap="flat" cmpd="sng">
              <a:solidFill>
                <a:srgbClr val="4F739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1971643" y="3554024"/>
              <a:ext cx="63985" cy="639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00" tIns="0" rIns="12700" bIns="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4186389" y="3665537"/>
              <a:ext cx="262904" cy="9144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5C83A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4311269" y="3704684"/>
              <a:ext cx="13145" cy="131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00" tIns="0" rIns="12700" bIns="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1872183" y="2959814"/>
              <a:ext cx="262904" cy="7514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F739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 txBox="1"/>
            <p:nvPr/>
          </p:nvSpPr>
          <p:spPr>
            <a:xfrm>
              <a:off x="1983733" y="3315633"/>
              <a:ext cx="39805" cy="398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00" tIns="0" rIns="12700" bIns="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4186389" y="2709333"/>
              <a:ext cx="262904" cy="5009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5C83A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4303698" y="2945670"/>
              <a:ext cx="28287" cy="282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00" tIns="0" rIns="12700" bIns="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4186389" y="2663613"/>
              <a:ext cx="262904" cy="9144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5C83A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4311269" y="2702760"/>
              <a:ext cx="13145" cy="131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00" tIns="0" rIns="12700" bIns="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4186389" y="2208371"/>
              <a:ext cx="262904" cy="5009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rgbClr val="5C83A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4303698" y="2444708"/>
              <a:ext cx="28287" cy="282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00" tIns="0" rIns="12700" bIns="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872183" y="2709333"/>
              <a:ext cx="262904" cy="25048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rgbClr val="4F739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1994557" y="2825495"/>
              <a:ext cx="18156" cy="181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00" tIns="0" rIns="12700" bIns="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4186389" y="1661689"/>
              <a:ext cx="262904" cy="9144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5C83A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4311269" y="1700837"/>
              <a:ext cx="13145" cy="131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00" tIns="0" rIns="12700" bIns="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872183" y="1707409"/>
              <a:ext cx="262904" cy="12524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999"/>
                  </a:moveTo>
                  <a:lnTo>
                    <a:pt x="60000" y="119999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rgbClr val="4F739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1971643" y="2301619"/>
              <a:ext cx="63985" cy="639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00" tIns="0" rIns="12700" bIns="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186389" y="705485"/>
              <a:ext cx="262904" cy="5009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5C83A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4303698" y="941822"/>
              <a:ext cx="28287" cy="282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00" tIns="0" rIns="12700" bIns="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4186389" y="659765"/>
              <a:ext cx="262904" cy="9144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5C83A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4311269" y="698913"/>
              <a:ext cx="13145" cy="131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00" tIns="0" rIns="12700" bIns="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4186389" y="204524"/>
              <a:ext cx="262904" cy="5009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rgbClr val="5C83A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 txBox="1"/>
            <p:nvPr/>
          </p:nvSpPr>
          <p:spPr>
            <a:xfrm>
              <a:off x="4303698" y="440861"/>
              <a:ext cx="28287" cy="282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00" tIns="0" rIns="12700" bIns="0" anchor="ctr" anchorCtr="0">
              <a:noAutofit/>
            </a:bodyPr>
            <a:lstStyle/>
            <a:p>
              <a:pPr marL="0" marR="0" lvl="0" indent="-317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872183" y="705485"/>
              <a:ext cx="262904" cy="22543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rgbClr val="4F739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1946895" y="1775910"/>
              <a:ext cx="113480" cy="1134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00" tIns="0" rIns="12700" bIns="0" anchor="ctr" anchorCtr="0">
              <a:noAutofit/>
            </a:bodyPr>
            <a:lstStyle/>
            <a:p>
              <a:pPr marL="0" marR="0" lvl="0" indent="-508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 rot="-5400000">
              <a:off x="-797259" y="2506806"/>
              <a:ext cx="4432869" cy="906015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 txBox="1"/>
            <p:nvPr/>
          </p:nvSpPr>
          <p:spPr>
            <a:xfrm rot="-5400000">
              <a:off x="-797259" y="2506806"/>
              <a:ext cx="4432869" cy="9060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7925" tIns="27925" rIns="27925" bIns="27925" anchor="ctr" anchorCtr="0">
              <a:noAutofit/>
            </a:bodyPr>
            <a:lstStyle/>
            <a:p>
              <a:pPr marL="0" marR="0" lvl="0" indent="-2794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" sz="4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LPWA Standards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2135088" y="505101"/>
              <a:ext cx="2051301" cy="40076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2135088" y="505101"/>
              <a:ext cx="2051301" cy="400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975" tIns="6975" rIns="6975" bIns="6975" anchor="ctr" anchorCtr="0">
              <a:noAutofit/>
            </a:bodyPr>
            <a:lstStyle/>
            <a:p>
              <a:pPr marL="0" marR="0" lvl="0" indent="-698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IEEE</a:t>
              </a:r>
            </a:p>
          </p:txBody>
        </p:sp>
        <p:sp>
          <p:nvSpPr>
            <p:cNvPr id="235" name="Shape 235"/>
            <p:cNvSpPr/>
            <p:nvPr/>
          </p:nvSpPr>
          <p:spPr>
            <a:xfrm>
              <a:off x="4449294" y="4139"/>
              <a:ext cx="1853031" cy="40076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4449294" y="4139"/>
              <a:ext cx="1853031" cy="400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975" tIns="6975" rIns="6975" bIns="6975" anchor="ctr" anchorCtr="0">
              <a:noAutofit/>
            </a:bodyPr>
            <a:lstStyle/>
            <a:p>
              <a:pPr marL="0" marR="0" lvl="0" indent="-698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802.15.4k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4449294" y="505101"/>
              <a:ext cx="1853031" cy="40076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4449294" y="505101"/>
              <a:ext cx="1853031" cy="400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975" tIns="6975" rIns="6975" bIns="6975" anchor="ctr" anchorCtr="0">
              <a:noAutofit/>
            </a:bodyPr>
            <a:lstStyle/>
            <a:p>
              <a:pPr marL="0" marR="0" lvl="0" indent="-698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802.15.4g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4449294" y="1006063"/>
              <a:ext cx="1853031" cy="40076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4449294" y="1006063"/>
              <a:ext cx="1853031" cy="400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975" tIns="6975" rIns="6975" bIns="6975" anchor="ctr" anchorCtr="0">
              <a:noAutofit/>
            </a:bodyPr>
            <a:lstStyle/>
            <a:p>
              <a:pPr marL="0" marR="0" lvl="0" indent="-698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802.11: Long Range Low Power (LRLP)</a:t>
              </a:r>
            </a:p>
          </p:txBody>
        </p:sp>
        <p:sp>
          <p:nvSpPr>
            <p:cNvPr id="241" name="Shape 241"/>
            <p:cNvSpPr/>
            <p:nvPr/>
          </p:nvSpPr>
          <p:spPr>
            <a:xfrm>
              <a:off x="2135088" y="1507024"/>
              <a:ext cx="2051301" cy="40076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2135088" y="1507024"/>
              <a:ext cx="2051301" cy="400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975" tIns="6975" rIns="6975" bIns="6975" anchor="ctr" anchorCtr="0">
              <a:noAutofit/>
            </a:bodyPr>
            <a:lstStyle/>
            <a:p>
              <a:pPr marL="0" marR="0" lvl="0" indent="-698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ETSI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4449294" y="1507024"/>
              <a:ext cx="1853031" cy="40076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4449294" y="1507024"/>
              <a:ext cx="1853031" cy="400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975" tIns="6975" rIns="6975" bIns="6975" anchor="ctr" anchorCtr="0">
              <a:noAutofit/>
            </a:bodyPr>
            <a:lstStyle/>
            <a:p>
              <a:pPr marL="0" marR="0" lvl="0" indent="-698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Low Throughput Networks (LTN)</a:t>
              </a:r>
            </a:p>
          </p:txBody>
        </p:sp>
        <p:sp>
          <p:nvSpPr>
            <p:cNvPr id="245" name="Shape 245"/>
            <p:cNvSpPr/>
            <p:nvPr/>
          </p:nvSpPr>
          <p:spPr>
            <a:xfrm>
              <a:off x="2135088" y="2508948"/>
              <a:ext cx="2051301" cy="40076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2135088" y="2508948"/>
              <a:ext cx="2051301" cy="400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975" tIns="6975" rIns="6975" bIns="6975" anchor="ctr" anchorCtr="0">
              <a:noAutofit/>
            </a:bodyPr>
            <a:lstStyle/>
            <a:p>
              <a:pPr marL="0" marR="0" lvl="0" indent="-698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3GPP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4449294" y="2007986"/>
              <a:ext cx="1853031" cy="40076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4449294" y="2007986"/>
              <a:ext cx="1853031" cy="400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975" tIns="6975" rIns="6975" bIns="6975" anchor="ctr" anchorCtr="0">
              <a:noAutofit/>
            </a:bodyPr>
            <a:lstStyle/>
            <a:p>
              <a:pPr marL="0" marR="0" lvl="0" indent="-698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Enhanced MTC (eMTC)</a:t>
              </a:r>
            </a:p>
          </p:txBody>
        </p:sp>
        <p:sp>
          <p:nvSpPr>
            <p:cNvPr id="249" name="Shape 249"/>
            <p:cNvSpPr/>
            <p:nvPr/>
          </p:nvSpPr>
          <p:spPr>
            <a:xfrm>
              <a:off x="4449294" y="2508948"/>
              <a:ext cx="1853031" cy="40076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4449294" y="2508948"/>
              <a:ext cx="1853031" cy="400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975" tIns="6975" rIns="6975" bIns="6975" anchor="ctr" anchorCtr="0">
              <a:noAutofit/>
            </a:bodyPr>
            <a:lstStyle/>
            <a:p>
              <a:pPr marL="0" marR="0" lvl="0" indent="-698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Extended Coverage GSM (EC-GSM)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4449294" y="3009910"/>
              <a:ext cx="1853031" cy="40076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 txBox="1"/>
            <p:nvPr/>
          </p:nvSpPr>
          <p:spPr>
            <a:xfrm>
              <a:off x="4449294" y="3009910"/>
              <a:ext cx="1853031" cy="400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975" tIns="6975" rIns="6975" bIns="6975" anchor="ctr" anchorCtr="0">
              <a:noAutofit/>
            </a:bodyPr>
            <a:lstStyle/>
            <a:p>
              <a:pPr marL="0" marR="0" lvl="0" indent="-698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Narrowland IoT </a:t>
              </a:r>
              <a:b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(NB-IoT)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2135088" y="3510872"/>
              <a:ext cx="2051301" cy="40076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2135088" y="3510872"/>
              <a:ext cx="2051301" cy="400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975" tIns="6975" rIns="6975" bIns="6975" anchor="ctr" anchorCtr="0">
              <a:noAutofit/>
            </a:bodyPr>
            <a:lstStyle/>
            <a:p>
              <a:pPr marL="0" marR="0" lvl="0" indent="-698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IEFT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4449294" y="3510872"/>
              <a:ext cx="1853031" cy="40076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 txBox="1"/>
            <p:nvPr/>
          </p:nvSpPr>
          <p:spPr>
            <a:xfrm>
              <a:off x="4449294" y="3510872"/>
              <a:ext cx="1853031" cy="400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975" tIns="6975" rIns="6975" bIns="6975" anchor="ctr" anchorCtr="0">
              <a:noAutofit/>
            </a:bodyPr>
            <a:lstStyle/>
            <a:p>
              <a:pPr marL="0" marR="0" lvl="0" indent="-698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6LPWA/LP-WAN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2135088" y="4011834"/>
              <a:ext cx="2051301" cy="40076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 txBox="1"/>
            <p:nvPr/>
          </p:nvSpPr>
          <p:spPr>
            <a:xfrm>
              <a:off x="2135088" y="4011834"/>
              <a:ext cx="2051301" cy="400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975" tIns="6975" rIns="6975" bIns="6975" anchor="ctr" anchorCtr="0">
              <a:noAutofit/>
            </a:bodyPr>
            <a:lstStyle/>
            <a:p>
              <a:pPr marL="0" marR="0" lvl="0" indent="-698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Weightless-SIG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4449294" y="4011834"/>
              <a:ext cx="1853031" cy="40076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4449294" y="4011834"/>
              <a:ext cx="1853031" cy="400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975" tIns="6975" rIns="6975" bIns="6975" anchor="ctr" anchorCtr="0">
              <a:noAutofit/>
            </a:bodyPr>
            <a:lstStyle/>
            <a:p>
              <a:pPr marL="0" marR="0" lvl="0" indent="-698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Weightless-W/N/P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2135088" y="4512796"/>
              <a:ext cx="2051301" cy="40076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 txBox="1"/>
            <p:nvPr/>
          </p:nvSpPr>
          <p:spPr>
            <a:xfrm>
              <a:off x="2135088" y="4512796"/>
              <a:ext cx="2051301" cy="400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975" tIns="6975" rIns="6975" bIns="6975" anchor="ctr" anchorCtr="0">
              <a:noAutofit/>
            </a:bodyPr>
            <a:lstStyle/>
            <a:p>
              <a:pPr marL="0" marR="0" lvl="0" indent="-698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LoRa Alliance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4449294" y="4512796"/>
              <a:ext cx="1853031" cy="40076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 txBox="1"/>
            <p:nvPr/>
          </p:nvSpPr>
          <p:spPr>
            <a:xfrm>
              <a:off x="4449294" y="4512796"/>
              <a:ext cx="1853031" cy="400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975" tIns="6975" rIns="6975" bIns="6975" anchor="ctr" anchorCtr="0">
              <a:noAutofit/>
            </a:bodyPr>
            <a:lstStyle/>
            <a:p>
              <a:pPr marL="0" marR="0" lvl="0" indent="-698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LoRaWAN</a:t>
              </a:r>
            </a:p>
          </p:txBody>
        </p:sp>
        <p:sp>
          <p:nvSpPr>
            <p:cNvPr id="265" name="Shape 265"/>
            <p:cNvSpPr/>
            <p:nvPr/>
          </p:nvSpPr>
          <p:spPr>
            <a:xfrm>
              <a:off x="2135088" y="5013758"/>
              <a:ext cx="2051301" cy="40076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 txBox="1"/>
            <p:nvPr/>
          </p:nvSpPr>
          <p:spPr>
            <a:xfrm>
              <a:off x="2135088" y="5013758"/>
              <a:ext cx="2051301" cy="400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975" tIns="6975" rIns="6975" bIns="6975" anchor="ctr" anchorCtr="0">
              <a:noAutofit/>
            </a:bodyPr>
            <a:lstStyle/>
            <a:p>
              <a:pPr marL="0" marR="0" lvl="0" indent="-698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Dash7 Alliance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4449294" y="5013758"/>
              <a:ext cx="1853031" cy="40076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 txBox="1"/>
            <p:nvPr/>
          </p:nvSpPr>
          <p:spPr>
            <a:xfrm>
              <a:off x="4449294" y="5013758"/>
              <a:ext cx="1853031" cy="400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975" tIns="6975" rIns="6975" bIns="6975" anchor="ctr" anchorCtr="0">
              <a:noAutofit/>
            </a:bodyPr>
            <a:lstStyle/>
            <a:p>
              <a:pPr marL="0" marR="0" lvl="0" indent="-698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DASH7</a:t>
              </a:r>
            </a:p>
          </p:txBody>
        </p:sp>
      </p:grpSp>
      <p:sp>
        <p:nvSpPr>
          <p:cNvPr id="269" name="Shape 269"/>
          <p:cNvSpPr txBox="1"/>
          <p:nvPr/>
        </p:nvSpPr>
        <p:spPr>
          <a:xfrm>
            <a:off x="6203851" y="1505243"/>
            <a:ext cx="5753259" cy="480131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 Standards: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Unified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nd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xperience 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GSM and IS-95 in 2G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Reduced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roject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isks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Enable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asier and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heaper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ntegrity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achieve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nter-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endor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perability 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Reducing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nvestment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Enable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n-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ouse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evelopments 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is very valuable for IoT environment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endParaRPr lang="tr-TR"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Objectives of SDOs and SIGs are diverse.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long run, it is expected to enable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coexistence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competing Technologies with the ad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ptation of these standards.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544000" y="6044875"/>
            <a:ext cx="4793700" cy="50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lang="en" sz="1200"/>
              <a:t>4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200"/>
              <a:t>LPWA standards and their developing organizations.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11464210" y="6458941"/>
            <a:ext cx="492900" cy="37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body" idx="2"/>
          </p:nvPr>
        </p:nvSpPr>
        <p:spPr>
          <a:xfrm>
            <a:off x="68959" y="993012"/>
            <a:ext cx="12069600" cy="2967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Comparison of Standards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959" y="6561433"/>
            <a:ext cx="3562500" cy="29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452800" y="111164"/>
            <a:ext cx="50337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Goals and Techniques</a:t>
            </a:r>
          </a:p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Proprietary Technologies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6297825" y="111176"/>
            <a:ext cx="50337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 and Open Research Directions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038" y="1368813"/>
            <a:ext cx="10999924" cy="442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3380100" y="5738875"/>
            <a:ext cx="5431800" cy="50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</a:t>
            </a:r>
            <a:r>
              <a:rPr lang="en" sz="1200"/>
              <a:t>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200"/>
              <a:t>Technical specifications of various LPWA standards </a:t>
            </a:r>
            <a:r>
              <a:rPr lang="en" sz="1200">
                <a:solidFill>
                  <a:schemeClr val="dk1"/>
                </a:solidFill>
              </a:rPr>
              <a:t>(?=Not known)</a:t>
            </a:r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11464210" y="6458941"/>
            <a:ext cx="492900" cy="37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body" idx="2"/>
          </p:nvPr>
        </p:nvSpPr>
        <p:spPr>
          <a:xfrm>
            <a:off x="68959" y="993012"/>
            <a:ext cx="12069600" cy="2967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Challenges and Open Research Directions</a:t>
            </a:r>
            <a:br>
              <a:rPr lang="en"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lang="en" sz="1800" b="0" i="0" u="none" strike="noStrike" cap="non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345150" y="1569750"/>
            <a:ext cx="10986300" cy="457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LPWA striving hard to deliver innovative solutions securing carrier grade performance in case of:</a:t>
            </a:r>
          </a:p>
          <a:p>
            <a:pPr marL="457200" marR="0" lvl="0" indent="-342900" algn="l" rtl="0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Scaling 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etworks to 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assive 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umber of 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evices</a:t>
            </a:r>
          </a:p>
          <a:p>
            <a:pPr marL="457200" marR="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Interference 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ontrol and 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itigation</a:t>
            </a:r>
          </a:p>
          <a:p>
            <a:pPr marL="457200" marR="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 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odulation 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echniques</a:t>
            </a:r>
          </a:p>
          <a:p>
            <a:pPr marL="457200" marR="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Interoperability 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etween 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ifferent LPWA 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echnologies</a:t>
            </a:r>
          </a:p>
          <a:p>
            <a:pPr marL="457200" marR="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Localization</a:t>
            </a:r>
          </a:p>
          <a:p>
            <a:pPr marL="457200" marR="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ptimizations and 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daptability</a:t>
            </a:r>
          </a:p>
          <a:p>
            <a:pPr marL="457200" marR="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Testbeds and 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ools</a:t>
            </a:r>
          </a:p>
          <a:p>
            <a:pPr marL="457200" marR="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Authentication, 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ecurity &amp; 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rivacy</a:t>
            </a:r>
          </a:p>
          <a:p>
            <a:pPr marL="457200" marR="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Mobility &amp; 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oaming</a:t>
            </a:r>
          </a:p>
          <a:p>
            <a:pPr marL="457200" marR="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for 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ervice 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evel 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greements</a:t>
            </a:r>
          </a:p>
          <a:p>
            <a:pPr marL="457200" marR="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Co-Existence of LPWA 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echnologies with 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 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ireless 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etworks</a:t>
            </a:r>
          </a:p>
          <a:p>
            <a:pPr marL="457200" marR="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for 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 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nalytics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959" y="6561433"/>
            <a:ext cx="3562500" cy="29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452800" y="111164"/>
            <a:ext cx="50337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Goals and Techniques</a:t>
            </a:r>
          </a:p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Proprietary Technologies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6297825" y="111176"/>
            <a:ext cx="50337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 and Open Research Directions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11464210" y="6458941"/>
            <a:ext cx="492900" cy="37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body" idx="2"/>
          </p:nvPr>
        </p:nvSpPr>
        <p:spPr>
          <a:xfrm>
            <a:off x="68959" y="993012"/>
            <a:ext cx="12069600" cy="2967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Challenges and Open Research Directions</a:t>
            </a:r>
            <a:br>
              <a:rPr lang="en"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lang="en" sz="1800" b="0" i="0" u="none" strike="noStrike" cap="non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959" y="6561433"/>
            <a:ext cx="3562500" cy="29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452800" y="111164"/>
            <a:ext cx="50337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Goals and Techniques</a:t>
            </a:r>
          </a:p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Proprietary Technologies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6297825" y="111176"/>
            <a:ext cx="50337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 and Open Research Directions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7257" y="1306451"/>
            <a:ext cx="8992980" cy="486638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3243900" y="6105475"/>
            <a:ext cx="5704200" cy="50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</a:t>
            </a:r>
            <a:r>
              <a:rPr lang="en" sz="1200"/>
              <a:t>3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200"/>
              <a:t>Business considerations for various LPWA technologies (?=Not known)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11464210" y="6458941"/>
            <a:ext cx="492900" cy="37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body" idx="2"/>
          </p:nvPr>
        </p:nvSpPr>
        <p:spPr>
          <a:xfrm>
            <a:off x="68959" y="993012"/>
            <a:ext cx="12069600" cy="2967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Conclusion</a:t>
            </a:r>
            <a:br>
              <a:rPr lang="en"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br>
              <a:rPr lang="en"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lang="en" sz="1800" b="0" i="0" u="none" strike="noStrike" cap="non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959" y="6561433"/>
            <a:ext cx="3562500" cy="29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452800" y="111164"/>
            <a:ext cx="50337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Goals and Techniques</a:t>
            </a:r>
          </a:p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Proprietary Technologies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6297825" y="111176"/>
            <a:ext cx="50337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 and Open Research Directions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sp>
        <p:nvSpPr>
          <p:cNvPr id="8" name="Shape 154">
            <a:extLst>
              <a:ext uri="{FF2B5EF4-FFF2-40B4-BE49-F238E27FC236}">
                <a16:creationId xmlns:a16="http://schemas.microsoft.com/office/drawing/2014/main" id="{7B58770C-7D42-4546-8D82-8F5EF3A2D505}"/>
              </a:ext>
            </a:extLst>
          </p:cNvPr>
          <p:cNvSpPr txBox="1"/>
          <p:nvPr/>
        </p:nvSpPr>
        <p:spPr>
          <a:xfrm>
            <a:off x="68950" y="1462650"/>
            <a:ext cx="11262600" cy="467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14300" marR="0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tr-T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tr-T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tr-T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</a:t>
            </a:r>
            <a:r>
              <a:rPr lang="tr-T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tr-TR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tr-T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lang="tr-T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  <a:r>
              <a:rPr lang="tr-T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</a:t>
            </a:r>
            <a:r>
              <a:rPr lang="tr-T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</a:t>
            </a:r>
            <a:r>
              <a:rPr lang="tr-T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Network Technologies and </a:t>
            </a:r>
            <a:r>
              <a:rPr lang="tr-T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Standards</a:t>
            </a:r>
            <a:r>
              <a:rPr lang="tr-T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surveyed</a:t>
            </a:r>
            <a:r>
              <a:rPr lang="tr-T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marR="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tr-T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</a:t>
            </a:r>
            <a:r>
              <a:rPr lang="tr-T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criterias</a:t>
            </a:r>
            <a:r>
              <a:rPr lang="tr-T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Open </a:t>
            </a:r>
            <a:r>
              <a:rPr lang="tr-T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  <a:r>
              <a:rPr lang="tr-T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Areas</a:t>
            </a:r>
            <a:r>
              <a:rPr lang="tr-T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</a:t>
            </a:r>
            <a:r>
              <a:rPr lang="tr-T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tr-T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</a:t>
            </a:r>
            <a:r>
              <a:rPr lang="tr-T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briefly</a:t>
            </a:r>
            <a:r>
              <a:rPr lang="tr-T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described</a:t>
            </a:r>
            <a:r>
              <a:rPr lang="tr-T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marR="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tr-T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</a:t>
            </a:r>
            <a:r>
              <a:rPr lang="tr-T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considerations</a:t>
            </a:r>
            <a:r>
              <a:rPr lang="tr-T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tr-T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</a:t>
            </a:r>
            <a:r>
              <a:rPr lang="tr-T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marR="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tr-T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LPWA </a:t>
            </a:r>
            <a:r>
              <a:rPr lang="tr-T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r>
              <a:rPr lang="tr-T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tr-T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tr-T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sectors</a:t>
            </a:r>
            <a:r>
              <a:rPr lang="tr-T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tr-T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sampled</a:t>
            </a:r>
            <a:r>
              <a:rPr lang="tr-T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114300" marR="0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tr-T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tr-T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tr-T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observed</a:t>
            </a:r>
            <a:r>
              <a:rPr lang="tr-T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tr-T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457200" indent="-342900">
              <a:lnSpc>
                <a:spcPct val="114000"/>
              </a:lnSpc>
              <a:buClr>
                <a:schemeClr val="dk1"/>
              </a:buClr>
              <a:buSzPts val="1800"/>
              <a:buFont typeface="Calibri"/>
              <a:buChar char="●"/>
            </a:pPr>
            <a:r>
              <a:rPr lang="tr-TR" sz="1800" dirty="0" err="1">
                <a:solidFill>
                  <a:schemeClr val="dk1"/>
                </a:solidFill>
                <a:latin typeface="Calibri"/>
                <a:sym typeface="Calibri"/>
              </a:rPr>
              <a:t>Key</a:t>
            </a:r>
            <a:r>
              <a:rPr lang="tr-TR" sz="1800" dirty="0">
                <a:solidFill>
                  <a:schemeClr val="dk1"/>
                </a:solidFill>
                <a:latin typeface="Calibri"/>
                <a:sym typeface="Calibri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/>
                <a:sym typeface="Calibri"/>
              </a:rPr>
              <a:t>features</a:t>
            </a:r>
            <a:r>
              <a:rPr lang="tr-TR" sz="1800" dirty="0">
                <a:solidFill>
                  <a:schemeClr val="dk1"/>
                </a:solidFill>
                <a:latin typeface="Calibri"/>
                <a:sym typeface="Calibri"/>
              </a:rPr>
              <a:t> of a LPWA </a:t>
            </a:r>
            <a:r>
              <a:rPr lang="tr-TR" sz="1800" dirty="0" err="1">
                <a:solidFill>
                  <a:schemeClr val="dk1"/>
                </a:solidFill>
                <a:latin typeface="Calibri"/>
                <a:sym typeface="Calibri"/>
              </a:rPr>
              <a:t>technology</a:t>
            </a:r>
            <a:r>
              <a:rPr lang="tr-TR" sz="1800" dirty="0">
                <a:solidFill>
                  <a:schemeClr val="dk1"/>
                </a:solidFill>
                <a:latin typeface="Calibri"/>
                <a:sym typeface="Calibri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/>
                <a:sym typeface="Calibri"/>
              </a:rPr>
              <a:t>are</a:t>
            </a:r>
            <a:r>
              <a:rPr lang="tr-TR" sz="1800" dirty="0">
                <a:solidFill>
                  <a:schemeClr val="dk1"/>
                </a:solidFill>
                <a:latin typeface="Calibri"/>
                <a:sym typeface="Calibri"/>
              </a:rPr>
              <a:t>; </a:t>
            </a:r>
          </a:p>
          <a:p>
            <a:pPr marL="914400" lvl="1" indent="-342900">
              <a:lnSpc>
                <a:spcPct val="114000"/>
              </a:lnSpc>
              <a:buClr>
                <a:schemeClr val="dk1"/>
              </a:buClr>
              <a:buSzPts val="1800"/>
              <a:buFont typeface="Calibri"/>
              <a:buChar char="○"/>
            </a:pPr>
            <a:r>
              <a:rPr lang="tr-TR" sz="1800" dirty="0" err="1">
                <a:solidFill>
                  <a:schemeClr val="dk1"/>
                </a:solidFill>
                <a:latin typeface="Calibri"/>
                <a:sym typeface="Calibri"/>
              </a:rPr>
              <a:t>Low</a:t>
            </a:r>
            <a:r>
              <a:rPr lang="tr-TR" sz="1800" dirty="0">
                <a:solidFill>
                  <a:schemeClr val="dk1"/>
                </a:solidFill>
                <a:latin typeface="Calibri"/>
                <a:sym typeface="Calibri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/>
                <a:sym typeface="Calibri"/>
              </a:rPr>
              <a:t>power</a:t>
            </a:r>
            <a:r>
              <a:rPr lang="tr-TR" sz="1800" dirty="0">
                <a:solidFill>
                  <a:schemeClr val="dk1"/>
                </a:solidFill>
                <a:latin typeface="Calibri"/>
                <a:sym typeface="Calibri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/>
                <a:sym typeface="Calibri"/>
              </a:rPr>
              <a:t>consumption</a:t>
            </a:r>
            <a:endParaRPr lang="tr-TR" sz="1800" dirty="0">
              <a:solidFill>
                <a:schemeClr val="dk1"/>
              </a:solidFill>
              <a:latin typeface="Calibri"/>
              <a:sym typeface="Calibri"/>
            </a:endParaRPr>
          </a:p>
          <a:p>
            <a:pPr marL="914400" lvl="1" indent="-342900">
              <a:lnSpc>
                <a:spcPct val="114000"/>
              </a:lnSpc>
              <a:buClr>
                <a:schemeClr val="dk1"/>
              </a:buClr>
              <a:buSzPts val="1800"/>
              <a:buFont typeface="Calibri"/>
              <a:buChar char="○"/>
            </a:pPr>
            <a:r>
              <a:rPr lang="tr-TR" sz="1800" dirty="0" err="1">
                <a:solidFill>
                  <a:schemeClr val="dk1"/>
                </a:solidFill>
                <a:latin typeface="Calibri"/>
                <a:sym typeface="Calibri"/>
              </a:rPr>
              <a:t>Wide</a:t>
            </a:r>
            <a:r>
              <a:rPr lang="tr-TR" sz="1800" dirty="0">
                <a:solidFill>
                  <a:schemeClr val="dk1"/>
                </a:solidFill>
                <a:latin typeface="Calibri"/>
                <a:sym typeface="Calibri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/>
                <a:sym typeface="Calibri"/>
              </a:rPr>
              <a:t>area</a:t>
            </a:r>
            <a:r>
              <a:rPr lang="tr-TR" sz="1800" dirty="0">
                <a:solidFill>
                  <a:schemeClr val="dk1"/>
                </a:solidFill>
                <a:latin typeface="Calibri"/>
                <a:sym typeface="Calibri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/>
                <a:sym typeface="Calibri"/>
              </a:rPr>
              <a:t>coverage</a:t>
            </a:r>
            <a:endParaRPr lang="tr-TR" sz="1800" dirty="0">
              <a:solidFill>
                <a:schemeClr val="dk1"/>
              </a:solidFill>
              <a:latin typeface="Calibri"/>
              <a:sym typeface="Calibri"/>
            </a:endParaRPr>
          </a:p>
          <a:p>
            <a:pPr marL="914400" lvl="1" indent="-342900">
              <a:lnSpc>
                <a:spcPct val="114000"/>
              </a:lnSpc>
              <a:buClr>
                <a:schemeClr val="dk1"/>
              </a:buClr>
              <a:buSzPts val="1800"/>
              <a:buFont typeface="Calibri"/>
              <a:buChar char="○"/>
            </a:pPr>
            <a:r>
              <a:rPr lang="tr-TR" sz="1800" dirty="0" err="1">
                <a:solidFill>
                  <a:schemeClr val="dk1"/>
                </a:solidFill>
                <a:latin typeface="Calibri"/>
                <a:sym typeface="Calibri"/>
              </a:rPr>
              <a:t>Inexpensive</a:t>
            </a:r>
            <a:r>
              <a:rPr lang="tr-TR" sz="1800" dirty="0">
                <a:solidFill>
                  <a:schemeClr val="dk1"/>
                </a:solidFill>
                <a:latin typeface="Calibri"/>
                <a:sym typeface="Calibri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/>
                <a:sym typeface="Calibri"/>
              </a:rPr>
              <a:t>wireless</a:t>
            </a:r>
            <a:r>
              <a:rPr lang="tr-TR" sz="1800" dirty="0">
                <a:solidFill>
                  <a:schemeClr val="dk1"/>
                </a:solidFill>
                <a:latin typeface="Calibri"/>
                <a:sym typeface="Calibri"/>
              </a:rPr>
              <a:t> </a:t>
            </a:r>
            <a:r>
              <a:rPr lang="tr-TR" sz="1800" dirty="0" err="1">
                <a:solidFill>
                  <a:schemeClr val="dk1"/>
                </a:solidFill>
                <a:latin typeface="Calibri"/>
                <a:sym typeface="Calibri"/>
              </a:rPr>
              <a:t>connectivity</a:t>
            </a:r>
            <a:endParaRPr lang="tr-TR" sz="1800" dirty="0">
              <a:solidFill>
                <a:schemeClr val="dk1"/>
              </a:solidFill>
              <a:latin typeface="Calibri"/>
              <a:sym typeface="Calibri"/>
            </a:endParaRPr>
          </a:p>
          <a:p>
            <a:pPr marL="457200" lvl="0" indent="-342900">
              <a:lnSpc>
                <a:spcPct val="114000"/>
              </a:lnSpc>
              <a:buClr>
                <a:srgbClr val="000000"/>
              </a:buClr>
              <a:buSzPts val="1800"/>
              <a:buFont typeface="Calibri"/>
              <a:buChar char="●"/>
            </a:pPr>
            <a:r>
              <a:rPr lang="tr-TR" sz="1800" dirty="0" err="1">
                <a:latin typeface="Calibri"/>
                <a:sym typeface="Calibri"/>
              </a:rPr>
              <a:t>Each</a:t>
            </a:r>
            <a:r>
              <a:rPr lang="tr-TR" sz="1800" dirty="0">
                <a:latin typeface="Calibri"/>
                <a:sym typeface="Calibri"/>
              </a:rPr>
              <a:t> </a:t>
            </a:r>
            <a:r>
              <a:rPr lang="tr-TR" sz="1800" dirty="0" err="1">
                <a:latin typeface="Calibri"/>
                <a:sym typeface="Calibri"/>
              </a:rPr>
              <a:t>technology</a:t>
            </a:r>
            <a:r>
              <a:rPr lang="tr-TR" sz="1800" dirty="0">
                <a:latin typeface="Calibri"/>
                <a:sym typeface="Calibri"/>
              </a:rPr>
              <a:t> </a:t>
            </a:r>
            <a:r>
              <a:rPr lang="tr-TR" sz="1800" dirty="0" err="1">
                <a:latin typeface="Calibri"/>
                <a:sym typeface="Calibri"/>
              </a:rPr>
              <a:t>driven</a:t>
            </a:r>
            <a:r>
              <a:rPr lang="tr-TR" sz="1800" dirty="0">
                <a:latin typeface="Calibri"/>
                <a:sym typeface="Calibri"/>
              </a:rPr>
              <a:t> </a:t>
            </a:r>
            <a:r>
              <a:rPr lang="tr-TR" sz="1800" dirty="0" err="1">
                <a:latin typeface="Calibri"/>
                <a:sym typeface="Calibri"/>
              </a:rPr>
              <a:t>by</a:t>
            </a:r>
            <a:r>
              <a:rPr lang="tr-TR" sz="1800" dirty="0">
                <a:latin typeface="Calibri"/>
                <a:sym typeface="Calibri"/>
              </a:rPr>
              <a:t> </a:t>
            </a:r>
            <a:r>
              <a:rPr lang="tr-TR" sz="1800" dirty="0" err="1">
                <a:latin typeface="Calibri"/>
                <a:sym typeface="Calibri"/>
              </a:rPr>
              <a:t>different</a:t>
            </a:r>
            <a:r>
              <a:rPr lang="tr-TR" sz="1800" dirty="0">
                <a:latin typeface="Calibri"/>
                <a:sym typeface="Calibri"/>
              </a:rPr>
              <a:t> </a:t>
            </a:r>
            <a:r>
              <a:rPr lang="tr-TR" sz="1800" dirty="0" err="1">
                <a:latin typeface="Calibri"/>
                <a:sym typeface="Calibri"/>
              </a:rPr>
              <a:t>SDOs</a:t>
            </a:r>
            <a:r>
              <a:rPr lang="tr-TR" sz="1800" dirty="0">
                <a:latin typeface="Calibri"/>
                <a:sym typeface="Calibri"/>
              </a:rPr>
              <a:t>/</a:t>
            </a:r>
            <a:r>
              <a:rPr lang="tr-TR" sz="1800" dirty="0" err="1">
                <a:latin typeface="Calibri"/>
                <a:sym typeface="Calibri"/>
              </a:rPr>
              <a:t>SIGs</a:t>
            </a:r>
            <a:r>
              <a:rPr lang="tr-TR" sz="1800" dirty="0">
                <a:latin typeface="Calibri"/>
                <a:sym typeface="Calibri"/>
              </a:rPr>
              <a:t> </a:t>
            </a:r>
            <a:r>
              <a:rPr lang="tr-TR" sz="1800" dirty="0" err="1">
                <a:latin typeface="Calibri"/>
                <a:sym typeface="Calibri"/>
              </a:rPr>
              <a:t>have</a:t>
            </a:r>
            <a:r>
              <a:rPr lang="tr-TR" sz="1800" dirty="0">
                <a:latin typeface="Calibri"/>
                <a:sym typeface="Calibri"/>
              </a:rPr>
              <a:t> </a:t>
            </a:r>
            <a:r>
              <a:rPr lang="tr-TR" sz="1800" dirty="0" err="1">
                <a:latin typeface="Calibri"/>
                <a:sym typeface="Calibri"/>
              </a:rPr>
              <a:t>pros</a:t>
            </a:r>
            <a:r>
              <a:rPr lang="tr-TR" sz="1800" dirty="0">
                <a:latin typeface="Calibri"/>
                <a:sym typeface="Calibri"/>
              </a:rPr>
              <a:t> and </a:t>
            </a:r>
            <a:r>
              <a:rPr lang="tr-TR" sz="1800" dirty="0" err="1">
                <a:latin typeface="Calibri"/>
                <a:sym typeface="Calibri"/>
              </a:rPr>
              <a:t>cons</a:t>
            </a:r>
            <a:endParaRPr lang="tr-TR" sz="1800" dirty="0">
              <a:latin typeface="Calibri"/>
              <a:sym typeface="Calibri"/>
            </a:endParaRPr>
          </a:p>
          <a:p>
            <a:pPr marL="457200" lvl="0" indent="-342900">
              <a:lnSpc>
                <a:spcPct val="114000"/>
              </a:lnSpc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US" sz="1800" dirty="0">
                <a:latin typeface="Calibri"/>
                <a:sym typeface="Calibri"/>
              </a:rPr>
              <a:t>There exists several common vulnerabilities in LPWA motivating researchers</a:t>
            </a:r>
          </a:p>
          <a:p>
            <a:pPr marL="457200" lvl="0" indent="-342900">
              <a:lnSpc>
                <a:spcPct val="114000"/>
              </a:lnSpc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US" sz="1800" dirty="0">
                <a:latin typeface="Calibri"/>
                <a:sym typeface="Calibri"/>
              </a:rPr>
              <a:t>Existing Technologies in MAC &amp; PHY layers does not fulfill LPWA design principles</a:t>
            </a:r>
            <a:endParaRPr lang="tr-TR" sz="1800" dirty="0">
              <a:latin typeface="Calibri"/>
              <a:sym typeface="Calibri"/>
            </a:endParaRPr>
          </a:p>
          <a:p>
            <a:pPr marL="457200" lvl="0" indent="-342900">
              <a:lnSpc>
                <a:spcPct val="114000"/>
              </a:lnSpc>
              <a:buClr>
                <a:srgbClr val="000000"/>
              </a:buClr>
              <a:buSzPts val="1800"/>
              <a:buFont typeface="Calibri"/>
              <a:buChar char="●"/>
            </a:pPr>
            <a:r>
              <a:rPr lang="tr-TR" sz="1800" dirty="0" err="1">
                <a:latin typeface="Calibri"/>
                <a:sym typeface="Calibri"/>
              </a:rPr>
              <a:t>Many</a:t>
            </a:r>
            <a:r>
              <a:rPr lang="tr-TR" sz="1800" dirty="0">
                <a:latin typeface="Calibri"/>
                <a:sym typeface="Calibri"/>
              </a:rPr>
              <a:t> Technologies </a:t>
            </a:r>
            <a:r>
              <a:rPr lang="tr-TR" sz="1800" dirty="0" err="1">
                <a:latin typeface="Calibri"/>
                <a:sym typeface="Calibri"/>
              </a:rPr>
              <a:t>with</a:t>
            </a:r>
            <a:r>
              <a:rPr lang="tr-TR" sz="1800" dirty="0">
                <a:latin typeface="Calibri"/>
                <a:sym typeface="Calibri"/>
              </a:rPr>
              <a:t> </a:t>
            </a:r>
            <a:r>
              <a:rPr lang="tr-TR" sz="1800" dirty="0" err="1">
                <a:latin typeface="Calibri"/>
                <a:sym typeface="Calibri"/>
              </a:rPr>
              <a:t>different</a:t>
            </a:r>
            <a:r>
              <a:rPr lang="tr-TR" sz="1800" dirty="0">
                <a:latin typeface="Calibri"/>
                <a:sym typeface="Calibri"/>
              </a:rPr>
              <a:t> </a:t>
            </a:r>
            <a:r>
              <a:rPr lang="tr-TR" sz="1800" dirty="0" err="1">
                <a:latin typeface="Calibri"/>
                <a:sym typeface="Calibri"/>
              </a:rPr>
              <a:t>design</a:t>
            </a:r>
            <a:r>
              <a:rPr lang="tr-TR" sz="1800" dirty="0">
                <a:latin typeface="Calibri"/>
                <a:sym typeface="Calibri"/>
              </a:rPr>
              <a:t> </a:t>
            </a:r>
            <a:r>
              <a:rPr lang="tr-TR" sz="1800" dirty="0" err="1">
                <a:latin typeface="Calibri"/>
                <a:sym typeface="Calibri"/>
              </a:rPr>
              <a:t>principles</a:t>
            </a:r>
            <a:r>
              <a:rPr lang="tr-TR" sz="1800" dirty="0">
                <a:latin typeface="Calibri"/>
                <a:sym typeface="Calibri"/>
              </a:rPr>
              <a:t> </a:t>
            </a:r>
            <a:r>
              <a:rPr lang="tr-TR" sz="1800" dirty="0" err="1">
                <a:latin typeface="Calibri"/>
                <a:sym typeface="Calibri"/>
              </a:rPr>
              <a:t>causing</a:t>
            </a:r>
            <a:r>
              <a:rPr lang="tr-TR" sz="1800" dirty="0">
                <a:latin typeface="Calibri"/>
                <a:sym typeface="Calibri"/>
              </a:rPr>
              <a:t> </a:t>
            </a:r>
            <a:r>
              <a:rPr lang="tr-TR" sz="1800" dirty="0" err="1">
                <a:latin typeface="Calibri"/>
                <a:sym typeface="Calibri"/>
              </a:rPr>
              <a:t>questionmarks</a:t>
            </a:r>
            <a:r>
              <a:rPr lang="tr-TR" sz="1800" dirty="0">
                <a:latin typeface="Calibri"/>
                <a:sym typeface="Calibri"/>
              </a:rPr>
              <a:t> </a:t>
            </a:r>
            <a:r>
              <a:rPr lang="tr-TR" sz="1800" dirty="0" err="1">
                <a:latin typeface="Calibri"/>
                <a:sym typeface="Calibri"/>
              </a:rPr>
              <a:t>about</a:t>
            </a:r>
            <a:r>
              <a:rPr lang="tr-TR" sz="1800" dirty="0">
                <a:latin typeface="Calibri"/>
                <a:sym typeface="Calibri"/>
              </a:rPr>
              <a:t> </a:t>
            </a:r>
            <a:r>
              <a:rPr lang="tr-TR" sz="1800" dirty="0" err="1">
                <a:latin typeface="Calibri"/>
                <a:sym typeface="Calibri"/>
              </a:rPr>
              <a:t>interoperability</a:t>
            </a:r>
            <a:endParaRPr lang="tr-TR" sz="1800" dirty="0">
              <a:latin typeface="Calibri"/>
              <a:sym typeface="Calibri"/>
            </a:endParaRPr>
          </a:p>
          <a:p>
            <a:pPr marL="457200" lvl="0" indent="-342900">
              <a:lnSpc>
                <a:spcPct val="114000"/>
              </a:lnSpc>
              <a:buClr>
                <a:srgbClr val="000000"/>
              </a:buClr>
              <a:buSzPts val="1800"/>
              <a:buFont typeface="Calibri"/>
              <a:buChar char="●"/>
            </a:pPr>
            <a:r>
              <a:rPr lang="tr-TR" sz="1800" dirty="0">
                <a:latin typeface="Calibri"/>
                <a:sym typeface="Calibri"/>
              </a:rPr>
              <a:t>3GPPs NB-IOT </a:t>
            </a:r>
            <a:r>
              <a:rPr lang="tr-TR" sz="1800" dirty="0" err="1">
                <a:latin typeface="Calibri"/>
                <a:sym typeface="Calibri"/>
              </a:rPr>
              <a:t>still</a:t>
            </a:r>
            <a:r>
              <a:rPr lang="tr-TR" sz="1800" dirty="0">
                <a:latin typeface="Calibri"/>
                <a:sym typeface="Calibri"/>
              </a:rPr>
              <a:t> in </a:t>
            </a:r>
            <a:r>
              <a:rPr lang="tr-TR" sz="1800" dirty="0" err="1">
                <a:latin typeface="Calibri"/>
                <a:sym typeface="Calibri"/>
              </a:rPr>
              <a:t>draft</a:t>
            </a:r>
            <a:r>
              <a:rPr lang="tr-TR" sz="1800" dirty="0">
                <a:latin typeface="Calibri"/>
                <a:sym typeface="Calibri"/>
              </a:rPr>
              <a:t> </a:t>
            </a:r>
            <a:r>
              <a:rPr lang="tr-TR" sz="1800" dirty="0" err="1">
                <a:latin typeface="Calibri"/>
                <a:sym typeface="Calibri"/>
              </a:rPr>
              <a:t>state</a:t>
            </a:r>
            <a:r>
              <a:rPr lang="tr-TR" sz="1800" dirty="0">
                <a:latin typeface="Calibri"/>
                <a:sym typeface="Calibri"/>
              </a:rPr>
              <a:t>, it </a:t>
            </a:r>
            <a:r>
              <a:rPr lang="tr-TR" sz="1800" dirty="0" err="1">
                <a:latin typeface="Calibri"/>
                <a:sym typeface="Calibri"/>
              </a:rPr>
              <a:t>would</a:t>
            </a:r>
            <a:r>
              <a:rPr lang="tr-TR" sz="1800" dirty="0">
                <a:latin typeface="Calibri"/>
                <a:sym typeface="Calibri"/>
              </a:rPr>
              <a:t> </a:t>
            </a:r>
            <a:r>
              <a:rPr lang="tr-TR" sz="1800" dirty="0" err="1">
                <a:latin typeface="Calibri"/>
                <a:sym typeface="Calibri"/>
              </a:rPr>
              <a:t>provide</a:t>
            </a:r>
            <a:r>
              <a:rPr lang="tr-TR" sz="1800" dirty="0">
                <a:latin typeface="Calibri"/>
                <a:sym typeface="Calibri"/>
              </a:rPr>
              <a:t> a main </a:t>
            </a:r>
            <a:r>
              <a:rPr lang="tr-TR" sz="1800" dirty="0" err="1">
                <a:latin typeface="Calibri"/>
                <a:sym typeface="Calibri"/>
              </a:rPr>
              <a:t>standard</a:t>
            </a:r>
            <a:r>
              <a:rPr lang="tr-TR" sz="1800" dirty="0">
                <a:latin typeface="Calibri"/>
                <a:sym typeface="Calibri"/>
              </a:rPr>
              <a:t> </a:t>
            </a:r>
            <a:r>
              <a:rPr lang="tr-TR" sz="1800" dirty="0" err="1">
                <a:latin typeface="Calibri"/>
                <a:sym typeface="Calibri"/>
              </a:rPr>
              <a:t>for</a:t>
            </a:r>
            <a:r>
              <a:rPr lang="tr-TR" sz="1800" dirty="0">
                <a:latin typeface="Calibri"/>
                <a:sym typeface="Calibri"/>
              </a:rPr>
              <a:t> </a:t>
            </a:r>
            <a:r>
              <a:rPr lang="tr-TR" sz="1800" dirty="0" err="1">
                <a:latin typeface="Calibri"/>
                <a:sym typeface="Calibri"/>
              </a:rPr>
              <a:t>all</a:t>
            </a:r>
            <a:r>
              <a:rPr lang="tr-TR" sz="1800" dirty="0">
                <a:latin typeface="Calibri"/>
                <a:sym typeface="Calibri"/>
              </a:rPr>
              <a:t> </a:t>
            </a:r>
            <a:r>
              <a:rPr lang="tr-TR" sz="1800" dirty="0" err="1">
                <a:latin typeface="Calibri"/>
                <a:sym typeface="Calibri"/>
              </a:rPr>
              <a:t>organizations</a:t>
            </a:r>
            <a:r>
              <a:rPr lang="tr-TR" sz="1800" dirty="0">
                <a:latin typeface="Calibri"/>
                <a:sym typeface="Calibri"/>
              </a:rPr>
              <a:t> </a:t>
            </a:r>
            <a:r>
              <a:rPr lang="tr-TR" sz="1800" dirty="0" err="1">
                <a:latin typeface="Calibri"/>
                <a:sym typeface="Calibri"/>
              </a:rPr>
              <a:t>to</a:t>
            </a:r>
            <a:r>
              <a:rPr lang="tr-TR" sz="1800" dirty="0">
                <a:latin typeface="Calibri"/>
                <a:sym typeface="Calibri"/>
              </a:rPr>
              <a:t> </a:t>
            </a:r>
            <a:r>
              <a:rPr lang="tr-TR" sz="1800" dirty="0" err="1">
                <a:latin typeface="Calibri"/>
                <a:sym typeface="Calibri"/>
              </a:rPr>
              <a:t>follow</a:t>
            </a:r>
            <a:r>
              <a:rPr lang="tr-TR" sz="1800" dirty="0">
                <a:latin typeface="Calibri"/>
                <a:sym typeface="Calibri"/>
              </a:rPr>
              <a:t> </a:t>
            </a:r>
            <a:endParaRPr lang="en-US" sz="1800" dirty="0">
              <a:latin typeface="Calibri"/>
              <a:sym typeface="Calibri"/>
            </a:endParaRPr>
          </a:p>
          <a:p>
            <a:pPr marL="457200" lvl="0" indent="-342900">
              <a:lnSpc>
                <a:spcPct val="114000"/>
              </a:lnSpc>
              <a:buClr>
                <a:srgbClr val="000000"/>
              </a:buClr>
              <a:buSzPts val="1800"/>
              <a:buFont typeface="Calibri"/>
              <a:buChar char="●"/>
            </a:pPr>
            <a:endParaRPr lang="tr-TR" sz="1800" dirty="0">
              <a:latin typeface="Calibri"/>
              <a:sym typeface="Calibri"/>
            </a:endParaRPr>
          </a:p>
          <a:p>
            <a:pPr marL="571500">
              <a:lnSpc>
                <a:spcPct val="114000"/>
              </a:lnSpc>
              <a:buClr>
                <a:schemeClr val="dk1"/>
              </a:buClr>
              <a:buSzPts val="1800"/>
            </a:pPr>
            <a:endParaRPr lang="tr-TR" sz="1800" dirty="0">
              <a:solidFill>
                <a:schemeClr val="dk1"/>
              </a:solidFill>
              <a:latin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11464210" y="6458941"/>
            <a:ext cx="492840" cy="37782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3">
            <a:alphaModFix/>
          </a:blip>
          <a:srcRect l="4000" t="15617" r="4681" b="14835"/>
          <a:stretch/>
        </p:blipFill>
        <p:spPr>
          <a:xfrm>
            <a:off x="1218750" y="1777825"/>
            <a:ext cx="6573873" cy="3888824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/>
          <p:nvPr/>
        </p:nvSpPr>
        <p:spPr>
          <a:xfrm>
            <a:off x="8479143" y="1447105"/>
            <a:ext cx="3477900" cy="351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0847" y="25210"/>
                </a:moveTo>
                <a:cubicBezTo>
                  <a:pt x="70847" y="23529"/>
                  <a:pt x="69491" y="22184"/>
                  <a:pt x="68135" y="22184"/>
                </a:cubicBezTo>
                <a:cubicBezTo>
                  <a:pt x="66440" y="22184"/>
                  <a:pt x="65084" y="23529"/>
                  <a:pt x="65084" y="25210"/>
                </a:cubicBezTo>
                <a:cubicBezTo>
                  <a:pt x="65084" y="58487"/>
                  <a:pt x="65084" y="58487"/>
                  <a:pt x="65084" y="58487"/>
                </a:cubicBezTo>
                <a:cubicBezTo>
                  <a:pt x="65084" y="60168"/>
                  <a:pt x="66440" y="61512"/>
                  <a:pt x="68135" y="61512"/>
                </a:cubicBezTo>
                <a:cubicBezTo>
                  <a:pt x="69491" y="61512"/>
                  <a:pt x="70847" y="60168"/>
                  <a:pt x="70847" y="58487"/>
                </a:cubicBezTo>
                <a:lnTo>
                  <a:pt x="70847" y="25210"/>
                </a:lnTo>
                <a:close/>
                <a:moveTo>
                  <a:pt x="65084" y="72268"/>
                </a:moveTo>
                <a:cubicBezTo>
                  <a:pt x="65084" y="75630"/>
                  <a:pt x="65084" y="75630"/>
                  <a:pt x="65084" y="75630"/>
                </a:cubicBezTo>
                <a:cubicBezTo>
                  <a:pt x="65084" y="77310"/>
                  <a:pt x="66440" y="78655"/>
                  <a:pt x="68135" y="78655"/>
                </a:cubicBezTo>
                <a:cubicBezTo>
                  <a:pt x="69491" y="78655"/>
                  <a:pt x="70847" y="77310"/>
                  <a:pt x="70847" y="75630"/>
                </a:cubicBezTo>
                <a:cubicBezTo>
                  <a:pt x="70847" y="72268"/>
                  <a:pt x="70847" y="72268"/>
                  <a:pt x="70847" y="72268"/>
                </a:cubicBezTo>
                <a:cubicBezTo>
                  <a:pt x="70847" y="70588"/>
                  <a:pt x="69491" y="69243"/>
                  <a:pt x="68135" y="69243"/>
                </a:cubicBezTo>
                <a:cubicBezTo>
                  <a:pt x="66440" y="69243"/>
                  <a:pt x="65084" y="70588"/>
                  <a:pt x="65084" y="72268"/>
                </a:cubicBezTo>
                <a:close/>
                <a:moveTo>
                  <a:pt x="114915" y="96470"/>
                </a:moveTo>
                <a:cubicBezTo>
                  <a:pt x="92881" y="74621"/>
                  <a:pt x="92881" y="74621"/>
                  <a:pt x="92881" y="74621"/>
                </a:cubicBezTo>
                <a:cubicBezTo>
                  <a:pt x="97288" y="67226"/>
                  <a:pt x="99661" y="58823"/>
                  <a:pt x="99661" y="49747"/>
                </a:cubicBezTo>
                <a:cubicBezTo>
                  <a:pt x="99661" y="37647"/>
                  <a:pt x="95593" y="26890"/>
                  <a:pt x="88474" y="18151"/>
                </a:cubicBezTo>
                <a:cubicBezTo>
                  <a:pt x="87457" y="17142"/>
                  <a:pt x="85762" y="17142"/>
                  <a:pt x="84745" y="17815"/>
                </a:cubicBezTo>
                <a:cubicBezTo>
                  <a:pt x="83389" y="18823"/>
                  <a:pt x="83389" y="20504"/>
                  <a:pt x="84406" y="21848"/>
                </a:cubicBezTo>
                <a:cubicBezTo>
                  <a:pt x="90508" y="29243"/>
                  <a:pt x="94237" y="38991"/>
                  <a:pt x="94237" y="49747"/>
                </a:cubicBezTo>
                <a:cubicBezTo>
                  <a:pt x="94237" y="73949"/>
                  <a:pt x="74576" y="93781"/>
                  <a:pt x="49830" y="93781"/>
                </a:cubicBezTo>
                <a:cubicBezTo>
                  <a:pt x="25423" y="93781"/>
                  <a:pt x="5423" y="73949"/>
                  <a:pt x="5423" y="49747"/>
                </a:cubicBezTo>
                <a:cubicBezTo>
                  <a:pt x="5423" y="25210"/>
                  <a:pt x="25423" y="5714"/>
                  <a:pt x="49830" y="5378"/>
                </a:cubicBezTo>
                <a:cubicBezTo>
                  <a:pt x="60338" y="5378"/>
                  <a:pt x="69830" y="9075"/>
                  <a:pt x="77288" y="14789"/>
                </a:cubicBezTo>
                <a:cubicBezTo>
                  <a:pt x="78305" y="15798"/>
                  <a:pt x="80000" y="15462"/>
                  <a:pt x="81016" y="14453"/>
                </a:cubicBezTo>
                <a:cubicBezTo>
                  <a:pt x="82033" y="13109"/>
                  <a:pt x="81694" y="11428"/>
                  <a:pt x="80677" y="10420"/>
                </a:cubicBezTo>
                <a:cubicBezTo>
                  <a:pt x="80677" y="10420"/>
                  <a:pt x="80677" y="10420"/>
                  <a:pt x="80677" y="10420"/>
                </a:cubicBezTo>
                <a:cubicBezTo>
                  <a:pt x="72203" y="4033"/>
                  <a:pt x="61355" y="0"/>
                  <a:pt x="49830" y="0"/>
                </a:cubicBezTo>
                <a:cubicBezTo>
                  <a:pt x="22372" y="0"/>
                  <a:pt x="0" y="22184"/>
                  <a:pt x="0" y="49747"/>
                </a:cubicBezTo>
                <a:cubicBezTo>
                  <a:pt x="0" y="76974"/>
                  <a:pt x="22372" y="99159"/>
                  <a:pt x="49830" y="99159"/>
                </a:cubicBezTo>
                <a:cubicBezTo>
                  <a:pt x="58644" y="99159"/>
                  <a:pt x="66779" y="96806"/>
                  <a:pt x="73898" y="92773"/>
                </a:cubicBezTo>
                <a:cubicBezTo>
                  <a:pt x="96271" y="114957"/>
                  <a:pt x="96271" y="114957"/>
                  <a:pt x="96271" y="114957"/>
                </a:cubicBezTo>
                <a:cubicBezTo>
                  <a:pt x="101355" y="120000"/>
                  <a:pt x="109830" y="120000"/>
                  <a:pt x="114915" y="114957"/>
                </a:cubicBezTo>
                <a:cubicBezTo>
                  <a:pt x="119999" y="109915"/>
                  <a:pt x="119999" y="101512"/>
                  <a:pt x="114915" y="96470"/>
                </a:cubicBezTo>
                <a:close/>
                <a:moveTo>
                  <a:pt x="37288" y="69243"/>
                </a:moveTo>
                <a:cubicBezTo>
                  <a:pt x="35932" y="69243"/>
                  <a:pt x="34576" y="70588"/>
                  <a:pt x="34576" y="72268"/>
                </a:cubicBezTo>
                <a:cubicBezTo>
                  <a:pt x="34576" y="75630"/>
                  <a:pt x="34576" y="75630"/>
                  <a:pt x="34576" y="75630"/>
                </a:cubicBezTo>
                <a:cubicBezTo>
                  <a:pt x="34576" y="77310"/>
                  <a:pt x="35932" y="78655"/>
                  <a:pt x="37288" y="78655"/>
                </a:cubicBezTo>
                <a:cubicBezTo>
                  <a:pt x="38983" y="78655"/>
                  <a:pt x="40338" y="77310"/>
                  <a:pt x="40338" y="75630"/>
                </a:cubicBezTo>
                <a:cubicBezTo>
                  <a:pt x="40338" y="72268"/>
                  <a:pt x="40338" y="72268"/>
                  <a:pt x="40338" y="72268"/>
                </a:cubicBezTo>
                <a:cubicBezTo>
                  <a:pt x="40338" y="70588"/>
                  <a:pt x="38983" y="69243"/>
                  <a:pt x="37288" y="69243"/>
                </a:cubicBezTo>
                <a:close/>
                <a:moveTo>
                  <a:pt x="41016" y="56470"/>
                </a:moveTo>
                <a:cubicBezTo>
                  <a:pt x="41016" y="56470"/>
                  <a:pt x="41016" y="56470"/>
                  <a:pt x="41016" y="56470"/>
                </a:cubicBezTo>
                <a:cubicBezTo>
                  <a:pt x="51525" y="51428"/>
                  <a:pt x="56610" y="47058"/>
                  <a:pt x="56610" y="37310"/>
                </a:cubicBezTo>
                <a:cubicBezTo>
                  <a:pt x="56610" y="28235"/>
                  <a:pt x="49491" y="21848"/>
                  <a:pt x="40000" y="21848"/>
                </a:cubicBezTo>
                <a:cubicBezTo>
                  <a:pt x="31186" y="21848"/>
                  <a:pt x="26779" y="24537"/>
                  <a:pt x="22711" y="29579"/>
                </a:cubicBezTo>
                <a:cubicBezTo>
                  <a:pt x="22033" y="30252"/>
                  <a:pt x="22033" y="30924"/>
                  <a:pt x="22033" y="31596"/>
                </a:cubicBezTo>
                <a:cubicBezTo>
                  <a:pt x="22033" y="32941"/>
                  <a:pt x="23389" y="34285"/>
                  <a:pt x="24745" y="34285"/>
                </a:cubicBezTo>
                <a:cubicBezTo>
                  <a:pt x="25762" y="34285"/>
                  <a:pt x="26440" y="33949"/>
                  <a:pt x="27118" y="33277"/>
                </a:cubicBezTo>
                <a:cubicBezTo>
                  <a:pt x="30508" y="29243"/>
                  <a:pt x="33220" y="27563"/>
                  <a:pt x="40000" y="27563"/>
                </a:cubicBezTo>
                <a:cubicBezTo>
                  <a:pt x="46779" y="27563"/>
                  <a:pt x="50847" y="31260"/>
                  <a:pt x="50847" y="37310"/>
                </a:cubicBezTo>
                <a:cubicBezTo>
                  <a:pt x="50847" y="44369"/>
                  <a:pt x="47457" y="47394"/>
                  <a:pt x="36610" y="52100"/>
                </a:cubicBezTo>
                <a:cubicBezTo>
                  <a:pt x="36271" y="52100"/>
                  <a:pt x="36271" y="52436"/>
                  <a:pt x="35932" y="52436"/>
                </a:cubicBezTo>
                <a:cubicBezTo>
                  <a:pt x="35932" y="52436"/>
                  <a:pt x="35932" y="52436"/>
                  <a:pt x="35932" y="52436"/>
                </a:cubicBezTo>
                <a:cubicBezTo>
                  <a:pt x="35932" y="52436"/>
                  <a:pt x="35932" y="52436"/>
                  <a:pt x="35593" y="52773"/>
                </a:cubicBezTo>
                <a:cubicBezTo>
                  <a:pt x="35593" y="52773"/>
                  <a:pt x="35593" y="52773"/>
                  <a:pt x="35593" y="52773"/>
                </a:cubicBezTo>
                <a:cubicBezTo>
                  <a:pt x="35593" y="52773"/>
                  <a:pt x="35593" y="52773"/>
                  <a:pt x="35254" y="53109"/>
                </a:cubicBezTo>
                <a:cubicBezTo>
                  <a:pt x="35254" y="53109"/>
                  <a:pt x="35254" y="53109"/>
                  <a:pt x="35254" y="53109"/>
                </a:cubicBezTo>
                <a:cubicBezTo>
                  <a:pt x="35254" y="53109"/>
                  <a:pt x="35254" y="53109"/>
                  <a:pt x="35254" y="53109"/>
                </a:cubicBezTo>
                <a:cubicBezTo>
                  <a:pt x="35254" y="53445"/>
                  <a:pt x="35254" y="53445"/>
                  <a:pt x="34915" y="53445"/>
                </a:cubicBezTo>
                <a:cubicBezTo>
                  <a:pt x="34915" y="53445"/>
                  <a:pt x="34915" y="53781"/>
                  <a:pt x="34915" y="54117"/>
                </a:cubicBezTo>
                <a:cubicBezTo>
                  <a:pt x="34915" y="54117"/>
                  <a:pt x="34576" y="54117"/>
                  <a:pt x="34576" y="54117"/>
                </a:cubicBezTo>
                <a:cubicBezTo>
                  <a:pt x="34576" y="54117"/>
                  <a:pt x="34576" y="54117"/>
                  <a:pt x="34576" y="54117"/>
                </a:cubicBezTo>
                <a:cubicBezTo>
                  <a:pt x="34576" y="54117"/>
                  <a:pt x="34576" y="54453"/>
                  <a:pt x="34576" y="54453"/>
                </a:cubicBezTo>
                <a:cubicBezTo>
                  <a:pt x="34576" y="54789"/>
                  <a:pt x="34576" y="54789"/>
                  <a:pt x="34576" y="54789"/>
                </a:cubicBezTo>
                <a:cubicBezTo>
                  <a:pt x="34576" y="58487"/>
                  <a:pt x="34576" y="58487"/>
                  <a:pt x="34576" y="58487"/>
                </a:cubicBezTo>
                <a:cubicBezTo>
                  <a:pt x="34576" y="60168"/>
                  <a:pt x="35932" y="61512"/>
                  <a:pt x="37288" y="61512"/>
                </a:cubicBezTo>
                <a:cubicBezTo>
                  <a:pt x="38983" y="61512"/>
                  <a:pt x="40338" y="60168"/>
                  <a:pt x="40338" y="58487"/>
                </a:cubicBezTo>
                <a:cubicBezTo>
                  <a:pt x="40338" y="57478"/>
                  <a:pt x="40338" y="57478"/>
                  <a:pt x="40338" y="57478"/>
                </a:cubicBezTo>
                <a:cubicBezTo>
                  <a:pt x="40338" y="56806"/>
                  <a:pt x="41016" y="56470"/>
                  <a:pt x="41016" y="56470"/>
                </a:cubicBezTo>
                <a:close/>
              </a:path>
            </a:pathLst>
          </a:custGeom>
          <a:solidFill>
            <a:srgbClr val="6A91B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84841" y="1372250"/>
            <a:ext cx="11977200" cy="513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1033463" marR="0" lvl="0" indent="-45720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Calibri"/>
              <a:buAutoNum type="arabicPeriod"/>
            </a:pPr>
            <a:r>
              <a:rPr lang="en"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</a:p>
          <a:p>
            <a:pPr marL="1033463" marR="0" lvl="0" indent="-457200" algn="l" rtl="0">
              <a:lnSpc>
                <a:spcPct val="166666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Calibri"/>
              <a:buAutoNum type="arabicPeriod"/>
            </a:pPr>
            <a:r>
              <a:rPr lang="en"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Design Goals and Techniques</a:t>
            </a:r>
          </a:p>
          <a:p>
            <a:pPr marL="1033462" marR="0" lvl="0" indent="-457200" algn="l" rtl="0">
              <a:lnSpc>
                <a:spcPct val="166666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Calibri"/>
              <a:buAutoNum type="arabicPeriod"/>
            </a:pPr>
            <a:r>
              <a:rPr lang="en"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Proprietary Technologies</a:t>
            </a:r>
          </a:p>
          <a:p>
            <a:pPr marL="1033462" marR="0" lvl="0" indent="-457200" algn="l" rtl="0">
              <a:lnSpc>
                <a:spcPct val="166666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Calibri"/>
              <a:buAutoNum type="arabicPeriod"/>
            </a:pPr>
            <a:r>
              <a:rPr lang="en"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Standards</a:t>
            </a:r>
          </a:p>
          <a:p>
            <a:pPr marL="1033462" marR="0" lvl="0" indent="-445769" algn="l" rtl="0">
              <a:lnSpc>
                <a:spcPct val="166666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AutoNum type="arabicPeriod"/>
            </a:pPr>
            <a:r>
              <a:rPr lang="en"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Challenges and Open Research Directions</a:t>
            </a:r>
          </a:p>
          <a:p>
            <a:pPr marL="1033463" marR="0" lvl="0" indent="-445768" algn="l" rtl="0">
              <a:lnSpc>
                <a:spcPct val="166666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AutoNum type="arabicPeriod"/>
            </a:pPr>
            <a:r>
              <a:rPr lang="en"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Conclusion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11464210" y="6458941"/>
            <a:ext cx="492900" cy="37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68959" y="993012"/>
            <a:ext cx="12069600" cy="2967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Outline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11464210" y="6458941"/>
            <a:ext cx="492900" cy="37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68959" y="993012"/>
            <a:ext cx="12069600" cy="2967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 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0" y="1364825"/>
            <a:ext cx="12069600" cy="118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connected M2M devices and consumer electronics will surpass the number of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subscribers by 2020 [1]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IoT industry is expected to generate a revenue of 4.3 trillion dollars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2024 [2]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provide connectivity for </a:t>
            </a:r>
            <a:r>
              <a:rPr lang="en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power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devices distributed over large geographical areas?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52800" y="111164"/>
            <a:ext cx="50337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Goals and Techniques</a:t>
            </a:r>
          </a:p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Proprietary Technologies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297825" y="111176"/>
            <a:ext cx="50337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 and Open Research Directions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959" y="6561433"/>
            <a:ext cx="3562500" cy="29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Image Source: https://www.slideshare.net/PeterREgli/lpwan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l="17005" b="6785"/>
          <a:stretch/>
        </p:blipFill>
        <p:spPr>
          <a:xfrm>
            <a:off x="7064699" y="2456837"/>
            <a:ext cx="4781700" cy="295363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8107950" y="5570850"/>
            <a:ext cx="2695200" cy="50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1: Wireless technologies with respect to range and data rate</a:t>
            </a:r>
            <a:r>
              <a:rPr lang="en" sz="12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0" y="3772175"/>
            <a:ext cx="7064700" cy="22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LPWAN fills the technology gap between;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range wireless technologies (ZigBee, Bluetooth, Wi-Fi)</a:t>
            </a: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costly to deploy massive/dense # of devices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Cellular (2G, 3G, 4G)</a:t>
            </a: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Optimized for voice and data</a:t>
            </a: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and expensive</a:t>
            </a: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power consumption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7064700" y="5345300"/>
            <a:ext cx="4653600" cy="29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</a:p>
        </p:txBody>
      </p:sp>
      <p:sp>
        <p:nvSpPr>
          <p:cNvPr id="98" name="Shape 98"/>
          <p:cNvSpPr txBox="1"/>
          <p:nvPr/>
        </p:nvSpPr>
        <p:spPr>
          <a:xfrm rot="-5400000" flipH="1">
            <a:off x="5494500" y="3782225"/>
            <a:ext cx="2846400" cy="29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 RATE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0" y="2141975"/>
            <a:ext cx="6879900" cy="163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LPWA a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pplication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areas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city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IoT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grid metering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Agriculture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869525" y="2141975"/>
            <a:ext cx="3955800" cy="163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Industrial assets monitoring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automation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Logistics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Wildfire monitoring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11464210" y="6458941"/>
            <a:ext cx="492900" cy="37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68959" y="993012"/>
            <a:ext cx="12069600" cy="2967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 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0" y="1364825"/>
            <a:ext cx="7119000" cy="339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Power Wide Area (LPWA) networks;</a:t>
            </a: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Char char="+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power (ten years and beyond)</a:t>
            </a: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Char char="+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range (a few to tens of kilometers)</a:t>
            </a: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Char char="+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cost</a:t>
            </a: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Char char="+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scalability</a:t>
            </a: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Char char="-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data rate (in orders of tens of kilobits per seconds)</a:t>
            </a: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Char char="-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latency (in orders of seconds or minutes)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LPWAN applicable applications;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Delay tolerant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 data rates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 power consumption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competing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tandards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evelopment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rganizations;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959" y="6561433"/>
            <a:ext cx="3562500" cy="29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Image Source: https://www.slideshare.net/PeterREgli/lpwan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0008" y="1364825"/>
            <a:ext cx="5638318" cy="39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0" y="4647100"/>
            <a:ext cx="2086800" cy="69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ETSI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3GPP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326100" y="4647100"/>
            <a:ext cx="2086800" cy="69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IEEE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IETF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0" y="5202675"/>
            <a:ext cx="6260100" cy="126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competing alliances;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LoRa</a:t>
            </a:r>
            <a:r>
              <a:rPr lang="en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Alliance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Weightless SIG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 7 Alliance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7881550" y="5293325"/>
            <a:ext cx="2695200" cy="50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2: Wireless technologies with respect to various properties</a:t>
            </a:r>
            <a:r>
              <a:rPr lang="en" sz="12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52800" y="111164"/>
            <a:ext cx="50337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Goals and Techniques</a:t>
            </a:r>
          </a:p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Proprietary Technologies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297825" y="111176"/>
            <a:ext cx="50337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 and Open Research Directions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11464210" y="6458941"/>
            <a:ext cx="492900" cy="37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68959" y="993012"/>
            <a:ext cx="12069600" cy="2967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Design Goals and Techniques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0" y="1375700"/>
            <a:ext cx="11331600" cy="51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objectives of LPWAN technologies; long range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low power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low cost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range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Sub-GHz band</a:t>
            </a: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frequency signals experience less attenuation and multipath fading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modulation techniques</a:t>
            </a: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Designed to achieve a link budget of 150 ± 10 dB that enables a range of a few km and tens of km</a:t>
            </a: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classes of main modulation techniques;</a:t>
            </a:r>
          </a:p>
          <a:p>
            <a: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Narrowband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encoding the signal in low bandwidth (usually less than 25kHz)</a:t>
            </a:r>
          </a:p>
          <a:p>
            <a: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noise, decrease data rate</a:t>
            </a:r>
          </a:p>
          <a:p>
            <a: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Spread spectrum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spread signal over a wider frequency band but with the same power density</a:t>
            </a:r>
          </a:p>
          <a:p>
            <a: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Resilient to interference,  harder to decode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cost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ost of hardware should below $10 and connectivity subscription per unit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low as $1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Reduction in hardware complexity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infrastructure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license-free or already owned licensed bands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959" y="6561433"/>
            <a:ext cx="3562500" cy="29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452800" y="111164"/>
            <a:ext cx="50337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Goals and Techniques</a:t>
            </a:r>
          </a:p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Proprietary Technologies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297825" y="111176"/>
            <a:ext cx="50337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 and Open Research Directions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1464210" y="6458941"/>
            <a:ext cx="492900" cy="37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68959" y="993012"/>
            <a:ext cx="12069600" cy="2967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Design Goals and Techniques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0" y="1375700"/>
            <a:ext cx="11331600" cy="476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Ultra low power operation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topology</a:t>
            </a: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mesh, direct connection from end devices to base stations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Duty cycling</a:t>
            </a: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devices to turn off their transceivers when not required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Lightweight medium access control</a:t>
            </a: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Widely used MAC protocols (cellular, WLAN) are too complex. Mostly ALOHA is used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Offloading complexity from end devices</a:t>
            </a: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 the design of end devices, move complexity to base stations and backend system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Diversity; channel, time, space, and hardware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Densification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Adaptive channel selection and data rate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of service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or no QoS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959" y="6561433"/>
            <a:ext cx="3562500" cy="29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452800" y="111164"/>
            <a:ext cx="50337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Goals and Techniques</a:t>
            </a:r>
          </a:p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Proprietary Technologies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6297825" y="111176"/>
            <a:ext cx="50337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 and Open Research Directions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11464210" y="6458941"/>
            <a:ext cx="492900" cy="37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2"/>
          </p:nvPr>
        </p:nvSpPr>
        <p:spPr>
          <a:xfrm>
            <a:off x="68959" y="993012"/>
            <a:ext cx="12069600" cy="2967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Proprietary Technologies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0" y="1489375"/>
            <a:ext cx="11331600" cy="496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Sigfox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Patented, proprietary base stations and proprietary network operator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Ultra-low power consumption and inexpensive antenna design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uplink throughput of only 100 bps!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140 12-byte uplink and 4 8-bytes downlink messages limit per day!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message is transmitted multiple times (3 by default) for reliability, no acknowledgments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LoRa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Modulates the signals in Sub-GHz ISM band using a proprietary spread spectrum technique CSS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Resilient to interference and noise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spreading factors (between 7-12) to decide the tradeoff between range and data rate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rate ranges from 300 bps to 37.5 kbps depending on spreading factor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messages transmitted by the end devices are received by all the base stations in the range -&gt; localization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LoRaWAN is open standard MAC layer protocol for LoRa physical layer</a:t>
            </a: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Battery Powered – Class A</a:t>
            </a: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Latency – Class B</a:t>
            </a: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Latency – Class C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950" y="6637775"/>
            <a:ext cx="5365800" cy="22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Image Source: https://i1.wp.com/www.zerynth.com/wp-content/uploads/2017/05/lorawan-architecture.jpg?resize=1024%2C561&amp;ssl=1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52800" y="111164"/>
            <a:ext cx="50337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Goals and Techniques</a:t>
            </a:r>
          </a:p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Proprietary Technologies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297825" y="111176"/>
            <a:ext cx="50337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 and Open Research Directions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3600" y="1364825"/>
            <a:ext cx="2228400" cy="30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10179275" y="4288025"/>
            <a:ext cx="2273700" cy="50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lang="en" sz="1200"/>
              <a:t>3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200"/>
              <a:t>LoRa Topology</a:t>
            </a:r>
            <a:r>
              <a:rPr lang="en" sz="1200" baseline="30000"/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1464210" y="6458941"/>
            <a:ext cx="492900" cy="37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68959" y="993012"/>
            <a:ext cx="12069600" cy="2967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Proprietary Technologies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959" y="6561433"/>
            <a:ext cx="3562500" cy="29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t="10650"/>
          <a:stretch/>
        </p:blipFill>
        <p:spPr>
          <a:xfrm>
            <a:off x="755038" y="1364814"/>
            <a:ext cx="10697426" cy="489786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3457300" y="6192100"/>
            <a:ext cx="5292900" cy="50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1: Technical specifications of proprietary LPWA technologies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452800" y="111164"/>
            <a:ext cx="50337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Goals and Techniques</a:t>
            </a:r>
          </a:p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Proprietary Technologies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6297825" y="111176"/>
            <a:ext cx="50337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 and Open Research Directions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11464210" y="6458941"/>
            <a:ext cx="492900" cy="37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body" idx="2"/>
          </p:nvPr>
        </p:nvSpPr>
        <p:spPr>
          <a:xfrm>
            <a:off x="68959" y="993012"/>
            <a:ext cx="12069600" cy="2967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Organizations for Standards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959" y="6561433"/>
            <a:ext cx="3562500" cy="29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452800" y="111164"/>
            <a:ext cx="50337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Goals and Techniques</a:t>
            </a:r>
          </a:p>
          <a:p>
            <a:pPr marL="804862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Proprietary Technologies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6297825" y="111176"/>
            <a:ext cx="50337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 and Open Research Directions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4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l="4722" t="16030" r="5083" b="16662"/>
          <a:stretch/>
        </p:blipFill>
        <p:spPr>
          <a:xfrm>
            <a:off x="1428850" y="4956111"/>
            <a:ext cx="40576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 l="1991" t="9638" r="3860" b="9664"/>
          <a:stretch/>
        </p:blipFill>
        <p:spPr>
          <a:xfrm>
            <a:off x="533400" y="3533775"/>
            <a:ext cx="38100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7550" y="1668558"/>
            <a:ext cx="24721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97825" y="4892520"/>
            <a:ext cx="270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7">
            <a:alphaModFix/>
          </a:blip>
          <a:srcRect l="2000" t="22750" r="2749" b="20249"/>
          <a:stretch/>
        </p:blipFill>
        <p:spPr>
          <a:xfrm>
            <a:off x="5649104" y="3293168"/>
            <a:ext cx="2406315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8">
            <a:alphaModFix/>
          </a:blip>
          <a:srcRect l="2769" t="9382" r="2846" b="6965"/>
          <a:stretch/>
        </p:blipFill>
        <p:spPr>
          <a:xfrm>
            <a:off x="3896751" y="1514071"/>
            <a:ext cx="5973402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124435" y="3242608"/>
            <a:ext cx="128479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TU_Theme">
  <a:themeElements>
    <a:clrScheme name="ITU Palette">
      <a:dk1>
        <a:srgbClr val="000000"/>
      </a:dk1>
      <a:lt1>
        <a:srgbClr val="FFFFFF"/>
      </a:lt1>
      <a:dk2>
        <a:srgbClr val="00386B"/>
      </a:dk2>
      <a:lt2>
        <a:srgbClr val="E7E6E6"/>
      </a:lt2>
      <a:accent1>
        <a:srgbClr val="6693BC"/>
      </a:accent1>
      <a:accent2>
        <a:srgbClr val="8E774D"/>
      </a:accent2>
      <a:accent3>
        <a:srgbClr val="AE966A"/>
      </a:accent3>
      <a:accent4>
        <a:srgbClr val="00407A"/>
      </a:accent4>
      <a:accent5>
        <a:srgbClr val="007A5E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1478</Words>
  <Application>Microsoft Office PowerPoint</Application>
  <PresentationFormat>Widescreen</PresentationFormat>
  <Paragraphs>292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Calibri</vt:lpstr>
      <vt:lpstr>ITU_Theme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Sinan Atan</dc:creator>
  <cp:lastModifiedBy>Sinan Atan</cp:lastModifiedBy>
  <cp:revision>13</cp:revision>
  <dcterms:modified xsi:type="dcterms:W3CDTF">2017-12-13T11:16:47Z</dcterms:modified>
</cp:coreProperties>
</file>