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7" r:id="rId9"/>
    <p:sldId id="262" r:id="rId10"/>
    <p:sldId id="263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6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B073-D0F6-4B70-8A59-4ACB2BC7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CA2C0-60EB-4DC4-8452-C4A907B0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08B7-8233-428A-BC41-2CFC3F28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6A03-0717-4F8A-88BA-36B19C88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9212-7DC5-470C-B1B1-A015778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0FD5-6C09-4824-A4EA-89EACDC7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57165-48DB-473A-ADB6-A9408659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22FD-73F0-46F4-A814-E8F9917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6C91-F260-45D7-9F77-8F0C767B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C8E8-9C2D-4F37-AF3E-5BB6326D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EB0E9-6EB4-4291-B0EA-8E40700AF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64B6-30E9-449A-8A79-010AF2DF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CA6B-57FA-48F5-BE55-DD32D41E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80FE-ACA5-481A-A81C-3154D526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6A49-94BC-41C1-8925-7BD9956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7CEC-EFBE-4189-B834-6459715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0CCF-2D0D-4895-B2D0-FC2552A8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6298-FDAC-4E89-AEE9-E7DD9BB4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AE8B-6AB1-49BD-B5BE-A961267B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0EFB-4BF2-478E-9AC9-5704624D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3A3D-2E71-494E-860E-F23D41B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A76B-4C45-4504-8E00-F370B874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045B-EC4A-4B75-9CC8-7C915B58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E929-635C-491D-A136-F584F86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D006-9EC8-4EEB-AC20-326AC5F5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73A5-B649-4116-B437-04A4F691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6835-0E04-4563-AAD6-D2825377D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A800A-647D-460C-B702-DE762CC6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4CCB-23B8-4134-ABE7-8BB89F08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EA83-FC38-439F-A643-1D4805A8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F0F28-5291-4768-9F60-EB836EE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C444-62B9-4FD3-A363-54245CD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5ECE-1A9D-41A4-9E73-C161EA7A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5FBF5-BEFC-46D8-9A53-813C7AC0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07256-5A3D-4240-8DC6-B8D42F37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9B7D0-2ED0-4DB0-9814-408EBF3C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9941A-C39E-4828-8B59-2579D11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3F494-92C9-455D-A009-38B584D9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61E81-66F5-4CBF-97C2-9815F43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8E17-2B15-41B9-A062-4AC6EECF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8DA0-1CE8-4A47-BC8D-BE124EE4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633C0-2BDC-4EEF-95ED-E9869CFF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C9AC4-B871-4928-9957-8C20C62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8B9E9-8341-4338-B4EA-EFCE800C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E12B-B383-44E7-B0B6-0C6A69DD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D164-0F0C-403E-8DCC-8B1A958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9270-D1EA-4C8B-854A-8B14D256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0A54-93FB-4D91-84D9-9D439A8C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F527-74A5-423C-8758-85CD47AA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D84D-76AC-4FC2-8E71-2AB82396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0931-7905-466C-8DEB-921C9B09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D4672-90B4-4315-8A1A-61AEB534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EA06-CA91-4056-9C6D-49D22094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27DF2-27AD-4B51-B916-F2180C6C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D4CE-76A3-41C9-B525-F7562173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DCE5-8756-4C43-9C36-9961A68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78D6-7A87-4037-A967-07C6D90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23F1-1729-49D3-AF22-AA2CD842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A1F01-8853-4306-BB9A-873AE3C9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162B-BFE0-46ED-A631-42024939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28BB-CAFC-4EB7-88C8-D7AAD6389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38D7-F725-4020-AE5E-5BA0AE47622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DDF2-B789-4D1A-84D8-06FAFFB5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198B-64C9-47D0-9877-2F2186C6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46FE-B77F-43F6-B99A-D90AD02F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A8B-E00F-44AF-92F7-E2630779E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SVHN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2E170-F8CE-436B-A365-565D3A060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Tugsa Gongor - 2021</a:t>
            </a:r>
          </a:p>
          <a:p>
            <a:r>
              <a:rPr lang="en-US" dirty="0"/>
              <a:t>Georgia Tech</a:t>
            </a:r>
          </a:p>
        </p:txBody>
      </p:sp>
    </p:spTree>
    <p:extLst>
      <p:ext uri="{BB962C8B-B14F-4D97-AF65-F5344CB8AC3E}">
        <p14:creationId xmlns:p14="http://schemas.microsoft.com/office/powerpoint/2010/main" val="9697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A4E6-E92C-4364-B2E1-3A1A5EEB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B33C-B7EC-4E61-8C07-64B5405A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 = 200</a:t>
            </a:r>
          </a:p>
          <a:p>
            <a:pPr lvl="1"/>
            <a:r>
              <a:rPr lang="en-US" dirty="0"/>
              <a:t>Smaller sizes -&gt; inaccurate results</a:t>
            </a:r>
          </a:p>
          <a:p>
            <a:r>
              <a:rPr lang="en-US" dirty="0"/>
              <a:t>Training results</a:t>
            </a:r>
          </a:p>
          <a:p>
            <a:pPr lvl="1"/>
            <a:r>
              <a:rPr lang="en-US" dirty="0"/>
              <a:t>Classifier accuracy – 0.9505</a:t>
            </a:r>
          </a:p>
          <a:p>
            <a:pPr lvl="1"/>
            <a:r>
              <a:rPr lang="en-US" dirty="0"/>
              <a:t>Recognizer accuracy – 0.9396</a:t>
            </a:r>
          </a:p>
          <a:p>
            <a:pPr lvl="1"/>
            <a:r>
              <a:rPr lang="en-US" dirty="0"/>
              <a:t>Negative labels outnumbered positive – important to consider other metrics like confusion matrix and F1 score</a:t>
            </a:r>
          </a:p>
          <a:p>
            <a:pPr lvl="2"/>
            <a:r>
              <a:rPr lang="en-US" dirty="0"/>
              <a:t>Classifier F1 score – 0.95</a:t>
            </a:r>
          </a:p>
        </p:txBody>
      </p:sp>
    </p:spTree>
    <p:extLst>
      <p:ext uri="{BB962C8B-B14F-4D97-AF65-F5344CB8AC3E}">
        <p14:creationId xmlns:p14="http://schemas.microsoft.com/office/powerpoint/2010/main" val="260993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22D6-D278-4268-9D69-B9E5C6BE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52C9-C80D-4F94-BA92-66F95F6F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unseen real life images</a:t>
            </a:r>
          </a:p>
          <a:p>
            <a:r>
              <a:rPr lang="en-US" dirty="0"/>
              <a:t>Respectable performance, but very dependent on how thresholding is handled and image is preprocessed</a:t>
            </a:r>
          </a:p>
          <a:p>
            <a:r>
              <a:rPr lang="en-US" dirty="0"/>
              <a:t>Use non max suppression – candidate region M is selected and those with overlap &gt;= than predetermined threshold with M are removed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2BF2A-A323-4ED5-9581-CC7D1F9E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4" y="4375030"/>
            <a:ext cx="2526465" cy="211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FF16D-DA3C-4E4A-9732-13AE75B71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82" y="4422404"/>
            <a:ext cx="2070471" cy="207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F9E3D-6B69-4588-B463-CFD7A981A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28" y="4375030"/>
            <a:ext cx="2428135" cy="242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86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C5D0-A198-4744-8BDA-90378672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415-3AFC-446F-A63B-CEE8722E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windows for large images with small digits</a:t>
            </a:r>
          </a:p>
          <a:p>
            <a:pPr lvl="1"/>
            <a:r>
              <a:rPr lang="en-US" dirty="0"/>
              <a:t>Consider different localization methods than MSER</a:t>
            </a:r>
          </a:p>
          <a:p>
            <a:r>
              <a:rPr lang="en-US" dirty="0"/>
              <a:t>Improve robustness during training, specifically flipping images and skewing</a:t>
            </a:r>
          </a:p>
          <a:p>
            <a:pPr lvl="1"/>
            <a:r>
              <a:rPr lang="en-US" dirty="0"/>
              <a:t>Final model was unable to recognize reliably the following images</a:t>
            </a:r>
          </a:p>
          <a:p>
            <a:r>
              <a:rPr lang="en-US" dirty="0"/>
              <a:t>Consider other thresholding approaches – soft NMS (decay instead of removal those regions that overlap with M)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C98CF-D0C7-4C9F-9575-54376D4F5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28" y="4934578"/>
            <a:ext cx="1639715" cy="163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A893B-698E-4D5C-99B5-9F4CCFC1A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71" y="4934578"/>
            <a:ext cx="1741067" cy="174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89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CB79-B475-4105-BFD0-1EB01A4F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7DFA-4B96-4655-97AD-F334E64C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approach with better efficiency might be considered</a:t>
            </a:r>
          </a:p>
          <a:p>
            <a:pPr lvl="1"/>
            <a:r>
              <a:rPr lang="en-US" dirty="0"/>
              <a:t>YOLO, Region-based CNN</a:t>
            </a:r>
          </a:p>
          <a:p>
            <a:pPr lvl="1"/>
            <a:r>
              <a:rPr lang="en-US" dirty="0"/>
              <a:t>These models combine localization and detection</a:t>
            </a:r>
          </a:p>
          <a:p>
            <a:r>
              <a:rPr lang="en-US" dirty="0"/>
              <a:t>Localization network instead of MSER (picks up every blob and difficult to be correct when don’t have ground truths)</a:t>
            </a:r>
          </a:p>
          <a:p>
            <a:pPr lvl="1"/>
            <a:r>
              <a:rPr lang="en-US" dirty="0"/>
              <a:t>Use CNN as feature extractor and Fully Connected regressor for localization coordinates</a:t>
            </a:r>
          </a:p>
          <a:p>
            <a:pPr lvl="1"/>
            <a:r>
              <a:rPr lang="en-US" dirty="0"/>
              <a:t>Multiple digits per image makes this </a:t>
            </a:r>
            <a:r>
              <a:rPr lang="en-US"/>
              <a:t>approach difficult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1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BCF-8967-4A55-92B3-98E52988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075B-A33F-4E4A-A787-BAF0F50E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Street View House Number (SVHN) dataset from Stanford</a:t>
            </a:r>
          </a:p>
          <a:p>
            <a:r>
              <a:rPr lang="en-US" dirty="0"/>
              <a:t>Provided ground truth labels and positioning data (.json format)</a:t>
            </a:r>
          </a:p>
          <a:p>
            <a:r>
              <a:rPr lang="en-US" dirty="0"/>
              <a:t>80-20 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24248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BE82-BFC2-4275-A79E-C690C39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EB5A-018F-487E-B06D-D5B76CD0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ROI using MSER (</a:t>
            </a:r>
            <a:r>
              <a:rPr lang="en-US" dirty="0" err="1"/>
              <a:t>opencv</a:t>
            </a:r>
            <a:r>
              <a:rPr lang="en-US" dirty="0"/>
              <a:t>) and resize to 32x32</a:t>
            </a:r>
          </a:p>
          <a:p>
            <a:pPr lvl="1"/>
            <a:r>
              <a:rPr lang="en-US" dirty="0"/>
              <a:t>MSER is blob detection algorithm – maximally stable regions from thresholding </a:t>
            </a:r>
          </a:p>
          <a:p>
            <a:r>
              <a:rPr lang="en-US" dirty="0"/>
              <a:t>Convert every ROI to grayscale</a:t>
            </a:r>
          </a:p>
          <a:p>
            <a:r>
              <a:rPr lang="en-US" dirty="0"/>
              <a:t>Calculate ROI overlap with ground truth coordinates</a:t>
            </a:r>
          </a:p>
          <a:p>
            <a:pPr lvl="1"/>
            <a:r>
              <a:rPr lang="en-US" dirty="0"/>
              <a:t>&gt; 80% overlap = positive label</a:t>
            </a:r>
          </a:p>
          <a:p>
            <a:pPr lvl="1"/>
            <a:r>
              <a:rPr lang="en-US" dirty="0"/>
              <a:t>&lt; 5% overlap = negative label</a:t>
            </a:r>
          </a:p>
          <a:p>
            <a:r>
              <a:rPr lang="en-US" dirty="0"/>
              <a:t>Training set – grayscale and subtract per pixel mean to normalize (good practice to maintain stable gradients)</a:t>
            </a:r>
          </a:p>
          <a:p>
            <a:pPr lvl="1"/>
            <a:r>
              <a:rPr lang="en-US" dirty="0"/>
              <a:t>End dimensions – 32x32x1</a:t>
            </a:r>
          </a:p>
        </p:txBody>
      </p:sp>
    </p:spTree>
    <p:extLst>
      <p:ext uri="{BB962C8B-B14F-4D97-AF65-F5344CB8AC3E}">
        <p14:creationId xmlns:p14="http://schemas.microsoft.com/office/powerpoint/2010/main" val="119770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A9DA-976C-4374-81BB-358C974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0BF7-7E0C-48EF-8FBA-0CFE4C6A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– classifier and recognizer</a:t>
            </a:r>
          </a:p>
          <a:p>
            <a:r>
              <a:rPr lang="en-US" dirty="0"/>
              <a:t>Classifier model – 280462 training size including negative ROIs </a:t>
            </a:r>
          </a:p>
          <a:p>
            <a:pPr lvl="1"/>
            <a:r>
              <a:rPr lang="en-US" dirty="0"/>
              <a:t>Valid size – 69078</a:t>
            </a:r>
          </a:p>
          <a:p>
            <a:r>
              <a:rPr lang="en-US" dirty="0"/>
              <a:t>Recognizer model – 105200 training size without negative ROIs (useless for recognizer)</a:t>
            </a:r>
          </a:p>
          <a:p>
            <a:pPr lvl="1"/>
            <a:r>
              <a:rPr lang="en-US" dirty="0"/>
              <a:t>Valid size – 26053</a:t>
            </a:r>
          </a:p>
          <a:p>
            <a:r>
              <a:rPr lang="en-US" dirty="0"/>
              <a:t>Why classifier?</a:t>
            </a:r>
          </a:p>
          <a:p>
            <a:pPr lvl="1"/>
            <a:r>
              <a:rPr lang="en-US" dirty="0"/>
              <a:t>Could combine classification and recognition</a:t>
            </a:r>
          </a:p>
          <a:p>
            <a:pPr lvl="1"/>
            <a:r>
              <a:rPr lang="en-US" dirty="0"/>
              <a:t>Separate classifier model gave more reliable performance to detecting presence of digits – better performance at not much </a:t>
            </a:r>
            <a:r>
              <a:rPr lang="en-US"/>
              <a:t>worse speeds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ED7A-8BF8-45D7-A7A5-6397BCD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D63A-BA0F-4337-A437-70E7C15E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  <a:p>
            <a:pPr lvl="1"/>
            <a:r>
              <a:rPr lang="en-US" dirty="0"/>
              <a:t>Use max pooling to </a:t>
            </a:r>
            <a:r>
              <a:rPr lang="en-US" dirty="0" err="1"/>
              <a:t>downsample</a:t>
            </a:r>
            <a:r>
              <a:rPr lang="en-US" dirty="0"/>
              <a:t> input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C3E7A-32BF-4AE0-8634-A3B993457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5" t="38889" r="53069" b="49222"/>
          <a:stretch/>
        </p:blipFill>
        <p:spPr>
          <a:xfrm>
            <a:off x="1074420" y="3209651"/>
            <a:ext cx="2674620" cy="17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D0EE-5671-4EA0-B2E6-F8A7AC0F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B28A-B229-4D52-97E6-6AEF616D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CNN architecture</a:t>
            </a:r>
          </a:p>
          <a:p>
            <a:pPr lvl="1"/>
            <a:r>
              <a:rPr lang="en-US" dirty="0"/>
              <a:t>Include extra third FC layer to improve representational capacity with dropout in between to reduce overfitting</a:t>
            </a:r>
          </a:p>
          <a:p>
            <a:pPr lvl="1"/>
            <a:r>
              <a:rPr lang="en-US" dirty="0"/>
              <a:t>Output FC layer has 10 outputs for digits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6707-07A6-4598-B147-D635B013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VGG16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C0B2-4E02-46E7-ADAA-44795A06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implementation with </a:t>
            </a:r>
            <a:r>
              <a:rPr lang="en-US" dirty="0" err="1"/>
              <a:t>imagenet</a:t>
            </a:r>
            <a:r>
              <a:rPr lang="en-US" dirty="0"/>
              <a:t> weights</a:t>
            </a:r>
          </a:p>
          <a:p>
            <a:r>
              <a:rPr lang="en-US" dirty="0"/>
              <a:t>Different approach (required)</a:t>
            </a:r>
          </a:p>
          <a:p>
            <a:pPr lvl="1"/>
            <a:r>
              <a:rPr lang="en-US" dirty="0"/>
              <a:t>Combined classifier and recognizer (11 outputs, extra for no digit)</a:t>
            </a:r>
          </a:p>
          <a:p>
            <a:pPr lvl="1"/>
            <a:r>
              <a:rPr lang="en-US" dirty="0"/>
              <a:t>Use color ROI (32x32x3)</a:t>
            </a:r>
          </a:p>
          <a:p>
            <a:pPr lvl="1"/>
            <a:r>
              <a:rPr lang="en-US" dirty="0"/>
              <a:t>Long time to train and slightly worse performance</a:t>
            </a:r>
          </a:p>
          <a:p>
            <a:pPr lvl="2"/>
            <a:r>
              <a:rPr lang="en-US" dirty="0"/>
              <a:t>Validation accuracy = 0.9320, F1 = 0.92</a:t>
            </a:r>
          </a:p>
          <a:p>
            <a:endParaRPr lang="en-US" dirty="0"/>
          </a:p>
        </p:txBody>
      </p:sp>
      <p:pic>
        <p:nvPicPr>
          <p:cNvPr id="1028" name="Picture 4" descr="vgg16">
            <a:extLst>
              <a:ext uri="{FF2B5EF4-FFF2-40B4-BE49-F238E27FC236}">
                <a16:creationId xmlns:a16="http://schemas.microsoft.com/office/drawing/2014/main" id="{498E9B90-0BC1-4A77-802D-A071E6C2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80" y="4106444"/>
            <a:ext cx="4598670" cy="259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49F9-2A7F-4E33-8ECB-67B0C52B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F608-6B68-4384-BBEA-0B66A70C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models designed to resemble VGG16 (with lesser complexity)</a:t>
            </a:r>
          </a:p>
          <a:p>
            <a:r>
              <a:rPr lang="en-US" dirty="0"/>
              <a:t>Considered more complex models, but training time became longer with worse performance – likely overfitting to training data</a:t>
            </a:r>
          </a:p>
          <a:p>
            <a:pPr lvl="1"/>
            <a:r>
              <a:rPr lang="en-US" dirty="0"/>
              <a:t>Efficiency was important since using two models, so elected to minimize model complexity instead of keeping more complex models</a:t>
            </a:r>
          </a:p>
        </p:txBody>
      </p:sp>
    </p:spTree>
    <p:extLst>
      <p:ext uri="{BB962C8B-B14F-4D97-AF65-F5344CB8AC3E}">
        <p14:creationId xmlns:p14="http://schemas.microsoft.com/office/powerpoint/2010/main" val="34961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31A-29A7-4C0E-B4EC-4563F9AC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7E67-372D-4342-ACCF-1C30BA85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epochs for recognizer and 5 epochs for classifier – computational limits</a:t>
            </a:r>
          </a:p>
          <a:p>
            <a:r>
              <a:rPr lang="en-US" dirty="0"/>
              <a:t>Used ADAM optimizer for classifier – SGD optimizer that uses first and second order moments (mean and variance respectively)</a:t>
            </a:r>
          </a:p>
          <a:p>
            <a:pPr lvl="1"/>
            <a:r>
              <a:rPr lang="en-US" dirty="0"/>
              <a:t>Mainly used for better performance and because it is widely used in industry</a:t>
            </a:r>
          </a:p>
          <a:p>
            <a:pPr lvl="1"/>
            <a:r>
              <a:rPr lang="en-US" dirty="0"/>
              <a:t>Lr = 0.001</a:t>
            </a:r>
          </a:p>
          <a:p>
            <a:r>
              <a:rPr lang="en-US" dirty="0"/>
              <a:t>Used SGD for recognizer – ADAM didn’t generalize well</a:t>
            </a:r>
          </a:p>
          <a:p>
            <a:pPr lvl="1"/>
            <a:r>
              <a:rPr lang="en-US" dirty="0"/>
              <a:t>SGD typically generalizes better – much better performance than ADAM and </a:t>
            </a:r>
            <a:r>
              <a:rPr lang="en-US" dirty="0" err="1"/>
              <a:t>AdaDelta</a:t>
            </a:r>
            <a:endParaRPr lang="en-US" dirty="0"/>
          </a:p>
          <a:p>
            <a:pPr lvl="1"/>
            <a:r>
              <a:rPr lang="en-US" dirty="0"/>
              <a:t>Lr = 0.01</a:t>
            </a:r>
          </a:p>
        </p:txBody>
      </p:sp>
    </p:spTree>
    <p:extLst>
      <p:ext uri="{BB962C8B-B14F-4D97-AF65-F5344CB8AC3E}">
        <p14:creationId xmlns:p14="http://schemas.microsoft.com/office/powerpoint/2010/main" val="22092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SVHN Recognition</vt:lpstr>
      <vt:lpstr>Dataset</vt:lpstr>
      <vt:lpstr>Preprocessing</vt:lpstr>
      <vt:lpstr>Approach</vt:lpstr>
      <vt:lpstr>Classifier model</vt:lpstr>
      <vt:lpstr>Recognizer model</vt:lpstr>
      <vt:lpstr>Pretrained VGG16 model</vt:lpstr>
      <vt:lpstr>Model complexity</vt:lpstr>
      <vt:lpstr>Training</vt:lpstr>
      <vt:lpstr>Training cont.</vt:lpstr>
      <vt:lpstr>Final performance</vt:lpstr>
      <vt:lpstr>Potential improvements</vt:lpstr>
      <vt:lpstr>Further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SVHN Recognition</dc:title>
  <dc:creator>Gongor, Tugsbilegt</dc:creator>
  <cp:lastModifiedBy>Gongor, Tugsbilegt</cp:lastModifiedBy>
  <cp:revision>5</cp:revision>
  <dcterms:created xsi:type="dcterms:W3CDTF">2022-02-04T18:12:58Z</dcterms:created>
  <dcterms:modified xsi:type="dcterms:W3CDTF">2022-02-07T20:03:06Z</dcterms:modified>
</cp:coreProperties>
</file>