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81" r:id="rId5"/>
    <p:sldId id="270" r:id="rId6"/>
    <p:sldId id="273" r:id="rId7"/>
    <p:sldId id="271" r:id="rId8"/>
    <p:sldId id="282" r:id="rId9"/>
    <p:sldId id="266" r:id="rId10"/>
    <p:sldId id="272" r:id="rId11"/>
    <p:sldId id="274" r:id="rId12"/>
    <p:sldId id="269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2AC"/>
    <a:srgbClr val="133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4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词法分析器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团队：四保一保四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972310" y="2105660"/>
            <a:ext cx="1028065" cy="2681605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目</a:t>
            </a:r>
            <a:b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录</a:t>
            </a:r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3893820" y="40259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团队及分工</a:t>
            </a:r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4996815" y="326517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算法设计</a:t>
            </a:r>
          </a:p>
        </p:txBody>
      </p:sp>
      <p:sp>
        <p:nvSpPr>
          <p:cNvPr id="9" name="标题 4"/>
          <p:cNvSpPr>
            <a:spLocks noGrp="1"/>
          </p:cNvSpPr>
          <p:nvPr/>
        </p:nvSpPr>
        <p:spPr>
          <a:xfrm>
            <a:off x="4996815" y="167957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功能亮点</a:t>
            </a:r>
          </a:p>
        </p:txBody>
      </p:sp>
      <p:sp>
        <p:nvSpPr>
          <p:cNvPr id="2" name="标题 4"/>
          <p:cNvSpPr>
            <a:spLocks noGrp="1"/>
          </p:cNvSpPr>
          <p:nvPr/>
        </p:nvSpPr>
        <p:spPr>
          <a:xfrm>
            <a:off x="3893185" y="4497705"/>
            <a:ext cx="4404995" cy="1243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>
                <a:solidFill>
                  <a:schemeClr val="bg1"/>
                </a:solidFill>
                <a:effectLst>
                  <a:glow rad="393700">
                    <a:schemeClr val="accent5">
                      <a:satMod val="175000"/>
                      <a:alpha val="83000"/>
                    </a:schemeClr>
                  </a:glow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软件测试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D效果下的蓝色背景图"/>
          <p:cNvPicPr>
            <a:picLocks noChangeAspect="1"/>
          </p:cNvPicPr>
          <p:nvPr/>
        </p:nvPicPr>
        <p:blipFill>
          <a:blip r:embed="rId3">
            <a:lum bright="30000" contrast="-24000"/>
          </a:blip>
          <a:srcRect l="31662" t="4680" r="8272" b="4476"/>
          <a:stretch>
            <a:fillRect/>
          </a:stretch>
        </p:blipFill>
        <p:spPr>
          <a:xfrm>
            <a:off x="3839210" y="335915"/>
            <a:ext cx="7341235" cy="6200775"/>
          </a:xfrm>
          <a:prstGeom prst="roundRect">
            <a:avLst/>
          </a:prstGeom>
        </p:spPr>
      </p:pic>
      <p:pic>
        <p:nvPicPr>
          <p:cNvPr id="5" name="图片 4" descr="3D效果下的蓝色背景图"/>
          <p:cNvPicPr>
            <a:picLocks noChangeAspect="1"/>
          </p:cNvPicPr>
          <p:nvPr/>
        </p:nvPicPr>
        <p:blipFill>
          <a:blip r:embed="rId3">
            <a:lum bright="36000" contrast="-6000"/>
          </a:blip>
          <a:srcRect l="9125" t="1214" r="79316" b="49027"/>
          <a:stretch>
            <a:fillRect/>
          </a:stretch>
        </p:blipFill>
        <p:spPr>
          <a:xfrm>
            <a:off x="1092835" y="86995"/>
            <a:ext cx="1414780" cy="3408680"/>
          </a:xfrm>
          <a:prstGeom prst="round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390" y="121285"/>
            <a:ext cx="1111885" cy="325882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软</a:t>
            </a:r>
            <a:b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件</a:t>
            </a:r>
            <a:b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测</a:t>
            </a:r>
            <a:b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试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121150" y="471170"/>
            <a:ext cx="7158990" cy="5859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6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测试用例：</a:t>
            </a:r>
            <a:endParaRPr lang="zh-CN" sz="3200" b="1">
              <a:ln>
                <a:solidFill>
                  <a:srgbClr val="133889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字体管家方萌 (非商业使用)" panose="02020600040101010101" charset="-122"/>
              <a:ea typeface="字体管家方萌 (非商业使用)" panose="02020600040101010101" charset="-122"/>
              <a:cs typeface="字体管家方萌 (非商业使用)" panose="02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</a:t>
            </a: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输入：</a:t>
            </a: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“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测试点名称</a:t>
            </a: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”.c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预期输出：</a:t>
            </a: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“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测试点名称</a:t>
            </a: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”.txt</a:t>
            </a:r>
          </a:p>
          <a:p>
            <a:pPr algn="l">
              <a:lnSpc>
                <a:spcPct val="150000"/>
              </a:lnSpc>
            </a:pPr>
            <a:r>
              <a:rPr lang="zh-CN" altLang="en-US" sz="36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输出文件标准格式：</a:t>
            </a:r>
            <a:endParaRPr lang="zh-CN" altLang="en-US" sz="3200" b="1">
              <a:ln>
                <a:solidFill>
                  <a:srgbClr val="133889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字体管家方萌 (非商业使用)" panose="02020600040101010101" charset="-122"/>
              <a:ea typeface="字体管家方萌 (非商业使用)" panose="02020600040101010101" charset="-122"/>
              <a:cs typeface="字体管家方萌 (非商业使用)" panose="02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符号+一个空格+符号类型+回车</a:t>
            </a:r>
          </a:p>
          <a:p>
            <a:pPr algn="l">
              <a:lnSpc>
                <a:spcPct val="150000"/>
              </a:lnSpc>
            </a:pPr>
            <a:r>
              <a:rPr lang="zh-CN" altLang="en-US" sz="36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用例池大小：</a:t>
            </a:r>
            <a:endParaRPr lang="zh-CN" altLang="en-US" sz="3200" b="1">
              <a:ln>
                <a:solidFill>
                  <a:srgbClr val="133889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字体管家方萌 (非商业使用)" panose="02020600040101010101" charset="-122"/>
              <a:ea typeface="字体管家方萌 (非商业使用)" panose="02020600040101010101" charset="-122"/>
              <a:cs typeface="字体管家方萌 (非商业使用)" panose="02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30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个测试用例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覆盖全部功能点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2190" y="2841625"/>
            <a:ext cx="5087620" cy="1175385"/>
          </a:xfrm>
        </p:spPr>
        <p:txBody>
          <a:bodyPr>
            <a:normAutofit fontScale="90000"/>
          </a:bodyPr>
          <a:lstStyle/>
          <a:p>
            <a:r>
              <a:rPr lang="zh-CN" altLang="en-US" sz="8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现场演示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2190" y="2841625"/>
            <a:ext cx="5087620" cy="1175385"/>
          </a:xfrm>
        </p:spPr>
        <p:txBody>
          <a:bodyPr>
            <a:normAutofit fontScale="90000"/>
          </a:bodyPr>
          <a:lstStyle/>
          <a:p>
            <a:r>
              <a:rPr lang="zh-CN" altLang="en-US" sz="8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972310" y="2105660"/>
            <a:ext cx="1028065" cy="2681605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目</a:t>
            </a:r>
            <a:b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录</a:t>
            </a:r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3893820" y="40259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团队及分工</a:t>
            </a:r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4996815" y="326517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算法设计</a:t>
            </a: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3893185" y="476948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实现与测试</a:t>
            </a:r>
          </a:p>
        </p:txBody>
      </p:sp>
      <p:sp>
        <p:nvSpPr>
          <p:cNvPr id="9" name="标题 4"/>
          <p:cNvSpPr>
            <a:spLocks noGrp="1"/>
          </p:cNvSpPr>
          <p:nvPr/>
        </p:nvSpPr>
        <p:spPr>
          <a:xfrm>
            <a:off x="4996815" y="167957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功能亮点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D效果下的蓝色背景图"/>
          <p:cNvPicPr>
            <a:picLocks noChangeAspect="1"/>
          </p:cNvPicPr>
          <p:nvPr/>
        </p:nvPicPr>
        <p:blipFill>
          <a:blip r:embed="rId3">
            <a:lum bright="30000" contrast="-24000"/>
          </a:blip>
          <a:srcRect l="22544" t="39669" r="21510" b="13769"/>
          <a:stretch>
            <a:fillRect/>
          </a:stretch>
        </p:blipFill>
        <p:spPr>
          <a:xfrm>
            <a:off x="2740025" y="2724150"/>
            <a:ext cx="6837680" cy="3178175"/>
          </a:xfrm>
          <a:prstGeom prst="round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1505"/>
            <a:ext cx="9144000" cy="1148080"/>
          </a:xfrm>
        </p:spPr>
        <p:txBody>
          <a:bodyPr/>
          <a:lstStyle/>
          <a:p>
            <a:r>
              <a:rPr lang="zh-CN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四保一保四</a:t>
            </a:r>
            <a:r>
              <a:rPr lang="zh-CN" altLang="en-US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团队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524000" y="2527300"/>
            <a:ext cx="9144000" cy="315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算法设计</a:t>
            </a:r>
            <a:r>
              <a:rPr 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---</a:t>
            </a: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吴扬俊 常为</a:t>
            </a:r>
          </a:p>
          <a:p>
            <a:pPr>
              <a:lnSpc>
                <a:spcPct val="150000"/>
              </a:lnSpc>
            </a:pP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编程实现</a:t>
            </a:r>
            <a:r>
              <a:rPr lang="en-US" altLang="zh-CN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---</a:t>
            </a: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武起龙 张峥</a:t>
            </a:r>
          </a:p>
          <a:p>
            <a:pPr>
              <a:lnSpc>
                <a:spcPct val="150000"/>
              </a:lnSpc>
            </a:pP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测试及</a:t>
            </a:r>
            <a:r>
              <a:rPr lang="en-US" altLang="zh-CN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PPT</a:t>
            </a: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制作</a:t>
            </a:r>
            <a:r>
              <a:rPr 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--</a:t>
            </a:r>
            <a:r>
              <a:rPr lang="zh-CN" altLang="en-US" sz="44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76200" stA="85000" endA="900" endPos="21000" dir="5400000" sy="-100000" algn="bl" rotWithShape="0"/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荆顺吉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1505"/>
            <a:ext cx="9144000" cy="1148080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WorkFlows</a:t>
            </a:r>
            <a:endParaRPr lang="zh-CN" altLang="en-US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524000" y="2527300"/>
            <a:ext cx="9144000" cy="315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zh-CN" altLang="en-US" sz="4400" b="1" dirty="0">
              <a:ln>
                <a:solidFill>
                  <a:srgbClr val="133889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76200" stA="85000" endA="900" endPos="21000" dir="5400000" sy="-100000" algn="bl" rotWithShape="0"/>
              </a:effectLst>
              <a:latin typeface="字体管家方萌 (非商业使用)" panose="02020600040101010101" charset="-122"/>
              <a:ea typeface="字体管家方萌 (非商业使用)" panose="02020600040101010101" charset="-122"/>
              <a:cs typeface="字体管家方萌 (非商业使用)" panose="0202060004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6C017D-0369-4FDB-BCE4-4E40DFD54F33}"/>
              </a:ext>
            </a:extLst>
          </p:cNvPr>
          <p:cNvSpPr txBox="1"/>
          <p:nvPr/>
        </p:nvSpPr>
        <p:spPr>
          <a:xfrm>
            <a:off x="1542756" y="2133000"/>
            <a:ext cx="946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需求分析：确定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语言子集及实现功能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TestDirector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算法设计：确定数据结构及转移图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	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Jflap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算法实现：结对编程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			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Jenkins</a:t>
            </a:r>
          </a:p>
          <a:p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测试设计：白盒、黑盒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				juint4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Bugzilla</a:t>
            </a:r>
          </a:p>
          <a:p>
            <a:endParaRPr lang="en-US" altLang="zh-CN" sz="2800" b="1" dirty="0">
              <a:solidFill>
                <a:schemeClr val="bg1"/>
              </a:solidFill>
              <a:effectLst>
                <a:outerShdw blurRad="50800" dist="76200" dir="462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386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972310" y="2105660"/>
            <a:ext cx="1028065" cy="2681605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目</a:t>
            </a:r>
            <a:b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录</a:t>
            </a:r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3893820" y="40259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团队及分工</a:t>
            </a:r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4996815" y="326517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算法设计</a:t>
            </a: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3893185" y="476948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实现与测试</a:t>
            </a:r>
          </a:p>
        </p:txBody>
      </p:sp>
      <p:sp>
        <p:nvSpPr>
          <p:cNvPr id="9" name="标题 4"/>
          <p:cNvSpPr>
            <a:spLocks noGrp="1"/>
          </p:cNvSpPr>
          <p:nvPr/>
        </p:nvSpPr>
        <p:spPr>
          <a:xfrm>
            <a:off x="4996815" y="1670050"/>
            <a:ext cx="4404995" cy="1243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>
                <a:solidFill>
                  <a:schemeClr val="bg1"/>
                </a:solidFill>
                <a:effectLst>
                  <a:glow rad="393700">
                    <a:schemeClr val="accent5">
                      <a:satMod val="175000"/>
                      <a:alpha val="83000"/>
                    </a:schemeClr>
                  </a:glow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功能亮点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D效果下的蓝色背景图"/>
          <p:cNvPicPr>
            <a:picLocks noChangeAspect="1"/>
          </p:cNvPicPr>
          <p:nvPr/>
        </p:nvPicPr>
        <p:blipFill>
          <a:blip r:embed="rId3">
            <a:lum bright="30000" contrast="-24000"/>
          </a:blip>
          <a:srcRect l="11768" t="33315" r="12693" b="13546"/>
          <a:stretch>
            <a:fillRect/>
          </a:stretch>
        </p:blipFill>
        <p:spPr>
          <a:xfrm>
            <a:off x="1407795" y="2290445"/>
            <a:ext cx="9232265" cy="3627120"/>
          </a:xfrm>
          <a:prstGeom prst="round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9240" y="611505"/>
            <a:ext cx="9144000" cy="1148080"/>
          </a:xfrm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功能亮点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478915" y="2198370"/>
            <a:ext cx="9144000" cy="3710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基本功能：判断给定字符种类</a:t>
            </a:r>
          </a:p>
          <a:p>
            <a:pPr algn="l">
              <a:lnSpc>
                <a:spcPct val="150000"/>
              </a:lnSpc>
            </a:pP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字符分类：关键字、运算符、界符、标识符、常量</a:t>
            </a:r>
          </a:p>
          <a:p>
            <a:pPr algn="l">
              <a:lnSpc>
                <a:spcPct val="150000"/>
              </a:lnSpc>
            </a:pP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功能亮点：</a:t>
            </a: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1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、</a:t>
            </a: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常数类型可详细区分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	</a:t>
            </a: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（整数，实数，布尔，字符串，字符）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		  2</a:t>
            </a:r>
            <a:r>
              <a:rPr lang="zh-CN" altLang="en-US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、</a:t>
            </a:r>
            <a:r>
              <a:rPr lang="zh-CN" sz="3200" b="1">
                <a:ln>
                  <a:solidFill>
                    <a:srgbClr val="133889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字体管家方萌 (非商业使用)" panose="02020600040101010101" charset="-122"/>
                <a:ea typeface="字体管家方萌 (非商业使用)" panose="02020600040101010101" charset="-122"/>
                <a:cs typeface="字体管家方萌 (非商业使用)" panose="02020600040101010101" charset="-122"/>
              </a:rPr>
              <a:t>可以判断宏定义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972310" y="2105660"/>
            <a:ext cx="1028065" cy="2681605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目</a:t>
            </a:r>
            <a:b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sz="96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录</a:t>
            </a:r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3893820" y="402590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团队及分工</a:t>
            </a:r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3893185" y="476948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软件测试</a:t>
            </a:r>
          </a:p>
        </p:txBody>
      </p:sp>
      <p:sp>
        <p:nvSpPr>
          <p:cNvPr id="9" name="标题 4"/>
          <p:cNvSpPr>
            <a:spLocks noGrp="1"/>
          </p:cNvSpPr>
          <p:nvPr/>
        </p:nvSpPr>
        <p:spPr>
          <a:xfrm>
            <a:off x="4996815" y="1679575"/>
            <a:ext cx="4404995" cy="91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功能亮点</a:t>
            </a:r>
          </a:p>
        </p:txBody>
      </p:sp>
      <p:sp>
        <p:nvSpPr>
          <p:cNvPr id="2" name="标题 4"/>
          <p:cNvSpPr>
            <a:spLocks noGrp="1"/>
          </p:cNvSpPr>
          <p:nvPr/>
        </p:nvSpPr>
        <p:spPr>
          <a:xfrm>
            <a:off x="4996815" y="3226435"/>
            <a:ext cx="4404995" cy="1243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>
                <a:solidFill>
                  <a:schemeClr val="bg1"/>
                </a:solidFill>
                <a:effectLst>
                  <a:glow rad="393700">
                    <a:schemeClr val="accent5">
                      <a:satMod val="175000"/>
                      <a:alpha val="83000"/>
                    </a:schemeClr>
                  </a:glow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算法设计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9240" y="611505"/>
            <a:ext cx="9144000" cy="114808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算法设计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478915" y="2198370"/>
            <a:ext cx="9144000" cy="3710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CN" sz="3200" b="1" dirty="0">
              <a:ln>
                <a:solidFill>
                  <a:srgbClr val="133889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字体管家方萌 (非商业使用)" panose="02020600040101010101" charset="-122"/>
              <a:ea typeface="字体管家方萌 (非商业使用)" panose="02020600040101010101" charset="-122"/>
              <a:cs typeface="字体管家方萌 (非商业使用)" panose="0202060004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E64B5-C256-4943-8AF7-311AFE53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0" y="2967808"/>
            <a:ext cx="3733333" cy="108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109963-6AC5-48BF-98B2-4FF82E9F5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04" y="3001996"/>
            <a:ext cx="2942857" cy="17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CCED9-5241-4617-B113-4D00BC21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288" y="2998065"/>
            <a:ext cx="2790476" cy="24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78486D-F486-4692-B8B7-C4FB429E3B51}"/>
              </a:ext>
            </a:extLst>
          </p:cNvPr>
          <p:cNvSpPr txBox="1"/>
          <p:nvPr/>
        </p:nvSpPr>
        <p:spPr>
          <a:xfrm>
            <a:off x="1434549" y="2414774"/>
            <a:ext cx="18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标识符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A92262-A2DB-48CB-AA32-4A5C22519DC7}"/>
              </a:ext>
            </a:extLst>
          </p:cNvPr>
          <p:cNvSpPr/>
          <p:nvPr/>
        </p:nvSpPr>
        <p:spPr>
          <a:xfrm>
            <a:off x="5464183" y="2414774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类常数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A5BE9F-02F1-48E0-9CE1-7A4594DF35EE}"/>
              </a:ext>
            </a:extLst>
          </p:cNvPr>
          <p:cNvSpPr/>
          <p:nvPr/>
        </p:nvSpPr>
        <p:spPr>
          <a:xfrm>
            <a:off x="9552000" y="24147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50800" dist="76200" dir="4620000" algn="tr" rotWithShape="0">
                    <a:prstClr val="black">
                      <a:alpha val="40000"/>
                    </a:prstClr>
                  </a:outerShdw>
                </a:effectLst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4660092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词法分析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" y="-36830"/>
            <a:ext cx="12157075" cy="128200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252</Words>
  <Application>Microsoft Office PowerPoint</Application>
  <PresentationFormat>宽屏</PresentationFormat>
  <Paragraphs>56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字体管家方萌 (非商业使用)</vt:lpstr>
      <vt:lpstr>Arial</vt:lpstr>
      <vt:lpstr>Calibri</vt:lpstr>
      <vt:lpstr>Office 主题</vt:lpstr>
      <vt:lpstr>词法分析器</vt:lpstr>
      <vt:lpstr>目 录</vt:lpstr>
      <vt:lpstr>四保一保四团队</vt:lpstr>
      <vt:lpstr>WorkFlows</vt:lpstr>
      <vt:lpstr>目 录</vt:lpstr>
      <vt:lpstr>功能亮点</vt:lpstr>
      <vt:lpstr>目 录</vt:lpstr>
      <vt:lpstr>算法设计</vt:lpstr>
      <vt:lpstr>PowerPoint 演示文稿</vt:lpstr>
      <vt:lpstr>目 录</vt:lpstr>
      <vt:lpstr>软 件 测 试</vt:lpstr>
      <vt:lpstr>现场演示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词法分析器</dc:title>
  <dc:creator>JSJ</dc:creator>
  <cp:lastModifiedBy>扬俊 吴</cp:lastModifiedBy>
  <cp:revision>62</cp:revision>
  <dcterms:created xsi:type="dcterms:W3CDTF">2019-11-12T13:38:00Z</dcterms:created>
  <dcterms:modified xsi:type="dcterms:W3CDTF">2019-11-13T11:33:54Z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