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63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tallysolutions-my.sharepoint.com/personal/tuhin_sengupta_tallysolutions_com/Documents/Downloads/fashion-show-dat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tallysolutions-my.sharepoint.com/personal/tuhin_sengupta_tallysolutions_com/Documents/Downloads/fashion-show-dat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Number of</a:t>
            </a:r>
            <a:r>
              <a:rPr lang="en-US" dirty="0"/>
              <a:t> Customers: </a:t>
            </a:r>
          </a:p>
          <a:p>
            <a:pPr>
              <a:defRPr/>
            </a:pPr>
            <a:r>
              <a:rPr lang="en-US" dirty="0"/>
              <a:t>Top 5 States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Number of Customers</c:v>
                </c:pt>
              </c:strCache>
            </c:strRef>
          </c:tx>
          <c:spPr>
            <a:solidFill>
              <a:schemeClr val="accent1"/>
            </a:solidFill>
            <a:ln>
              <a:solidFill>
                <a:schemeClr val="accent1">
                  <a:shade val="15000"/>
                </a:schemeClr>
              </a:solidFill>
            </a:ln>
            <a:effectLst/>
            <a:sp3d>
              <a:contourClr>
                <a:schemeClr val="accent1">
                  <a:shade val="15000"/>
                </a:schemeClr>
              </a:contourClr>
            </a:sp3d>
          </c:spPr>
          <c:invertIfNegative val="0"/>
          <c:cat>
            <c:strRef>
              <c:f>Sheet1!$A$2:$A$6</c:f>
              <c:strCache>
                <c:ptCount val="5"/>
                <c:pt idx="0">
                  <c:v>California</c:v>
                </c:pt>
                <c:pt idx="1">
                  <c:v>Texas</c:v>
                </c:pt>
                <c:pt idx="2">
                  <c:v>Florida</c:v>
                </c:pt>
                <c:pt idx="3">
                  <c:v>New York</c:v>
                </c:pt>
                <c:pt idx="4">
                  <c:v>District of Columbia</c:v>
                </c:pt>
              </c:strCache>
            </c:strRef>
          </c:cat>
          <c:val>
            <c:numRef>
              <c:f>Sheet1!$B$2:$B$6</c:f>
              <c:numCache>
                <c:formatCode>General</c:formatCode>
                <c:ptCount val="5"/>
                <c:pt idx="0">
                  <c:v>97</c:v>
                </c:pt>
                <c:pt idx="1">
                  <c:v>97</c:v>
                </c:pt>
                <c:pt idx="2">
                  <c:v>86</c:v>
                </c:pt>
                <c:pt idx="3">
                  <c:v>69</c:v>
                </c:pt>
                <c:pt idx="4">
                  <c:v>35</c:v>
                </c:pt>
              </c:numCache>
            </c:numRef>
          </c:val>
          <c:extLst>
            <c:ext xmlns:c16="http://schemas.microsoft.com/office/drawing/2014/chart" uri="{C3380CC4-5D6E-409C-BE32-E72D297353CC}">
              <c16:uniqueId val="{00000000-BCE8-4925-8190-1DAE79613DD8}"/>
            </c:ext>
          </c:extLst>
        </c:ser>
        <c:dLbls>
          <c:showLegendKey val="0"/>
          <c:showVal val="0"/>
          <c:showCatName val="0"/>
          <c:showSerName val="0"/>
          <c:showPercent val="0"/>
          <c:showBubbleSize val="0"/>
        </c:dLbls>
        <c:gapWidth val="150"/>
        <c:shape val="box"/>
        <c:axId val="1971293536"/>
        <c:axId val="1315586192"/>
        <c:axId val="0"/>
      </c:bar3DChart>
      <c:catAx>
        <c:axId val="19712935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5586192"/>
        <c:crosses val="autoZero"/>
        <c:auto val="1"/>
        <c:lblAlgn val="ctr"/>
        <c:lblOffset val="100"/>
        <c:noMultiLvlLbl val="0"/>
      </c:catAx>
      <c:valAx>
        <c:axId val="1315586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71293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Average Customer Ratings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Average Customer Ratings</c:v>
                </c:pt>
              </c:strCache>
            </c:strRef>
          </c:tx>
          <c:spPr>
            <a:solidFill>
              <a:schemeClr val="accent1"/>
            </a:solidFill>
            <a:ln>
              <a:solidFill>
                <a:schemeClr val="accent1">
                  <a:shade val="15000"/>
                </a:schemeClr>
              </a:solidFill>
            </a:ln>
            <a:effectLst/>
            <a:sp3d>
              <a:contourClr>
                <a:schemeClr val="accent1">
                  <a:shade val="15000"/>
                </a:schemeClr>
              </a:contourClr>
            </a:sp3d>
          </c:spPr>
          <c:invertIfNegative val="0"/>
          <c:cat>
            <c:strRef>
              <c:f>Sheet1!$A$2:$A$5</c:f>
              <c:strCache>
                <c:ptCount val="4"/>
                <c:pt idx="0">
                  <c:v>Quarter 1</c:v>
                </c:pt>
                <c:pt idx="1">
                  <c:v>Quarter 2</c:v>
                </c:pt>
                <c:pt idx="2">
                  <c:v>Quarter 3</c:v>
                </c:pt>
                <c:pt idx="3">
                  <c:v>Quarter 4</c:v>
                </c:pt>
              </c:strCache>
            </c:strRef>
          </c:cat>
          <c:val>
            <c:numRef>
              <c:f>Sheet1!$B$2:$B$5</c:f>
              <c:numCache>
                <c:formatCode>General</c:formatCode>
                <c:ptCount val="4"/>
                <c:pt idx="0">
                  <c:v>3.6663000000000001</c:v>
                </c:pt>
                <c:pt idx="1">
                  <c:v>3.484</c:v>
                </c:pt>
                <c:pt idx="2">
                  <c:v>3.0807000000000002</c:v>
                </c:pt>
                <c:pt idx="3">
                  <c:v>2.5131000000000001</c:v>
                </c:pt>
              </c:numCache>
            </c:numRef>
          </c:val>
          <c:extLst>
            <c:ext xmlns:c16="http://schemas.microsoft.com/office/drawing/2014/chart" uri="{C3380CC4-5D6E-409C-BE32-E72D297353CC}">
              <c16:uniqueId val="{00000000-BCE8-4925-8190-1DAE79613DD8}"/>
            </c:ext>
          </c:extLst>
        </c:ser>
        <c:dLbls>
          <c:showLegendKey val="0"/>
          <c:showVal val="0"/>
          <c:showCatName val="0"/>
          <c:showSerName val="0"/>
          <c:showPercent val="0"/>
          <c:showBubbleSize val="0"/>
        </c:dLbls>
        <c:gapWidth val="150"/>
        <c:shape val="box"/>
        <c:axId val="1971293536"/>
        <c:axId val="1315586192"/>
        <c:axId val="0"/>
      </c:bar3DChart>
      <c:catAx>
        <c:axId val="19712935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5586192"/>
        <c:crosses val="autoZero"/>
        <c:auto val="1"/>
        <c:lblAlgn val="ctr"/>
        <c:lblOffset val="100"/>
        <c:noMultiLvlLbl val="0"/>
      </c:catAx>
      <c:valAx>
        <c:axId val="1315586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71293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Customer Feedback</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Very Bad</c:v>
                </c:pt>
              </c:strCache>
            </c:strRef>
          </c:tx>
          <c:spPr>
            <a:solidFill>
              <a:schemeClr val="accent1"/>
            </a:solidFill>
            <a:ln>
              <a:noFill/>
            </a:ln>
            <a:effectLst/>
            <a:sp3d/>
          </c:spPr>
          <c:invertIfNegative val="0"/>
          <c:cat>
            <c:strRef>
              <c:f>Sheet1!$A$2:$A$5</c:f>
              <c:strCache>
                <c:ptCount val="4"/>
                <c:pt idx="0">
                  <c:v>Quarter 1</c:v>
                </c:pt>
                <c:pt idx="1">
                  <c:v>Quarter 2</c:v>
                </c:pt>
                <c:pt idx="2">
                  <c:v>Quarter 3</c:v>
                </c:pt>
                <c:pt idx="3">
                  <c:v>Quarter 4</c:v>
                </c:pt>
              </c:strCache>
            </c:strRef>
          </c:cat>
          <c:val>
            <c:numRef>
              <c:f>Sheet1!$B$2:$B$5</c:f>
              <c:numCache>
                <c:formatCode>General</c:formatCode>
                <c:ptCount val="4"/>
                <c:pt idx="0">
                  <c:v>34</c:v>
                </c:pt>
                <c:pt idx="1">
                  <c:v>39</c:v>
                </c:pt>
                <c:pt idx="2">
                  <c:v>41</c:v>
                </c:pt>
                <c:pt idx="3">
                  <c:v>61</c:v>
                </c:pt>
              </c:numCache>
            </c:numRef>
          </c:val>
          <c:extLst>
            <c:ext xmlns:c16="http://schemas.microsoft.com/office/drawing/2014/chart" uri="{C3380CC4-5D6E-409C-BE32-E72D297353CC}">
              <c16:uniqueId val="{00000000-B6DE-47EA-AAA8-0E1ED7FF91C4}"/>
            </c:ext>
          </c:extLst>
        </c:ser>
        <c:ser>
          <c:idx val="1"/>
          <c:order val="1"/>
          <c:tx>
            <c:strRef>
              <c:f>Sheet1!$C$1</c:f>
              <c:strCache>
                <c:ptCount val="1"/>
                <c:pt idx="0">
                  <c:v>Bad</c:v>
                </c:pt>
              </c:strCache>
            </c:strRef>
          </c:tx>
          <c:spPr>
            <a:solidFill>
              <a:schemeClr val="accent2"/>
            </a:solidFill>
            <a:ln>
              <a:noFill/>
            </a:ln>
            <a:effectLst/>
            <a:sp3d/>
          </c:spPr>
          <c:invertIfNegative val="0"/>
          <c:cat>
            <c:strRef>
              <c:f>Sheet1!$A$2:$A$5</c:f>
              <c:strCache>
                <c:ptCount val="4"/>
                <c:pt idx="0">
                  <c:v>Quarter 1</c:v>
                </c:pt>
                <c:pt idx="1">
                  <c:v>Quarter 2</c:v>
                </c:pt>
                <c:pt idx="2">
                  <c:v>Quarter 3</c:v>
                </c:pt>
                <c:pt idx="3">
                  <c:v>Quarter 4</c:v>
                </c:pt>
              </c:strCache>
            </c:strRef>
          </c:cat>
          <c:val>
            <c:numRef>
              <c:f>Sheet1!$C$2:$C$5</c:f>
              <c:numCache>
                <c:formatCode>General</c:formatCode>
                <c:ptCount val="4"/>
                <c:pt idx="0">
                  <c:v>35</c:v>
                </c:pt>
                <c:pt idx="1">
                  <c:v>37</c:v>
                </c:pt>
                <c:pt idx="2">
                  <c:v>52</c:v>
                </c:pt>
                <c:pt idx="3">
                  <c:v>58</c:v>
                </c:pt>
              </c:numCache>
            </c:numRef>
          </c:val>
          <c:extLst>
            <c:ext xmlns:c16="http://schemas.microsoft.com/office/drawing/2014/chart" uri="{C3380CC4-5D6E-409C-BE32-E72D297353CC}">
              <c16:uniqueId val="{00000001-B6DE-47EA-AAA8-0E1ED7FF91C4}"/>
            </c:ext>
          </c:extLst>
        </c:ser>
        <c:ser>
          <c:idx val="2"/>
          <c:order val="2"/>
          <c:tx>
            <c:strRef>
              <c:f>Sheet1!$D$1</c:f>
              <c:strCache>
                <c:ptCount val="1"/>
                <c:pt idx="0">
                  <c:v>Okay</c:v>
                </c:pt>
              </c:strCache>
            </c:strRef>
          </c:tx>
          <c:spPr>
            <a:solidFill>
              <a:schemeClr val="accent3"/>
            </a:solidFill>
            <a:ln>
              <a:noFill/>
            </a:ln>
            <a:effectLst/>
            <a:sp3d/>
          </c:spPr>
          <c:invertIfNegative val="0"/>
          <c:cat>
            <c:strRef>
              <c:f>Sheet1!$A$2:$A$5</c:f>
              <c:strCache>
                <c:ptCount val="4"/>
                <c:pt idx="0">
                  <c:v>Quarter 1</c:v>
                </c:pt>
                <c:pt idx="1">
                  <c:v>Quarter 2</c:v>
                </c:pt>
                <c:pt idx="2">
                  <c:v>Quarter 3</c:v>
                </c:pt>
                <c:pt idx="3">
                  <c:v>Quarter 4</c:v>
                </c:pt>
              </c:strCache>
            </c:strRef>
          </c:cat>
          <c:val>
            <c:numRef>
              <c:f>Sheet1!$D$2:$D$5</c:f>
              <c:numCache>
                <c:formatCode>General</c:formatCode>
                <c:ptCount val="4"/>
                <c:pt idx="0">
                  <c:v>59</c:v>
                </c:pt>
                <c:pt idx="1">
                  <c:v>53</c:v>
                </c:pt>
                <c:pt idx="2">
                  <c:v>50</c:v>
                </c:pt>
                <c:pt idx="3">
                  <c:v>40</c:v>
                </c:pt>
              </c:numCache>
            </c:numRef>
          </c:val>
          <c:extLst>
            <c:ext xmlns:c16="http://schemas.microsoft.com/office/drawing/2014/chart" uri="{C3380CC4-5D6E-409C-BE32-E72D297353CC}">
              <c16:uniqueId val="{00000002-B6DE-47EA-AAA8-0E1ED7FF91C4}"/>
            </c:ext>
          </c:extLst>
        </c:ser>
        <c:ser>
          <c:idx val="3"/>
          <c:order val="3"/>
          <c:tx>
            <c:strRef>
              <c:f>Sheet1!$E$1</c:f>
              <c:strCache>
                <c:ptCount val="1"/>
                <c:pt idx="0">
                  <c:v>Good</c:v>
                </c:pt>
              </c:strCache>
            </c:strRef>
          </c:tx>
          <c:spPr>
            <a:solidFill>
              <a:schemeClr val="accent4"/>
            </a:solidFill>
            <a:ln>
              <a:noFill/>
            </a:ln>
            <a:effectLst/>
            <a:sp3d/>
          </c:spPr>
          <c:invertIfNegative val="0"/>
          <c:cat>
            <c:strRef>
              <c:f>Sheet1!$A$2:$A$5</c:f>
              <c:strCache>
                <c:ptCount val="4"/>
                <c:pt idx="0">
                  <c:v>Quarter 1</c:v>
                </c:pt>
                <c:pt idx="1">
                  <c:v>Quarter 2</c:v>
                </c:pt>
                <c:pt idx="2">
                  <c:v>Quarter 3</c:v>
                </c:pt>
                <c:pt idx="3">
                  <c:v>Quarter 4</c:v>
                </c:pt>
              </c:strCache>
            </c:strRef>
          </c:cat>
          <c:val>
            <c:numRef>
              <c:f>Sheet1!$E$2:$E$5</c:f>
              <c:numCache>
                <c:formatCode>General</c:formatCode>
                <c:ptCount val="4"/>
                <c:pt idx="0">
                  <c:v>89</c:v>
                </c:pt>
                <c:pt idx="1">
                  <c:v>58</c:v>
                </c:pt>
                <c:pt idx="2">
                  <c:v>48</c:v>
                </c:pt>
                <c:pt idx="3">
                  <c:v>20</c:v>
                </c:pt>
              </c:numCache>
            </c:numRef>
          </c:val>
          <c:extLst>
            <c:ext xmlns:c16="http://schemas.microsoft.com/office/drawing/2014/chart" uri="{C3380CC4-5D6E-409C-BE32-E72D297353CC}">
              <c16:uniqueId val="{00000003-B6DE-47EA-AAA8-0E1ED7FF91C4}"/>
            </c:ext>
          </c:extLst>
        </c:ser>
        <c:ser>
          <c:idx val="4"/>
          <c:order val="4"/>
          <c:tx>
            <c:strRef>
              <c:f>Sheet1!$F$1</c:f>
              <c:strCache>
                <c:ptCount val="1"/>
                <c:pt idx="0">
                  <c:v>Very Good</c:v>
                </c:pt>
              </c:strCache>
            </c:strRef>
          </c:tx>
          <c:spPr>
            <a:solidFill>
              <a:schemeClr val="accent5"/>
            </a:solidFill>
            <a:ln>
              <a:noFill/>
            </a:ln>
            <a:effectLst/>
            <a:sp3d/>
          </c:spPr>
          <c:invertIfNegative val="0"/>
          <c:cat>
            <c:strRef>
              <c:f>Sheet1!$A$2:$A$5</c:f>
              <c:strCache>
                <c:ptCount val="4"/>
                <c:pt idx="0">
                  <c:v>Quarter 1</c:v>
                </c:pt>
                <c:pt idx="1">
                  <c:v>Quarter 2</c:v>
                </c:pt>
                <c:pt idx="2">
                  <c:v>Quarter 3</c:v>
                </c:pt>
                <c:pt idx="3">
                  <c:v>Quarter 4</c:v>
                </c:pt>
              </c:strCache>
            </c:strRef>
          </c:cat>
          <c:val>
            <c:numRef>
              <c:f>Sheet1!$F$2:$F$5</c:f>
              <c:numCache>
                <c:formatCode>General</c:formatCode>
                <c:ptCount val="4"/>
                <c:pt idx="0">
                  <c:v>93</c:v>
                </c:pt>
                <c:pt idx="1">
                  <c:v>75</c:v>
                </c:pt>
                <c:pt idx="2">
                  <c:v>38</c:v>
                </c:pt>
                <c:pt idx="3">
                  <c:v>20</c:v>
                </c:pt>
              </c:numCache>
            </c:numRef>
          </c:val>
          <c:extLst>
            <c:ext xmlns:c16="http://schemas.microsoft.com/office/drawing/2014/chart" uri="{C3380CC4-5D6E-409C-BE32-E72D297353CC}">
              <c16:uniqueId val="{00000004-B6DE-47EA-AAA8-0E1ED7FF91C4}"/>
            </c:ext>
          </c:extLst>
        </c:ser>
        <c:dLbls>
          <c:showLegendKey val="0"/>
          <c:showVal val="0"/>
          <c:showCatName val="0"/>
          <c:showSerName val="0"/>
          <c:showPercent val="0"/>
          <c:showBubbleSize val="0"/>
        </c:dLbls>
        <c:gapWidth val="150"/>
        <c:shape val="box"/>
        <c:axId val="1315243888"/>
        <c:axId val="2108528704"/>
        <c:axId val="0"/>
      </c:bar3DChart>
      <c:catAx>
        <c:axId val="13152438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8528704"/>
        <c:crosses val="autoZero"/>
        <c:auto val="1"/>
        <c:lblAlgn val="ctr"/>
        <c:lblOffset val="100"/>
        <c:noMultiLvlLbl val="0"/>
      </c:catAx>
      <c:valAx>
        <c:axId val="21085287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5243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Customer</a:t>
            </a:r>
            <a:r>
              <a:rPr lang="en-US" baseline="0" dirty="0"/>
              <a:t> Preference</a:t>
            </a:r>
            <a:r>
              <a:rPr lang="en-US" dirty="0"/>
              <a:t>: </a:t>
            </a:r>
          </a:p>
          <a:p>
            <a:pPr>
              <a:defRPr/>
            </a:pPr>
            <a:r>
              <a:rPr lang="en-US" dirty="0"/>
              <a:t>Top 5 Vehicle</a:t>
            </a:r>
            <a:r>
              <a:rPr lang="en-US" baseline="0" dirty="0"/>
              <a:t> Makers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Number of Customers</c:v>
                </c:pt>
              </c:strCache>
            </c:strRef>
          </c:tx>
          <c:spPr>
            <a:solidFill>
              <a:schemeClr val="accent1"/>
            </a:solidFill>
            <a:ln>
              <a:solidFill>
                <a:schemeClr val="accent1">
                  <a:shade val="15000"/>
                </a:schemeClr>
              </a:solidFill>
            </a:ln>
            <a:effectLst/>
            <a:sp3d>
              <a:contourClr>
                <a:schemeClr val="accent1">
                  <a:shade val="15000"/>
                </a:schemeClr>
              </a:contourClr>
            </a:sp3d>
          </c:spPr>
          <c:invertIfNegative val="0"/>
          <c:cat>
            <c:strRef>
              <c:f>Sheet1!$A$2:$A$6</c:f>
              <c:strCache>
                <c:ptCount val="5"/>
                <c:pt idx="0">
                  <c:v>Chevrolet</c:v>
                </c:pt>
                <c:pt idx="1">
                  <c:v>Ford</c:v>
                </c:pt>
                <c:pt idx="2">
                  <c:v>Toyota</c:v>
                </c:pt>
                <c:pt idx="3">
                  <c:v>Dodge</c:v>
                </c:pt>
                <c:pt idx="4">
                  <c:v>Pontiac</c:v>
                </c:pt>
              </c:strCache>
            </c:strRef>
          </c:cat>
          <c:val>
            <c:numRef>
              <c:f>Sheet1!$B$2:$B$6</c:f>
              <c:numCache>
                <c:formatCode>General</c:formatCode>
                <c:ptCount val="5"/>
                <c:pt idx="0">
                  <c:v>83</c:v>
                </c:pt>
                <c:pt idx="1">
                  <c:v>63</c:v>
                </c:pt>
                <c:pt idx="2">
                  <c:v>52</c:v>
                </c:pt>
                <c:pt idx="3">
                  <c:v>50</c:v>
                </c:pt>
                <c:pt idx="4">
                  <c:v>50</c:v>
                </c:pt>
              </c:numCache>
            </c:numRef>
          </c:val>
          <c:extLst>
            <c:ext xmlns:c16="http://schemas.microsoft.com/office/drawing/2014/chart" uri="{C3380CC4-5D6E-409C-BE32-E72D297353CC}">
              <c16:uniqueId val="{00000000-BCE8-4925-8190-1DAE79613DD8}"/>
            </c:ext>
          </c:extLst>
        </c:ser>
        <c:dLbls>
          <c:showLegendKey val="0"/>
          <c:showVal val="0"/>
          <c:showCatName val="0"/>
          <c:showSerName val="0"/>
          <c:showPercent val="0"/>
          <c:showBubbleSize val="0"/>
        </c:dLbls>
        <c:gapWidth val="150"/>
        <c:shape val="box"/>
        <c:axId val="1971293536"/>
        <c:axId val="1315586192"/>
        <c:axId val="0"/>
      </c:bar3DChart>
      <c:catAx>
        <c:axId val="19712935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5586192"/>
        <c:crosses val="autoZero"/>
        <c:auto val="1"/>
        <c:lblAlgn val="ctr"/>
        <c:lblOffset val="100"/>
        <c:noMultiLvlLbl val="0"/>
      </c:catAx>
      <c:valAx>
        <c:axId val="1315586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71293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Number of</a:t>
            </a:r>
            <a:r>
              <a:rPr lang="en-US" dirty="0"/>
              <a:t> Orders per Quarter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Number of Order</c:v>
                </c:pt>
              </c:strCache>
            </c:strRef>
          </c:tx>
          <c:spPr>
            <a:solidFill>
              <a:schemeClr val="accent1"/>
            </a:solidFill>
            <a:ln>
              <a:solidFill>
                <a:schemeClr val="accent1">
                  <a:shade val="15000"/>
                </a:schemeClr>
              </a:solidFill>
            </a:ln>
            <a:effectLst/>
            <a:sp3d>
              <a:contourClr>
                <a:schemeClr val="accent1">
                  <a:shade val="15000"/>
                </a:schemeClr>
              </a:contourClr>
            </a:sp3d>
          </c:spPr>
          <c:invertIfNegative val="0"/>
          <c:cat>
            <c:strRef>
              <c:f>Sheet1!$A$2:$A$5</c:f>
              <c:strCache>
                <c:ptCount val="4"/>
                <c:pt idx="0">
                  <c:v>Quarter 1</c:v>
                </c:pt>
                <c:pt idx="1">
                  <c:v>Quarter 2</c:v>
                </c:pt>
                <c:pt idx="2">
                  <c:v>Quarter 3</c:v>
                </c:pt>
                <c:pt idx="3">
                  <c:v>Quarter 4</c:v>
                </c:pt>
              </c:strCache>
            </c:strRef>
          </c:cat>
          <c:val>
            <c:numRef>
              <c:f>Sheet1!$B$2:$B$5</c:f>
              <c:numCache>
                <c:formatCode>General</c:formatCode>
                <c:ptCount val="4"/>
                <c:pt idx="0">
                  <c:v>310</c:v>
                </c:pt>
                <c:pt idx="1">
                  <c:v>262</c:v>
                </c:pt>
                <c:pt idx="2">
                  <c:v>229</c:v>
                </c:pt>
                <c:pt idx="3">
                  <c:v>199</c:v>
                </c:pt>
              </c:numCache>
            </c:numRef>
          </c:val>
          <c:extLst>
            <c:ext xmlns:c16="http://schemas.microsoft.com/office/drawing/2014/chart" uri="{C3380CC4-5D6E-409C-BE32-E72D297353CC}">
              <c16:uniqueId val="{00000000-BCE8-4925-8190-1DAE79613DD8}"/>
            </c:ext>
          </c:extLst>
        </c:ser>
        <c:dLbls>
          <c:showLegendKey val="0"/>
          <c:showVal val="0"/>
          <c:showCatName val="0"/>
          <c:showSerName val="0"/>
          <c:showPercent val="0"/>
          <c:showBubbleSize val="0"/>
        </c:dLbls>
        <c:gapWidth val="150"/>
        <c:shape val="box"/>
        <c:axId val="1971293536"/>
        <c:axId val="1315586192"/>
        <c:axId val="0"/>
      </c:bar3DChart>
      <c:catAx>
        <c:axId val="19712935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5586192"/>
        <c:crosses val="autoZero"/>
        <c:auto val="1"/>
        <c:lblAlgn val="ctr"/>
        <c:lblOffset val="100"/>
        <c:noMultiLvlLbl val="0"/>
      </c:catAx>
      <c:valAx>
        <c:axId val="1315586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71293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kern="1200" spc="0" baseline="0" dirty="0">
                <a:solidFill>
                  <a:schemeClr val="accent1">
                    <a:lumMod val="75000"/>
                  </a:schemeClr>
                </a:solidFill>
              </a:rPr>
              <a:t>Quarter on Quarter Change in Revenue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Sheet7!$F$5</c:f>
              <c:strCache>
                <c:ptCount val="1"/>
                <c:pt idx="0">
                  <c:v>Revenue $M</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Sheet7!$E$6:$E$9</c:f>
              <c:strCache>
                <c:ptCount val="4"/>
                <c:pt idx="0">
                  <c:v>Quarter 1</c:v>
                </c:pt>
                <c:pt idx="1">
                  <c:v>Quarter 2</c:v>
                </c:pt>
                <c:pt idx="2">
                  <c:v>Quarter 3</c:v>
                </c:pt>
                <c:pt idx="3">
                  <c:v>Quarter 4</c:v>
                </c:pt>
              </c:strCache>
            </c:strRef>
          </c:cat>
          <c:val>
            <c:numRef>
              <c:f>Sheet7!$F$6:$F$9</c:f>
              <c:numCache>
                <c:formatCode>\$#.00,,"M"</c:formatCode>
                <c:ptCount val="4"/>
                <c:pt idx="0">
                  <c:v>26519199.190000001</c:v>
                </c:pt>
                <c:pt idx="1">
                  <c:v>21595874.350000001</c:v>
                </c:pt>
                <c:pt idx="2">
                  <c:v>19719917.59</c:v>
                </c:pt>
                <c:pt idx="3">
                  <c:v>15280009.98</c:v>
                </c:pt>
              </c:numCache>
            </c:numRef>
          </c:val>
          <c:extLst>
            <c:ext xmlns:c16="http://schemas.microsoft.com/office/drawing/2014/chart" uri="{C3380CC4-5D6E-409C-BE32-E72D297353CC}">
              <c16:uniqueId val="{00000000-08F3-4B15-9E6A-FB73CEE162FA}"/>
            </c:ext>
          </c:extLst>
        </c:ser>
        <c:ser>
          <c:idx val="1"/>
          <c:order val="1"/>
          <c:tx>
            <c:strRef>
              <c:f>Sheet7!$G$5</c:f>
              <c:strCache>
                <c:ptCount val="1"/>
                <c:pt idx="0">
                  <c:v>Invisible Bar</c:v>
                </c:pt>
              </c:strCache>
            </c:strRef>
          </c:tx>
          <c:spPr>
            <a:noFill/>
            <a:ln>
              <a:noFill/>
            </a:ln>
            <a:effectLst/>
          </c:spPr>
          <c:invertIfNegative val="0"/>
          <c:dLbls>
            <c:dLbl>
              <c:idx val="0"/>
              <c:tx>
                <c:rich>
                  <a:bodyPr/>
                  <a:lstStyle/>
                  <a:p>
                    <a:fld id="{0C558835-3094-4279-B92D-5442C2EC1F36}" type="CELLRANGE">
                      <a:rPr lang="en-US"/>
                      <a:pPr/>
                      <a:t>[CELLRANGE]</a:t>
                    </a:fld>
                    <a:endParaRPr lang="en-IN"/>
                  </a:p>
                </c:rich>
              </c:tx>
              <c:dLblPos val="inEnd"/>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08F3-4B15-9E6A-FB73CEE162FA}"/>
                </c:ext>
              </c:extLst>
            </c:dLbl>
            <c:dLbl>
              <c:idx val="1"/>
              <c:tx>
                <c:rich>
                  <a:bodyPr/>
                  <a:lstStyle/>
                  <a:p>
                    <a:fld id="{F54FB7A5-429B-4030-ACFC-A5C62C40D2D2}" type="CELLRANGE">
                      <a:rPr lang="en-IN"/>
                      <a:pPr/>
                      <a:t>[CELLRANGE]</a:t>
                    </a:fld>
                    <a:endParaRPr lang="en-IN"/>
                  </a:p>
                </c:rich>
              </c:tx>
              <c:dLblPos val="in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08F3-4B15-9E6A-FB73CEE162FA}"/>
                </c:ext>
              </c:extLst>
            </c:dLbl>
            <c:dLbl>
              <c:idx val="2"/>
              <c:tx>
                <c:rich>
                  <a:bodyPr/>
                  <a:lstStyle/>
                  <a:p>
                    <a:fld id="{063F8F14-F7FA-4B98-8F5E-BE95D1473F46}" type="CELLRANGE">
                      <a:rPr lang="en-IN"/>
                      <a:pPr/>
                      <a:t>[CELLRANGE]</a:t>
                    </a:fld>
                    <a:endParaRPr lang="en-IN"/>
                  </a:p>
                </c:rich>
              </c:tx>
              <c:dLblPos val="in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08F3-4B15-9E6A-FB73CEE162FA}"/>
                </c:ext>
              </c:extLst>
            </c:dLbl>
            <c:dLbl>
              <c:idx val="3"/>
              <c:tx>
                <c:rich>
                  <a:bodyPr/>
                  <a:lstStyle/>
                  <a:p>
                    <a:endParaRPr lang="en-IN"/>
                  </a:p>
                </c:rich>
              </c:tx>
              <c:dLblPos val="inEnd"/>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04-08F3-4B15-9E6A-FB73CEE162FA}"/>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0000"/>
                    </a:solidFill>
                    <a:latin typeface="+mn-lt"/>
                    <a:ea typeface="+mn-ea"/>
                    <a:cs typeface="+mn-cs"/>
                  </a:defRPr>
                </a:pPr>
                <a:endParaRPr lang="en-US"/>
              </a:p>
            </c:txPr>
            <c:dLblPos val="inEnd"/>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errBars>
            <c:errBarType val="both"/>
            <c:errValType val="cust"/>
            <c:noEndCap val="0"/>
            <c:plus>
              <c:numRef>
                <c:f>Sheet7!$J$6:$J$9</c:f>
                <c:numCache>
                  <c:formatCode>General</c:formatCode>
                  <c:ptCount val="4"/>
                  <c:pt idx="0">
                    <c:v>4923324.84</c:v>
                  </c:pt>
                  <c:pt idx="1">
                    <c:v>1875956.7600000016</c:v>
                  </c:pt>
                  <c:pt idx="2">
                    <c:v>4439907.6099999994</c:v>
                  </c:pt>
                  <c:pt idx="3">
                    <c:v>0</c:v>
                  </c:pt>
                </c:numCache>
              </c:numRef>
            </c:plus>
            <c:minus>
              <c:numRef>
                <c:f>Sheet7!$I$6:$I$9</c:f>
                <c:numCache>
                  <c:formatCode>General</c:formatCode>
                  <c:ptCount val="4"/>
                  <c:pt idx="0">
                    <c:v>0</c:v>
                  </c:pt>
                  <c:pt idx="1">
                    <c:v>0</c:v>
                  </c:pt>
                  <c:pt idx="2">
                    <c:v>0</c:v>
                  </c:pt>
                  <c:pt idx="3">
                    <c:v>0</c:v>
                  </c:pt>
                </c:numCache>
              </c:numRef>
            </c:minus>
            <c:spPr>
              <a:noFill/>
              <a:ln w="9525" cap="flat" cmpd="sng" algn="ctr">
                <a:solidFill>
                  <a:srgbClr val="FF0000"/>
                </a:solidFill>
                <a:round/>
              </a:ln>
              <a:effectLst/>
            </c:spPr>
          </c:errBars>
          <c:cat>
            <c:strRef>
              <c:f>Sheet7!$E$6:$E$9</c:f>
              <c:strCache>
                <c:ptCount val="4"/>
                <c:pt idx="0">
                  <c:v>Quarter 1</c:v>
                </c:pt>
                <c:pt idx="1">
                  <c:v>Quarter 2</c:v>
                </c:pt>
                <c:pt idx="2">
                  <c:v>Quarter 3</c:v>
                </c:pt>
                <c:pt idx="3">
                  <c:v>Quarter 4</c:v>
                </c:pt>
              </c:strCache>
            </c:strRef>
          </c:cat>
          <c:val>
            <c:numRef>
              <c:f>Sheet7!$G$6:$G$9</c:f>
              <c:numCache>
                <c:formatCode>\$#.00,,"M"</c:formatCode>
                <c:ptCount val="4"/>
                <c:pt idx="0">
                  <c:v>21595874.350000001</c:v>
                </c:pt>
                <c:pt idx="1">
                  <c:v>19719917.59</c:v>
                </c:pt>
                <c:pt idx="2">
                  <c:v>15280009.98</c:v>
                </c:pt>
              </c:numCache>
            </c:numRef>
          </c:val>
          <c:extLst>
            <c:ext xmlns:c15="http://schemas.microsoft.com/office/drawing/2012/chart" uri="{02D57815-91ED-43cb-92C2-25804820EDAC}">
              <c15:datalabelsRange>
                <c15:f>Sheet7!$K$6:$K$9</c15:f>
                <c15:dlblRangeCache>
                  <c:ptCount val="4"/>
                  <c:pt idx="0">
                    <c:v>-18.57%</c:v>
                  </c:pt>
                  <c:pt idx="1">
                    <c:v>-8.69%</c:v>
                  </c:pt>
                  <c:pt idx="2">
                    <c:v>-22.51%</c:v>
                  </c:pt>
                </c15:dlblRangeCache>
              </c15:datalabelsRange>
            </c:ext>
            <c:ext xmlns:c16="http://schemas.microsoft.com/office/drawing/2014/chart" uri="{C3380CC4-5D6E-409C-BE32-E72D297353CC}">
              <c16:uniqueId val="{00000005-08F3-4B15-9E6A-FB73CEE162FA}"/>
            </c:ext>
          </c:extLst>
        </c:ser>
        <c:dLbls>
          <c:showLegendKey val="0"/>
          <c:showVal val="0"/>
          <c:showCatName val="0"/>
          <c:showSerName val="0"/>
          <c:showPercent val="0"/>
          <c:showBubbleSize val="0"/>
        </c:dLbls>
        <c:gapWidth val="0"/>
        <c:axId val="1958500639"/>
        <c:axId val="1956359967"/>
      </c:barChart>
      <c:catAx>
        <c:axId val="19585006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6359967"/>
        <c:crosses val="autoZero"/>
        <c:auto val="1"/>
        <c:lblAlgn val="ctr"/>
        <c:lblOffset val="100"/>
        <c:noMultiLvlLbl val="0"/>
      </c:catAx>
      <c:valAx>
        <c:axId val="1956359967"/>
        <c:scaling>
          <c:orientation val="minMax"/>
        </c:scaling>
        <c:delete val="0"/>
        <c:axPos val="l"/>
        <c:majorGridlines>
          <c:spPr>
            <a:ln w="9525" cap="flat" cmpd="sng" algn="ctr">
              <a:solidFill>
                <a:schemeClr val="accent1">
                  <a:lumMod val="20000"/>
                  <a:lumOff val="80000"/>
                </a:schemeClr>
              </a:solidFill>
              <a:round/>
            </a:ln>
            <a:effectLst/>
          </c:spPr>
        </c:majorGridlines>
        <c:numFmt formatCode="\$#.00,,&quot;M&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85006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Quarterly Trend of Revenue and Orders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Sheet7!$D$26</c:f>
              <c:strCache>
                <c:ptCount val="1"/>
                <c:pt idx="0">
                  <c:v>Revenue</c:v>
                </c:pt>
              </c:strCache>
            </c:strRef>
          </c:tx>
          <c:spPr>
            <a:solidFill>
              <a:schemeClr val="accent1"/>
            </a:solidFill>
            <a:ln>
              <a:noFill/>
            </a:ln>
            <a:effectLst/>
          </c:spPr>
          <c:invertIfNegative val="0"/>
          <c:cat>
            <c:strRef>
              <c:f>Sheet7!$C$27:$C$30</c:f>
              <c:strCache>
                <c:ptCount val="4"/>
                <c:pt idx="0">
                  <c:v>Quarter 1</c:v>
                </c:pt>
                <c:pt idx="1">
                  <c:v>Quarter 2</c:v>
                </c:pt>
                <c:pt idx="2">
                  <c:v>Quarter 3</c:v>
                </c:pt>
                <c:pt idx="3">
                  <c:v>Quarter 4</c:v>
                </c:pt>
              </c:strCache>
            </c:strRef>
          </c:cat>
          <c:val>
            <c:numRef>
              <c:f>Sheet7!$D$27:$D$30</c:f>
              <c:numCache>
                <c:formatCode>\$#.00,,"M"</c:formatCode>
                <c:ptCount val="4"/>
                <c:pt idx="0">
                  <c:v>26519199.190000001</c:v>
                </c:pt>
                <c:pt idx="1">
                  <c:v>21595874.350000001</c:v>
                </c:pt>
                <c:pt idx="2">
                  <c:v>19719917.59</c:v>
                </c:pt>
                <c:pt idx="3">
                  <c:v>15280009.98</c:v>
                </c:pt>
              </c:numCache>
            </c:numRef>
          </c:val>
          <c:extLst>
            <c:ext xmlns:c16="http://schemas.microsoft.com/office/drawing/2014/chart" uri="{C3380CC4-5D6E-409C-BE32-E72D297353CC}">
              <c16:uniqueId val="{00000000-D055-404C-B300-E13E8F6E2D9C}"/>
            </c:ext>
          </c:extLst>
        </c:ser>
        <c:dLbls>
          <c:showLegendKey val="0"/>
          <c:showVal val="0"/>
          <c:showCatName val="0"/>
          <c:showSerName val="0"/>
          <c:showPercent val="0"/>
          <c:showBubbleSize val="0"/>
        </c:dLbls>
        <c:gapWidth val="219"/>
        <c:axId val="1970644927"/>
        <c:axId val="2057755439"/>
      </c:barChart>
      <c:lineChart>
        <c:grouping val="standard"/>
        <c:varyColors val="0"/>
        <c:ser>
          <c:idx val="1"/>
          <c:order val="1"/>
          <c:tx>
            <c:strRef>
              <c:f>Sheet7!$E$26</c:f>
              <c:strCache>
                <c:ptCount val="1"/>
                <c:pt idx="0">
                  <c:v>Orders</c:v>
                </c:pt>
              </c:strCache>
            </c:strRef>
          </c:tx>
          <c:spPr>
            <a:ln w="28575" cap="rnd">
              <a:solidFill>
                <a:schemeClr val="accent2"/>
              </a:solidFill>
              <a:round/>
            </a:ln>
            <a:effectLst/>
          </c:spPr>
          <c:marker>
            <c:symbol val="none"/>
          </c:marker>
          <c:cat>
            <c:strRef>
              <c:f>Sheet7!$C$27:$C$30</c:f>
              <c:strCache>
                <c:ptCount val="4"/>
                <c:pt idx="0">
                  <c:v>Quarter 1</c:v>
                </c:pt>
                <c:pt idx="1">
                  <c:v>Quarter 2</c:v>
                </c:pt>
                <c:pt idx="2">
                  <c:v>Quarter 3</c:v>
                </c:pt>
                <c:pt idx="3">
                  <c:v>Quarter 4</c:v>
                </c:pt>
              </c:strCache>
            </c:strRef>
          </c:cat>
          <c:val>
            <c:numRef>
              <c:f>Sheet7!$E$27:$E$30</c:f>
              <c:numCache>
                <c:formatCode>General</c:formatCode>
                <c:ptCount val="4"/>
                <c:pt idx="0">
                  <c:v>310</c:v>
                </c:pt>
                <c:pt idx="1">
                  <c:v>262</c:v>
                </c:pt>
                <c:pt idx="2">
                  <c:v>229</c:v>
                </c:pt>
                <c:pt idx="3">
                  <c:v>199</c:v>
                </c:pt>
              </c:numCache>
            </c:numRef>
          </c:val>
          <c:smooth val="0"/>
          <c:extLst>
            <c:ext xmlns:c16="http://schemas.microsoft.com/office/drawing/2014/chart" uri="{C3380CC4-5D6E-409C-BE32-E72D297353CC}">
              <c16:uniqueId val="{00000001-D055-404C-B300-E13E8F6E2D9C}"/>
            </c:ext>
          </c:extLst>
        </c:ser>
        <c:dLbls>
          <c:showLegendKey val="0"/>
          <c:showVal val="0"/>
          <c:showCatName val="0"/>
          <c:showSerName val="0"/>
          <c:showPercent val="0"/>
          <c:showBubbleSize val="0"/>
        </c:dLbls>
        <c:marker val="1"/>
        <c:smooth val="0"/>
        <c:axId val="2064970559"/>
        <c:axId val="1960264111"/>
      </c:lineChart>
      <c:catAx>
        <c:axId val="19706449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7755439"/>
        <c:crosses val="autoZero"/>
        <c:auto val="1"/>
        <c:lblAlgn val="ctr"/>
        <c:lblOffset val="100"/>
        <c:noMultiLvlLbl val="0"/>
      </c:catAx>
      <c:valAx>
        <c:axId val="2057755439"/>
        <c:scaling>
          <c:orientation val="minMax"/>
        </c:scaling>
        <c:delete val="0"/>
        <c:axPos val="l"/>
        <c:majorGridlines>
          <c:spPr>
            <a:ln w="9525" cap="flat" cmpd="sng" algn="ctr">
              <a:solidFill>
                <a:schemeClr val="accent1">
                  <a:lumMod val="20000"/>
                  <a:lumOff val="80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Revenue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quot;M&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0644927"/>
        <c:crosses val="autoZero"/>
        <c:crossBetween val="between"/>
      </c:valAx>
      <c:valAx>
        <c:axId val="1960264111"/>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Orders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4970559"/>
        <c:crosses val="max"/>
        <c:crossBetween val="between"/>
      </c:valAx>
      <c:catAx>
        <c:axId val="2064970559"/>
        <c:scaling>
          <c:orientation val="minMax"/>
        </c:scaling>
        <c:delete val="1"/>
        <c:axPos val="b"/>
        <c:numFmt formatCode="General" sourceLinked="1"/>
        <c:majorTickMark val="out"/>
        <c:minorTickMark val="none"/>
        <c:tickLblPos val="nextTo"/>
        <c:crossAx val="1960264111"/>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spPr>
            <a:solidFill>
              <a:schemeClr val="accent1"/>
            </a:solidFill>
            <a:ln>
              <a:noFill/>
            </a:ln>
            <a:effectLst/>
            <a:sp3d/>
          </c:spPr>
          <c:invertIfNegative val="0"/>
          <c:cat>
            <c:strRef>
              <c:f>Sheet1!$A$2:$A$17</c:f>
              <c:strCache>
                <c:ptCount val="16"/>
                <c:pt idx="0">
                  <c:v>jcb</c:v>
                </c:pt>
                <c:pt idx="1">
                  <c:v>visa-electron</c:v>
                </c:pt>
                <c:pt idx="2">
                  <c:v>switch</c:v>
                </c:pt>
                <c:pt idx="3">
                  <c:v>diners-club-carte-blanche</c:v>
                </c:pt>
                <c:pt idx="4">
                  <c:v>laser</c:v>
                </c:pt>
                <c:pt idx="5">
                  <c:v>china-unionpay</c:v>
                </c:pt>
                <c:pt idx="6">
                  <c:v>diners-club-enroute</c:v>
                </c:pt>
                <c:pt idx="7">
                  <c:v>americanexpress</c:v>
                </c:pt>
                <c:pt idx="8">
                  <c:v>mastercard</c:v>
                </c:pt>
                <c:pt idx="9">
                  <c:v>visa</c:v>
                </c:pt>
                <c:pt idx="10">
                  <c:v>bankcard</c:v>
                </c:pt>
                <c:pt idx="11">
                  <c:v>solo</c:v>
                </c:pt>
                <c:pt idx="12">
                  <c:v>maestro</c:v>
                </c:pt>
                <c:pt idx="13">
                  <c:v>diners-club-us-ca</c:v>
                </c:pt>
                <c:pt idx="14">
                  <c:v>instapayment</c:v>
                </c:pt>
                <c:pt idx="15">
                  <c:v>diners-club-international</c:v>
                </c:pt>
              </c:strCache>
            </c:strRef>
          </c:cat>
          <c:val>
            <c:numRef>
              <c:f>Sheet1!$B$2:$B$17</c:f>
              <c:numCache>
                <c:formatCode>0.00%</c:formatCode>
                <c:ptCount val="16"/>
                <c:pt idx="0">
                  <c:v>6.0738199999999997E-3</c:v>
                </c:pt>
                <c:pt idx="1">
                  <c:v>6.2346900000000002E-3</c:v>
                </c:pt>
                <c:pt idx="2">
                  <c:v>6.1023300000000004E-3</c:v>
                </c:pt>
                <c:pt idx="3">
                  <c:v>6.1449E-3</c:v>
                </c:pt>
                <c:pt idx="4">
                  <c:v>6.43846E-3</c:v>
                </c:pt>
                <c:pt idx="5">
                  <c:v>6.2217399999999999E-3</c:v>
                </c:pt>
                <c:pt idx="6">
                  <c:v>5.9979200000000003E-3</c:v>
                </c:pt>
                <c:pt idx="7">
                  <c:v>6.1632699999999993E-3</c:v>
                </c:pt>
                <c:pt idx="8">
                  <c:v>6.2949999999999994E-3</c:v>
                </c:pt>
                <c:pt idx="9">
                  <c:v>6.0083299999999992E-3</c:v>
                </c:pt>
                <c:pt idx="10">
                  <c:v>6.0954499999999997E-3</c:v>
                </c:pt>
                <c:pt idx="11">
                  <c:v>5.8499999999999993E-3</c:v>
                </c:pt>
                <c:pt idx="12">
                  <c:v>6.2421899999999999E-3</c:v>
                </c:pt>
                <c:pt idx="13">
                  <c:v>6.1461500000000004E-3</c:v>
                </c:pt>
                <c:pt idx="14">
                  <c:v>6.20625E-3</c:v>
                </c:pt>
                <c:pt idx="15">
                  <c:v>5.8399999999999997E-3</c:v>
                </c:pt>
              </c:numCache>
            </c:numRef>
          </c:val>
          <c:extLst>
            <c:ext xmlns:c16="http://schemas.microsoft.com/office/drawing/2014/chart" uri="{C3380CC4-5D6E-409C-BE32-E72D297353CC}">
              <c16:uniqueId val="{00000000-BCE8-4925-8190-1DAE79613DD8}"/>
            </c:ext>
          </c:extLst>
        </c:ser>
        <c:dLbls>
          <c:showLegendKey val="0"/>
          <c:showVal val="0"/>
          <c:showCatName val="0"/>
          <c:showSerName val="0"/>
          <c:showPercent val="0"/>
          <c:showBubbleSize val="0"/>
        </c:dLbls>
        <c:gapWidth val="150"/>
        <c:shape val="box"/>
        <c:axId val="1971293536"/>
        <c:axId val="1315586192"/>
        <c:axId val="0"/>
      </c:bar3DChart>
      <c:catAx>
        <c:axId val="1971293536"/>
        <c:scaling>
          <c:orientation val="minMax"/>
        </c:scaling>
        <c:delete val="0"/>
        <c:axPos val="b"/>
        <c:numFmt formatCode="General" sourceLinked="1"/>
        <c:majorTickMark val="none"/>
        <c:minorTickMark val="none"/>
        <c:tickLblPos val="low"/>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5586192"/>
        <c:crosses val="autoZero"/>
        <c:auto val="1"/>
        <c:lblAlgn val="ctr"/>
        <c:lblOffset val="0"/>
        <c:noMultiLvlLbl val="0"/>
      </c:catAx>
      <c:valAx>
        <c:axId val="131558619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71293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Shipping Performance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Time Taken in Days</c:v>
                </c:pt>
              </c:strCache>
            </c:strRef>
          </c:tx>
          <c:spPr>
            <a:solidFill>
              <a:schemeClr val="accent1"/>
            </a:solidFill>
            <a:ln>
              <a:solidFill>
                <a:schemeClr val="accent1">
                  <a:shade val="15000"/>
                </a:schemeClr>
              </a:solidFill>
            </a:ln>
            <a:effectLst/>
            <a:sp3d>
              <a:contourClr>
                <a:schemeClr val="accent1">
                  <a:shade val="15000"/>
                </a:schemeClr>
              </a:contourClr>
            </a:sp3d>
          </c:spPr>
          <c:invertIfNegative val="0"/>
          <c:cat>
            <c:strRef>
              <c:f>Sheet1!$A$2:$A$5</c:f>
              <c:strCache>
                <c:ptCount val="4"/>
                <c:pt idx="0">
                  <c:v>Quarter 1</c:v>
                </c:pt>
                <c:pt idx="1">
                  <c:v>Quarter 2</c:v>
                </c:pt>
                <c:pt idx="2">
                  <c:v>Quarter 3</c:v>
                </c:pt>
                <c:pt idx="3">
                  <c:v>Quarter 4</c:v>
                </c:pt>
              </c:strCache>
            </c:strRef>
          </c:cat>
          <c:val>
            <c:numRef>
              <c:f>Sheet1!$B$2:$B$5</c:f>
              <c:numCache>
                <c:formatCode>0</c:formatCode>
                <c:ptCount val="4"/>
                <c:pt idx="0">
                  <c:v>57.167700000000004</c:v>
                </c:pt>
                <c:pt idx="1">
                  <c:v>71.110699999999994</c:v>
                </c:pt>
                <c:pt idx="2">
                  <c:v>117.7555</c:v>
                </c:pt>
                <c:pt idx="3">
                  <c:v>174.09549999999999</c:v>
                </c:pt>
              </c:numCache>
            </c:numRef>
          </c:val>
          <c:extLst>
            <c:ext xmlns:c16="http://schemas.microsoft.com/office/drawing/2014/chart" uri="{C3380CC4-5D6E-409C-BE32-E72D297353CC}">
              <c16:uniqueId val="{00000000-C048-42F5-A701-9F5F79F94FD1}"/>
            </c:ext>
          </c:extLst>
        </c:ser>
        <c:dLbls>
          <c:showLegendKey val="0"/>
          <c:showVal val="0"/>
          <c:showCatName val="0"/>
          <c:showSerName val="0"/>
          <c:showPercent val="0"/>
          <c:showBubbleSize val="0"/>
        </c:dLbls>
        <c:gapWidth val="150"/>
        <c:shape val="box"/>
        <c:axId val="1971293536"/>
        <c:axId val="1315586192"/>
        <c:axId val="0"/>
      </c:bar3DChart>
      <c:catAx>
        <c:axId val="19712935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5586192"/>
        <c:crosses val="autoZero"/>
        <c:auto val="1"/>
        <c:lblAlgn val="ctr"/>
        <c:lblOffset val="100"/>
        <c:noMultiLvlLbl val="0"/>
      </c:catAx>
      <c:valAx>
        <c:axId val="131558619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71293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60417-70E7-74AC-CCB9-B107F14039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082093-B487-B71C-9680-EA2C0F0074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67A29C-2CCA-8AA6-03E5-D8829D136A06}"/>
              </a:ext>
            </a:extLst>
          </p:cNvPr>
          <p:cNvSpPr>
            <a:spLocks noGrp="1"/>
          </p:cNvSpPr>
          <p:nvPr>
            <p:ph type="dt" sz="half" idx="10"/>
          </p:nvPr>
        </p:nvSpPr>
        <p:spPr/>
        <p:txBody>
          <a:bodyPr/>
          <a:lstStyle/>
          <a:p>
            <a:fld id="{300A9A43-810E-4E99-81F3-DEDCC468B0D2}" type="datetimeFigureOut">
              <a:rPr lang="en-IN" smtClean="0"/>
              <a:t>15-11-2023</a:t>
            </a:fld>
            <a:endParaRPr lang="en-IN"/>
          </a:p>
        </p:txBody>
      </p:sp>
      <p:sp>
        <p:nvSpPr>
          <p:cNvPr id="5" name="Footer Placeholder 4">
            <a:extLst>
              <a:ext uri="{FF2B5EF4-FFF2-40B4-BE49-F238E27FC236}">
                <a16:creationId xmlns:a16="http://schemas.microsoft.com/office/drawing/2014/main" id="{9D480CFE-1119-AC34-AF1A-5AB7962594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ABBD71-3B0E-B3FA-6C20-5F58813F4BDC}"/>
              </a:ext>
            </a:extLst>
          </p:cNvPr>
          <p:cNvSpPr>
            <a:spLocks noGrp="1"/>
          </p:cNvSpPr>
          <p:nvPr>
            <p:ph type="sldNum" sz="quarter" idx="12"/>
          </p:nvPr>
        </p:nvSpPr>
        <p:spPr/>
        <p:txBody>
          <a:bodyPr/>
          <a:lstStyle/>
          <a:p>
            <a:fld id="{C9BD49D1-9D59-4A17-8D44-FE59A0B8D27A}" type="slidenum">
              <a:rPr lang="en-IN" smtClean="0"/>
              <a:t>‹#›</a:t>
            </a:fld>
            <a:endParaRPr lang="en-IN"/>
          </a:p>
        </p:txBody>
      </p:sp>
    </p:spTree>
    <p:extLst>
      <p:ext uri="{BB962C8B-B14F-4D97-AF65-F5344CB8AC3E}">
        <p14:creationId xmlns:p14="http://schemas.microsoft.com/office/powerpoint/2010/main" val="1364831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C1E2-0819-81B9-2FA2-B4E29B3F4D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5E4EA9-90A4-EBA8-54BD-7A116B5A31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D6DBE2-3668-433B-2895-E84C0AD40DED}"/>
              </a:ext>
            </a:extLst>
          </p:cNvPr>
          <p:cNvSpPr>
            <a:spLocks noGrp="1"/>
          </p:cNvSpPr>
          <p:nvPr>
            <p:ph type="dt" sz="half" idx="10"/>
          </p:nvPr>
        </p:nvSpPr>
        <p:spPr/>
        <p:txBody>
          <a:bodyPr/>
          <a:lstStyle/>
          <a:p>
            <a:fld id="{300A9A43-810E-4E99-81F3-DEDCC468B0D2}" type="datetimeFigureOut">
              <a:rPr lang="en-IN" smtClean="0"/>
              <a:t>15-11-2023</a:t>
            </a:fld>
            <a:endParaRPr lang="en-IN"/>
          </a:p>
        </p:txBody>
      </p:sp>
      <p:sp>
        <p:nvSpPr>
          <p:cNvPr id="5" name="Footer Placeholder 4">
            <a:extLst>
              <a:ext uri="{FF2B5EF4-FFF2-40B4-BE49-F238E27FC236}">
                <a16:creationId xmlns:a16="http://schemas.microsoft.com/office/drawing/2014/main" id="{E73A64F8-7955-F0A4-E409-626101443B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6669F4-428E-A677-CA6F-22530E6CC7AF}"/>
              </a:ext>
            </a:extLst>
          </p:cNvPr>
          <p:cNvSpPr>
            <a:spLocks noGrp="1"/>
          </p:cNvSpPr>
          <p:nvPr>
            <p:ph type="sldNum" sz="quarter" idx="12"/>
          </p:nvPr>
        </p:nvSpPr>
        <p:spPr/>
        <p:txBody>
          <a:bodyPr/>
          <a:lstStyle/>
          <a:p>
            <a:fld id="{C9BD49D1-9D59-4A17-8D44-FE59A0B8D27A}" type="slidenum">
              <a:rPr lang="en-IN" smtClean="0"/>
              <a:t>‹#›</a:t>
            </a:fld>
            <a:endParaRPr lang="en-IN"/>
          </a:p>
        </p:txBody>
      </p:sp>
    </p:spTree>
    <p:extLst>
      <p:ext uri="{BB962C8B-B14F-4D97-AF65-F5344CB8AC3E}">
        <p14:creationId xmlns:p14="http://schemas.microsoft.com/office/powerpoint/2010/main" val="4084603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B50514-18F7-5199-5D33-05C9322C79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60E548-E868-0DEC-B6CE-4D352613C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34FAEB-014F-0D3C-88E8-AB9253FD2ACA}"/>
              </a:ext>
            </a:extLst>
          </p:cNvPr>
          <p:cNvSpPr>
            <a:spLocks noGrp="1"/>
          </p:cNvSpPr>
          <p:nvPr>
            <p:ph type="dt" sz="half" idx="10"/>
          </p:nvPr>
        </p:nvSpPr>
        <p:spPr/>
        <p:txBody>
          <a:bodyPr/>
          <a:lstStyle/>
          <a:p>
            <a:fld id="{300A9A43-810E-4E99-81F3-DEDCC468B0D2}" type="datetimeFigureOut">
              <a:rPr lang="en-IN" smtClean="0"/>
              <a:t>15-11-2023</a:t>
            </a:fld>
            <a:endParaRPr lang="en-IN"/>
          </a:p>
        </p:txBody>
      </p:sp>
      <p:sp>
        <p:nvSpPr>
          <p:cNvPr id="5" name="Footer Placeholder 4">
            <a:extLst>
              <a:ext uri="{FF2B5EF4-FFF2-40B4-BE49-F238E27FC236}">
                <a16:creationId xmlns:a16="http://schemas.microsoft.com/office/drawing/2014/main" id="{373347DD-D578-1394-3517-E9216F1BA6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FFE074-23BD-B04B-6F58-DF1A4B3C22E3}"/>
              </a:ext>
            </a:extLst>
          </p:cNvPr>
          <p:cNvSpPr>
            <a:spLocks noGrp="1"/>
          </p:cNvSpPr>
          <p:nvPr>
            <p:ph type="sldNum" sz="quarter" idx="12"/>
          </p:nvPr>
        </p:nvSpPr>
        <p:spPr/>
        <p:txBody>
          <a:bodyPr/>
          <a:lstStyle/>
          <a:p>
            <a:fld id="{C9BD49D1-9D59-4A17-8D44-FE59A0B8D27A}" type="slidenum">
              <a:rPr lang="en-IN" smtClean="0"/>
              <a:t>‹#›</a:t>
            </a:fld>
            <a:endParaRPr lang="en-IN"/>
          </a:p>
        </p:txBody>
      </p:sp>
    </p:spTree>
    <p:extLst>
      <p:ext uri="{BB962C8B-B14F-4D97-AF65-F5344CB8AC3E}">
        <p14:creationId xmlns:p14="http://schemas.microsoft.com/office/powerpoint/2010/main" val="1928977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53A27-1810-D7A0-FA66-99470E8A81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C0499D-73B5-BC0A-0EF7-4DDCC40E6A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30852F-0BE2-13CD-D801-4197F6E255D2}"/>
              </a:ext>
            </a:extLst>
          </p:cNvPr>
          <p:cNvSpPr>
            <a:spLocks noGrp="1"/>
          </p:cNvSpPr>
          <p:nvPr>
            <p:ph type="dt" sz="half" idx="10"/>
          </p:nvPr>
        </p:nvSpPr>
        <p:spPr/>
        <p:txBody>
          <a:bodyPr/>
          <a:lstStyle/>
          <a:p>
            <a:fld id="{300A9A43-810E-4E99-81F3-DEDCC468B0D2}" type="datetimeFigureOut">
              <a:rPr lang="en-IN" smtClean="0"/>
              <a:t>15-11-2023</a:t>
            </a:fld>
            <a:endParaRPr lang="en-IN"/>
          </a:p>
        </p:txBody>
      </p:sp>
      <p:sp>
        <p:nvSpPr>
          <p:cNvPr id="5" name="Footer Placeholder 4">
            <a:extLst>
              <a:ext uri="{FF2B5EF4-FFF2-40B4-BE49-F238E27FC236}">
                <a16:creationId xmlns:a16="http://schemas.microsoft.com/office/drawing/2014/main" id="{70C799BF-AE75-592B-D44B-735563BD94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2832CB-83B9-DD76-8654-C686C69DB6FB}"/>
              </a:ext>
            </a:extLst>
          </p:cNvPr>
          <p:cNvSpPr>
            <a:spLocks noGrp="1"/>
          </p:cNvSpPr>
          <p:nvPr>
            <p:ph type="sldNum" sz="quarter" idx="12"/>
          </p:nvPr>
        </p:nvSpPr>
        <p:spPr/>
        <p:txBody>
          <a:bodyPr/>
          <a:lstStyle/>
          <a:p>
            <a:fld id="{C9BD49D1-9D59-4A17-8D44-FE59A0B8D27A}" type="slidenum">
              <a:rPr lang="en-IN" smtClean="0"/>
              <a:t>‹#›</a:t>
            </a:fld>
            <a:endParaRPr lang="en-IN"/>
          </a:p>
        </p:txBody>
      </p:sp>
    </p:spTree>
    <p:extLst>
      <p:ext uri="{BB962C8B-B14F-4D97-AF65-F5344CB8AC3E}">
        <p14:creationId xmlns:p14="http://schemas.microsoft.com/office/powerpoint/2010/main" val="215338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93D7-B9D7-2A15-3A22-33AAE791E9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B0643E-837A-88B6-7FE2-1A92B8774D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106D3F-786B-F272-2925-9BACE84543A1}"/>
              </a:ext>
            </a:extLst>
          </p:cNvPr>
          <p:cNvSpPr>
            <a:spLocks noGrp="1"/>
          </p:cNvSpPr>
          <p:nvPr>
            <p:ph type="dt" sz="half" idx="10"/>
          </p:nvPr>
        </p:nvSpPr>
        <p:spPr/>
        <p:txBody>
          <a:bodyPr/>
          <a:lstStyle/>
          <a:p>
            <a:fld id="{300A9A43-810E-4E99-81F3-DEDCC468B0D2}" type="datetimeFigureOut">
              <a:rPr lang="en-IN" smtClean="0"/>
              <a:t>15-11-2023</a:t>
            </a:fld>
            <a:endParaRPr lang="en-IN"/>
          </a:p>
        </p:txBody>
      </p:sp>
      <p:sp>
        <p:nvSpPr>
          <p:cNvPr id="5" name="Footer Placeholder 4">
            <a:extLst>
              <a:ext uri="{FF2B5EF4-FFF2-40B4-BE49-F238E27FC236}">
                <a16:creationId xmlns:a16="http://schemas.microsoft.com/office/drawing/2014/main" id="{8A76F616-F55B-0543-6AFE-CCC4CB0464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44C0DC-3BF5-C01B-0AA1-96C817A3C8D1}"/>
              </a:ext>
            </a:extLst>
          </p:cNvPr>
          <p:cNvSpPr>
            <a:spLocks noGrp="1"/>
          </p:cNvSpPr>
          <p:nvPr>
            <p:ph type="sldNum" sz="quarter" idx="12"/>
          </p:nvPr>
        </p:nvSpPr>
        <p:spPr/>
        <p:txBody>
          <a:bodyPr/>
          <a:lstStyle/>
          <a:p>
            <a:fld id="{C9BD49D1-9D59-4A17-8D44-FE59A0B8D27A}" type="slidenum">
              <a:rPr lang="en-IN" smtClean="0"/>
              <a:t>‹#›</a:t>
            </a:fld>
            <a:endParaRPr lang="en-IN"/>
          </a:p>
        </p:txBody>
      </p:sp>
    </p:spTree>
    <p:extLst>
      <p:ext uri="{BB962C8B-B14F-4D97-AF65-F5344CB8AC3E}">
        <p14:creationId xmlns:p14="http://schemas.microsoft.com/office/powerpoint/2010/main" val="1235862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EF795-7EA1-43C6-3598-B40D3A0D65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A1F2E0-34CE-E00B-BE83-CA6A549FF0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6CD31D-F667-DFA8-0308-B4C0DA6D28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2BD73B-A351-1B47-9008-0E1B5AEC6407}"/>
              </a:ext>
            </a:extLst>
          </p:cNvPr>
          <p:cNvSpPr>
            <a:spLocks noGrp="1"/>
          </p:cNvSpPr>
          <p:nvPr>
            <p:ph type="dt" sz="half" idx="10"/>
          </p:nvPr>
        </p:nvSpPr>
        <p:spPr/>
        <p:txBody>
          <a:bodyPr/>
          <a:lstStyle/>
          <a:p>
            <a:fld id="{300A9A43-810E-4E99-81F3-DEDCC468B0D2}" type="datetimeFigureOut">
              <a:rPr lang="en-IN" smtClean="0"/>
              <a:t>15-11-2023</a:t>
            </a:fld>
            <a:endParaRPr lang="en-IN"/>
          </a:p>
        </p:txBody>
      </p:sp>
      <p:sp>
        <p:nvSpPr>
          <p:cNvPr id="6" name="Footer Placeholder 5">
            <a:extLst>
              <a:ext uri="{FF2B5EF4-FFF2-40B4-BE49-F238E27FC236}">
                <a16:creationId xmlns:a16="http://schemas.microsoft.com/office/drawing/2014/main" id="{70748CA8-5094-49CA-F26B-F2F1D0A790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898D13-0506-62B3-3DF3-1CB7366B604D}"/>
              </a:ext>
            </a:extLst>
          </p:cNvPr>
          <p:cNvSpPr>
            <a:spLocks noGrp="1"/>
          </p:cNvSpPr>
          <p:nvPr>
            <p:ph type="sldNum" sz="quarter" idx="12"/>
          </p:nvPr>
        </p:nvSpPr>
        <p:spPr/>
        <p:txBody>
          <a:bodyPr/>
          <a:lstStyle/>
          <a:p>
            <a:fld id="{C9BD49D1-9D59-4A17-8D44-FE59A0B8D27A}" type="slidenum">
              <a:rPr lang="en-IN" smtClean="0"/>
              <a:t>‹#›</a:t>
            </a:fld>
            <a:endParaRPr lang="en-IN"/>
          </a:p>
        </p:txBody>
      </p:sp>
    </p:spTree>
    <p:extLst>
      <p:ext uri="{BB962C8B-B14F-4D97-AF65-F5344CB8AC3E}">
        <p14:creationId xmlns:p14="http://schemas.microsoft.com/office/powerpoint/2010/main" val="434326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66564-9D49-B9E8-A003-EB324DB4E38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0471D6-07A4-5B73-CA67-DBF0B2038F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392528-0468-982B-342D-56B2B0FFC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4ECCC1-0912-1FC9-B94D-C03FF15F6A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7C40CD-B3C3-1993-2E38-486DBEB0B1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A964E8-D75D-44C4-46D7-BCBF00DFA004}"/>
              </a:ext>
            </a:extLst>
          </p:cNvPr>
          <p:cNvSpPr>
            <a:spLocks noGrp="1"/>
          </p:cNvSpPr>
          <p:nvPr>
            <p:ph type="dt" sz="half" idx="10"/>
          </p:nvPr>
        </p:nvSpPr>
        <p:spPr/>
        <p:txBody>
          <a:bodyPr/>
          <a:lstStyle/>
          <a:p>
            <a:fld id="{300A9A43-810E-4E99-81F3-DEDCC468B0D2}" type="datetimeFigureOut">
              <a:rPr lang="en-IN" smtClean="0"/>
              <a:t>15-11-2023</a:t>
            </a:fld>
            <a:endParaRPr lang="en-IN"/>
          </a:p>
        </p:txBody>
      </p:sp>
      <p:sp>
        <p:nvSpPr>
          <p:cNvPr id="8" name="Footer Placeholder 7">
            <a:extLst>
              <a:ext uri="{FF2B5EF4-FFF2-40B4-BE49-F238E27FC236}">
                <a16:creationId xmlns:a16="http://schemas.microsoft.com/office/drawing/2014/main" id="{03059F22-1672-7380-AE31-C3FF890B8BE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B29E64-28CE-C6B8-D553-80FCBB639505}"/>
              </a:ext>
            </a:extLst>
          </p:cNvPr>
          <p:cNvSpPr>
            <a:spLocks noGrp="1"/>
          </p:cNvSpPr>
          <p:nvPr>
            <p:ph type="sldNum" sz="quarter" idx="12"/>
          </p:nvPr>
        </p:nvSpPr>
        <p:spPr/>
        <p:txBody>
          <a:bodyPr/>
          <a:lstStyle/>
          <a:p>
            <a:fld id="{C9BD49D1-9D59-4A17-8D44-FE59A0B8D27A}" type="slidenum">
              <a:rPr lang="en-IN" smtClean="0"/>
              <a:t>‹#›</a:t>
            </a:fld>
            <a:endParaRPr lang="en-IN"/>
          </a:p>
        </p:txBody>
      </p:sp>
    </p:spTree>
    <p:extLst>
      <p:ext uri="{BB962C8B-B14F-4D97-AF65-F5344CB8AC3E}">
        <p14:creationId xmlns:p14="http://schemas.microsoft.com/office/powerpoint/2010/main" val="233917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AD2E7-6E5C-48E5-D83F-5D0511EF5A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4B434F-DE76-7676-9EED-8A3E19B953B3}"/>
              </a:ext>
            </a:extLst>
          </p:cNvPr>
          <p:cNvSpPr>
            <a:spLocks noGrp="1"/>
          </p:cNvSpPr>
          <p:nvPr>
            <p:ph type="dt" sz="half" idx="10"/>
          </p:nvPr>
        </p:nvSpPr>
        <p:spPr/>
        <p:txBody>
          <a:bodyPr/>
          <a:lstStyle/>
          <a:p>
            <a:fld id="{300A9A43-810E-4E99-81F3-DEDCC468B0D2}" type="datetimeFigureOut">
              <a:rPr lang="en-IN" smtClean="0"/>
              <a:t>15-11-2023</a:t>
            </a:fld>
            <a:endParaRPr lang="en-IN"/>
          </a:p>
        </p:txBody>
      </p:sp>
      <p:sp>
        <p:nvSpPr>
          <p:cNvPr id="4" name="Footer Placeholder 3">
            <a:extLst>
              <a:ext uri="{FF2B5EF4-FFF2-40B4-BE49-F238E27FC236}">
                <a16:creationId xmlns:a16="http://schemas.microsoft.com/office/drawing/2014/main" id="{E0D70F1D-A17E-CD06-75B8-44E8F3CEFDE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47D6FA-321B-84F4-6CEC-CED7C36D15C6}"/>
              </a:ext>
            </a:extLst>
          </p:cNvPr>
          <p:cNvSpPr>
            <a:spLocks noGrp="1"/>
          </p:cNvSpPr>
          <p:nvPr>
            <p:ph type="sldNum" sz="quarter" idx="12"/>
          </p:nvPr>
        </p:nvSpPr>
        <p:spPr/>
        <p:txBody>
          <a:bodyPr/>
          <a:lstStyle/>
          <a:p>
            <a:fld id="{C9BD49D1-9D59-4A17-8D44-FE59A0B8D27A}" type="slidenum">
              <a:rPr lang="en-IN" smtClean="0"/>
              <a:t>‹#›</a:t>
            </a:fld>
            <a:endParaRPr lang="en-IN"/>
          </a:p>
        </p:txBody>
      </p:sp>
    </p:spTree>
    <p:extLst>
      <p:ext uri="{BB962C8B-B14F-4D97-AF65-F5344CB8AC3E}">
        <p14:creationId xmlns:p14="http://schemas.microsoft.com/office/powerpoint/2010/main" val="2047726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BCBAC5-8882-F83B-316E-D035D0D0246A}"/>
              </a:ext>
            </a:extLst>
          </p:cNvPr>
          <p:cNvSpPr>
            <a:spLocks noGrp="1"/>
          </p:cNvSpPr>
          <p:nvPr>
            <p:ph type="dt" sz="half" idx="10"/>
          </p:nvPr>
        </p:nvSpPr>
        <p:spPr/>
        <p:txBody>
          <a:bodyPr/>
          <a:lstStyle/>
          <a:p>
            <a:fld id="{300A9A43-810E-4E99-81F3-DEDCC468B0D2}" type="datetimeFigureOut">
              <a:rPr lang="en-IN" smtClean="0"/>
              <a:t>15-11-2023</a:t>
            </a:fld>
            <a:endParaRPr lang="en-IN"/>
          </a:p>
        </p:txBody>
      </p:sp>
      <p:sp>
        <p:nvSpPr>
          <p:cNvPr id="3" name="Footer Placeholder 2">
            <a:extLst>
              <a:ext uri="{FF2B5EF4-FFF2-40B4-BE49-F238E27FC236}">
                <a16:creationId xmlns:a16="http://schemas.microsoft.com/office/drawing/2014/main" id="{EB4A1562-2709-BC93-749C-A38C8B30A3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354546-41CB-A11D-EF28-055B6C9FAB21}"/>
              </a:ext>
            </a:extLst>
          </p:cNvPr>
          <p:cNvSpPr>
            <a:spLocks noGrp="1"/>
          </p:cNvSpPr>
          <p:nvPr>
            <p:ph type="sldNum" sz="quarter" idx="12"/>
          </p:nvPr>
        </p:nvSpPr>
        <p:spPr/>
        <p:txBody>
          <a:bodyPr/>
          <a:lstStyle/>
          <a:p>
            <a:fld id="{C9BD49D1-9D59-4A17-8D44-FE59A0B8D27A}" type="slidenum">
              <a:rPr lang="en-IN" smtClean="0"/>
              <a:t>‹#›</a:t>
            </a:fld>
            <a:endParaRPr lang="en-IN"/>
          </a:p>
        </p:txBody>
      </p:sp>
    </p:spTree>
    <p:extLst>
      <p:ext uri="{BB962C8B-B14F-4D97-AF65-F5344CB8AC3E}">
        <p14:creationId xmlns:p14="http://schemas.microsoft.com/office/powerpoint/2010/main" val="3544697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ABBC0-D66D-B4CD-E875-FDD4043505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7C7BBE4-5162-6DCC-9ADE-D32C26E9C2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0CEC29-BCCF-8905-0A9D-BB727D63C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12FD38-26CF-6F4F-4F41-083F2ABEBA0E}"/>
              </a:ext>
            </a:extLst>
          </p:cNvPr>
          <p:cNvSpPr>
            <a:spLocks noGrp="1"/>
          </p:cNvSpPr>
          <p:nvPr>
            <p:ph type="dt" sz="half" idx="10"/>
          </p:nvPr>
        </p:nvSpPr>
        <p:spPr/>
        <p:txBody>
          <a:bodyPr/>
          <a:lstStyle/>
          <a:p>
            <a:fld id="{300A9A43-810E-4E99-81F3-DEDCC468B0D2}" type="datetimeFigureOut">
              <a:rPr lang="en-IN" smtClean="0"/>
              <a:t>15-11-2023</a:t>
            </a:fld>
            <a:endParaRPr lang="en-IN"/>
          </a:p>
        </p:txBody>
      </p:sp>
      <p:sp>
        <p:nvSpPr>
          <p:cNvPr id="6" name="Footer Placeholder 5">
            <a:extLst>
              <a:ext uri="{FF2B5EF4-FFF2-40B4-BE49-F238E27FC236}">
                <a16:creationId xmlns:a16="http://schemas.microsoft.com/office/drawing/2014/main" id="{281BBFAE-8C0F-54B0-6DF6-047ACE886B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21F916-3A2E-8A31-830F-50AC3F1C8725}"/>
              </a:ext>
            </a:extLst>
          </p:cNvPr>
          <p:cNvSpPr>
            <a:spLocks noGrp="1"/>
          </p:cNvSpPr>
          <p:nvPr>
            <p:ph type="sldNum" sz="quarter" idx="12"/>
          </p:nvPr>
        </p:nvSpPr>
        <p:spPr/>
        <p:txBody>
          <a:bodyPr/>
          <a:lstStyle/>
          <a:p>
            <a:fld id="{C9BD49D1-9D59-4A17-8D44-FE59A0B8D27A}" type="slidenum">
              <a:rPr lang="en-IN" smtClean="0"/>
              <a:t>‹#›</a:t>
            </a:fld>
            <a:endParaRPr lang="en-IN"/>
          </a:p>
        </p:txBody>
      </p:sp>
    </p:spTree>
    <p:extLst>
      <p:ext uri="{BB962C8B-B14F-4D97-AF65-F5344CB8AC3E}">
        <p14:creationId xmlns:p14="http://schemas.microsoft.com/office/powerpoint/2010/main" val="4149427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8613-2EAA-1C0E-7E67-112B939B2C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92A9BC-8692-9F33-58EA-2AB89AAE0D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A5717F-548A-9CAD-83AC-2A4AC99C53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8E948E-1260-5875-36ED-2A7942A322D5}"/>
              </a:ext>
            </a:extLst>
          </p:cNvPr>
          <p:cNvSpPr>
            <a:spLocks noGrp="1"/>
          </p:cNvSpPr>
          <p:nvPr>
            <p:ph type="dt" sz="half" idx="10"/>
          </p:nvPr>
        </p:nvSpPr>
        <p:spPr/>
        <p:txBody>
          <a:bodyPr/>
          <a:lstStyle/>
          <a:p>
            <a:fld id="{300A9A43-810E-4E99-81F3-DEDCC468B0D2}" type="datetimeFigureOut">
              <a:rPr lang="en-IN" smtClean="0"/>
              <a:t>15-11-2023</a:t>
            </a:fld>
            <a:endParaRPr lang="en-IN"/>
          </a:p>
        </p:txBody>
      </p:sp>
      <p:sp>
        <p:nvSpPr>
          <p:cNvPr id="6" name="Footer Placeholder 5">
            <a:extLst>
              <a:ext uri="{FF2B5EF4-FFF2-40B4-BE49-F238E27FC236}">
                <a16:creationId xmlns:a16="http://schemas.microsoft.com/office/drawing/2014/main" id="{94776B6E-27FC-4FD3-0308-B677D386B3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C74B20-1FCD-A69C-B6E0-3DD1637C7473}"/>
              </a:ext>
            </a:extLst>
          </p:cNvPr>
          <p:cNvSpPr>
            <a:spLocks noGrp="1"/>
          </p:cNvSpPr>
          <p:nvPr>
            <p:ph type="sldNum" sz="quarter" idx="12"/>
          </p:nvPr>
        </p:nvSpPr>
        <p:spPr/>
        <p:txBody>
          <a:bodyPr/>
          <a:lstStyle/>
          <a:p>
            <a:fld id="{C9BD49D1-9D59-4A17-8D44-FE59A0B8D27A}" type="slidenum">
              <a:rPr lang="en-IN" smtClean="0"/>
              <a:t>‹#›</a:t>
            </a:fld>
            <a:endParaRPr lang="en-IN"/>
          </a:p>
        </p:txBody>
      </p:sp>
    </p:spTree>
    <p:extLst>
      <p:ext uri="{BB962C8B-B14F-4D97-AF65-F5344CB8AC3E}">
        <p14:creationId xmlns:p14="http://schemas.microsoft.com/office/powerpoint/2010/main" val="3660008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CAB6D3-1570-B02E-354F-15584E1CD6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24B592-F660-284D-7939-37D6088D7B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F63DE0-F75F-C0CF-F320-B1AF88B09A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0A9A43-810E-4E99-81F3-DEDCC468B0D2}" type="datetimeFigureOut">
              <a:rPr lang="en-IN" smtClean="0"/>
              <a:t>15-11-2023</a:t>
            </a:fld>
            <a:endParaRPr lang="en-IN"/>
          </a:p>
        </p:txBody>
      </p:sp>
      <p:sp>
        <p:nvSpPr>
          <p:cNvPr id="5" name="Footer Placeholder 4">
            <a:extLst>
              <a:ext uri="{FF2B5EF4-FFF2-40B4-BE49-F238E27FC236}">
                <a16:creationId xmlns:a16="http://schemas.microsoft.com/office/drawing/2014/main" id="{B766F178-C259-F278-79C8-EF4F3EED4F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9319D4-5BD0-24CF-2478-785434387A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BD49D1-9D59-4A17-8D44-FE59A0B8D27A}" type="slidenum">
              <a:rPr lang="en-IN" smtClean="0"/>
              <a:t>‹#›</a:t>
            </a:fld>
            <a:endParaRPr lang="en-IN"/>
          </a:p>
        </p:txBody>
      </p:sp>
    </p:spTree>
    <p:extLst>
      <p:ext uri="{BB962C8B-B14F-4D97-AF65-F5344CB8AC3E}">
        <p14:creationId xmlns:p14="http://schemas.microsoft.com/office/powerpoint/2010/main" val="3153093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8.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9.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143B171-50B5-BEDF-3E6A-E4F07773417A}"/>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1000" cy="695422"/>
          </a:xfrm>
          <a:prstGeom prst="rect">
            <a:avLst/>
          </a:prstGeom>
        </p:spPr>
      </p:pic>
      <p:pic>
        <p:nvPicPr>
          <p:cNvPr id="6" name="Picture 5">
            <a:extLst>
              <a:ext uri="{FF2B5EF4-FFF2-40B4-BE49-F238E27FC236}">
                <a16:creationId xmlns:a16="http://schemas.microsoft.com/office/drawing/2014/main" id="{2273A633-3722-54F6-F8E0-71677B0CC7E6}"/>
              </a:ext>
            </a:extLst>
          </p:cNvPr>
          <p:cNvPicPr>
            <a:picLocks noGrp="1" noRot="1" noChangeAspect="1" noMove="1" noResize="1" noEditPoints="1" noAdjustHandles="1" noChangeArrowheads="1" noChangeShapeType="1" noCrop="1"/>
          </p:cNvPicPr>
          <p:nvPr/>
        </p:nvPicPr>
        <p:blipFill>
          <a:blip r:embed="rId3"/>
          <a:stretch>
            <a:fillRect/>
          </a:stretch>
        </p:blipFill>
        <p:spPr>
          <a:xfrm>
            <a:off x="10791630" y="0"/>
            <a:ext cx="1400370" cy="600159"/>
          </a:xfrm>
          <a:prstGeom prst="rect">
            <a:avLst/>
          </a:prstGeom>
        </p:spPr>
      </p:pic>
      <p:sp>
        <p:nvSpPr>
          <p:cNvPr id="2" name="Title 1">
            <a:extLst>
              <a:ext uri="{FF2B5EF4-FFF2-40B4-BE49-F238E27FC236}">
                <a16:creationId xmlns:a16="http://schemas.microsoft.com/office/drawing/2014/main" id="{86AA0D0D-9E1E-C629-6B50-1D345E010B4D}"/>
              </a:ext>
            </a:extLst>
          </p:cNvPr>
          <p:cNvSpPr>
            <a:spLocks noGrp="1"/>
          </p:cNvSpPr>
          <p:nvPr>
            <p:ph type="ctrTitle"/>
          </p:nvPr>
        </p:nvSpPr>
        <p:spPr/>
        <p:txBody>
          <a:bodyPr/>
          <a:lstStyle/>
          <a:p>
            <a:r>
              <a:rPr lang="en-IN" b="1" dirty="0">
                <a:solidFill>
                  <a:schemeClr val="accent1">
                    <a:lumMod val="75000"/>
                  </a:schemeClr>
                </a:solidFill>
                <a:latin typeface="+mn-lt"/>
                <a:ea typeface="ADLaM Display" panose="020F0502020204030204" pitchFamily="2" charset="0"/>
                <a:cs typeface="ADLaM Display" panose="020F0502020204030204" pitchFamily="2" charset="0"/>
              </a:rPr>
              <a:t>SQL and Databases:</a:t>
            </a:r>
          </a:p>
        </p:txBody>
      </p:sp>
      <p:sp>
        <p:nvSpPr>
          <p:cNvPr id="3" name="Subtitle 2">
            <a:extLst>
              <a:ext uri="{FF2B5EF4-FFF2-40B4-BE49-F238E27FC236}">
                <a16:creationId xmlns:a16="http://schemas.microsoft.com/office/drawing/2014/main" id="{73E0FDFE-781C-520C-5856-27E1B5639733}"/>
              </a:ext>
            </a:extLst>
          </p:cNvPr>
          <p:cNvSpPr>
            <a:spLocks noGrp="1"/>
          </p:cNvSpPr>
          <p:nvPr>
            <p:ph type="subTitle" idx="1"/>
          </p:nvPr>
        </p:nvSpPr>
        <p:spPr>
          <a:xfrm>
            <a:off x="2941607" y="3500349"/>
            <a:ext cx="7605623" cy="1655762"/>
          </a:xfrm>
        </p:spPr>
        <p:txBody>
          <a:bodyPr>
            <a:normAutofit/>
          </a:bodyPr>
          <a:lstStyle/>
          <a:p>
            <a:pPr algn="l"/>
            <a:r>
              <a:rPr lang="en-IN" sz="3200" b="1" dirty="0">
                <a:solidFill>
                  <a:schemeClr val="bg1">
                    <a:lumMod val="65000"/>
                  </a:schemeClr>
                </a:solidFill>
              </a:rPr>
              <a:t>Project Report</a:t>
            </a:r>
          </a:p>
        </p:txBody>
      </p:sp>
      <p:sp>
        <p:nvSpPr>
          <p:cNvPr id="4" name="TextBox 3">
            <a:extLst>
              <a:ext uri="{FF2B5EF4-FFF2-40B4-BE49-F238E27FC236}">
                <a16:creationId xmlns:a16="http://schemas.microsoft.com/office/drawing/2014/main" id="{2E12ECE4-E93A-6E3C-F8B2-C0D820F96F3D}"/>
              </a:ext>
            </a:extLst>
          </p:cNvPr>
          <p:cNvSpPr txBox="1"/>
          <p:nvPr/>
        </p:nvSpPr>
        <p:spPr>
          <a:xfrm>
            <a:off x="5719312" y="5735637"/>
            <a:ext cx="6445675" cy="461665"/>
          </a:xfrm>
          <a:prstGeom prst="rect">
            <a:avLst/>
          </a:prstGeom>
          <a:noFill/>
        </p:spPr>
        <p:txBody>
          <a:bodyPr wrap="none" rtlCol="0">
            <a:spAutoFit/>
          </a:bodyPr>
          <a:lstStyle/>
          <a:p>
            <a:r>
              <a:rPr lang="en-IN" sz="2400" b="1" dirty="0">
                <a:solidFill>
                  <a:schemeClr val="tx1">
                    <a:lumMod val="65000"/>
                    <a:lumOff val="35000"/>
                  </a:schemeClr>
                </a:solidFill>
              </a:rPr>
              <a:t>By: Tuhin Sengupta – AIML May 2023 A (Group 4)</a:t>
            </a:r>
          </a:p>
        </p:txBody>
      </p:sp>
    </p:spTree>
    <p:extLst>
      <p:ext uri="{BB962C8B-B14F-4D97-AF65-F5344CB8AC3E}">
        <p14:creationId xmlns:p14="http://schemas.microsoft.com/office/powerpoint/2010/main" val="2016858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364D3C86-7150-92BB-0D17-D0DD39DC3F84}"/>
              </a:ext>
            </a:extLst>
          </p:cNvPr>
          <p:cNvSpPr/>
          <p:nvPr/>
        </p:nvSpPr>
        <p:spPr>
          <a:xfrm>
            <a:off x="4656871" y="1086359"/>
            <a:ext cx="7133913" cy="5407747"/>
          </a:xfrm>
          <a:prstGeom prst="roundRect">
            <a:avLst>
              <a:gd name="adj" fmla="val 6545"/>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100" b="1" dirty="0">
                <a:solidFill>
                  <a:schemeClr val="tx1"/>
                </a:solidFill>
              </a:rPr>
              <a:t>Overall Decreasing Trend:</a:t>
            </a:r>
            <a:r>
              <a:rPr lang="en-US" sz="1100" dirty="0">
                <a:solidFill>
                  <a:schemeClr val="tx1"/>
                </a:solidFill>
              </a:rPr>
              <a:t> There is a decreasing trend in the number of orders from Quarter 1 to Quarter 4, indicating a potential decline in demand or other factors affecting order volume.</a:t>
            </a:r>
          </a:p>
          <a:p>
            <a:pPr marL="285750" indent="-285750">
              <a:buFont typeface="Arial" panose="020B0604020202020204" pitchFamily="34" charset="0"/>
              <a:buChar char="•"/>
            </a:pPr>
            <a:endParaRPr lang="en-US" sz="1100" b="1" dirty="0">
              <a:solidFill>
                <a:schemeClr val="tx1"/>
              </a:solidFill>
            </a:endParaRPr>
          </a:p>
          <a:p>
            <a:pPr marL="285750" indent="-285750">
              <a:buFont typeface="Arial" panose="020B0604020202020204" pitchFamily="34" charset="0"/>
              <a:buChar char="•"/>
            </a:pPr>
            <a:r>
              <a:rPr lang="en-US" sz="1100" b="1" dirty="0">
                <a:solidFill>
                  <a:schemeClr val="tx1"/>
                </a:solidFill>
              </a:rPr>
              <a:t>Quarterly Variations:</a:t>
            </a:r>
            <a:r>
              <a:rPr lang="en-US" sz="1100" dirty="0">
                <a:solidFill>
                  <a:schemeClr val="tx1"/>
                </a:solidFill>
              </a:rPr>
              <a:t> Each quarter shows a different level of order volume, suggesting seasonal or cyclical patterns in customer purchasing behavior.</a:t>
            </a:r>
          </a:p>
          <a:p>
            <a:pPr marL="285750" indent="-285750">
              <a:buFont typeface="Arial" panose="020B0604020202020204" pitchFamily="34" charset="0"/>
              <a:buChar char="•"/>
            </a:pPr>
            <a:endParaRPr lang="en-US" sz="1100" b="1" dirty="0">
              <a:solidFill>
                <a:schemeClr val="tx1"/>
              </a:solidFill>
            </a:endParaRPr>
          </a:p>
          <a:p>
            <a:pPr marL="285750" indent="-285750">
              <a:buFont typeface="Arial" panose="020B0604020202020204" pitchFamily="34" charset="0"/>
              <a:buChar char="•"/>
            </a:pPr>
            <a:r>
              <a:rPr lang="en-US" sz="1100" b="1" dirty="0">
                <a:solidFill>
                  <a:schemeClr val="tx1"/>
                </a:solidFill>
              </a:rPr>
              <a:t>Customer Behavior Analysis:</a:t>
            </a:r>
            <a:r>
              <a:rPr lang="en-US" sz="1100" dirty="0">
                <a:solidFill>
                  <a:schemeClr val="tx1"/>
                </a:solidFill>
              </a:rPr>
              <a:t> Analyzing customer behavior and preferences during different quarters can provide insights into the types of products or services that are more popular during specific times of the year.</a:t>
            </a:r>
          </a:p>
          <a:p>
            <a:pPr marL="285750" indent="-285750">
              <a:buFont typeface="Arial" panose="020B0604020202020204" pitchFamily="34" charset="0"/>
              <a:buChar char="•"/>
            </a:pPr>
            <a:endParaRPr lang="en-US" sz="1100" b="1" dirty="0">
              <a:solidFill>
                <a:schemeClr val="tx1"/>
              </a:solidFill>
            </a:endParaRPr>
          </a:p>
          <a:p>
            <a:pPr marL="285750" indent="-285750">
              <a:buFont typeface="Arial" panose="020B0604020202020204" pitchFamily="34" charset="0"/>
              <a:buChar char="•"/>
            </a:pPr>
            <a:r>
              <a:rPr lang="en-US" sz="1100" b="1" dirty="0">
                <a:solidFill>
                  <a:schemeClr val="tx1"/>
                </a:solidFill>
              </a:rPr>
              <a:t>Supply Chain and Inventory Management:</a:t>
            </a:r>
            <a:r>
              <a:rPr lang="en-US" sz="1100" dirty="0">
                <a:solidFill>
                  <a:schemeClr val="tx1"/>
                </a:solidFill>
              </a:rPr>
              <a:t> Order trends can impact supply chain management and inventory planning. Businesses may need to adjust their production and inventory levels based on the observed order patterns.</a:t>
            </a:r>
          </a:p>
          <a:p>
            <a:pPr marL="285750" indent="-285750">
              <a:buFont typeface="Arial" panose="020B0604020202020204" pitchFamily="34" charset="0"/>
              <a:buChar char="•"/>
            </a:pPr>
            <a:endParaRPr lang="en-US" sz="1100" b="1" dirty="0">
              <a:solidFill>
                <a:schemeClr val="tx1"/>
              </a:solidFill>
            </a:endParaRPr>
          </a:p>
          <a:p>
            <a:pPr marL="285750" indent="-285750">
              <a:buFont typeface="Arial" panose="020B0604020202020204" pitchFamily="34" charset="0"/>
              <a:buChar char="•"/>
            </a:pPr>
            <a:r>
              <a:rPr lang="en-US" sz="1100" b="1" dirty="0">
                <a:solidFill>
                  <a:schemeClr val="tx1"/>
                </a:solidFill>
              </a:rPr>
              <a:t>Marketing and Promotions:</a:t>
            </a:r>
            <a:r>
              <a:rPr lang="en-US" sz="1100" dirty="0">
                <a:solidFill>
                  <a:schemeClr val="tx1"/>
                </a:solidFill>
              </a:rPr>
              <a:t> Seasonal marketing campaigns, promotions, and incentives could be considered to stimulate demand during quarters with lower order volumes.</a:t>
            </a:r>
          </a:p>
          <a:p>
            <a:pPr marL="285750" indent="-285750">
              <a:buFont typeface="Arial" panose="020B0604020202020204" pitchFamily="34" charset="0"/>
              <a:buChar char="•"/>
            </a:pPr>
            <a:endParaRPr lang="en-US" sz="1100" b="1" dirty="0">
              <a:solidFill>
                <a:schemeClr val="tx1"/>
              </a:solidFill>
            </a:endParaRPr>
          </a:p>
          <a:p>
            <a:pPr marL="285750" indent="-285750">
              <a:buFont typeface="Arial" panose="020B0604020202020204" pitchFamily="34" charset="0"/>
              <a:buChar char="•"/>
            </a:pPr>
            <a:r>
              <a:rPr lang="en-US" sz="1100" b="1" dirty="0">
                <a:solidFill>
                  <a:schemeClr val="tx1"/>
                </a:solidFill>
              </a:rPr>
              <a:t>Competitive Landscape:</a:t>
            </a:r>
            <a:r>
              <a:rPr lang="en-US" sz="1100" dirty="0">
                <a:solidFill>
                  <a:schemeClr val="tx1"/>
                </a:solidFill>
              </a:rPr>
              <a:t> Monitoring the competitive landscape and industry trends can help businesses understand how their performance compares to that of competitors and whether market conditions are affecting the entire industry.</a:t>
            </a:r>
          </a:p>
          <a:p>
            <a:pPr marL="285750" indent="-285750">
              <a:buFont typeface="Arial" panose="020B0604020202020204" pitchFamily="34" charset="0"/>
              <a:buChar char="•"/>
            </a:pPr>
            <a:endParaRPr lang="en-US" sz="1100" b="1" dirty="0">
              <a:solidFill>
                <a:schemeClr val="tx1"/>
              </a:solidFill>
            </a:endParaRPr>
          </a:p>
          <a:p>
            <a:pPr marL="285750" indent="-285750">
              <a:buFont typeface="Arial" panose="020B0604020202020204" pitchFamily="34" charset="0"/>
              <a:buChar char="•"/>
            </a:pPr>
            <a:r>
              <a:rPr lang="en-US" sz="1100" b="1" dirty="0">
                <a:solidFill>
                  <a:schemeClr val="tx1"/>
                </a:solidFill>
              </a:rPr>
              <a:t>Customer Engagement:</a:t>
            </a:r>
            <a:r>
              <a:rPr lang="en-US" sz="1100" dirty="0">
                <a:solidFill>
                  <a:schemeClr val="tx1"/>
                </a:solidFill>
              </a:rPr>
              <a:t> Engaging with customers through surveys or feedback mechanisms can provide additional insights into the reasons behind the declining trend in order volumes</a:t>
            </a:r>
            <a:r>
              <a:rPr lang="en-US" sz="1100" b="1" dirty="0">
                <a:solidFill>
                  <a:schemeClr val="tx1"/>
                </a:solidFill>
              </a:rPr>
              <a:t>.</a:t>
            </a:r>
          </a:p>
          <a:p>
            <a:pPr marL="285750" indent="-285750">
              <a:buFont typeface="Arial" panose="020B0604020202020204" pitchFamily="34" charset="0"/>
              <a:buChar char="•"/>
            </a:pPr>
            <a:endParaRPr lang="en-US" sz="1100" b="1" dirty="0">
              <a:solidFill>
                <a:schemeClr val="tx1"/>
              </a:solidFill>
            </a:endParaRPr>
          </a:p>
          <a:p>
            <a:pPr marL="285750" indent="-285750">
              <a:buFont typeface="Arial" panose="020B0604020202020204" pitchFamily="34" charset="0"/>
              <a:buChar char="•"/>
            </a:pPr>
            <a:r>
              <a:rPr lang="en-US" sz="1100" b="1" dirty="0">
                <a:solidFill>
                  <a:schemeClr val="tx1"/>
                </a:solidFill>
              </a:rPr>
              <a:t>External Factors Impact:</a:t>
            </a:r>
            <a:r>
              <a:rPr lang="en-US" sz="1100" dirty="0">
                <a:solidFill>
                  <a:schemeClr val="tx1"/>
                </a:solidFill>
              </a:rPr>
              <a:t> External factors such as global events, economic policies, or changes in consumer behavior may also contribute to fluctuations in order volumes.</a:t>
            </a:r>
            <a:endParaRPr lang="en-US" sz="1100" b="1" dirty="0">
              <a:solidFill>
                <a:schemeClr val="tx1"/>
              </a:solidFill>
            </a:endParaRPr>
          </a:p>
          <a:p>
            <a:pPr marL="285750" indent="-285750">
              <a:buFont typeface="Arial" panose="020B0604020202020204" pitchFamily="34" charset="0"/>
              <a:buChar char="•"/>
            </a:pPr>
            <a:endParaRPr lang="en-US" sz="1100" b="1" dirty="0">
              <a:solidFill>
                <a:schemeClr val="tx1"/>
              </a:solidFill>
            </a:endParaRPr>
          </a:p>
          <a:p>
            <a:pPr marL="285750" indent="-285750">
              <a:buFont typeface="Arial" panose="020B0604020202020204" pitchFamily="34" charset="0"/>
              <a:buChar char="•"/>
            </a:pPr>
            <a:r>
              <a:rPr lang="en-US" sz="1100" b="1" dirty="0">
                <a:solidFill>
                  <a:schemeClr val="tx1"/>
                </a:solidFill>
              </a:rPr>
              <a:t>Monitoring for Reversal:</a:t>
            </a:r>
            <a:r>
              <a:rPr lang="en-US" sz="1100" dirty="0">
                <a:solidFill>
                  <a:schemeClr val="tx1"/>
                </a:solidFill>
              </a:rPr>
              <a:t> Regular monitoring of order trends is essential to identify any potential reversal in the trend and capitalize on opportunities for growth.</a:t>
            </a:r>
          </a:p>
        </p:txBody>
      </p:sp>
      <p:sp>
        <p:nvSpPr>
          <p:cNvPr id="20" name="Rectangle: Rounded Corners 19">
            <a:extLst>
              <a:ext uri="{FF2B5EF4-FFF2-40B4-BE49-F238E27FC236}">
                <a16:creationId xmlns:a16="http://schemas.microsoft.com/office/drawing/2014/main" id="{11A4B870-0C9C-C375-9E14-88CB0D485260}"/>
              </a:ext>
            </a:extLst>
          </p:cNvPr>
          <p:cNvSpPr/>
          <p:nvPr/>
        </p:nvSpPr>
        <p:spPr>
          <a:xfrm>
            <a:off x="401216" y="817748"/>
            <a:ext cx="3984172" cy="5676358"/>
          </a:xfrm>
          <a:prstGeom prst="roundRect">
            <a:avLst>
              <a:gd name="adj" fmla="val 10365"/>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8" name="Picture 7">
            <a:extLst>
              <a:ext uri="{FF2B5EF4-FFF2-40B4-BE49-F238E27FC236}">
                <a16:creationId xmlns:a16="http://schemas.microsoft.com/office/drawing/2014/main" id="{7143B171-50B5-BEDF-3E6A-E4F07773417A}"/>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1000" cy="695422"/>
          </a:xfrm>
          <a:prstGeom prst="rect">
            <a:avLst/>
          </a:prstGeom>
        </p:spPr>
      </p:pic>
      <p:pic>
        <p:nvPicPr>
          <p:cNvPr id="6" name="Picture 5">
            <a:extLst>
              <a:ext uri="{FF2B5EF4-FFF2-40B4-BE49-F238E27FC236}">
                <a16:creationId xmlns:a16="http://schemas.microsoft.com/office/drawing/2014/main" id="{2273A633-3722-54F6-F8E0-71677B0CC7E6}"/>
              </a:ext>
            </a:extLst>
          </p:cNvPr>
          <p:cNvPicPr>
            <a:picLocks noGrp="1" noRot="1" noChangeAspect="1" noMove="1" noResize="1" noEditPoints="1" noAdjustHandles="1" noChangeArrowheads="1" noChangeShapeType="1" noCrop="1"/>
          </p:cNvPicPr>
          <p:nvPr/>
        </p:nvPicPr>
        <p:blipFill>
          <a:blip r:embed="rId3"/>
          <a:stretch>
            <a:fillRect/>
          </a:stretch>
        </p:blipFill>
        <p:spPr>
          <a:xfrm>
            <a:off x="10791630" y="0"/>
            <a:ext cx="1400370" cy="600159"/>
          </a:xfrm>
          <a:prstGeom prst="rect">
            <a:avLst/>
          </a:prstGeom>
        </p:spPr>
      </p:pic>
      <p:sp>
        <p:nvSpPr>
          <p:cNvPr id="7" name="Title 6">
            <a:extLst>
              <a:ext uri="{FF2B5EF4-FFF2-40B4-BE49-F238E27FC236}">
                <a16:creationId xmlns:a16="http://schemas.microsoft.com/office/drawing/2014/main" id="{636C6C2A-32D8-8E70-304C-F49A76F467B3}"/>
              </a:ext>
            </a:extLst>
          </p:cNvPr>
          <p:cNvSpPr>
            <a:spLocks noGrp="1"/>
          </p:cNvSpPr>
          <p:nvPr>
            <p:ph type="ctrTitle"/>
          </p:nvPr>
        </p:nvSpPr>
        <p:spPr>
          <a:xfrm>
            <a:off x="249382" y="-49525"/>
            <a:ext cx="9144000" cy="794472"/>
          </a:xfrm>
        </p:spPr>
        <p:txBody>
          <a:bodyPr>
            <a:noAutofit/>
          </a:bodyPr>
          <a:lstStyle/>
          <a:p>
            <a:pPr algn="l"/>
            <a:r>
              <a:rPr lang="en-IN" sz="4400" b="1" dirty="0">
                <a:solidFill>
                  <a:schemeClr val="accent1">
                    <a:lumMod val="75000"/>
                  </a:schemeClr>
                </a:solidFill>
              </a:rPr>
              <a:t>Trend of Purchases by Quarter</a:t>
            </a:r>
          </a:p>
        </p:txBody>
      </p:sp>
      <p:graphicFrame>
        <p:nvGraphicFramePr>
          <p:cNvPr id="16" name="Chart 15">
            <a:extLst>
              <a:ext uri="{FF2B5EF4-FFF2-40B4-BE49-F238E27FC236}">
                <a16:creationId xmlns:a16="http://schemas.microsoft.com/office/drawing/2014/main" id="{C7872677-994A-420C-D444-CC558F06A843}"/>
              </a:ext>
            </a:extLst>
          </p:cNvPr>
          <p:cNvGraphicFramePr/>
          <p:nvPr>
            <p:extLst>
              <p:ext uri="{D42A27DB-BD31-4B8C-83A1-F6EECF244321}">
                <p14:modId xmlns:p14="http://schemas.microsoft.com/office/powerpoint/2010/main" val="1345456907"/>
              </p:ext>
            </p:extLst>
          </p:nvPr>
        </p:nvGraphicFramePr>
        <p:xfrm>
          <a:off x="704509" y="982388"/>
          <a:ext cx="3326315" cy="5057863"/>
        </p:xfrm>
        <a:graphic>
          <a:graphicData uri="http://schemas.openxmlformats.org/drawingml/2006/chart">
            <c:chart xmlns:c="http://schemas.openxmlformats.org/drawingml/2006/chart" xmlns:r="http://schemas.openxmlformats.org/officeDocument/2006/relationships" r:id="rId4"/>
          </a:graphicData>
        </a:graphic>
      </p:graphicFrame>
      <p:sp>
        <p:nvSpPr>
          <p:cNvPr id="18" name="Rectangle: Rounded Corners 17">
            <a:extLst>
              <a:ext uri="{FF2B5EF4-FFF2-40B4-BE49-F238E27FC236}">
                <a16:creationId xmlns:a16="http://schemas.microsoft.com/office/drawing/2014/main" id="{BCBD542C-B532-7E14-B985-AAC86BB2D1A2}"/>
              </a:ext>
            </a:extLst>
          </p:cNvPr>
          <p:cNvSpPr/>
          <p:nvPr/>
        </p:nvSpPr>
        <p:spPr>
          <a:xfrm>
            <a:off x="4656871" y="817748"/>
            <a:ext cx="2872038" cy="3879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Observations/Findings</a:t>
            </a:r>
          </a:p>
        </p:txBody>
      </p:sp>
    </p:spTree>
    <p:extLst>
      <p:ext uri="{BB962C8B-B14F-4D97-AF65-F5344CB8AC3E}">
        <p14:creationId xmlns:p14="http://schemas.microsoft.com/office/powerpoint/2010/main" val="3797542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364D3C86-7150-92BB-0D17-D0DD39DC3F84}"/>
              </a:ext>
            </a:extLst>
          </p:cNvPr>
          <p:cNvSpPr/>
          <p:nvPr/>
        </p:nvSpPr>
        <p:spPr>
          <a:xfrm>
            <a:off x="4415093" y="1086359"/>
            <a:ext cx="7375691" cy="5407747"/>
          </a:xfrm>
          <a:prstGeom prst="roundRect">
            <a:avLst>
              <a:gd name="adj" fmla="val 4992"/>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Overall Revenue Decline: </a:t>
            </a:r>
            <a:r>
              <a:rPr lang="en-US" sz="1050" dirty="0">
                <a:solidFill>
                  <a:schemeClr val="tx1"/>
                </a:solidFill>
              </a:rPr>
              <a:t>There is a consistent decline in revenue from Quarter 1 to Quarter 4, indicating a downward trend in business performance.</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Magnitude of Changes:</a:t>
            </a:r>
            <a:r>
              <a:rPr lang="en-US" sz="1050" dirty="0">
                <a:solidFill>
                  <a:schemeClr val="tx1"/>
                </a:solidFill>
              </a:rPr>
              <a:t> The percentage change values (-18.57%, -8.69%, -22.51%) reflect the magnitude of the decline in each quarter compared to the previous one.</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Largest Decline in Quarter 4:</a:t>
            </a:r>
            <a:r>
              <a:rPr lang="en-US" sz="1050" dirty="0">
                <a:solidFill>
                  <a:schemeClr val="tx1"/>
                </a:solidFill>
              </a:rPr>
              <a:t> The largest decline in revenue occurs in Quarter 4, with a change of -22.51%. This could be influenced by factors such as seasonal variations, economic conditions, or specific challenges faced by the business during that period.</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Sequential Impact:</a:t>
            </a:r>
            <a:r>
              <a:rPr lang="en-US" sz="1050" dirty="0">
                <a:solidFill>
                  <a:schemeClr val="tx1"/>
                </a:solidFill>
              </a:rPr>
              <a:t> Each quarter's revenue is sequentially lower than the previous one, indicating a cumulative impact on overall revenue performance.</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Identifying Factors:</a:t>
            </a:r>
            <a:r>
              <a:rPr lang="en-US" sz="1050" dirty="0">
                <a:solidFill>
                  <a:schemeClr val="tx1"/>
                </a:solidFill>
              </a:rPr>
              <a:t> Further investigation is needed to identify the factors contributing to the revenue decline. This could involve analyzing sales data, customer trends, market conditions, or internal operational challenges.</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Adjustment in Strategies:</a:t>
            </a:r>
            <a:r>
              <a:rPr lang="en-US" sz="1050" dirty="0">
                <a:solidFill>
                  <a:schemeClr val="tx1"/>
                </a:solidFill>
              </a:rPr>
              <a:t> The consistent decline suggests a need for businesses to reevaluate their strategies, marketing efforts, and operational efficiency. Adjustments may be necessary to address the root causes of the revenue decrease.</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Economic and Industry Trends:</a:t>
            </a:r>
            <a:r>
              <a:rPr lang="en-US" sz="1050" dirty="0">
                <a:solidFill>
                  <a:schemeClr val="tx1"/>
                </a:solidFill>
              </a:rPr>
              <a:t> External factors, such as economic conditions and industry trends, can influence revenue performance. Monitoring these factors can provide additional context for understanding the observed changes.</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Forecasting and Planning:</a:t>
            </a:r>
            <a:r>
              <a:rPr lang="en-US" sz="1050" dirty="0">
                <a:solidFill>
                  <a:schemeClr val="tx1"/>
                </a:solidFill>
              </a:rPr>
              <a:t> Understanding the quarter-on-quarter changes allows businesses to adjust their financial forecasts and plan for potential challenges or opportunities in the coming quarters.</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Customer Engagement and Feedback:</a:t>
            </a:r>
            <a:r>
              <a:rPr lang="en-US" sz="1050" dirty="0">
                <a:solidFill>
                  <a:schemeClr val="tx1"/>
                </a:solidFill>
              </a:rPr>
              <a:t> Engaging with customers and gathering feedback can provide insights into their changing preferences or concerns, helping businesses adapt their offerings to better meet customer needs.</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Operational Efficiency: </a:t>
            </a:r>
            <a:r>
              <a:rPr lang="en-US" sz="1050" dirty="0">
                <a:solidFill>
                  <a:schemeClr val="tx1"/>
                </a:solidFill>
              </a:rPr>
              <a:t>Assessing internal processes and operational efficiency is crucial. Streamlining operations can help reduce costs and improve overall financial performance.</a:t>
            </a:r>
          </a:p>
        </p:txBody>
      </p:sp>
      <p:sp>
        <p:nvSpPr>
          <p:cNvPr id="20" name="Rectangle: Rounded Corners 19">
            <a:extLst>
              <a:ext uri="{FF2B5EF4-FFF2-40B4-BE49-F238E27FC236}">
                <a16:creationId xmlns:a16="http://schemas.microsoft.com/office/drawing/2014/main" id="{11A4B870-0C9C-C375-9E14-88CB0D485260}"/>
              </a:ext>
            </a:extLst>
          </p:cNvPr>
          <p:cNvSpPr/>
          <p:nvPr/>
        </p:nvSpPr>
        <p:spPr>
          <a:xfrm>
            <a:off x="401215" y="817748"/>
            <a:ext cx="3781425" cy="5676358"/>
          </a:xfrm>
          <a:prstGeom prst="roundRect">
            <a:avLst>
              <a:gd name="adj" fmla="val 6911"/>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8" name="Picture 7">
            <a:extLst>
              <a:ext uri="{FF2B5EF4-FFF2-40B4-BE49-F238E27FC236}">
                <a16:creationId xmlns:a16="http://schemas.microsoft.com/office/drawing/2014/main" id="{7143B171-50B5-BEDF-3E6A-E4F07773417A}"/>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1000" cy="695422"/>
          </a:xfrm>
          <a:prstGeom prst="rect">
            <a:avLst/>
          </a:prstGeom>
        </p:spPr>
      </p:pic>
      <p:pic>
        <p:nvPicPr>
          <p:cNvPr id="6" name="Picture 5">
            <a:extLst>
              <a:ext uri="{FF2B5EF4-FFF2-40B4-BE49-F238E27FC236}">
                <a16:creationId xmlns:a16="http://schemas.microsoft.com/office/drawing/2014/main" id="{2273A633-3722-54F6-F8E0-71677B0CC7E6}"/>
              </a:ext>
            </a:extLst>
          </p:cNvPr>
          <p:cNvPicPr>
            <a:picLocks noGrp="1" noRot="1" noChangeAspect="1" noMove="1" noResize="1" noEditPoints="1" noAdjustHandles="1" noChangeArrowheads="1" noChangeShapeType="1" noCrop="1"/>
          </p:cNvPicPr>
          <p:nvPr/>
        </p:nvPicPr>
        <p:blipFill>
          <a:blip r:embed="rId3"/>
          <a:stretch>
            <a:fillRect/>
          </a:stretch>
        </p:blipFill>
        <p:spPr>
          <a:xfrm>
            <a:off x="10791630" y="0"/>
            <a:ext cx="1400370" cy="600159"/>
          </a:xfrm>
          <a:prstGeom prst="rect">
            <a:avLst/>
          </a:prstGeom>
        </p:spPr>
      </p:pic>
      <p:sp>
        <p:nvSpPr>
          <p:cNvPr id="7" name="Title 6">
            <a:extLst>
              <a:ext uri="{FF2B5EF4-FFF2-40B4-BE49-F238E27FC236}">
                <a16:creationId xmlns:a16="http://schemas.microsoft.com/office/drawing/2014/main" id="{636C6C2A-32D8-8E70-304C-F49A76F467B3}"/>
              </a:ext>
            </a:extLst>
          </p:cNvPr>
          <p:cNvSpPr>
            <a:spLocks noGrp="1"/>
          </p:cNvSpPr>
          <p:nvPr>
            <p:ph type="ctrTitle"/>
          </p:nvPr>
        </p:nvSpPr>
        <p:spPr>
          <a:xfrm>
            <a:off x="249382" y="-49525"/>
            <a:ext cx="9930316" cy="794472"/>
          </a:xfrm>
        </p:spPr>
        <p:txBody>
          <a:bodyPr>
            <a:noAutofit/>
          </a:bodyPr>
          <a:lstStyle/>
          <a:p>
            <a:pPr algn="l"/>
            <a:r>
              <a:rPr lang="en-US" sz="4400" b="1" dirty="0">
                <a:solidFill>
                  <a:schemeClr val="accent1">
                    <a:lumMod val="75000"/>
                  </a:schemeClr>
                </a:solidFill>
              </a:rPr>
              <a:t>Quarter on Quarter % Change in Revenue</a:t>
            </a:r>
            <a:endParaRPr lang="en-IN" sz="4400" b="1" dirty="0">
              <a:solidFill>
                <a:schemeClr val="accent1">
                  <a:lumMod val="75000"/>
                </a:schemeClr>
              </a:solidFill>
            </a:endParaRPr>
          </a:p>
        </p:txBody>
      </p:sp>
      <p:sp>
        <p:nvSpPr>
          <p:cNvPr id="18" name="Rectangle: Rounded Corners 17">
            <a:extLst>
              <a:ext uri="{FF2B5EF4-FFF2-40B4-BE49-F238E27FC236}">
                <a16:creationId xmlns:a16="http://schemas.microsoft.com/office/drawing/2014/main" id="{BCBD542C-B532-7E14-B985-AAC86BB2D1A2}"/>
              </a:ext>
            </a:extLst>
          </p:cNvPr>
          <p:cNvSpPr/>
          <p:nvPr/>
        </p:nvSpPr>
        <p:spPr>
          <a:xfrm>
            <a:off x="4896026" y="769593"/>
            <a:ext cx="2872038" cy="3879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Observations/Findings</a:t>
            </a:r>
          </a:p>
        </p:txBody>
      </p:sp>
      <p:graphicFrame>
        <p:nvGraphicFramePr>
          <p:cNvPr id="11" name="Chart 10">
            <a:extLst>
              <a:ext uri="{FF2B5EF4-FFF2-40B4-BE49-F238E27FC236}">
                <a16:creationId xmlns:a16="http://schemas.microsoft.com/office/drawing/2014/main" id="{E206AFEE-5632-AFCE-981F-5E13C5C6D675}"/>
              </a:ext>
            </a:extLst>
          </p:cNvPr>
          <p:cNvGraphicFramePr>
            <a:graphicFrameLocks/>
          </p:cNvGraphicFramePr>
          <p:nvPr>
            <p:extLst>
              <p:ext uri="{D42A27DB-BD31-4B8C-83A1-F6EECF244321}">
                <p14:modId xmlns:p14="http://schemas.microsoft.com/office/powerpoint/2010/main" val="3503153978"/>
              </p:ext>
            </p:extLst>
          </p:nvPr>
        </p:nvGraphicFramePr>
        <p:xfrm>
          <a:off x="517441" y="1010358"/>
          <a:ext cx="3781425" cy="52911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55130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364D3C86-7150-92BB-0D17-D0DD39DC3F84}"/>
              </a:ext>
            </a:extLst>
          </p:cNvPr>
          <p:cNvSpPr/>
          <p:nvPr/>
        </p:nvSpPr>
        <p:spPr>
          <a:xfrm>
            <a:off x="3918857" y="1086359"/>
            <a:ext cx="7871927" cy="5407747"/>
          </a:xfrm>
          <a:prstGeom prst="roundRect">
            <a:avLst>
              <a:gd name="adj" fmla="val 9133"/>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050" b="1" dirty="0">
                <a:solidFill>
                  <a:schemeClr val="tx1"/>
                </a:solidFill>
              </a:rPr>
              <a:t>Revenue Decline:</a:t>
            </a:r>
            <a:r>
              <a:rPr lang="en-US" sz="1050" dirty="0">
                <a:solidFill>
                  <a:schemeClr val="tx1"/>
                </a:solidFill>
              </a:rPr>
              <a:t> There is a consistent decline in revenue from Quarter 1 to Quarter 4, indicating a decrease in the overall sales performance.</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Orders and Revenue Correlation:</a:t>
            </a:r>
            <a:r>
              <a:rPr lang="en-US" sz="1050" dirty="0">
                <a:solidFill>
                  <a:schemeClr val="tx1"/>
                </a:solidFill>
              </a:rPr>
              <a:t> The decrease in revenue is accompanied by a decrease in the number of orders. This suggests a correlation between order volume and revenue, as expected.</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Magnitude of Revenue Change:</a:t>
            </a:r>
            <a:r>
              <a:rPr lang="en-US" sz="1050" dirty="0">
                <a:solidFill>
                  <a:schemeClr val="tx1"/>
                </a:solidFill>
              </a:rPr>
              <a:t> The magnitude of revenue decline is noticeable, with Quarter 4 having the lowest revenue compared to the other quarters.</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Impact on Orders:</a:t>
            </a:r>
            <a:r>
              <a:rPr lang="en-US" sz="1050" dirty="0">
                <a:solidFill>
                  <a:schemeClr val="tx1"/>
                </a:solidFill>
              </a:rPr>
              <a:t> The decrease in orders is proportional to the decline in revenue, reinforcing the idea that the two are interconnected.</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Seasonal Trends:</a:t>
            </a:r>
            <a:r>
              <a:rPr lang="en-US" sz="1050" dirty="0">
                <a:solidFill>
                  <a:schemeClr val="tx1"/>
                </a:solidFill>
              </a:rPr>
              <a:t> It's important to consider whether there are seasonal trends or cyclical patterns influencing the decline. Seasonal variations could impact both orders and revenue.</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Adjustment of Strategies:</a:t>
            </a:r>
            <a:r>
              <a:rPr lang="en-US" sz="1050" dirty="0">
                <a:solidFill>
                  <a:schemeClr val="tx1"/>
                </a:solidFill>
              </a:rPr>
              <a:t> Businesses may need to assess and adjust their marketing strategies, promotions, and overall business approach to address the observed decline in revenue and orders.</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Customer Engagement:</a:t>
            </a:r>
            <a:r>
              <a:rPr lang="en-US" sz="1050" dirty="0">
                <a:solidFill>
                  <a:schemeClr val="tx1"/>
                </a:solidFill>
              </a:rPr>
              <a:t> Engaging with customers and understanding their preferences, needs, and concerns can provide valuable insights for adapting products or services to better meet customer expectations.</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Operational Efficiency:</a:t>
            </a:r>
            <a:r>
              <a:rPr lang="en-US" sz="1050" dirty="0">
                <a:solidFill>
                  <a:schemeClr val="tx1"/>
                </a:solidFill>
              </a:rPr>
              <a:t> Evaluating internal operational efficiency can help identify areas for improvement, cost reduction, and optimization, which may positively impact revenue.</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Revenue per Order:</a:t>
            </a:r>
            <a:r>
              <a:rPr lang="en-US" sz="1050" dirty="0">
                <a:solidFill>
                  <a:schemeClr val="tx1"/>
                </a:solidFill>
              </a:rPr>
              <a:t> Calculating the revenue per order may provide insights into the average transaction value. Monitoring this metric over time can help assess changes in customer spending behavior.</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Scenario Planning:</a:t>
            </a:r>
            <a:r>
              <a:rPr lang="en-US" sz="1050" dirty="0">
                <a:solidFill>
                  <a:schemeClr val="tx1"/>
                </a:solidFill>
              </a:rPr>
              <a:t> Considering different scenarios and developing contingency plans is important. Businesses should be prepared to adapt to changing conditions and proactively address challenges.</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Feedback and Surveys:</a:t>
            </a:r>
            <a:r>
              <a:rPr lang="en-US" sz="1050" dirty="0">
                <a:solidFill>
                  <a:schemeClr val="tx1"/>
                </a:solidFill>
              </a:rPr>
              <a:t> Seeking feedback from customers and conducting surveys can provide direct insights into their satisfaction, preferences, and any issues they may be experiencing.</a:t>
            </a:r>
          </a:p>
        </p:txBody>
      </p:sp>
      <p:sp>
        <p:nvSpPr>
          <p:cNvPr id="20" name="Rectangle: Rounded Corners 19">
            <a:extLst>
              <a:ext uri="{FF2B5EF4-FFF2-40B4-BE49-F238E27FC236}">
                <a16:creationId xmlns:a16="http://schemas.microsoft.com/office/drawing/2014/main" id="{11A4B870-0C9C-C375-9E14-88CB0D485260}"/>
              </a:ext>
            </a:extLst>
          </p:cNvPr>
          <p:cNvSpPr/>
          <p:nvPr/>
        </p:nvSpPr>
        <p:spPr>
          <a:xfrm>
            <a:off x="401216" y="817748"/>
            <a:ext cx="3312368" cy="5676358"/>
          </a:xfrm>
          <a:prstGeom prst="roundRect">
            <a:avLst>
              <a:gd name="adj" fmla="val 10365"/>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8" name="Picture 7">
            <a:extLst>
              <a:ext uri="{FF2B5EF4-FFF2-40B4-BE49-F238E27FC236}">
                <a16:creationId xmlns:a16="http://schemas.microsoft.com/office/drawing/2014/main" id="{7143B171-50B5-BEDF-3E6A-E4F07773417A}"/>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1000" cy="695422"/>
          </a:xfrm>
          <a:prstGeom prst="rect">
            <a:avLst/>
          </a:prstGeom>
        </p:spPr>
      </p:pic>
      <p:pic>
        <p:nvPicPr>
          <p:cNvPr id="6" name="Picture 5">
            <a:extLst>
              <a:ext uri="{FF2B5EF4-FFF2-40B4-BE49-F238E27FC236}">
                <a16:creationId xmlns:a16="http://schemas.microsoft.com/office/drawing/2014/main" id="{2273A633-3722-54F6-F8E0-71677B0CC7E6}"/>
              </a:ext>
            </a:extLst>
          </p:cNvPr>
          <p:cNvPicPr>
            <a:picLocks noGrp="1" noRot="1" noChangeAspect="1" noMove="1" noResize="1" noEditPoints="1" noAdjustHandles="1" noChangeArrowheads="1" noChangeShapeType="1" noCrop="1"/>
          </p:cNvPicPr>
          <p:nvPr/>
        </p:nvPicPr>
        <p:blipFill>
          <a:blip r:embed="rId3"/>
          <a:stretch>
            <a:fillRect/>
          </a:stretch>
        </p:blipFill>
        <p:spPr>
          <a:xfrm>
            <a:off x="10791630" y="0"/>
            <a:ext cx="1400370" cy="600159"/>
          </a:xfrm>
          <a:prstGeom prst="rect">
            <a:avLst/>
          </a:prstGeom>
        </p:spPr>
      </p:pic>
      <p:sp>
        <p:nvSpPr>
          <p:cNvPr id="7" name="Title 6">
            <a:extLst>
              <a:ext uri="{FF2B5EF4-FFF2-40B4-BE49-F238E27FC236}">
                <a16:creationId xmlns:a16="http://schemas.microsoft.com/office/drawing/2014/main" id="{636C6C2A-32D8-8E70-304C-F49A76F467B3}"/>
              </a:ext>
            </a:extLst>
          </p:cNvPr>
          <p:cNvSpPr>
            <a:spLocks noGrp="1"/>
          </p:cNvSpPr>
          <p:nvPr>
            <p:ph type="ctrTitle"/>
          </p:nvPr>
        </p:nvSpPr>
        <p:spPr>
          <a:xfrm>
            <a:off x="249381" y="-49525"/>
            <a:ext cx="9557091" cy="794472"/>
          </a:xfrm>
        </p:spPr>
        <p:txBody>
          <a:bodyPr>
            <a:noAutofit/>
          </a:bodyPr>
          <a:lstStyle/>
          <a:p>
            <a:pPr algn="l"/>
            <a:r>
              <a:rPr lang="en-US" sz="4400" b="1" dirty="0">
                <a:solidFill>
                  <a:schemeClr val="accent1">
                    <a:lumMod val="75000"/>
                  </a:schemeClr>
                </a:solidFill>
              </a:rPr>
              <a:t>Trend of Revenue and Orders by Quarters</a:t>
            </a:r>
            <a:endParaRPr lang="en-IN" sz="4400" b="1" dirty="0">
              <a:solidFill>
                <a:schemeClr val="accent1">
                  <a:lumMod val="75000"/>
                </a:schemeClr>
              </a:solidFill>
            </a:endParaRPr>
          </a:p>
        </p:txBody>
      </p:sp>
      <p:sp>
        <p:nvSpPr>
          <p:cNvPr id="18" name="Rectangle: Rounded Corners 17">
            <a:extLst>
              <a:ext uri="{FF2B5EF4-FFF2-40B4-BE49-F238E27FC236}">
                <a16:creationId xmlns:a16="http://schemas.microsoft.com/office/drawing/2014/main" id="{BCBD542C-B532-7E14-B985-AAC86BB2D1A2}"/>
              </a:ext>
            </a:extLst>
          </p:cNvPr>
          <p:cNvSpPr/>
          <p:nvPr/>
        </p:nvSpPr>
        <p:spPr>
          <a:xfrm>
            <a:off x="4401504" y="817748"/>
            <a:ext cx="2872038" cy="3879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Observations/Findings</a:t>
            </a:r>
          </a:p>
        </p:txBody>
      </p:sp>
      <p:graphicFrame>
        <p:nvGraphicFramePr>
          <p:cNvPr id="5" name="Chart 4">
            <a:extLst>
              <a:ext uri="{FF2B5EF4-FFF2-40B4-BE49-F238E27FC236}">
                <a16:creationId xmlns:a16="http://schemas.microsoft.com/office/drawing/2014/main" id="{860563E7-5E85-D224-896B-B92FE336EC8B}"/>
              </a:ext>
            </a:extLst>
          </p:cNvPr>
          <p:cNvGraphicFramePr>
            <a:graphicFrameLocks/>
          </p:cNvGraphicFramePr>
          <p:nvPr>
            <p:extLst>
              <p:ext uri="{D42A27DB-BD31-4B8C-83A1-F6EECF244321}">
                <p14:modId xmlns:p14="http://schemas.microsoft.com/office/powerpoint/2010/main" val="1170547353"/>
              </p:ext>
            </p:extLst>
          </p:nvPr>
        </p:nvGraphicFramePr>
        <p:xfrm>
          <a:off x="249381" y="817748"/>
          <a:ext cx="3576639" cy="554831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83469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143B171-50B5-BEDF-3E6A-E4F07773417A}"/>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1000" cy="695422"/>
          </a:xfrm>
          <a:prstGeom prst="rect">
            <a:avLst/>
          </a:prstGeom>
        </p:spPr>
      </p:pic>
      <p:pic>
        <p:nvPicPr>
          <p:cNvPr id="6" name="Picture 5">
            <a:extLst>
              <a:ext uri="{FF2B5EF4-FFF2-40B4-BE49-F238E27FC236}">
                <a16:creationId xmlns:a16="http://schemas.microsoft.com/office/drawing/2014/main" id="{2273A633-3722-54F6-F8E0-71677B0CC7E6}"/>
              </a:ext>
            </a:extLst>
          </p:cNvPr>
          <p:cNvPicPr>
            <a:picLocks noGrp="1" noRot="1" noChangeAspect="1" noMove="1" noResize="1" noEditPoints="1" noAdjustHandles="1" noChangeArrowheads="1" noChangeShapeType="1" noCrop="1"/>
          </p:cNvPicPr>
          <p:nvPr/>
        </p:nvPicPr>
        <p:blipFill>
          <a:blip r:embed="rId3"/>
          <a:stretch>
            <a:fillRect/>
          </a:stretch>
        </p:blipFill>
        <p:spPr>
          <a:xfrm>
            <a:off x="10791630" y="0"/>
            <a:ext cx="1400370" cy="600159"/>
          </a:xfrm>
          <a:prstGeom prst="rect">
            <a:avLst/>
          </a:prstGeom>
        </p:spPr>
      </p:pic>
      <p:sp>
        <p:nvSpPr>
          <p:cNvPr id="2" name="Title 1">
            <a:extLst>
              <a:ext uri="{FF2B5EF4-FFF2-40B4-BE49-F238E27FC236}">
                <a16:creationId xmlns:a16="http://schemas.microsoft.com/office/drawing/2014/main" id="{86AA0D0D-9E1E-C629-6B50-1D345E010B4D}"/>
              </a:ext>
            </a:extLst>
          </p:cNvPr>
          <p:cNvSpPr>
            <a:spLocks noGrp="1"/>
          </p:cNvSpPr>
          <p:nvPr>
            <p:ph type="ctrTitle"/>
          </p:nvPr>
        </p:nvSpPr>
        <p:spPr>
          <a:xfrm>
            <a:off x="1524000" y="1556473"/>
            <a:ext cx="9144000" cy="2387600"/>
          </a:xfrm>
        </p:spPr>
        <p:txBody>
          <a:bodyPr>
            <a:normAutofit/>
          </a:bodyPr>
          <a:lstStyle/>
          <a:p>
            <a:r>
              <a:rPr lang="en-IN" sz="5400" b="1" dirty="0">
                <a:solidFill>
                  <a:schemeClr val="accent1">
                    <a:lumMod val="75000"/>
                  </a:schemeClr>
                </a:solidFill>
                <a:latin typeface="+mn-lt"/>
                <a:ea typeface="ADLaM Display" panose="020F0502020204030204" pitchFamily="2" charset="0"/>
                <a:cs typeface="ADLaM Display" panose="020F0502020204030204" pitchFamily="2" charset="0"/>
              </a:rPr>
              <a:t>Shipping Metrics</a:t>
            </a:r>
          </a:p>
        </p:txBody>
      </p:sp>
    </p:spTree>
    <p:extLst>
      <p:ext uri="{BB962C8B-B14F-4D97-AF65-F5344CB8AC3E}">
        <p14:creationId xmlns:p14="http://schemas.microsoft.com/office/powerpoint/2010/main" val="257259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364D3C86-7150-92BB-0D17-D0DD39DC3F84}"/>
              </a:ext>
            </a:extLst>
          </p:cNvPr>
          <p:cNvSpPr/>
          <p:nvPr/>
        </p:nvSpPr>
        <p:spPr>
          <a:xfrm>
            <a:off x="466531" y="4217438"/>
            <a:ext cx="11324253" cy="2276668"/>
          </a:xfrm>
          <a:prstGeom prst="roundRect">
            <a:avLst>
              <a:gd name="adj" fmla="val 6545"/>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100" b="1" dirty="0">
                <a:solidFill>
                  <a:schemeClr val="tx1"/>
                </a:solidFill>
              </a:rPr>
              <a:t>Variability in Discounts:</a:t>
            </a:r>
            <a:r>
              <a:rPr lang="en-US" sz="1100" dirty="0">
                <a:solidFill>
                  <a:schemeClr val="tx1"/>
                </a:solidFill>
              </a:rPr>
              <a:t> There is variability in the average discounts offered by different credit card types. The values range from approximately 0.58% to 0.64%, indicating that some credit card types receive higher average discounts than others.</a:t>
            </a:r>
          </a:p>
          <a:p>
            <a:pPr marL="285750" indent="-285750">
              <a:buFont typeface="Arial" panose="020B0604020202020204" pitchFamily="34" charset="0"/>
              <a:buChar char="•"/>
            </a:pPr>
            <a:endParaRPr lang="en-US" sz="1100" dirty="0">
              <a:solidFill>
                <a:schemeClr val="tx1"/>
              </a:solidFill>
            </a:endParaRPr>
          </a:p>
          <a:p>
            <a:pPr marL="285750" indent="-285750">
              <a:buFont typeface="Arial" panose="020B0604020202020204" pitchFamily="34" charset="0"/>
              <a:buChar char="•"/>
            </a:pPr>
            <a:r>
              <a:rPr lang="en-US" sz="1100" b="1" dirty="0">
                <a:solidFill>
                  <a:schemeClr val="tx1"/>
                </a:solidFill>
              </a:rPr>
              <a:t>Consistency Across Networks:</a:t>
            </a:r>
            <a:r>
              <a:rPr lang="en-US" sz="1100" dirty="0">
                <a:solidFill>
                  <a:schemeClr val="tx1"/>
                </a:solidFill>
              </a:rPr>
              <a:t> Credit card networks like Visa, Mastercard, and American Express have similar average discount percentages, ranging from approximately 0.60% to 0.63%. This suggests a level of consistency in the discounts offered across major credit card networks.</a:t>
            </a:r>
          </a:p>
          <a:p>
            <a:pPr marL="285750" indent="-285750">
              <a:buFont typeface="Arial" panose="020B0604020202020204" pitchFamily="34" charset="0"/>
              <a:buChar char="•"/>
            </a:pPr>
            <a:endParaRPr lang="en-US" sz="1100" dirty="0">
              <a:solidFill>
                <a:schemeClr val="tx1"/>
              </a:solidFill>
            </a:endParaRPr>
          </a:p>
          <a:p>
            <a:pPr marL="285750" indent="-285750">
              <a:buFont typeface="Arial" panose="020B0604020202020204" pitchFamily="34" charset="0"/>
              <a:buChar char="•"/>
            </a:pPr>
            <a:r>
              <a:rPr lang="en-US" sz="1100" b="1" dirty="0">
                <a:solidFill>
                  <a:schemeClr val="tx1"/>
                </a:solidFill>
              </a:rPr>
              <a:t>Differences in Other Types:</a:t>
            </a:r>
            <a:r>
              <a:rPr lang="en-US" sz="1100" dirty="0">
                <a:solidFill>
                  <a:schemeClr val="tx1"/>
                </a:solidFill>
              </a:rPr>
              <a:t> Other credit card types, such as JCB, Visa Electron, Switch, Diners Club, and China UnionPay, also have their own average discount percentages, showing variations in discounts based on the specific credit card type.</a:t>
            </a:r>
          </a:p>
          <a:p>
            <a:pPr marL="285750" indent="-285750">
              <a:buFont typeface="Arial" panose="020B0604020202020204" pitchFamily="34" charset="0"/>
              <a:buChar char="•"/>
            </a:pPr>
            <a:endParaRPr lang="en-US" sz="1100" dirty="0">
              <a:solidFill>
                <a:schemeClr val="tx1"/>
              </a:solidFill>
            </a:endParaRPr>
          </a:p>
          <a:p>
            <a:pPr marL="285750" indent="-285750">
              <a:buFont typeface="Arial" panose="020B0604020202020204" pitchFamily="34" charset="0"/>
              <a:buChar char="•"/>
            </a:pPr>
            <a:r>
              <a:rPr lang="en-US" sz="1100" b="1" dirty="0">
                <a:solidFill>
                  <a:schemeClr val="tx1"/>
                </a:solidFill>
              </a:rPr>
              <a:t>Potential Marketing Strategies:</a:t>
            </a:r>
            <a:r>
              <a:rPr lang="en-US" sz="1100" dirty="0">
                <a:solidFill>
                  <a:schemeClr val="tx1"/>
                </a:solidFill>
              </a:rPr>
              <a:t> Businesses may consider these average discount percentages when designing marketing strategies or promotions targeted at specific credit card users. For example, they might offer promotions or incentives to encourage the use of credit cards with lower average discounts.</a:t>
            </a:r>
          </a:p>
        </p:txBody>
      </p:sp>
      <p:sp>
        <p:nvSpPr>
          <p:cNvPr id="20" name="Rectangle: Rounded Corners 19">
            <a:extLst>
              <a:ext uri="{FF2B5EF4-FFF2-40B4-BE49-F238E27FC236}">
                <a16:creationId xmlns:a16="http://schemas.microsoft.com/office/drawing/2014/main" id="{11A4B870-0C9C-C375-9E14-88CB0D485260}"/>
              </a:ext>
            </a:extLst>
          </p:cNvPr>
          <p:cNvSpPr/>
          <p:nvPr/>
        </p:nvSpPr>
        <p:spPr>
          <a:xfrm>
            <a:off x="401216" y="817747"/>
            <a:ext cx="11389568" cy="3026465"/>
          </a:xfrm>
          <a:prstGeom prst="roundRect">
            <a:avLst>
              <a:gd name="adj" fmla="val 10365"/>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8" name="Picture 7">
            <a:extLst>
              <a:ext uri="{FF2B5EF4-FFF2-40B4-BE49-F238E27FC236}">
                <a16:creationId xmlns:a16="http://schemas.microsoft.com/office/drawing/2014/main" id="{7143B171-50B5-BEDF-3E6A-E4F07773417A}"/>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1000" cy="695422"/>
          </a:xfrm>
          <a:prstGeom prst="rect">
            <a:avLst/>
          </a:prstGeom>
        </p:spPr>
      </p:pic>
      <p:pic>
        <p:nvPicPr>
          <p:cNvPr id="6" name="Picture 5">
            <a:extLst>
              <a:ext uri="{FF2B5EF4-FFF2-40B4-BE49-F238E27FC236}">
                <a16:creationId xmlns:a16="http://schemas.microsoft.com/office/drawing/2014/main" id="{2273A633-3722-54F6-F8E0-71677B0CC7E6}"/>
              </a:ext>
            </a:extLst>
          </p:cNvPr>
          <p:cNvPicPr>
            <a:picLocks noGrp="1" noRot="1" noChangeAspect="1" noMove="1" noResize="1" noEditPoints="1" noAdjustHandles="1" noChangeArrowheads="1" noChangeShapeType="1" noCrop="1"/>
          </p:cNvPicPr>
          <p:nvPr/>
        </p:nvPicPr>
        <p:blipFill>
          <a:blip r:embed="rId3"/>
          <a:stretch>
            <a:fillRect/>
          </a:stretch>
        </p:blipFill>
        <p:spPr>
          <a:xfrm>
            <a:off x="10791630" y="0"/>
            <a:ext cx="1400370" cy="600159"/>
          </a:xfrm>
          <a:prstGeom prst="rect">
            <a:avLst/>
          </a:prstGeom>
        </p:spPr>
      </p:pic>
      <p:sp>
        <p:nvSpPr>
          <p:cNvPr id="7" name="Title 6">
            <a:extLst>
              <a:ext uri="{FF2B5EF4-FFF2-40B4-BE49-F238E27FC236}">
                <a16:creationId xmlns:a16="http://schemas.microsoft.com/office/drawing/2014/main" id="{636C6C2A-32D8-8E70-304C-F49A76F467B3}"/>
              </a:ext>
            </a:extLst>
          </p:cNvPr>
          <p:cNvSpPr>
            <a:spLocks noGrp="1"/>
          </p:cNvSpPr>
          <p:nvPr>
            <p:ph type="ctrTitle"/>
          </p:nvPr>
        </p:nvSpPr>
        <p:spPr>
          <a:xfrm>
            <a:off x="249381" y="-49525"/>
            <a:ext cx="10378185" cy="794472"/>
          </a:xfrm>
        </p:spPr>
        <p:txBody>
          <a:bodyPr>
            <a:noAutofit/>
          </a:bodyPr>
          <a:lstStyle/>
          <a:p>
            <a:pPr algn="l"/>
            <a:r>
              <a:rPr lang="en-IN" sz="4400" b="1" dirty="0">
                <a:solidFill>
                  <a:schemeClr val="accent1">
                    <a:lumMod val="75000"/>
                  </a:schemeClr>
                </a:solidFill>
              </a:rPr>
              <a:t>Average Discount Offered by Credit Card Type</a:t>
            </a:r>
          </a:p>
        </p:txBody>
      </p:sp>
      <p:graphicFrame>
        <p:nvGraphicFramePr>
          <p:cNvPr id="16" name="Chart 15">
            <a:extLst>
              <a:ext uri="{FF2B5EF4-FFF2-40B4-BE49-F238E27FC236}">
                <a16:creationId xmlns:a16="http://schemas.microsoft.com/office/drawing/2014/main" id="{C7872677-994A-420C-D444-CC558F06A843}"/>
              </a:ext>
            </a:extLst>
          </p:cNvPr>
          <p:cNvGraphicFramePr/>
          <p:nvPr>
            <p:extLst>
              <p:ext uri="{D42A27DB-BD31-4B8C-83A1-F6EECF244321}">
                <p14:modId xmlns:p14="http://schemas.microsoft.com/office/powerpoint/2010/main" val="3493928196"/>
              </p:ext>
            </p:extLst>
          </p:nvPr>
        </p:nvGraphicFramePr>
        <p:xfrm>
          <a:off x="705262" y="1027152"/>
          <a:ext cx="10781475" cy="2817060"/>
        </p:xfrm>
        <a:graphic>
          <a:graphicData uri="http://schemas.openxmlformats.org/drawingml/2006/chart">
            <c:chart xmlns:c="http://schemas.openxmlformats.org/drawingml/2006/chart" xmlns:r="http://schemas.openxmlformats.org/officeDocument/2006/relationships" r:id="rId4"/>
          </a:graphicData>
        </a:graphic>
      </p:graphicFrame>
      <p:sp>
        <p:nvSpPr>
          <p:cNvPr id="18" name="Rectangle: Rounded Corners 17">
            <a:extLst>
              <a:ext uri="{FF2B5EF4-FFF2-40B4-BE49-F238E27FC236}">
                <a16:creationId xmlns:a16="http://schemas.microsoft.com/office/drawing/2014/main" id="{BCBD542C-B532-7E14-B985-AAC86BB2D1A2}"/>
              </a:ext>
            </a:extLst>
          </p:cNvPr>
          <p:cNvSpPr/>
          <p:nvPr/>
        </p:nvSpPr>
        <p:spPr>
          <a:xfrm>
            <a:off x="829107" y="3943456"/>
            <a:ext cx="2872038" cy="3879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Observations/Findings</a:t>
            </a:r>
          </a:p>
        </p:txBody>
      </p:sp>
    </p:spTree>
    <p:extLst>
      <p:ext uri="{BB962C8B-B14F-4D97-AF65-F5344CB8AC3E}">
        <p14:creationId xmlns:p14="http://schemas.microsoft.com/office/powerpoint/2010/main" val="2992299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364D3C86-7150-92BB-0D17-D0DD39DC3F84}"/>
              </a:ext>
            </a:extLst>
          </p:cNvPr>
          <p:cNvSpPr/>
          <p:nvPr/>
        </p:nvSpPr>
        <p:spPr>
          <a:xfrm>
            <a:off x="4415093" y="1086359"/>
            <a:ext cx="7375691" cy="5407747"/>
          </a:xfrm>
          <a:prstGeom prst="roundRect">
            <a:avLst>
              <a:gd name="adj" fmla="val 4992"/>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sz="1050" b="1" dirty="0">
              <a:solidFill>
                <a:schemeClr val="tx1"/>
              </a:solidFill>
            </a:endParaRPr>
          </a:p>
          <a:p>
            <a:pPr marL="285750" indent="-285750">
              <a:buFont typeface="Arial" panose="020B0604020202020204" pitchFamily="34" charset="0"/>
              <a:buChar char="•"/>
            </a:pPr>
            <a:r>
              <a:rPr lang="en-US" sz="1050" b="1" dirty="0">
                <a:solidFill>
                  <a:schemeClr val="tx1"/>
                </a:solidFill>
              </a:rPr>
              <a:t>Increasing Shipping Time: </a:t>
            </a:r>
            <a:r>
              <a:rPr lang="en-US" sz="1050" dirty="0">
                <a:solidFill>
                  <a:schemeClr val="tx1"/>
                </a:solidFill>
              </a:rPr>
              <a:t>There is a noticeable increase in the time taken for shipping from Quarter 1 to Quarter 4. The shipping time has nearly tripled over this period.</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Potential Operational Issues:</a:t>
            </a:r>
            <a:r>
              <a:rPr lang="en-US" sz="1050" dirty="0">
                <a:solidFill>
                  <a:schemeClr val="tx1"/>
                </a:solidFill>
              </a:rPr>
              <a:t> The significant increase in shipping time may indicate potential operational challenges, such as delays in processing orders, transportation issues, or other logistical problems.</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Customer Satisfaction Impact:</a:t>
            </a:r>
            <a:r>
              <a:rPr lang="en-US" sz="1050" dirty="0">
                <a:solidFill>
                  <a:schemeClr val="tx1"/>
                </a:solidFill>
              </a:rPr>
              <a:t> Prolonged shipping times can negatively impact customer satisfaction. Businesses should monitor and address any issues causing delays to ensure a positive customer experience.</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Root Cause Analysis: </a:t>
            </a:r>
            <a:r>
              <a:rPr lang="en-US" sz="1050" dirty="0">
                <a:solidFill>
                  <a:schemeClr val="tx1"/>
                </a:solidFill>
              </a:rPr>
              <a:t>Businesses should conduct a root cause analysis to identify the reasons behind the increasing shipping times. This may involve reviewing internal processes, logistics providers, and order fulfillment workflows.</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Logistics Optimization:</a:t>
            </a:r>
            <a:r>
              <a:rPr lang="en-US" sz="1050" dirty="0">
                <a:solidFill>
                  <a:schemeClr val="tx1"/>
                </a:solidFill>
              </a:rPr>
              <a:t> Optimizing logistics and supply chain processes can contribute to reducing shipping times. Businesses may consider evaluating their transportation strategies, warehouse operations, and overall order fulfillment efficiency.</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Seasonal Considerations:</a:t>
            </a:r>
            <a:r>
              <a:rPr lang="en-US" sz="1050" dirty="0">
                <a:solidFill>
                  <a:schemeClr val="tx1"/>
                </a:solidFill>
              </a:rPr>
              <a:t> Seasonal variations may contribute to fluctuations in shipping times. For example, holiday seasons or peak demand periods can impact the capacity of shipping carriers and affect delivery schedules.</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Communication with Customers:</a:t>
            </a:r>
            <a:r>
              <a:rPr lang="en-US" sz="1050" dirty="0">
                <a:solidFill>
                  <a:schemeClr val="tx1"/>
                </a:solidFill>
              </a:rPr>
              <a:t> Transparent communication with customers regarding potential delays and expected delivery times is crucial. Providing accurate shipping estimates can help manage customer expectations and reduce dissatisfaction.</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Performance Benchmarks:</a:t>
            </a:r>
            <a:r>
              <a:rPr lang="en-US" sz="1050" dirty="0">
                <a:solidFill>
                  <a:schemeClr val="tx1"/>
                </a:solidFill>
              </a:rPr>
              <a:t> Comparing shipping times to industry benchmarks and competitors' performance can provide context for evaluating the efficiency of the business's shipping operations.</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Impact on Business Reputation:</a:t>
            </a:r>
            <a:r>
              <a:rPr lang="en-US" sz="1050" dirty="0">
                <a:solidFill>
                  <a:schemeClr val="tx1"/>
                </a:solidFill>
              </a:rPr>
              <a:t> Prolonged shipping times can affect the overall reputation of the business. Monitoring customer feedback and reviews can offer insights into the perceived performance of the shipping process.</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Operational Efficiency Measures:</a:t>
            </a:r>
            <a:r>
              <a:rPr lang="en-US" sz="1050" dirty="0">
                <a:solidFill>
                  <a:schemeClr val="tx1"/>
                </a:solidFill>
              </a:rPr>
              <a:t> Implementing measures to enhance operational efficiency, streamline order processing, and improve coordination with shipping partners can contribute to reducing shipping times.</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endParaRPr lang="en-US" sz="1050" dirty="0">
              <a:solidFill>
                <a:schemeClr val="tx1"/>
              </a:solidFill>
            </a:endParaRPr>
          </a:p>
        </p:txBody>
      </p:sp>
      <p:sp>
        <p:nvSpPr>
          <p:cNvPr id="20" name="Rectangle: Rounded Corners 19">
            <a:extLst>
              <a:ext uri="{FF2B5EF4-FFF2-40B4-BE49-F238E27FC236}">
                <a16:creationId xmlns:a16="http://schemas.microsoft.com/office/drawing/2014/main" id="{11A4B870-0C9C-C375-9E14-88CB0D485260}"/>
              </a:ext>
            </a:extLst>
          </p:cNvPr>
          <p:cNvSpPr/>
          <p:nvPr/>
        </p:nvSpPr>
        <p:spPr>
          <a:xfrm>
            <a:off x="401215" y="817748"/>
            <a:ext cx="3781425" cy="5676358"/>
          </a:xfrm>
          <a:prstGeom prst="roundRect">
            <a:avLst>
              <a:gd name="adj" fmla="val 6911"/>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8" name="Picture 7">
            <a:extLst>
              <a:ext uri="{FF2B5EF4-FFF2-40B4-BE49-F238E27FC236}">
                <a16:creationId xmlns:a16="http://schemas.microsoft.com/office/drawing/2014/main" id="{7143B171-50B5-BEDF-3E6A-E4F07773417A}"/>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1000" cy="695422"/>
          </a:xfrm>
          <a:prstGeom prst="rect">
            <a:avLst/>
          </a:prstGeom>
        </p:spPr>
      </p:pic>
      <p:pic>
        <p:nvPicPr>
          <p:cNvPr id="6" name="Picture 5">
            <a:extLst>
              <a:ext uri="{FF2B5EF4-FFF2-40B4-BE49-F238E27FC236}">
                <a16:creationId xmlns:a16="http://schemas.microsoft.com/office/drawing/2014/main" id="{2273A633-3722-54F6-F8E0-71677B0CC7E6}"/>
              </a:ext>
            </a:extLst>
          </p:cNvPr>
          <p:cNvPicPr>
            <a:picLocks noGrp="1" noRot="1" noChangeAspect="1" noMove="1" noResize="1" noEditPoints="1" noAdjustHandles="1" noChangeArrowheads="1" noChangeShapeType="1" noCrop="1"/>
          </p:cNvPicPr>
          <p:nvPr/>
        </p:nvPicPr>
        <p:blipFill>
          <a:blip r:embed="rId3"/>
          <a:stretch>
            <a:fillRect/>
          </a:stretch>
        </p:blipFill>
        <p:spPr>
          <a:xfrm>
            <a:off x="10791630" y="0"/>
            <a:ext cx="1400370" cy="600159"/>
          </a:xfrm>
          <a:prstGeom prst="rect">
            <a:avLst/>
          </a:prstGeom>
        </p:spPr>
      </p:pic>
      <p:sp>
        <p:nvSpPr>
          <p:cNvPr id="7" name="Title 6">
            <a:extLst>
              <a:ext uri="{FF2B5EF4-FFF2-40B4-BE49-F238E27FC236}">
                <a16:creationId xmlns:a16="http://schemas.microsoft.com/office/drawing/2014/main" id="{636C6C2A-32D8-8E70-304C-F49A76F467B3}"/>
              </a:ext>
            </a:extLst>
          </p:cNvPr>
          <p:cNvSpPr>
            <a:spLocks noGrp="1"/>
          </p:cNvSpPr>
          <p:nvPr>
            <p:ph type="ctrTitle"/>
          </p:nvPr>
        </p:nvSpPr>
        <p:spPr>
          <a:xfrm>
            <a:off x="249382" y="-49525"/>
            <a:ext cx="9930316" cy="794472"/>
          </a:xfrm>
        </p:spPr>
        <p:txBody>
          <a:bodyPr>
            <a:noAutofit/>
          </a:bodyPr>
          <a:lstStyle/>
          <a:p>
            <a:pPr algn="l"/>
            <a:r>
              <a:rPr lang="en-US" sz="4400" b="1" dirty="0">
                <a:solidFill>
                  <a:schemeClr val="accent1">
                    <a:lumMod val="75000"/>
                  </a:schemeClr>
                </a:solidFill>
              </a:rPr>
              <a:t>Time Taken to Ship Orders by Quarter</a:t>
            </a:r>
            <a:endParaRPr lang="en-IN" sz="4400" b="1" dirty="0">
              <a:solidFill>
                <a:schemeClr val="accent1">
                  <a:lumMod val="75000"/>
                </a:schemeClr>
              </a:solidFill>
            </a:endParaRPr>
          </a:p>
        </p:txBody>
      </p:sp>
      <p:sp>
        <p:nvSpPr>
          <p:cNvPr id="18" name="Rectangle: Rounded Corners 17">
            <a:extLst>
              <a:ext uri="{FF2B5EF4-FFF2-40B4-BE49-F238E27FC236}">
                <a16:creationId xmlns:a16="http://schemas.microsoft.com/office/drawing/2014/main" id="{BCBD542C-B532-7E14-B985-AAC86BB2D1A2}"/>
              </a:ext>
            </a:extLst>
          </p:cNvPr>
          <p:cNvSpPr/>
          <p:nvPr/>
        </p:nvSpPr>
        <p:spPr>
          <a:xfrm>
            <a:off x="4896026" y="769593"/>
            <a:ext cx="2872038" cy="3879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Observations/Findings</a:t>
            </a:r>
          </a:p>
        </p:txBody>
      </p:sp>
      <p:graphicFrame>
        <p:nvGraphicFramePr>
          <p:cNvPr id="2" name="Chart 1">
            <a:extLst>
              <a:ext uri="{FF2B5EF4-FFF2-40B4-BE49-F238E27FC236}">
                <a16:creationId xmlns:a16="http://schemas.microsoft.com/office/drawing/2014/main" id="{99A371B2-B75F-FA81-0526-16D5B7DD7096}"/>
              </a:ext>
            </a:extLst>
          </p:cNvPr>
          <p:cNvGraphicFramePr/>
          <p:nvPr>
            <p:extLst>
              <p:ext uri="{D42A27DB-BD31-4B8C-83A1-F6EECF244321}">
                <p14:modId xmlns:p14="http://schemas.microsoft.com/office/powerpoint/2010/main" val="2739999657"/>
              </p:ext>
            </p:extLst>
          </p:nvPr>
        </p:nvGraphicFramePr>
        <p:xfrm>
          <a:off x="704509" y="982388"/>
          <a:ext cx="3326315" cy="505786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45444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143B171-50B5-BEDF-3E6A-E4F07773417A}"/>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1000" cy="695422"/>
          </a:xfrm>
          <a:prstGeom prst="rect">
            <a:avLst/>
          </a:prstGeom>
        </p:spPr>
      </p:pic>
      <p:pic>
        <p:nvPicPr>
          <p:cNvPr id="6" name="Picture 5">
            <a:extLst>
              <a:ext uri="{FF2B5EF4-FFF2-40B4-BE49-F238E27FC236}">
                <a16:creationId xmlns:a16="http://schemas.microsoft.com/office/drawing/2014/main" id="{2273A633-3722-54F6-F8E0-71677B0CC7E6}"/>
              </a:ext>
            </a:extLst>
          </p:cNvPr>
          <p:cNvPicPr>
            <a:picLocks noGrp="1" noRot="1" noChangeAspect="1" noMove="1" noResize="1" noEditPoints="1" noAdjustHandles="1" noChangeArrowheads="1" noChangeShapeType="1" noCrop="1"/>
          </p:cNvPicPr>
          <p:nvPr/>
        </p:nvPicPr>
        <p:blipFill>
          <a:blip r:embed="rId3"/>
          <a:stretch>
            <a:fillRect/>
          </a:stretch>
        </p:blipFill>
        <p:spPr>
          <a:xfrm>
            <a:off x="10791630" y="0"/>
            <a:ext cx="1400370" cy="600159"/>
          </a:xfrm>
          <a:prstGeom prst="rect">
            <a:avLst/>
          </a:prstGeom>
        </p:spPr>
      </p:pic>
      <p:sp>
        <p:nvSpPr>
          <p:cNvPr id="7" name="Title 6">
            <a:extLst>
              <a:ext uri="{FF2B5EF4-FFF2-40B4-BE49-F238E27FC236}">
                <a16:creationId xmlns:a16="http://schemas.microsoft.com/office/drawing/2014/main" id="{636C6C2A-32D8-8E70-304C-F49A76F467B3}"/>
              </a:ext>
            </a:extLst>
          </p:cNvPr>
          <p:cNvSpPr>
            <a:spLocks noGrp="1"/>
          </p:cNvSpPr>
          <p:nvPr>
            <p:ph type="ctrTitle"/>
          </p:nvPr>
        </p:nvSpPr>
        <p:spPr>
          <a:xfrm>
            <a:off x="249382" y="-49525"/>
            <a:ext cx="9930316" cy="794472"/>
          </a:xfrm>
        </p:spPr>
        <p:txBody>
          <a:bodyPr>
            <a:noAutofit/>
          </a:bodyPr>
          <a:lstStyle/>
          <a:p>
            <a:pPr algn="l"/>
            <a:r>
              <a:rPr lang="en-US" sz="4400" b="1">
                <a:solidFill>
                  <a:schemeClr val="accent1">
                    <a:lumMod val="75000"/>
                  </a:schemeClr>
                </a:solidFill>
              </a:rPr>
              <a:t>Insights and Recommendations</a:t>
            </a:r>
            <a:endParaRPr lang="en-IN" sz="4400" b="1" dirty="0">
              <a:solidFill>
                <a:schemeClr val="accent1">
                  <a:lumMod val="75000"/>
                </a:schemeClr>
              </a:solidFill>
            </a:endParaRPr>
          </a:p>
        </p:txBody>
      </p:sp>
      <p:grpSp>
        <p:nvGrpSpPr>
          <p:cNvPr id="44" name="Group 43">
            <a:extLst>
              <a:ext uri="{FF2B5EF4-FFF2-40B4-BE49-F238E27FC236}">
                <a16:creationId xmlns:a16="http://schemas.microsoft.com/office/drawing/2014/main" id="{63B37DF8-C9B3-E86A-0866-5730D9885B6F}"/>
              </a:ext>
            </a:extLst>
          </p:cNvPr>
          <p:cNvGrpSpPr/>
          <p:nvPr/>
        </p:nvGrpSpPr>
        <p:grpSpPr>
          <a:xfrm>
            <a:off x="402112" y="1118157"/>
            <a:ext cx="11320248" cy="1839651"/>
            <a:chOff x="402112" y="1370080"/>
            <a:chExt cx="11320248" cy="2114906"/>
          </a:xfrm>
        </p:grpSpPr>
        <p:sp>
          <p:nvSpPr>
            <p:cNvPr id="27" name="Rectangle: Rounded Corners 26">
              <a:extLst>
                <a:ext uri="{FF2B5EF4-FFF2-40B4-BE49-F238E27FC236}">
                  <a16:creationId xmlns:a16="http://schemas.microsoft.com/office/drawing/2014/main" id="{B58256AF-18FD-FF9D-512A-22A70A5C1C77}"/>
                </a:ext>
              </a:extLst>
            </p:cNvPr>
            <p:cNvSpPr/>
            <p:nvPr/>
          </p:nvSpPr>
          <p:spPr>
            <a:xfrm>
              <a:off x="402112" y="1370081"/>
              <a:ext cx="2042508" cy="211490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öhne"/>
                </a:rPr>
                <a:t>Customer Distribution Across States</a:t>
              </a:r>
            </a:p>
          </p:txBody>
        </p:sp>
        <p:sp>
          <p:nvSpPr>
            <p:cNvPr id="33" name="Rectangle: Rounded Corners 32">
              <a:extLst>
                <a:ext uri="{FF2B5EF4-FFF2-40B4-BE49-F238E27FC236}">
                  <a16:creationId xmlns:a16="http://schemas.microsoft.com/office/drawing/2014/main" id="{83E73675-CC62-ACA1-B879-39C1C04BD88A}"/>
                </a:ext>
              </a:extLst>
            </p:cNvPr>
            <p:cNvSpPr/>
            <p:nvPr/>
          </p:nvSpPr>
          <p:spPr>
            <a:xfrm>
              <a:off x="2444620" y="1370081"/>
              <a:ext cx="2186473" cy="1026367"/>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öhne"/>
                </a:rPr>
                <a:t>Insights</a:t>
              </a:r>
            </a:p>
          </p:txBody>
        </p:sp>
        <p:sp>
          <p:nvSpPr>
            <p:cNvPr id="39" name="Rectangle: Rounded Corners 38">
              <a:extLst>
                <a:ext uri="{FF2B5EF4-FFF2-40B4-BE49-F238E27FC236}">
                  <a16:creationId xmlns:a16="http://schemas.microsoft.com/office/drawing/2014/main" id="{DDA5B79F-DB56-55D5-3C92-3727091B4F1E}"/>
                </a:ext>
              </a:extLst>
            </p:cNvPr>
            <p:cNvSpPr/>
            <p:nvPr/>
          </p:nvSpPr>
          <p:spPr>
            <a:xfrm>
              <a:off x="2444619" y="2397969"/>
              <a:ext cx="2186474" cy="1077687"/>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öhne"/>
                </a:rPr>
                <a:t>Recommendation</a:t>
              </a:r>
            </a:p>
          </p:txBody>
        </p:sp>
        <p:sp>
          <p:nvSpPr>
            <p:cNvPr id="40" name="Rectangle: Rounded Corners 39">
              <a:extLst>
                <a:ext uri="{FF2B5EF4-FFF2-40B4-BE49-F238E27FC236}">
                  <a16:creationId xmlns:a16="http://schemas.microsoft.com/office/drawing/2014/main" id="{7AD0895B-CC70-3681-C9F4-7525AC16F0C4}"/>
                </a:ext>
              </a:extLst>
            </p:cNvPr>
            <p:cNvSpPr/>
            <p:nvPr/>
          </p:nvSpPr>
          <p:spPr>
            <a:xfrm>
              <a:off x="4631093" y="1370080"/>
              <a:ext cx="7091267" cy="102636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buFont typeface="Arial" panose="020B0604020202020204" pitchFamily="34" charset="0"/>
                <a:buChar char="•"/>
              </a:pPr>
              <a:r>
                <a:rPr lang="en-US" sz="1400" b="0" i="0" dirty="0">
                  <a:solidFill>
                    <a:srgbClr val="374151"/>
                  </a:solidFill>
                  <a:effectLst/>
                  <a:latin typeface="Söhne"/>
                </a:rPr>
                <a:t>California and Texas have the highest number of customers.</a:t>
              </a:r>
            </a:p>
            <a:p>
              <a:pPr marL="285750" indent="-285750" algn="l">
                <a:buFont typeface="Arial" panose="020B0604020202020204" pitchFamily="34" charset="0"/>
                <a:buChar char="•"/>
              </a:pPr>
              <a:endParaRPr lang="en-US" sz="1400" b="0" i="0" dirty="0">
                <a:solidFill>
                  <a:srgbClr val="374151"/>
                </a:solidFill>
                <a:effectLst/>
                <a:latin typeface="Söhne"/>
              </a:endParaRPr>
            </a:p>
            <a:p>
              <a:pPr marL="285750" indent="-285750" algn="l">
                <a:buFont typeface="Arial" panose="020B0604020202020204" pitchFamily="34" charset="0"/>
                <a:buChar char="•"/>
              </a:pPr>
              <a:r>
                <a:rPr lang="en-US" sz="1400" b="0" i="0" dirty="0">
                  <a:solidFill>
                    <a:srgbClr val="374151"/>
                  </a:solidFill>
                  <a:effectLst/>
                  <a:latin typeface="Söhne"/>
                </a:rPr>
                <a:t>The District of Columbia, New York, and Florida also have a significant customer base.</a:t>
              </a:r>
            </a:p>
          </p:txBody>
        </p:sp>
        <p:sp>
          <p:nvSpPr>
            <p:cNvPr id="41" name="Rectangle: Rounded Corners 40">
              <a:extLst>
                <a:ext uri="{FF2B5EF4-FFF2-40B4-BE49-F238E27FC236}">
                  <a16:creationId xmlns:a16="http://schemas.microsoft.com/office/drawing/2014/main" id="{D3D003A3-7280-8998-2845-0BE783E4088F}"/>
                </a:ext>
              </a:extLst>
            </p:cNvPr>
            <p:cNvSpPr/>
            <p:nvPr/>
          </p:nvSpPr>
          <p:spPr>
            <a:xfrm>
              <a:off x="4631092" y="2399491"/>
              <a:ext cx="7091267" cy="106683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buFont typeface="Arial" panose="020B0604020202020204" pitchFamily="34" charset="0"/>
                <a:buChar char="•"/>
              </a:pPr>
              <a:endParaRPr lang="en-US" sz="1400" b="0" i="0" dirty="0">
                <a:solidFill>
                  <a:srgbClr val="374151"/>
                </a:solidFill>
                <a:effectLst/>
                <a:latin typeface="Söhne"/>
              </a:endParaRPr>
            </a:p>
            <a:p>
              <a:pPr marL="285750" indent="-285750" algn="l">
                <a:buFont typeface="Arial" panose="020B0604020202020204" pitchFamily="34" charset="0"/>
                <a:buChar char="•"/>
              </a:pPr>
              <a:r>
                <a:rPr lang="en-US" sz="1400" b="0" i="0" dirty="0">
                  <a:solidFill>
                    <a:srgbClr val="374151"/>
                  </a:solidFill>
                  <a:effectLst/>
                  <a:latin typeface="Söhne"/>
                </a:rPr>
                <a:t>Focus marketing efforts and promotions on states with lower customer distribution to expand the customer base.</a:t>
              </a:r>
            </a:p>
            <a:p>
              <a:pPr marL="285750" indent="-285750" algn="l">
                <a:buFont typeface="Arial" panose="020B0604020202020204" pitchFamily="34" charset="0"/>
                <a:buChar char="•"/>
              </a:pPr>
              <a:endParaRPr lang="en-US" sz="1400" b="0" i="0" dirty="0">
                <a:solidFill>
                  <a:srgbClr val="374151"/>
                </a:solidFill>
                <a:effectLst/>
                <a:latin typeface="Söhne"/>
              </a:endParaRPr>
            </a:p>
            <a:p>
              <a:pPr marL="285750" indent="-285750" algn="l">
                <a:buFont typeface="Arial" panose="020B0604020202020204" pitchFamily="34" charset="0"/>
                <a:buChar char="•"/>
              </a:pPr>
              <a:r>
                <a:rPr lang="en-US" sz="1400" b="0" i="0" dirty="0">
                  <a:solidFill>
                    <a:srgbClr val="374151"/>
                  </a:solidFill>
                  <a:effectLst/>
                  <a:latin typeface="Söhne"/>
                </a:rPr>
                <a:t>Consider state-specific strategies based on customer demographics and preferences.</a:t>
              </a:r>
            </a:p>
            <a:p>
              <a:pPr marL="285750" indent="-285750">
                <a:buFont typeface="Arial" panose="020B0604020202020204" pitchFamily="34" charset="0"/>
                <a:buChar char="•"/>
              </a:pPr>
              <a:endParaRPr lang="en-US" sz="1400" b="1" i="0" dirty="0">
                <a:solidFill>
                  <a:schemeClr val="tx1"/>
                </a:solidFill>
                <a:effectLst/>
                <a:latin typeface="Söhne"/>
              </a:endParaRPr>
            </a:p>
          </p:txBody>
        </p:sp>
      </p:grpSp>
      <p:grpSp>
        <p:nvGrpSpPr>
          <p:cNvPr id="51" name="Group 50">
            <a:extLst>
              <a:ext uri="{FF2B5EF4-FFF2-40B4-BE49-F238E27FC236}">
                <a16:creationId xmlns:a16="http://schemas.microsoft.com/office/drawing/2014/main" id="{9C4B11B9-1891-B9D0-3475-A582CAE8941D}"/>
              </a:ext>
            </a:extLst>
          </p:cNvPr>
          <p:cNvGrpSpPr/>
          <p:nvPr/>
        </p:nvGrpSpPr>
        <p:grpSpPr>
          <a:xfrm>
            <a:off x="402111" y="3002942"/>
            <a:ext cx="11320248" cy="1839651"/>
            <a:chOff x="402112" y="1370080"/>
            <a:chExt cx="11320248" cy="2114906"/>
          </a:xfrm>
        </p:grpSpPr>
        <p:sp>
          <p:nvSpPr>
            <p:cNvPr id="52" name="Rectangle: Rounded Corners 51">
              <a:extLst>
                <a:ext uri="{FF2B5EF4-FFF2-40B4-BE49-F238E27FC236}">
                  <a16:creationId xmlns:a16="http://schemas.microsoft.com/office/drawing/2014/main" id="{98C7D700-3F95-837B-1C0D-8A2F296D0C51}"/>
                </a:ext>
              </a:extLst>
            </p:cNvPr>
            <p:cNvSpPr/>
            <p:nvPr/>
          </p:nvSpPr>
          <p:spPr>
            <a:xfrm>
              <a:off x="402112" y="1370081"/>
              <a:ext cx="2042508" cy="211490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öhne"/>
                </a:rPr>
                <a:t>Average Rating in Each Quarter</a:t>
              </a:r>
            </a:p>
          </p:txBody>
        </p:sp>
        <p:sp>
          <p:nvSpPr>
            <p:cNvPr id="53" name="Rectangle: Rounded Corners 52">
              <a:extLst>
                <a:ext uri="{FF2B5EF4-FFF2-40B4-BE49-F238E27FC236}">
                  <a16:creationId xmlns:a16="http://schemas.microsoft.com/office/drawing/2014/main" id="{00252766-6319-C65E-2A43-7C52568C1CFF}"/>
                </a:ext>
              </a:extLst>
            </p:cNvPr>
            <p:cNvSpPr/>
            <p:nvPr/>
          </p:nvSpPr>
          <p:spPr>
            <a:xfrm>
              <a:off x="2444620" y="1370081"/>
              <a:ext cx="2186473" cy="1026367"/>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öhne"/>
                </a:rPr>
                <a:t>Insights</a:t>
              </a:r>
            </a:p>
          </p:txBody>
        </p:sp>
        <p:sp>
          <p:nvSpPr>
            <p:cNvPr id="54" name="Rectangle: Rounded Corners 53">
              <a:extLst>
                <a:ext uri="{FF2B5EF4-FFF2-40B4-BE49-F238E27FC236}">
                  <a16:creationId xmlns:a16="http://schemas.microsoft.com/office/drawing/2014/main" id="{C0B0EAA9-BF1C-BD7A-8644-57983F8EDCBB}"/>
                </a:ext>
              </a:extLst>
            </p:cNvPr>
            <p:cNvSpPr/>
            <p:nvPr/>
          </p:nvSpPr>
          <p:spPr>
            <a:xfrm>
              <a:off x="2444619" y="2397969"/>
              <a:ext cx="2186474" cy="1077687"/>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öhne"/>
                </a:rPr>
                <a:t>Recommendation</a:t>
              </a:r>
            </a:p>
          </p:txBody>
        </p:sp>
        <p:sp>
          <p:nvSpPr>
            <p:cNvPr id="55" name="Rectangle: Rounded Corners 54">
              <a:extLst>
                <a:ext uri="{FF2B5EF4-FFF2-40B4-BE49-F238E27FC236}">
                  <a16:creationId xmlns:a16="http://schemas.microsoft.com/office/drawing/2014/main" id="{B92753DF-D106-363D-359A-C8DCA272ED20}"/>
                </a:ext>
              </a:extLst>
            </p:cNvPr>
            <p:cNvSpPr/>
            <p:nvPr/>
          </p:nvSpPr>
          <p:spPr>
            <a:xfrm>
              <a:off x="4631093" y="1370080"/>
              <a:ext cx="7091267" cy="102636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buFont typeface="Arial" panose="020B0604020202020204" pitchFamily="34" charset="0"/>
                <a:buChar char="•"/>
              </a:pPr>
              <a:r>
                <a:rPr lang="en-US" sz="1400" b="0" i="0" dirty="0">
                  <a:solidFill>
                    <a:srgbClr val="374151"/>
                  </a:solidFill>
                  <a:effectLst/>
                  <a:latin typeface="Söhne"/>
                </a:rPr>
                <a:t>A gradual decline in average ratings is observed over the quarters.</a:t>
              </a:r>
            </a:p>
          </p:txBody>
        </p:sp>
        <p:sp>
          <p:nvSpPr>
            <p:cNvPr id="56" name="Rectangle: Rounded Corners 55">
              <a:extLst>
                <a:ext uri="{FF2B5EF4-FFF2-40B4-BE49-F238E27FC236}">
                  <a16:creationId xmlns:a16="http://schemas.microsoft.com/office/drawing/2014/main" id="{D53660F8-C792-0360-DD39-1039620372DD}"/>
                </a:ext>
              </a:extLst>
            </p:cNvPr>
            <p:cNvSpPr/>
            <p:nvPr/>
          </p:nvSpPr>
          <p:spPr>
            <a:xfrm>
              <a:off x="4631092" y="2399491"/>
              <a:ext cx="7091267" cy="106683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buFont typeface="Arial" panose="020B0604020202020204" pitchFamily="34" charset="0"/>
                <a:buChar char="•"/>
              </a:pPr>
              <a:endParaRPr lang="en-US" sz="1400" b="0" i="0" dirty="0">
                <a:solidFill>
                  <a:srgbClr val="374151"/>
                </a:solidFill>
                <a:effectLst/>
                <a:latin typeface="Söhne"/>
              </a:endParaRPr>
            </a:p>
            <a:p>
              <a:pPr marL="285750" indent="-285750" algn="l">
                <a:buFont typeface="Arial" panose="020B0604020202020204" pitchFamily="34" charset="0"/>
                <a:buChar char="•"/>
              </a:pPr>
              <a:r>
                <a:rPr lang="en-US" sz="1400" b="0" i="0" dirty="0">
                  <a:solidFill>
                    <a:srgbClr val="374151"/>
                  </a:solidFill>
                  <a:effectLst/>
                  <a:latin typeface="Söhne"/>
                </a:rPr>
                <a:t>Investigate the factors contributing to the decline in ratings.</a:t>
              </a:r>
            </a:p>
            <a:p>
              <a:pPr algn="l">
                <a:buFont typeface="Arial" panose="020B0604020202020204" pitchFamily="34" charset="0"/>
                <a:buChar char="•"/>
              </a:pPr>
              <a:endParaRPr lang="en-US" sz="1400" b="0" i="0" dirty="0">
                <a:solidFill>
                  <a:srgbClr val="374151"/>
                </a:solidFill>
                <a:effectLst/>
                <a:latin typeface="Söhne"/>
              </a:endParaRPr>
            </a:p>
            <a:p>
              <a:pPr marL="285750" indent="-285750" algn="l">
                <a:buFont typeface="Arial" panose="020B0604020202020204" pitchFamily="34" charset="0"/>
                <a:buChar char="•"/>
              </a:pPr>
              <a:r>
                <a:rPr lang="en-US" sz="1400" b="0" i="0" dirty="0">
                  <a:solidFill>
                    <a:srgbClr val="374151"/>
                  </a:solidFill>
                  <a:effectLst/>
                  <a:latin typeface="Söhne"/>
                </a:rPr>
                <a:t>Implement measures to enhance product/service quality or customer satisfaction.</a:t>
              </a:r>
            </a:p>
            <a:p>
              <a:pPr marL="285750" indent="-285750">
                <a:buFont typeface="Arial" panose="020B0604020202020204" pitchFamily="34" charset="0"/>
                <a:buChar char="•"/>
              </a:pPr>
              <a:endParaRPr lang="en-US" sz="1400" b="1" i="0" dirty="0">
                <a:solidFill>
                  <a:schemeClr val="tx1"/>
                </a:solidFill>
                <a:effectLst/>
                <a:latin typeface="Söhne"/>
              </a:endParaRPr>
            </a:p>
          </p:txBody>
        </p:sp>
      </p:grpSp>
      <p:grpSp>
        <p:nvGrpSpPr>
          <p:cNvPr id="63" name="Group 62">
            <a:extLst>
              <a:ext uri="{FF2B5EF4-FFF2-40B4-BE49-F238E27FC236}">
                <a16:creationId xmlns:a16="http://schemas.microsoft.com/office/drawing/2014/main" id="{3B9A6510-4AA6-D479-F7E9-C8BAEBDC6C86}"/>
              </a:ext>
            </a:extLst>
          </p:cNvPr>
          <p:cNvGrpSpPr/>
          <p:nvPr/>
        </p:nvGrpSpPr>
        <p:grpSpPr>
          <a:xfrm>
            <a:off x="330577" y="4886513"/>
            <a:ext cx="11320248" cy="1839651"/>
            <a:chOff x="402112" y="1370080"/>
            <a:chExt cx="11320248" cy="2114906"/>
          </a:xfrm>
        </p:grpSpPr>
        <p:sp>
          <p:nvSpPr>
            <p:cNvPr id="64" name="Rectangle: Rounded Corners 63">
              <a:extLst>
                <a:ext uri="{FF2B5EF4-FFF2-40B4-BE49-F238E27FC236}">
                  <a16:creationId xmlns:a16="http://schemas.microsoft.com/office/drawing/2014/main" id="{7E316208-FBC8-EA93-1C0E-A7F50B92CBA7}"/>
                </a:ext>
              </a:extLst>
            </p:cNvPr>
            <p:cNvSpPr/>
            <p:nvPr/>
          </p:nvSpPr>
          <p:spPr>
            <a:xfrm>
              <a:off x="402112" y="1370081"/>
              <a:ext cx="2042508" cy="211490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öhne"/>
                </a:rPr>
                <a:t>Customer Feedback Distribution</a:t>
              </a:r>
            </a:p>
          </p:txBody>
        </p:sp>
        <p:sp>
          <p:nvSpPr>
            <p:cNvPr id="65" name="Rectangle: Rounded Corners 64">
              <a:extLst>
                <a:ext uri="{FF2B5EF4-FFF2-40B4-BE49-F238E27FC236}">
                  <a16:creationId xmlns:a16="http://schemas.microsoft.com/office/drawing/2014/main" id="{B5C6741C-E3F1-AC27-8E7A-72296322DFF4}"/>
                </a:ext>
              </a:extLst>
            </p:cNvPr>
            <p:cNvSpPr/>
            <p:nvPr/>
          </p:nvSpPr>
          <p:spPr>
            <a:xfrm>
              <a:off x="2444620" y="1370081"/>
              <a:ext cx="2186473" cy="1026367"/>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öhne"/>
                </a:rPr>
                <a:t>Insights</a:t>
              </a:r>
            </a:p>
          </p:txBody>
        </p:sp>
        <p:sp>
          <p:nvSpPr>
            <p:cNvPr id="66" name="Rectangle: Rounded Corners 65">
              <a:extLst>
                <a:ext uri="{FF2B5EF4-FFF2-40B4-BE49-F238E27FC236}">
                  <a16:creationId xmlns:a16="http://schemas.microsoft.com/office/drawing/2014/main" id="{226BBBA4-4CA2-23E4-FD2A-EC336C4E5CDC}"/>
                </a:ext>
              </a:extLst>
            </p:cNvPr>
            <p:cNvSpPr/>
            <p:nvPr/>
          </p:nvSpPr>
          <p:spPr>
            <a:xfrm>
              <a:off x="2444619" y="2397969"/>
              <a:ext cx="2186474" cy="1077687"/>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öhne"/>
                </a:rPr>
                <a:t>Recommendation</a:t>
              </a:r>
            </a:p>
          </p:txBody>
        </p:sp>
        <p:sp>
          <p:nvSpPr>
            <p:cNvPr id="67" name="Rectangle: Rounded Corners 66">
              <a:extLst>
                <a:ext uri="{FF2B5EF4-FFF2-40B4-BE49-F238E27FC236}">
                  <a16:creationId xmlns:a16="http://schemas.microsoft.com/office/drawing/2014/main" id="{3560210E-EBE8-31BB-C6A7-78139536F539}"/>
                </a:ext>
              </a:extLst>
            </p:cNvPr>
            <p:cNvSpPr/>
            <p:nvPr/>
          </p:nvSpPr>
          <p:spPr>
            <a:xfrm>
              <a:off x="4631093" y="1370080"/>
              <a:ext cx="7091267" cy="102636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buFont typeface="Arial" panose="020B0604020202020204" pitchFamily="34" charset="0"/>
                <a:buChar char="•"/>
              </a:pPr>
              <a:r>
                <a:rPr lang="en-US" sz="1400" b="0" i="0" dirty="0">
                  <a:solidFill>
                    <a:srgbClr val="374151"/>
                  </a:solidFill>
                  <a:effectLst/>
                  <a:latin typeface="Söhne"/>
                </a:rPr>
                <a:t>The distribution of customer feedback varies across quarters.</a:t>
              </a:r>
            </a:p>
            <a:p>
              <a:pPr marL="285750" indent="-285750" algn="l">
                <a:buFont typeface="Arial" panose="020B0604020202020204" pitchFamily="34" charset="0"/>
                <a:buChar char="•"/>
              </a:pPr>
              <a:endParaRPr lang="en-US" sz="1400" b="0" i="0" dirty="0">
                <a:solidFill>
                  <a:srgbClr val="374151"/>
                </a:solidFill>
                <a:effectLst/>
                <a:latin typeface="Söhne"/>
              </a:endParaRPr>
            </a:p>
            <a:p>
              <a:pPr marL="285750" indent="-285750" algn="l">
                <a:buFont typeface="Arial" panose="020B0604020202020204" pitchFamily="34" charset="0"/>
                <a:buChar char="•"/>
              </a:pPr>
              <a:r>
                <a:rPr lang="en-US" sz="1400" b="0" i="0" dirty="0">
                  <a:solidFill>
                    <a:srgbClr val="374151"/>
                  </a:solidFill>
                  <a:effectLst/>
                  <a:latin typeface="Söhne"/>
                </a:rPr>
                <a:t>Very Good and Good feedback show a decreasing trend.</a:t>
              </a:r>
            </a:p>
          </p:txBody>
        </p:sp>
        <p:sp>
          <p:nvSpPr>
            <p:cNvPr id="68" name="Rectangle: Rounded Corners 67">
              <a:extLst>
                <a:ext uri="{FF2B5EF4-FFF2-40B4-BE49-F238E27FC236}">
                  <a16:creationId xmlns:a16="http://schemas.microsoft.com/office/drawing/2014/main" id="{5F83C7E4-A92F-4D1A-E4E2-AC6D589F55F4}"/>
                </a:ext>
              </a:extLst>
            </p:cNvPr>
            <p:cNvSpPr/>
            <p:nvPr/>
          </p:nvSpPr>
          <p:spPr>
            <a:xfrm>
              <a:off x="4631092" y="2399491"/>
              <a:ext cx="7091267" cy="106683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buFont typeface="Arial" panose="020B0604020202020204" pitchFamily="34" charset="0"/>
                <a:buChar char="•"/>
              </a:pPr>
              <a:endParaRPr lang="en-US" sz="1400" b="0" i="0" dirty="0">
                <a:solidFill>
                  <a:srgbClr val="374151"/>
                </a:solidFill>
                <a:effectLst/>
                <a:latin typeface="Söhne"/>
              </a:endParaRPr>
            </a:p>
            <a:p>
              <a:pPr marL="285750" indent="-285750" algn="l">
                <a:buFont typeface="Arial" panose="020B0604020202020204" pitchFamily="34" charset="0"/>
                <a:buChar char="•"/>
              </a:pPr>
              <a:r>
                <a:rPr lang="en-US" sz="1400" b="0" i="0" dirty="0">
                  <a:solidFill>
                    <a:srgbClr val="374151"/>
                  </a:solidFill>
                  <a:effectLst/>
                  <a:latin typeface="Söhne"/>
                </a:rPr>
                <a:t>Analyze the reasons behind the decrease in positive feedback.</a:t>
              </a:r>
            </a:p>
            <a:p>
              <a:pPr marL="285750" indent="-285750" algn="l">
                <a:buFont typeface="Arial" panose="020B0604020202020204" pitchFamily="34" charset="0"/>
                <a:buChar char="•"/>
              </a:pPr>
              <a:endParaRPr lang="en-US" sz="1400" b="0" i="0" dirty="0">
                <a:solidFill>
                  <a:srgbClr val="374151"/>
                </a:solidFill>
                <a:effectLst/>
                <a:latin typeface="Söhne"/>
              </a:endParaRPr>
            </a:p>
            <a:p>
              <a:pPr marL="285750" indent="-285750" algn="l">
                <a:buFont typeface="Arial" panose="020B0604020202020204" pitchFamily="34" charset="0"/>
                <a:buChar char="•"/>
              </a:pPr>
              <a:r>
                <a:rPr lang="en-US" sz="1400" b="0" i="0" dirty="0">
                  <a:solidFill>
                    <a:srgbClr val="374151"/>
                  </a:solidFill>
                  <a:effectLst/>
                  <a:latin typeface="Söhne"/>
                </a:rPr>
                <a:t>Implement strategies to address customer concerns and improve overall satisfaction.</a:t>
              </a:r>
            </a:p>
            <a:p>
              <a:pPr marL="285750" indent="-285750" algn="l">
                <a:buFont typeface="Arial" panose="020B0604020202020204" pitchFamily="34" charset="0"/>
                <a:buChar char="•"/>
              </a:pPr>
              <a:endParaRPr lang="en-US" sz="1400" b="1" i="0" dirty="0">
                <a:solidFill>
                  <a:schemeClr val="tx1"/>
                </a:solidFill>
                <a:effectLst/>
                <a:latin typeface="Söhne"/>
              </a:endParaRPr>
            </a:p>
          </p:txBody>
        </p:sp>
      </p:grpSp>
    </p:spTree>
    <p:extLst>
      <p:ext uri="{BB962C8B-B14F-4D97-AF65-F5344CB8AC3E}">
        <p14:creationId xmlns:p14="http://schemas.microsoft.com/office/powerpoint/2010/main" val="3779075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143B171-50B5-BEDF-3E6A-E4F07773417A}"/>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1000" cy="695422"/>
          </a:xfrm>
          <a:prstGeom prst="rect">
            <a:avLst/>
          </a:prstGeom>
        </p:spPr>
      </p:pic>
      <p:pic>
        <p:nvPicPr>
          <p:cNvPr id="6" name="Picture 5">
            <a:extLst>
              <a:ext uri="{FF2B5EF4-FFF2-40B4-BE49-F238E27FC236}">
                <a16:creationId xmlns:a16="http://schemas.microsoft.com/office/drawing/2014/main" id="{2273A633-3722-54F6-F8E0-71677B0CC7E6}"/>
              </a:ext>
            </a:extLst>
          </p:cNvPr>
          <p:cNvPicPr>
            <a:picLocks noGrp="1" noRot="1" noChangeAspect="1" noMove="1" noResize="1" noEditPoints="1" noAdjustHandles="1" noChangeArrowheads="1" noChangeShapeType="1" noCrop="1"/>
          </p:cNvPicPr>
          <p:nvPr/>
        </p:nvPicPr>
        <p:blipFill>
          <a:blip r:embed="rId3"/>
          <a:stretch>
            <a:fillRect/>
          </a:stretch>
        </p:blipFill>
        <p:spPr>
          <a:xfrm>
            <a:off x="10791630" y="0"/>
            <a:ext cx="1400370" cy="600159"/>
          </a:xfrm>
          <a:prstGeom prst="rect">
            <a:avLst/>
          </a:prstGeom>
        </p:spPr>
      </p:pic>
      <p:sp>
        <p:nvSpPr>
          <p:cNvPr id="7" name="Title 6">
            <a:extLst>
              <a:ext uri="{FF2B5EF4-FFF2-40B4-BE49-F238E27FC236}">
                <a16:creationId xmlns:a16="http://schemas.microsoft.com/office/drawing/2014/main" id="{636C6C2A-32D8-8E70-304C-F49A76F467B3}"/>
              </a:ext>
            </a:extLst>
          </p:cNvPr>
          <p:cNvSpPr>
            <a:spLocks noGrp="1"/>
          </p:cNvSpPr>
          <p:nvPr>
            <p:ph type="ctrTitle"/>
          </p:nvPr>
        </p:nvSpPr>
        <p:spPr>
          <a:xfrm>
            <a:off x="249382" y="-49525"/>
            <a:ext cx="9930316" cy="794472"/>
          </a:xfrm>
        </p:spPr>
        <p:txBody>
          <a:bodyPr>
            <a:noAutofit/>
          </a:bodyPr>
          <a:lstStyle/>
          <a:p>
            <a:pPr algn="l"/>
            <a:r>
              <a:rPr lang="en-US" sz="4400" b="1" dirty="0">
                <a:solidFill>
                  <a:schemeClr val="accent1">
                    <a:lumMod val="75000"/>
                  </a:schemeClr>
                </a:solidFill>
              </a:rPr>
              <a:t>Insights and Recommendations</a:t>
            </a:r>
            <a:endParaRPr lang="en-IN" sz="4400" b="1" dirty="0">
              <a:solidFill>
                <a:schemeClr val="accent1">
                  <a:lumMod val="75000"/>
                </a:schemeClr>
              </a:solidFill>
            </a:endParaRPr>
          </a:p>
        </p:txBody>
      </p:sp>
      <p:grpSp>
        <p:nvGrpSpPr>
          <p:cNvPr id="44" name="Group 43">
            <a:extLst>
              <a:ext uri="{FF2B5EF4-FFF2-40B4-BE49-F238E27FC236}">
                <a16:creationId xmlns:a16="http://schemas.microsoft.com/office/drawing/2014/main" id="{63B37DF8-C9B3-E86A-0866-5730D9885B6F}"/>
              </a:ext>
            </a:extLst>
          </p:cNvPr>
          <p:cNvGrpSpPr/>
          <p:nvPr/>
        </p:nvGrpSpPr>
        <p:grpSpPr>
          <a:xfrm>
            <a:off x="402112" y="1118157"/>
            <a:ext cx="11320248" cy="1839651"/>
            <a:chOff x="402112" y="1370080"/>
            <a:chExt cx="11320248" cy="2114906"/>
          </a:xfrm>
        </p:grpSpPr>
        <p:sp>
          <p:nvSpPr>
            <p:cNvPr id="27" name="Rectangle: Rounded Corners 26">
              <a:extLst>
                <a:ext uri="{FF2B5EF4-FFF2-40B4-BE49-F238E27FC236}">
                  <a16:creationId xmlns:a16="http://schemas.microsoft.com/office/drawing/2014/main" id="{B58256AF-18FD-FF9D-512A-22A70A5C1C77}"/>
                </a:ext>
              </a:extLst>
            </p:cNvPr>
            <p:cNvSpPr/>
            <p:nvPr/>
          </p:nvSpPr>
          <p:spPr>
            <a:xfrm>
              <a:off x="402112" y="1370081"/>
              <a:ext cx="2042508" cy="211490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öhne"/>
                </a:rPr>
                <a:t>Top 5 Vehicle Makers</a:t>
              </a:r>
            </a:p>
          </p:txBody>
        </p:sp>
        <p:sp>
          <p:nvSpPr>
            <p:cNvPr id="33" name="Rectangle: Rounded Corners 32">
              <a:extLst>
                <a:ext uri="{FF2B5EF4-FFF2-40B4-BE49-F238E27FC236}">
                  <a16:creationId xmlns:a16="http://schemas.microsoft.com/office/drawing/2014/main" id="{83E73675-CC62-ACA1-B879-39C1C04BD88A}"/>
                </a:ext>
              </a:extLst>
            </p:cNvPr>
            <p:cNvSpPr/>
            <p:nvPr/>
          </p:nvSpPr>
          <p:spPr>
            <a:xfrm>
              <a:off x="2444620" y="1370081"/>
              <a:ext cx="2186473" cy="1026367"/>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öhne"/>
                </a:rPr>
                <a:t>Insights</a:t>
              </a:r>
            </a:p>
          </p:txBody>
        </p:sp>
        <p:sp>
          <p:nvSpPr>
            <p:cNvPr id="39" name="Rectangle: Rounded Corners 38">
              <a:extLst>
                <a:ext uri="{FF2B5EF4-FFF2-40B4-BE49-F238E27FC236}">
                  <a16:creationId xmlns:a16="http://schemas.microsoft.com/office/drawing/2014/main" id="{DDA5B79F-DB56-55D5-3C92-3727091B4F1E}"/>
                </a:ext>
              </a:extLst>
            </p:cNvPr>
            <p:cNvSpPr/>
            <p:nvPr/>
          </p:nvSpPr>
          <p:spPr>
            <a:xfrm>
              <a:off x="2444619" y="2397969"/>
              <a:ext cx="2186474" cy="1077687"/>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öhne"/>
                </a:rPr>
                <a:t>Recommendation</a:t>
              </a:r>
            </a:p>
          </p:txBody>
        </p:sp>
        <p:sp>
          <p:nvSpPr>
            <p:cNvPr id="40" name="Rectangle: Rounded Corners 39">
              <a:extLst>
                <a:ext uri="{FF2B5EF4-FFF2-40B4-BE49-F238E27FC236}">
                  <a16:creationId xmlns:a16="http://schemas.microsoft.com/office/drawing/2014/main" id="{7AD0895B-CC70-3681-C9F4-7525AC16F0C4}"/>
                </a:ext>
              </a:extLst>
            </p:cNvPr>
            <p:cNvSpPr/>
            <p:nvPr/>
          </p:nvSpPr>
          <p:spPr>
            <a:xfrm>
              <a:off x="4631093" y="1370080"/>
              <a:ext cx="7091267" cy="102636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buFont typeface="Arial" panose="020B0604020202020204" pitchFamily="34" charset="0"/>
                <a:buChar char="•"/>
              </a:pPr>
              <a:endParaRPr lang="en-US" sz="1400" b="0" i="0" dirty="0">
                <a:solidFill>
                  <a:srgbClr val="374151"/>
                </a:solidFill>
                <a:effectLst/>
                <a:latin typeface="Söhne"/>
              </a:endParaRPr>
            </a:p>
            <a:p>
              <a:pPr marL="285750" indent="-285750" algn="l">
                <a:buFont typeface="Arial" panose="020B0604020202020204" pitchFamily="34" charset="0"/>
                <a:buChar char="•"/>
              </a:pPr>
              <a:endParaRPr lang="en-US" sz="1400" dirty="0">
                <a:solidFill>
                  <a:srgbClr val="374151"/>
                </a:solidFill>
                <a:latin typeface="Söhne"/>
              </a:endParaRPr>
            </a:p>
            <a:p>
              <a:pPr marL="285750" indent="-285750" algn="l">
                <a:buFont typeface="Arial" panose="020B0604020202020204" pitchFamily="34" charset="0"/>
                <a:buChar char="•"/>
              </a:pPr>
              <a:r>
                <a:rPr lang="en-US" sz="1400" b="0" i="0" dirty="0">
                  <a:solidFill>
                    <a:srgbClr val="374151"/>
                  </a:solidFill>
                  <a:effectLst/>
                  <a:latin typeface="Söhne"/>
                </a:rPr>
                <a:t>Chevrolet, Ford, and Toyota are the top three preferred vehicle makers.</a:t>
              </a:r>
            </a:p>
            <a:p>
              <a:pPr marL="285750" indent="-285750" algn="l">
                <a:buFont typeface="Arial" panose="020B0604020202020204" pitchFamily="34" charset="0"/>
                <a:buChar char="•"/>
              </a:pPr>
              <a:endParaRPr lang="en-US" sz="1400" b="0" i="0" dirty="0">
                <a:solidFill>
                  <a:srgbClr val="374151"/>
                </a:solidFill>
                <a:effectLst/>
                <a:latin typeface="Söhne"/>
              </a:endParaRPr>
            </a:p>
            <a:p>
              <a:pPr marL="285750" indent="-285750" algn="l">
                <a:buFont typeface="Arial" panose="020B0604020202020204" pitchFamily="34" charset="0"/>
                <a:buChar char="•"/>
              </a:pPr>
              <a:r>
                <a:rPr lang="en-US" sz="1400" b="0" i="0" dirty="0">
                  <a:solidFill>
                    <a:srgbClr val="374151"/>
                  </a:solidFill>
                  <a:effectLst/>
                  <a:latin typeface="Söhne"/>
                </a:rPr>
                <a:t>Customer preferences vary for different vehicle makers.</a:t>
              </a:r>
            </a:p>
            <a:p>
              <a:br>
                <a:rPr lang="en-US" sz="1400" dirty="0"/>
              </a:br>
              <a:endParaRPr lang="en-US" sz="1400" b="0" i="0" dirty="0">
                <a:solidFill>
                  <a:srgbClr val="374151"/>
                </a:solidFill>
                <a:effectLst/>
                <a:latin typeface="Söhne"/>
              </a:endParaRPr>
            </a:p>
          </p:txBody>
        </p:sp>
        <p:sp>
          <p:nvSpPr>
            <p:cNvPr id="41" name="Rectangle: Rounded Corners 40">
              <a:extLst>
                <a:ext uri="{FF2B5EF4-FFF2-40B4-BE49-F238E27FC236}">
                  <a16:creationId xmlns:a16="http://schemas.microsoft.com/office/drawing/2014/main" id="{D3D003A3-7280-8998-2845-0BE783E4088F}"/>
                </a:ext>
              </a:extLst>
            </p:cNvPr>
            <p:cNvSpPr/>
            <p:nvPr/>
          </p:nvSpPr>
          <p:spPr>
            <a:xfrm>
              <a:off x="4631092" y="2399491"/>
              <a:ext cx="7091267" cy="106683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buFont typeface="Arial" panose="020B0604020202020204" pitchFamily="34" charset="0"/>
                <a:buChar char="•"/>
              </a:pPr>
              <a:r>
                <a:rPr lang="en-US" sz="1400" b="0" i="0" dirty="0">
                  <a:solidFill>
                    <a:srgbClr val="374151"/>
                  </a:solidFill>
                  <a:effectLst/>
                  <a:latin typeface="Söhne"/>
                </a:rPr>
                <a:t>Strengthen marketing efforts for the top vehicle makers.</a:t>
              </a:r>
            </a:p>
            <a:p>
              <a:pPr marL="285750" indent="-285750" algn="l">
                <a:buFont typeface="Arial" panose="020B0604020202020204" pitchFamily="34" charset="0"/>
                <a:buChar char="•"/>
              </a:pPr>
              <a:endParaRPr lang="en-US" sz="1400" b="0" i="0" dirty="0">
                <a:solidFill>
                  <a:srgbClr val="374151"/>
                </a:solidFill>
                <a:effectLst/>
                <a:latin typeface="Söhne"/>
              </a:endParaRPr>
            </a:p>
            <a:p>
              <a:pPr marL="285750" indent="-285750" algn="l">
                <a:buFont typeface="Arial" panose="020B0604020202020204" pitchFamily="34" charset="0"/>
                <a:buChar char="•"/>
              </a:pPr>
              <a:r>
                <a:rPr lang="en-US" sz="1400" b="0" i="0" dirty="0">
                  <a:solidFill>
                    <a:srgbClr val="374151"/>
                  </a:solidFill>
                  <a:effectLst/>
                  <a:latin typeface="Söhne"/>
                </a:rPr>
                <a:t>Tailor promotions to align with customer preferences for specific vehicle brands.</a:t>
              </a:r>
              <a:endParaRPr lang="en-US" sz="1400" b="1" i="0" dirty="0">
                <a:solidFill>
                  <a:schemeClr val="tx1"/>
                </a:solidFill>
                <a:effectLst/>
                <a:latin typeface="Söhne"/>
              </a:endParaRPr>
            </a:p>
          </p:txBody>
        </p:sp>
      </p:grpSp>
      <p:grpSp>
        <p:nvGrpSpPr>
          <p:cNvPr id="51" name="Group 50">
            <a:extLst>
              <a:ext uri="{FF2B5EF4-FFF2-40B4-BE49-F238E27FC236}">
                <a16:creationId xmlns:a16="http://schemas.microsoft.com/office/drawing/2014/main" id="{9C4B11B9-1891-B9D0-3475-A582CAE8941D}"/>
              </a:ext>
            </a:extLst>
          </p:cNvPr>
          <p:cNvGrpSpPr/>
          <p:nvPr/>
        </p:nvGrpSpPr>
        <p:grpSpPr>
          <a:xfrm>
            <a:off x="402111" y="3002942"/>
            <a:ext cx="11320248" cy="1839651"/>
            <a:chOff x="402112" y="1370080"/>
            <a:chExt cx="11320248" cy="2114906"/>
          </a:xfrm>
        </p:grpSpPr>
        <p:sp>
          <p:nvSpPr>
            <p:cNvPr id="52" name="Rectangle: Rounded Corners 51">
              <a:extLst>
                <a:ext uri="{FF2B5EF4-FFF2-40B4-BE49-F238E27FC236}">
                  <a16:creationId xmlns:a16="http://schemas.microsoft.com/office/drawing/2014/main" id="{98C7D700-3F95-837B-1C0D-8A2F296D0C51}"/>
                </a:ext>
              </a:extLst>
            </p:cNvPr>
            <p:cNvSpPr/>
            <p:nvPr/>
          </p:nvSpPr>
          <p:spPr>
            <a:xfrm>
              <a:off x="402112" y="1370081"/>
              <a:ext cx="2042508" cy="211490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öhne"/>
                </a:rPr>
                <a:t>Most Preferred Vehicle Make in Each State</a:t>
              </a:r>
            </a:p>
          </p:txBody>
        </p:sp>
        <p:sp>
          <p:nvSpPr>
            <p:cNvPr id="53" name="Rectangle: Rounded Corners 52">
              <a:extLst>
                <a:ext uri="{FF2B5EF4-FFF2-40B4-BE49-F238E27FC236}">
                  <a16:creationId xmlns:a16="http://schemas.microsoft.com/office/drawing/2014/main" id="{00252766-6319-C65E-2A43-7C52568C1CFF}"/>
                </a:ext>
              </a:extLst>
            </p:cNvPr>
            <p:cNvSpPr/>
            <p:nvPr/>
          </p:nvSpPr>
          <p:spPr>
            <a:xfrm>
              <a:off x="2444620" y="1370081"/>
              <a:ext cx="2186473" cy="1026367"/>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öhne"/>
                </a:rPr>
                <a:t>Insights</a:t>
              </a:r>
            </a:p>
          </p:txBody>
        </p:sp>
        <p:sp>
          <p:nvSpPr>
            <p:cNvPr id="54" name="Rectangle: Rounded Corners 53">
              <a:extLst>
                <a:ext uri="{FF2B5EF4-FFF2-40B4-BE49-F238E27FC236}">
                  <a16:creationId xmlns:a16="http://schemas.microsoft.com/office/drawing/2014/main" id="{C0B0EAA9-BF1C-BD7A-8644-57983F8EDCBB}"/>
                </a:ext>
              </a:extLst>
            </p:cNvPr>
            <p:cNvSpPr/>
            <p:nvPr/>
          </p:nvSpPr>
          <p:spPr>
            <a:xfrm>
              <a:off x="2444619" y="2397969"/>
              <a:ext cx="2186474" cy="1077687"/>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öhne"/>
                </a:rPr>
                <a:t>Recommendation</a:t>
              </a:r>
            </a:p>
          </p:txBody>
        </p:sp>
        <p:sp>
          <p:nvSpPr>
            <p:cNvPr id="55" name="Rectangle: Rounded Corners 54">
              <a:extLst>
                <a:ext uri="{FF2B5EF4-FFF2-40B4-BE49-F238E27FC236}">
                  <a16:creationId xmlns:a16="http://schemas.microsoft.com/office/drawing/2014/main" id="{B92753DF-D106-363D-359A-C8DCA272ED20}"/>
                </a:ext>
              </a:extLst>
            </p:cNvPr>
            <p:cNvSpPr/>
            <p:nvPr/>
          </p:nvSpPr>
          <p:spPr>
            <a:xfrm>
              <a:off x="4631093" y="1370080"/>
              <a:ext cx="7091267" cy="102636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buFont typeface="Arial" panose="020B0604020202020204" pitchFamily="34" charset="0"/>
                <a:buChar char="•"/>
              </a:pPr>
              <a:r>
                <a:rPr lang="en-US" sz="1400" b="0" i="0" dirty="0">
                  <a:solidFill>
                    <a:srgbClr val="374151"/>
                  </a:solidFill>
                  <a:effectLst/>
                  <a:latin typeface="Söhne"/>
                </a:rPr>
                <a:t>Preferences for vehicle makes vary by state.</a:t>
              </a:r>
            </a:p>
          </p:txBody>
        </p:sp>
        <p:sp>
          <p:nvSpPr>
            <p:cNvPr id="56" name="Rectangle: Rounded Corners 55">
              <a:extLst>
                <a:ext uri="{FF2B5EF4-FFF2-40B4-BE49-F238E27FC236}">
                  <a16:creationId xmlns:a16="http://schemas.microsoft.com/office/drawing/2014/main" id="{D53660F8-C792-0360-DD39-1039620372DD}"/>
                </a:ext>
              </a:extLst>
            </p:cNvPr>
            <p:cNvSpPr/>
            <p:nvPr/>
          </p:nvSpPr>
          <p:spPr>
            <a:xfrm>
              <a:off x="4631092" y="2399491"/>
              <a:ext cx="7091267" cy="106683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buFont typeface="Arial" panose="020B0604020202020204" pitchFamily="34" charset="0"/>
                <a:buChar char="•"/>
              </a:pPr>
              <a:endParaRPr lang="en-US" sz="1400" b="0" i="0" dirty="0">
                <a:solidFill>
                  <a:srgbClr val="374151"/>
                </a:solidFill>
                <a:effectLst/>
                <a:latin typeface="Söhne"/>
              </a:endParaRPr>
            </a:p>
            <a:p>
              <a:pPr marL="285750" indent="-285750" algn="l">
                <a:buFont typeface="Arial" panose="020B0604020202020204" pitchFamily="34" charset="0"/>
                <a:buChar char="•"/>
              </a:pPr>
              <a:r>
                <a:rPr lang="en-US" sz="1400" b="0" i="0" dirty="0">
                  <a:solidFill>
                    <a:srgbClr val="374151"/>
                  </a:solidFill>
                  <a:effectLst/>
                  <a:latin typeface="Söhne"/>
                </a:rPr>
                <a:t>Customize marketing campaigns based on the most preferred vehicle makes in each state.</a:t>
              </a:r>
            </a:p>
            <a:p>
              <a:pPr algn="l">
                <a:buFont typeface="Arial" panose="020B0604020202020204" pitchFamily="34" charset="0"/>
                <a:buChar char="•"/>
              </a:pPr>
              <a:endParaRPr lang="en-US" sz="1400" b="0" i="0" dirty="0">
                <a:solidFill>
                  <a:srgbClr val="374151"/>
                </a:solidFill>
                <a:effectLst/>
                <a:latin typeface="Söhne"/>
              </a:endParaRPr>
            </a:p>
            <a:p>
              <a:pPr marL="285750" indent="-285750" algn="l">
                <a:buFont typeface="Arial" panose="020B0604020202020204" pitchFamily="34" charset="0"/>
                <a:buChar char="•"/>
              </a:pPr>
              <a:r>
                <a:rPr lang="en-US" sz="1400" b="0" i="0" dirty="0">
                  <a:solidFill>
                    <a:srgbClr val="374151"/>
                  </a:solidFill>
                  <a:effectLst/>
                  <a:latin typeface="Söhne"/>
                </a:rPr>
                <a:t>Consider regional variations in vehicle preferences.</a:t>
              </a:r>
            </a:p>
            <a:p>
              <a:pPr marL="285750" indent="-285750">
                <a:buFont typeface="Arial" panose="020B0604020202020204" pitchFamily="34" charset="0"/>
                <a:buChar char="•"/>
              </a:pPr>
              <a:endParaRPr lang="en-US" sz="1400" b="1" i="0" dirty="0">
                <a:solidFill>
                  <a:schemeClr val="tx1"/>
                </a:solidFill>
                <a:effectLst/>
                <a:latin typeface="Söhne"/>
              </a:endParaRPr>
            </a:p>
          </p:txBody>
        </p:sp>
      </p:grpSp>
      <p:grpSp>
        <p:nvGrpSpPr>
          <p:cNvPr id="63" name="Group 62">
            <a:extLst>
              <a:ext uri="{FF2B5EF4-FFF2-40B4-BE49-F238E27FC236}">
                <a16:creationId xmlns:a16="http://schemas.microsoft.com/office/drawing/2014/main" id="{3B9A6510-4AA6-D479-F7E9-C8BAEBDC6C86}"/>
              </a:ext>
            </a:extLst>
          </p:cNvPr>
          <p:cNvGrpSpPr/>
          <p:nvPr/>
        </p:nvGrpSpPr>
        <p:grpSpPr>
          <a:xfrm>
            <a:off x="330577" y="4886513"/>
            <a:ext cx="11320248" cy="1839651"/>
            <a:chOff x="402112" y="1370080"/>
            <a:chExt cx="11320248" cy="2114906"/>
          </a:xfrm>
        </p:grpSpPr>
        <p:sp>
          <p:nvSpPr>
            <p:cNvPr id="64" name="Rectangle: Rounded Corners 63">
              <a:extLst>
                <a:ext uri="{FF2B5EF4-FFF2-40B4-BE49-F238E27FC236}">
                  <a16:creationId xmlns:a16="http://schemas.microsoft.com/office/drawing/2014/main" id="{7E316208-FBC8-EA93-1C0E-A7F50B92CBA7}"/>
                </a:ext>
              </a:extLst>
            </p:cNvPr>
            <p:cNvSpPr/>
            <p:nvPr/>
          </p:nvSpPr>
          <p:spPr>
            <a:xfrm>
              <a:off x="402112" y="1370081"/>
              <a:ext cx="2042508" cy="211490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öhne"/>
                </a:rPr>
                <a:t>Trends of Orders by Quarters</a:t>
              </a:r>
            </a:p>
          </p:txBody>
        </p:sp>
        <p:sp>
          <p:nvSpPr>
            <p:cNvPr id="65" name="Rectangle: Rounded Corners 64">
              <a:extLst>
                <a:ext uri="{FF2B5EF4-FFF2-40B4-BE49-F238E27FC236}">
                  <a16:creationId xmlns:a16="http://schemas.microsoft.com/office/drawing/2014/main" id="{B5C6741C-E3F1-AC27-8E7A-72296322DFF4}"/>
                </a:ext>
              </a:extLst>
            </p:cNvPr>
            <p:cNvSpPr/>
            <p:nvPr/>
          </p:nvSpPr>
          <p:spPr>
            <a:xfrm>
              <a:off x="2444620" y="1370081"/>
              <a:ext cx="2186473" cy="1026367"/>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öhne"/>
                </a:rPr>
                <a:t>Insights</a:t>
              </a:r>
            </a:p>
          </p:txBody>
        </p:sp>
        <p:sp>
          <p:nvSpPr>
            <p:cNvPr id="66" name="Rectangle: Rounded Corners 65">
              <a:extLst>
                <a:ext uri="{FF2B5EF4-FFF2-40B4-BE49-F238E27FC236}">
                  <a16:creationId xmlns:a16="http://schemas.microsoft.com/office/drawing/2014/main" id="{226BBBA4-4CA2-23E4-FD2A-EC336C4E5CDC}"/>
                </a:ext>
              </a:extLst>
            </p:cNvPr>
            <p:cNvSpPr/>
            <p:nvPr/>
          </p:nvSpPr>
          <p:spPr>
            <a:xfrm>
              <a:off x="2444619" y="2397969"/>
              <a:ext cx="2186474" cy="1077687"/>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öhne"/>
                </a:rPr>
                <a:t>Recommendation</a:t>
              </a:r>
            </a:p>
          </p:txBody>
        </p:sp>
        <p:sp>
          <p:nvSpPr>
            <p:cNvPr id="67" name="Rectangle: Rounded Corners 66">
              <a:extLst>
                <a:ext uri="{FF2B5EF4-FFF2-40B4-BE49-F238E27FC236}">
                  <a16:creationId xmlns:a16="http://schemas.microsoft.com/office/drawing/2014/main" id="{3560210E-EBE8-31BB-C6A7-78139536F539}"/>
                </a:ext>
              </a:extLst>
            </p:cNvPr>
            <p:cNvSpPr/>
            <p:nvPr/>
          </p:nvSpPr>
          <p:spPr>
            <a:xfrm>
              <a:off x="4631093" y="1370080"/>
              <a:ext cx="7091267" cy="102636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buFont typeface="Arial" panose="020B0604020202020204" pitchFamily="34" charset="0"/>
                <a:buChar char="•"/>
              </a:pPr>
              <a:r>
                <a:rPr lang="en-US" sz="1400" b="0" i="0" dirty="0">
                  <a:solidFill>
                    <a:srgbClr val="374151"/>
                  </a:solidFill>
                  <a:effectLst/>
                  <a:latin typeface="Söhne"/>
                </a:rPr>
                <a:t>A decline in the number of orders is observed over quarters.</a:t>
              </a:r>
            </a:p>
          </p:txBody>
        </p:sp>
        <p:sp>
          <p:nvSpPr>
            <p:cNvPr id="68" name="Rectangle: Rounded Corners 67">
              <a:extLst>
                <a:ext uri="{FF2B5EF4-FFF2-40B4-BE49-F238E27FC236}">
                  <a16:creationId xmlns:a16="http://schemas.microsoft.com/office/drawing/2014/main" id="{5F83C7E4-A92F-4D1A-E4E2-AC6D589F55F4}"/>
                </a:ext>
              </a:extLst>
            </p:cNvPr>
            <p:cNvSpPr/>
            <p:nvPr/>
          </p:nvSpPr>
          <p:spPr>
            <a:xfrm>
              <a:off x="4631092" y="2399491"/>
              <a:ext cx="7091267" cy="106683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buFont typeface="Arial" panose="020B0604020202020204" pitchFamily="34" charset="0"/>
                <a:buChar char="•"/>
              </a:pPr>
              <a:endParaRPr lang="en-US" sz="1400" b="0" i="0" dirty="0">
                <a:solidFill>
                  <a:srgbClr val="374151"/>
                </a:solidFill>
                <a:effectLst/>
                <a:latin typeface="Söhne"/>
              </a:endParaRPr>
            </a:p>
            <a:p>
              <a:pPr marL="285750" indent="-285750" algn="l">
                <a:buFont typeface="Arial" panose="020B0604020202020204" pitchFamily="34" charset="0"/>
                <a:buChar char="•"/>
              </a:pPr>
              <a:r>
                <a:rPr lang="en-US" sz="1400" b="0" i="0" dirty="0">
                  <a:solidFill>
                    <a:srgbClr val="374151"/>
                  </a:solidFill>
                  <a:effectLst/>
                  <a:latin typeface="Söhne"/>
                </a:rPr>
                <a:t>Investigate the factors contributing to the decline in order volume.</a:t>
              </a:r>
            </a:p>
            <a:p>
              <a:pPr marL="285750" indent="-285750" algn="l">
                <a:buFont typeface="Arial" panose="020B0604020202020204" pitchFamily="34" charset="0"/>
                <a:buChar char="•"/>
              </a:pPr>
              <a:endParaRPr lang="en-US" sz="1400" b="0" i="0" dirty="0">
                <a:solidFill>
                  <a:srgbClr val="374151"/>
                </a:solidFill>
                <a:effectLst/>
                <a:latin typeface="Söhne"/>
              </a:endParaRPr>
            </a:p>
            <a:p>
              <a:pPr marL="285750" indent="-285750" algn="l">
                <a:buFont typeface="Arial" panose="020B0604020202020204" pitchFamily="34" charset="0"/>
                <a:buChar char="•"/>
              </a:pPr>
              <a:r>
                <a:rPr lang="en-US" sz="1400" b="0" i="0" dirty="0">
                  <a:solidFill>
                    <a:srgbClr val="374151"/>
                  </a:solidFill>
                  <a:effectLst/>
                  <a:latin typeface="Söhne"/>
                </a:rPr>
                <a:t>Adjust marketing and promotional strategies to stimulate demand.</a:t>
              </a:r>
            </a:p>
            <a:p>
              <a:pPr marL="285750" indent="-285750" algn="l">
                <a:buFont typeface="Arial" panose="020B0604020202020204" pitchFamily="34" charset="0"/>
                <a:buChar char="•"/>
              </a:pPr>
              <a:endParaRPr lang="en-US" sz="1400" b="1" i="0" dirty="0">
                <a:solidFill>
                  <a:schemeClr val="tx1"/>
                </a:solidFill>
                <a:effectLst/>
                <a:latin typeface="Söhne"/>
              </a:endParaRPr>
            </a:p>
          </p:txBody>
        </p:sp>
      </p:grpSp>
    </p:spTree>
    <p:extLst>
      <p:ext uri="{BB962C8B-B14F-4D97-AF65-F5344CB8AC3E}">
        <p14:creationId xmlns:p14="http://schemas.microsoft.com/office/powerpoint/2010/main" val="1646405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143B171-50B5-BEDF-3E6A-E4F07773417A}"/>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1000" cy="695422"/>
          </a:xfrm>
          <a:prstGeom prst="rect">
            <a:avLst/>
          </a:prstGeom>
        </p:spPr>
      </p:pic>
      <p:pic>
        <p:nvPicPr>
          <p:cNvPr id="6" name="Picture 5">
            <a:extLst>
              <a:ext uri="{FF2B5EF4-FFF2-40B4-BE49-F238E27FC236}">
                <a16:creationId xmlns:a16="http://schemas.microsoft.com/office/drawing/2014/main" id="{2273A633-3722-54F6-F8E0-71677B0CC7E6}"/>
              </a:ext>
            </a:extLst>
          </p:cNvPr>
          <p:cNvPicPr>
            <a:picLocks noGrp="1" noRot="1" noChangeAspect="1" noMove="1" noResize="1" noEditPoints="1" noAdjustHandles="1" noChangeArrowheads="1" noChangeShapeType="1" noCrop="1"/>
          </p:cNvPicPr>
          <p:nvPr/>
        </p:nvPicPr>
        <p:blipFill>
          <a:blip r:embed="rId3"/>
          <a:stretch>
            <a:fillRect/>
          </a:stretch>
        </p:blipFill>
        <p:spPr>
          <a:xfrm>
            <a:off x="10791630" y="0"/>
            <a:ext cx="1400370" cy="600159"/>
          </a:xfrm>
          <a:prstGeom prst="rect">
            <a:avLst/>
          </a:prstGeom>
        </p:spPr>
      </p:pic>
      <p:sp>
        <p:nvSpPr>
          <p:cNvPr id="7" name="Title 6">
            <a:extLst>
              <a:ext uri="{FF2B5EF4-FFF2-40B4-BE49-F238E27FC236}">
                <a16:creationId xmlns:a16="http://schemas.microsoft.com/office/drawing/2014/main" id="{636C6C2A-32D8-8E70-304C-F49A76F467B3}"/>
              </a:ext>
            </a:extLst>
          </p:cNvPr>
          <p:cNvSpPr>
            <a:spLocks noGrp="1"/>
          </p:cNvSpPr>
          <p:nvPr>
            <p:ph type="ctrTitle"/>
          </p:nvPr>
        </p:nvSpPr>
        <p:spPr>
          <a:xfrm>
            <a:off x="249382" y="-49525"/>
            <a:ext cx="9930316" cy="794472"/>
          </a:xfrm>
        </p:spPr>
        <p:txBody>
          <a:bodyPr>
            <a:noAutofit/>
          </a:bodyPr>
          <a:lstStyle/>
          <a:p>
            <a:pPr algn="l"/>
            <a:r>
              <a:rPr lang="en-US" sz="4400" b="1" dirty="0">
                <a:solidFill>
                  <a:schemeClr val="accent1">
                    <a:lumMod val="75000"/>
                  </a:schemeClr>
                </a:solidFill>
              </a:rPr>
              <a:t>Insights and Recommendations</a:t>
            </a:r>
            <a:endParaRPr lang="en-IN" sz="4400" b="1" dirty="0">
              <a:solidFill>
                <a:schemeClr val="accent1">
                  <a:lumMod val="75000"/>
                </a:schemeClr>
              </a:solidFill>
            </a:endParaRPr>
          </a:p>
        </p:txBody>
      </p:sp>
      <p:grpSp>
        <p:nvGrpSpPr>
          <p:cNvPr id="44" name="Group 43">
            <a:extLst>
              <a:ext uri="{FF2B5EF4-FFF2-40B4-BE49-F238E27FC236}">
                <a16:creationId xmlns:a16="http://schemas.microsoft.com/office/drawing/2014/main" id="{63B37DF8-C9B3-E86A-0866-5730D9885B6F}"/>
              </a:ext>
            </a:extLst>
          </p:cNvPr>
          <p:cNvGrpSpPr/>
          <p:nvPr/>
        </p:nvGrpSpPr>
        <p:grpSpPr>
          <a:xfrm>
            <a:off x="402112" y="1118157"/>
            <a:ext cx="11320248" cy="1839651"/>
            <a:chOff x="402112" y="1370080"/>
            <a:chExt cx="11320248" cy="2114906"/>
          </a:xfrm>
        </p:grpSpPr>
        <p:sp>
          <p:nvSpPr>
            <p:cNvPr id="27" name="Rectangle: Rounded Corners 26">
              <a:extLst>
                <a:ext uri="{FF2B5EF4-FFF2-40B4-BE49-F238E27FC236}">
                  <a16:creationId xmlns:a16="http://schemas.microsoft.com/office/drawing/2014/main" id="{B58256AF-18FD-FF9D-512A-22A70A5C1C77}"/>
                </a:ext>
              </a:extLst>
            </p:cNvPr>
            <p:cNvSpPr/>
            <p:nvPr/>
          </p:nvSpPr>
          <p:spPr>
            <a:xfrm>
              <a:off x="402112" y="1370081"/>
              <a:ext cx="2042508" cy="211490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öhne"/>
                </a:rPr>
                <a:t>Quarter-over-Quarter % Change in Revenue</a:t>
              </a:r>
            </a:p>
          </p:txBody>
        </p:sp>
        <p:sp>
          <p:nvSpPr>
            <p:cNvPr id="33" name="Rectangle: Rounded Corners 32">
              <a:extLst>
                <a:ext uri="{FF2B5EF4-FFF2-40B4-BE49-F238E27FC236}">
                  <a16:creationId xmlns:a16="http://schemas.microsoft.com/office/drawing/2014/main" id="{83E73675-CC62-ACA1-B879-39C1C04BD88A}"/>
                </a:ext>
              </a:extLst>
            </p:cNvPr>
            <p:cNvSpPr/>
            <p:nvPr/>
          </p:nvSpPr>
          <p:spPr>
            <a:xfrm>
              <a:off x="2444620" y="1370081"/>
              <a:ext cx="2186473" cy="1026367"/>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öhne"/>
                </a:rPr>
                <a:t>Insights</a:t>
              </a:r>
            </a:p>
          </p:txBody>
        </p:sp>
        <p:sp>
          <p:nvSpPr>
            <p:cNvPr id="39" name="Rectangle: Rounded Corners 38">
              <a:extLst>
                <a:ext uri="{FF2B5EF4-FFF2-40B4-BE49-F238E27FC236}">
                  <a16:creationId xmlns:a16="http://schemas.microsoft.com/office/drawing/2014/main" id="{DDA5B79F-DB56-55D5-3C92-3727091B4F1E}"/>
                </a:ext>
              </a:extLst>
            </p:cNvPr>
            <p:cNvSpPr/>
            <p:nvPr/>
          </p:nvSpPr>
          <p:spPr>
            <a:xfrm>
              <a:off x="2444619" y="2397969"/>
              <a:ext cx="2186474" cy="1077687"/>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öhne"/>
                </a:rPr>
                <a:t>Recommendation</a:t>
              </a:r>
            </a:p>
          </p:txBody>
        </p:sp>
        <p:sp>
          <p:nvSpPr>
            <p:cNvPr id="40" name="Rectangle: Rounded Corners 39">
              <a:extLst>
                <a:ext uri="{FF2B5EF4-FFF2-40B4-BE49-F238E27FC236}">
                  <a16:creationId xmlns:a16="http://schemas.microsoft.com/office/drawing/2014/main" id="{7AD0895B-CC70-3681-C9F4-7525AC16F0C4}"/>
                </a:ext>
              </a:extLst>
            </p:cNvPr>
            <p:cNvSpPr/>
            <p:nvPr/>
          </p:nvSpPr>
          <p:spPr>
            <a:xfrm>
              <a:off x="4631093" y="1370080"/>
              <a:ext cx="7091267" cy="102636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buFont typeface="Arial" panose="020B0604020202020204" pitchFamily="34" charset="0"/>
                <a:buChar char="•"/>
              </a:pPr>
              <a:endParaRPr lang="en-US" sz="1400" b="0" i="0" dirty="0">
                <a:solidFill>
                  <a:srgbClr val="374151"/>
                </a:solidFill>
                <a:effectLst/>
                <a:latin typeface="Söhne"/>
              </a:endParaRPr>
            </a:p>
            <a:p>
              <a:pPr marL="285750" indent="-285750" algn="l">
                <a:buFont typeface="Arial" panose="020B0604020202020204" pitchFamily="34" charset="0"/>
                <a:buChar char="•"/>
              </a:pPr>
              <a:endParaRPr lang="en-US" sz="1400" dirty="0">
                <a:solidFill>
                  <a:srgbClr val="374151"/>
                </a:solidFill>
                <a:latin typeface="Söhne"/>
              </a:endParaRPr>
            </a:p>
            <a:p>
              <a:pPr marL="285750" indent="-285750" algn="l">
                <a:buFont typeface="Arial" panose="020B0604020202020204" pitchFamily="34" charset="0"/>
                <a:buChar char="•"/>
              </a:pPr>
              <a:r>
                <a:rPr lang="en-US" sz="1400" b="0" i="0" dirty="0">
                  <a:solidFill>
                    <a:srgbClr val="374151"/>
                  </a:solidFill>
                  <a:effectLst/>
                  <a:latin typeface="Söhne"/>
                </a:rPr>
                <a:t>There is a consistent decline in revenue quarter-over-quarter.</a:t>
              </a:r>
            </a:p>
            <a:p>
              <a:br>
                <a:rPr lang="en-US" sz="1400" dirty="0"/>
              </a:br>
              <a:endParaRPr lang="en-US" sz="1400" b="0" i="0" dirty="0">
                <a:solidFill>
                  <a:srgbClr val="374151"/>
                </a:solidFill>
                <a:effectLst/>
                <a:latin typeface="Söhne"/>
              </a:endParaRPr>
            </a:p>
          </p:txBody>
        </p:sp>
        <p:sp>
          <p:nvSpPr>
            <p:cNvPr id="41" name="Rectangle: Rounded Corners 40">
              <a:extLst>
                <a:ext uri="{FF2B5EF4-FFF2-40B4-BE49-F238E27FC236}">
                  <a16:creationId xmlns:a16="http://schemas.microsoft.com/office/drawing/2014/main" id="{D3D003A3-7280-8998-2845-0BE783E4088F}"/>
                </a:ext>
              </a:extLst>
            </p:cNvPr>
            <p:cNvSpPr/>
            <p:nvPr/>
          </p:nvSpPr>
          <p:spPr>
            <a:xfrm>
              <a:off x="4631092" y="2399491"/>
              <a:ext cx="7091267" cy="106683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buFont typeface="Arial" panose="020B0604020202020204" pitchFamily="34" charset="0"/>
                <a:buChar char="•"/>
              </a:pPr>
              <a:r>
                <a:rPr lang="en-US" sz="1400" b="0" i="0" dirty="0">
                  <a:solidFill>
                    <a:srgbClr val="374151"/>
                  </a:solidFill>
                  <a:effectLst/>
                  <a:latin typeface="Söhne"/>
                </a:rPr>
                <a:t>Evaluate and adjust pricing strategies.</a:t>
              </a:r>
            </a:p>
            <a:p>
              <a:pPr marL="285750" indent="-285750" algn="l">
                <a:buFont typeface="Arial" panose="020B0604020202020204" pitchFamily="34" charset="0"/>
                <a:buChar char="•"/>
              </a:pPr>
              <a:endParaRPr lang="en-US" sz="1400" b="0" i="0" dirty="0">
                <a:solidFill>
                  <a:srgbClr val="374151"/>
                </a:solidFill>
                <a:effectLst/>
                <a:latin typeface="Söhne"/>
              </a:endParaRPr>
            </a:p>
            <a:p>
              <a:pPr marL="285750" indent="-285750" algn="l">
                <a:buFont typeface="Arial" panose="020B0604020202020204" pitchFamily="34" charset="0"/>
                <a:buChar char="•"/>
              </a:pPr>
              <a:r>
                <a:rPr lang="en-US" sz="1400" b="0" i="0" dirty="0">
                  <a:solidFill>
                    <a:srgbClr val="374151"/>
                  </a:solidFill>
                  <a:effectLst/>
                  <a:latin typeface="Söhne"/>
                </a:rPr>
                <a:t>Explore new revenue streams or partnerships to mitigate the decline.</a:t>
              </a:r>
              <a:endParaRPr lang="en-US" sz="1400" b="1" i="0" dirty="0">
                <a:solidFill>
                  <a:schemeClr val="tx1"/>
                </a:solidFill>
                <a:effectLst/>
                <a:latin typeface="Söhne"/>
              </a:endParaRPr>
            </a:p>
          </p:txBody>
        </p:sp>
      </p:grpSp>
      <p:grpSp>
        <p:nvGrpSpPr>
          <p:cNvPr id="51" name="Group 50">
            <a:extLst>
              <a:ext uri="{FF2B5EF4-FFF2-40B4-BE49-F238E27FC236}">
                <a16:creationId xmlns:a16="http://schemas.microsoft.com/office/drawing/2014/main" id="{9C4B11B9-1891-B9D0-3475-A582CAE8941D}"/>
              </a:ext>
            </a:extLst>
          </p:cNvPr>
          <p:cNvGrpSpPr/>
          <p:nvPr/>
        </p:nvGrpSpPr>
        <p:grpSpPr>
          <a:xfrm>
            <a:off x="402111" y="4883158"/>
            <a:ext cx="11320248" cy="1839651"/>
            <a:chOff x="402112" y="1370080"/>
            <a:chExt cx="11320248" cy="2114906"/>
          </a:xfrm>
        </p:grpSpPr>
        <p:sp>
          <p:nvSpPr>
            <p:cNvPr id="52" name="Rectangle: Rounded Corners 51">
              <a:extLst>
                <a:ext uri="{FF2B5EF4-FFF2-40B4-BE49-F238E27FC236}">
                  <a16:creationId xmlns:a16="http://schemas.microsoft.com/office/drawing/2014/main" id="{98C7D700-3F95-837B-1C0D-8A2F296D0C51}"/>
                </a:ext>
              </a:extLst>
            </p:cNvPr>
            <p:cNvSpPr/>
            <p:nvPr/>
          </p:nvSpPr>
          <p:spPr>
            <a:xfrm>
              <a:off x="402112" y="1370081"/>
              <a:ext cx="2042508" cy="211490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öhne"/>
                </a:rPr>
                <a:t>Trends of Revenue and Orders by Quarters</a:t>
              </a:r>
            </a:p>
          </p:txBody>
        </p:sp>
        <p:sp>
          <p:nvSpPr>
            <p:cNvPr id="53" name="Rectangle: Rounded Corners 52">
              <a:extLst>
                <a:ext uri="{FF2B5EF4-FFF2-40B4-BE49-F238E27FC236}">
                  <a16:creationId xmlns:a16="http://schemas.microsoft.com/office/drawing/2014/main" id="{00252766-6319-C65E-2A43-7C52568C1CFF}"/>
                </a:ext>
              </a:extLst>
            </p:cNvPr>
            <p:cNvSpPr/>
            <p:nvPr/>
          </p:nvSpPr>
          <p:spPr>
            <a:xfrm>
              <a:off x="2444620" y="1370081"/>
              <a:ext cx="2186473" cy="1026367"/>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öhne"/>
                </a:rPr>
                <a:t>Insights</a:t>
              </a:r>
            </a:p>
          </p:txBody>
        </p:sp>
        <p:sp>
          <p:nvSpPr>
            <p:cNvPr id="54" name="Rectangle: Rounded Corners 53">
              <a:extLst>
                <a:ext uri="{FF2B5EF4-FFF2-40B4-BE49-F238E27FC236}">
                  <a16:creationId xmlns:a16="http://schemas.microsoft.com/office/drawing/2014/main" id="{C0B0EAA9-BF1C-BD7A-8644-57983F8EDCBB}"/>
                </a:ext>
              </a:extLst>
            </p:cNvPr>
            <p:cNvSpPr/>
            <p:nvPr/>
          </p:nvSpPr>
          <p:spPr>
            <a:xfrm>
              <a:off x="2444619" y="2397969"/>
              <a:ext cx="2186474" cy="1077687"/>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öhne"/>
                </a:rPr>
                <a:t>Recommendation</a:t>
              </a:r>
            </a:p>
          </p:txBody>
        </p:sp>
        <p:sp>
          <p:nvSpPr>
            <p:cNvPr id="55" name="Rectangle: Rounded Corners 54">
              <a:extLst>
                <a:ext uri="{FF2B5EF4-FFF2-40B4-BE49-F238E27FC236}">
                  <a16:creationId xmlns:a16="http://schemas.microsoft.com/office/drawing/2014/main" id="{B92753DF-D106-363D-359A-C8DCA272ED20}"/>
                </a:ext>
              </a:extLst>
            </p:cNvPr>
            <p:cNvSpPr/>
            <p:nvPr/>
          </p:nvSpPr>
          <p:spPr>
            <a:xfrm>
              <a:off x="4631093" y="1370080"/>
              <a:ext cx="7091267" cy="102636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buFont typeface="Arial" panose="020B0604020202020204" pitchFamily="34" charset="0"/>
                <a:buChar char="•"/>
              </a:pPr>
              <a:r>
                <a:rPr lang="en-US" sz="1400" b="0" i="0" dirty="0">
                  <a:solidFill>
                    <a:srgbClr val="374151"/>
                  </a:solidFill>
                  <a:effectLst/>
                  <a:latin typeface="Söhne"/>
                </a:rPr>
                <a:t>Both revenue and orders show a declining trend.</a:t>
              </a:r>
            </a:p>
          </p:txBody>
        </p:sp>
        <p:sp>
          <p:nvSpPr>
            <p:cNvPr id="56" name="Rectangle: Rounded Corners 55">
              <a:extLst>
                <a:ext uri="{FF2B5EF4-FFF2-40B4-BE49-F238E27FC236}">
                  <a16:creationId xmlns:a16="http://schemas.microsoft.com/office/drawing/2014/main" id="{D53660F8-C792-0360-DD39-1039620372DD}"/>
                </a:ext>
              </a:extLst>
            </p:cNvPr>
            <p:cNvSpPr/>
            <p:nvPr/>
          </p:nvSpPr>
          <p:spPr>
            <a:xfrm>
              <a:off x="4631092" y="2399491"/>
              <a:ext cx="7091267" cy="106683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buFont typeface="Arial" panose="020B0604020202020204" pitchFamily="34" charset="0"/>
                <a:buChar char="•"/>
              </a:pPr>
              <a:endParaRPr lang="en-US" sz="1400" b="0" i="0" dirty="0">
                <a:solidFill>
                  <a:srgbClr val="374151"/>
                </a:solidFill>
                <a:effectLst/>
                <a:latin typeface="Söhne"/>
              </a:endParaRPr>
            </a:p>
            <a:p>
              <a:pPr marL="285750" indent="-285750" algn="l">
                <a:buFont typeface="Arial" panose="020B0604020202020204" pitchFamily="34" charset="0"/>
                <a:buChar char="•"/>
              </a:pPr>
              <a:r>
                <a:rPr lang="en-US" sz="1400" b="0" i="0" dirty="0">
                  <a:solidFill>
                    <a:srgbClr val="374151"/>
                  </a:solidFill>
                  <a:effectLst/>
                  <a:latin typeface="Söhne"/>
                </a:rPr>
                <a:t>Implement strategies to boost sales and revenue.</a:t>
              </a:r>
            </a:p>
            <a:p>
              <a:pPr algn="l">
                <a:buFont typeface="Arial" panose="020B0604020202020204" pitchFamily="34" charset="0"/>
                <a:buChar char="•"/>
              </a:pPr>
              <a:endParaRPr lang="en-US" sz="1400" b="0" i="0" dirty="0">
                <a:solidFill>
                  <a:srgbClr val="374151"/>
                </a:solidFill>
                <a:effectLst/>
                <a:latin typeface="Söhne"/>
              </a:endParaRPr>
            </a:p>
            <a:p>
              <a:pPr marL="285750" indent="-285750" algn="l">
                <a:buFont typeface="Arial" panose="020B0604020202020204" pitchFamily="34" charset="0"/>
                <a:buChar char="•"/>
              </a:pPr>
              <a:r>
                <a:rPr lang="en-US" sz="1400" b="0" i="0" dirty="0">
                  <a:solidFill>
                    <a:srgbClr val="374151"/>
                  </a:solidFill>
                  <a:effectLst/>
                  <a:latin typeface="Söhne"/>
                </a:rPr>
                <a:t>Optimize operational efficiency to manage costs effectively.</a:t>
              </a:r>
            </a:p>
            <a:p>
              <a:pPr marL="285750" indent="-285750">
                <a:buFont typeface="Arial" panose="020B0604020202020204" pitchFamily="34" charset="0"/>
                <a:buChar char="•"/>
              </a:pPr>
              <a:endParaRPr lang="en-US" sz="1400" b="1" i="0" dirty="0">
                <a:solidFill>
                  <a:schemeClr val="tx1"/>
                </a:solidFill>
                <a:effectLst/>
                <a:latin typeface="Söhne"/>
              </a:endParaRPr>
            </a:p>
          </p:txBody>
        </p:sp>
      </p:grpSp>
      <p:grpSp>
        <p:nvGrpSpPr>
          <p:cNvPr id="63" name="Group 62">
            <a:extLst>
              <a:ext uri="{FF2B5EF4-FFF2-40B4-BE49-F238E27FC236}">
                <a16:creationId xmlns:a16="http://schemas.microsoft.com/office/drawing/2014/main" id="{3B9A6510-4AA6-D479-F7E9-C8BAEBDC6C86}"/>
              </a:ext>
            </a:extLst>
          </p:cNvPr>
          <p:cNvGrpSpPr/>
          <p:nvPr/>
        </p:nvGrpSpPr>
        <p:grpSpPr>
          <a:xfrm>
            <a:off x="402111" y="2996599"/>
            <a:ext cx="11320248" cy="1839651"/>
            <a:chOff x="402112" y="1370080"/>
            <a:chExt cx="11320248" cy="2114906"/>
          </a:xfrm>
        </p:grpSpPr>
        <p:sp>
          <p:nvSpPr>
            <p:cNvPr id="64" name="Rectangle: Rounded Corners 63">
              <a:extLst>
                <a:ext uri="{FF2B5EF4-FFF2-40B4-BE49-F238E27FC236}">
                  <a16:creationId xmlns:a16="http://schemas.microsoft.com/office/drawing/2014/main" id="{7E316208-FBC8-EA93-1C0E-A7F50B92CBA7}"/>
                </a:ext>
              </a:extLst>
            </p:cNvPr>
            <p:cNvSpPr/>
            <p:nvPr/>
          </p:nvSpPr>
          <p:spPr>
            <a:xfrm>
              <a:off x="402112" y="1370081"/>
              <a:ext cx="2042508" cy="211490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öhne"/>
                </a:rPr>
                <a:t>Quarter on Quarter Change in Revenue</a:t>
              </a:r>
            </a:p>
          </p:txBody>
        </p:sp>
        <p:sp>
          <p:nvSpPr>
            <p:cNvPr id="65" name="Rectangle: Rounded Corners 64">
              <a:extLst>
                <a:ext uri="{FF2B5EF4-FFF2-40B4-BE49-F238E27FC236}">
                  <a16:creationId xmlns:a16="http://schemas.microsoft.com/office/drawing/2014/main" id="{B5C6741C-E3F1-AC27-8E7A-72296322DFF4}"/>
                </a:ext>
              </a:extLst>
            </p:cNvPr>
            <p:cNvSpPr/>
            <p:nvPr/>
          </p:nvSpPr>
          <p:spPr>
            <a:xfrm>
              <a:off x="2444620" y="1370081"/>
              <a:ext cx="2186473" cy="1026367"/>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öhne"/>
                </a:rPr>
                <a:t>Insights</a:t>
              </a:r>
            </a:p>
          </p:txBody>
        </p:sp>
        <p:sp>
          <p:nvSpPr>
            <p:cNvPr id="66" name="Rectangle: Rounded Corners 65">
              <a:extLst>
                <a:ext uri="{FF2B5EF4-FFF2-40B4-BE49-F238E27FC236}">
                  <a16:creationId xmlns:a16="http://schemas.microsoft.com/office/drawing/2014/main" id="{226BBBA4-4CA2-23E4-FD2A-EC336C4E5CDC}"/>
                </a:ext>
              </a:extLst>
            </p:cNvPr>
            <p:cNvSpPr/>
            <p:nvPr/>
          </p:nvSpPr>
          <p:spPr>
            <a:xfrm>
              <a:off x="2444619" y="2397969"/>
              <a:ext cx="2186474" cy="1077687"/>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öhne"/>
                </a:rPr>
                <a:t>Recommendation</a:t>
              </a:r>
            </a:p>
          </p:txBody>
        </p:sp>
        <p:sp>
          <p:nvSpPr>
            <p:cNvPr id="67" name="Rectangle: Rounded Corners 66">
              <a:extLst>
                <a:ext uri="{FF2B5EF4-FFF2-40B4-BE49-F238E27FC236}">
                  <a16:creationId xmlns:a16="http://schemas.microsoft.com/office/drawing/2014/main" id="{3560210E-EBE8-31BB-C6A7-78139536F539}"/>
                </a:ext>
              </a:extLst>
            </p:cNvPr>
            <p:cNvSpPr/>
            <p:nvPr/>
          </p:nvSpPr>
          <p:spPr>
            <a:xfrm>
              <a:off x="4631093" y="1370080"/>
              <a:ext cx="7091267" cy="102636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buFont typeface="Arial" panose="020B0604020202020204" pitchFamily="34" charset="0"/>
                <a:buChar char="•"/>
              </a:pPr>
              <a:r>
                <a:rPr lang="fr-FR" sz="1400" b="0" i="0" dirty="0">
                  <a:solidFill>
                    <a:srgbClr val="374151"/>
                  </a:solidFill>
                  <a:effectLst/>
                  <a:latin typeface="Söhne"/>
                </a:rPr>
                <a:t>Consistent quarter-on-quarter decline in revenue.</a:t>
              </a:r>
              <a:endParaRPr lang="en-US" sz="1400" b="0" i="0" dirty="0">
                <a:solidFill>
                  <a:srgbClr val="374151"/>
                </a:solidFill>
                <a:effectLst/>
                <a:latin typeface="Söhne"/>
              </a:endParaRPr>
            </a:p>
          </p:txBody>
        </p:sp>
        <p:sp>
          <p:nvSpPr>
            <p:cNvPr id="68" name="Rectangle: Rounded Corners 67">
              <a:extLst>
                <a:ext uri="{FF2B5EF4-FFF2-40B4-BE49-F238E27FC236}">
                  <a16:creationId xmlns:a16="http://schemas.microsoft.com/office/drawing/2014/main" id="{5F83C7E4-A92F-4D1A-E4E2-AC6D589F55F4}"/>
                </a:ext>
              </a:extLst>
            </p:cNvPr>
            <p:cNvSpPr/>
            <p:nvPr/>
          </p:nvSpPr>
          <p:spPr>
            <a:xfrm>
              <a:off x="4631092" y="2399491"/>
              <a:ext cx="7091267" cy="106683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buFont typeface="Arial" panose="020B0604020202020204" pitchFamily="34" charset="0"/>
                <a:buChar char="•"/>
              </a:pPr>
              <a:endParaRPr lang="en-US" sz="1400" b="0" i="0" dirty="0">
                <a:solidFill>
                  <a:srgbClr val="374151"/>
                </a:solidFill>
                <a:effectLst/>
                <a:latin typeface="Söhne"/>
              </a:endParaRPr>
            </a:p>
            <a:p>
              <a:pPr marL="285750" indent="-285750" algn="l">
                <a:buFont typeface="Arial" panose="020B0604020202020204" pitchFamily="34" charset="0"/>
                <a:buChar char="•"/>
              </a:pPr>
              <a:r>
                <a:rPr lang="en-US" sz="1400" b="0" i="0" dirty="0">
                  <a:solidFill>
                    <a:srgbClr val="374151"/>
                  </a:solidFill>
                  <a:effectLst/>
                  <a:latin typeface="Söhne"/>
                </a:rPr>
                <a:t>Conduct a comprehensive review of business operations.</a:t>
              </a:r>
            </a:p>
            <a:p>
              <a:pPr marL="285750" indent="-285750" algn="l">
                <a:buFont typeface="Arial" panose="020B0604020202020204" pitchFamily="34" charset="0"/>
                <a:buChar char="•"/>
              </a:pPr>
              <a:endParaRPr lang="en-US" sz="1400" b="0" i="0" dirty="0">
                <a:solidFill>
                  <a:srgbClr val="374151"/>
                </a:solidFill>
                <a:effectLst/>
                <a:latin typeface="Söhne"/>
              </a:endParaRPr>
            </a:p>
            <a:p>
              <a:pPr marL="285750" indent="-285750" algn="l">
                <a:buFont typeface="Arial" panose="020B0604020202020204" pitchFamily="34" charset="0"/>
                <a:buChar char="•"/>
              </a:pPr>
              <a:r>
                <a:rPr lang="en-US" sz="1400" b="0" i="0" dirty="0">
                  <a:solidFill>
                    <a:srgbClr val="374151"/>
                  </a:solidFill>
                  <a:effectLst/>
                  <a:latin typeface="Söhne"/>
                </a:rPr>
                <a:t>Implement strategic changes to reverse the declining revenue trend.</a:t>
              </a:r>
            </a:p>
            <a:p>
              <a:pPr marL="285750" indent="-285750" algn="l">
                <a:buFont typeface="Arial" panose="020B0604020202020204" pitchFamily="34" charset="0"/>
                <a:buChar char="•"/>
              </a:pPr>
              <a:endParaRPr lang="en-US" sz="1400" b="1" i="0" dirty="0">
                <a:solidFill>
                  <a:schemeClr val="tx1"/>
                </a:solidFill>
                <a:effectLst/>
                <a:latin typeface="Söhne"/>
              </a:endParaRPr>
            </a:p>
          </p:txBody>
        </p:sp>
      </p:grpSp>
    </p:spTree>
    <p:extLst>
      <p:ext uri="{BB962C8B-B14F-4D97-AF65-F5344CB8AC3E}">
        <p14:creationId xmlns:p14="http://schemas.microsoft.com/office/powerpoint/2010/main" val="22549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143B171-50B5-BEDF-3E6A-E4F07773417A}"/>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1000" cy="695422"/>
          </a:xfrm>
          <a:prstGeom prst="rect">
            <a:avLst/>
          </a:prstGeom>
        </p:spPr>
      </p:pic>
      <p:pic>
        <p:nvPicPr>
          <p:cNvPr id="6" name="Picture 5">
            <a:extLst>
              <a:ext uri="{FF2B5EF4-FFF2-40B4-BE49-F238E27FC236}">
                <a16:creationId xmlns:a16="http://schemas.microsoft.com/office/drawing/2014/main" id="{2273A633-3722-54F6-F8E0-71677B0CC7E6}"/>
              </a:ext>
            </a:extLst>
          </p:cNvPr>
          <p:cNvPicPr>
            <a:picLocks noGrp="1" noRot="1" noChangeAspect="1" noMove="1" noResize="1" noEditPoints="1" noAdjustHandles="1" noChangeArrowheads="1" noChangeShapeType="1" noCrop="1"/>
          </p:cNvPicPr>
          <p:nvPr/>
        </p:nvPicPr>
        <p:blipFill>
          <a:blip r:embed="rId3"/>
          <a:stretch>
            <a:fillRect/>
          </a:stretch>
        </p:blipFill>
        <p:spPr>
          <a:xfrm>
            <a:off x="10791630" y="0"/>
            <a:ext cx="1400370" cy="600159"/>
          </a:xfrm>
          <a:prstGeom prst="rect">
            <a:avLst/>
          </a:prstGeom>
        </p:spPr>
      </p:pic>
      <p:sp>
        <p:nvSpPr>
          <p:cNvPr id="7" name="Title 6">
            <a:extLst>
              <a:ext uri="{FF2B5EF4-FFF2-40B4-BE49-F238E27FC236}">
                <a16:creationId xmlns:a16="http://schemas.microsoft.com/office/drawing/2014/main" id="{636C6C2A-32D8-8E70-304C-F49A76F467B3}"/>
              </a:ext>
            </a:extLst>
          </p:cNvPr>
          <p:cNvSpPr>
            <a:spLocks noGrp="1"/>
          </p:cNvSpPr>
          <p:nvPr>
            <p:ph type="ctrTitle"/>
          </p:nvPr>
        </p:nvSpPr>
        <p:spPr>
          <a:xfrm>
            <a:off x="249382" y="-49525"/>
            <a:ext cx="9930316" cy="794472"/>
          </a:xfrm>
        </p:spPr>
        <p:txBody>
          <a:bodyPr>
            <a:noAutofit/>
          </a:bodyPr>
          <a:lstStyle/>
          <a:p>
            <a:pPr algn="l"/>
            <a:r>
              <a:rPr lang="en-US" sz="4400" b="1" dirty="0">
                <a:solidFill>
                  <a:schemeClr val="accent1">
                    <a:lumMod val="75000"/>
                  </a:schemeClr>
                </a:solidFill>
              </a:rPr>
              <a:t>Insights and Recommendations</a:t>
            </a:r>
            <a:endParaRPr lang="en-IN" sz="4400" b="1" dirty="0">
              <a:solidFill>
                <a:schemeClr val="accent1">
                  <a:lumMod val="75000"/>
                </a:schemeClr>
              </a:solidFill>
            </a:endParaRPr>
          </a:p>
        </p:txBody>
      </p:sp>
      <p:grpSp>
        <p:nvGrpSpPr>
          <p:cNvPr id="44" name="Group 43">
            <a:extLst>
              <a:ext uri="{FF2B5EF4-FFF2-40B4-BE49-F238E27FC236}">
                <a16:creationId xmlns:a16="http://schemas.microsoft.com/office/drawing/2014/main" id="{63B37DF8-C9B3-E86A-0866-5730D9885B6F}"/>
              </a:ext>
            </a:extLst>
          </p:cNvPr>
          <p:cNvGrpSpPr/>
          <p:nvPr/>
        </p:nvGrpSpPr>
        <p:grpSpPr>
          <a:xfrm>
            <a:off x="402112" y="1118157"/>
            <a:ext cx="11320248" cy="1839651"/>
            <a:chOff x="402112" y="1370080"/>
            <a:chExt cx="11320248" cy="2114906"/>
          </a:xfrm>
        </p:grpSpPr>
        <p:sp>
          <p:nvSpPr>
            <p:cNvPr id="27" name="Rectangle: Rounded Corners 26">
              <a:extLst>
                <a:ext uri="{FF2B5EF4-FFF2-40B4-BE49-F238E27FC236}">
                  <a16:creationId xmlns:a16="http://schemas.microsoft.com/office/drawing/2014/main" id="{B58256AF-18FD-FF9D-512A-22A70A5C1C77}"/>
                </a:ext>
              </a:extLst>
            </p:cNvPr>
            <p:cNvSpPr/>
            <p:nvPr/>
          </p:nvSpPr>
          <p:spPr>
            <a:xfrm>
              <a:off x="402112" y="1370081"/>
              <a:ext cx="2042508" cy="211490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öhne"/>
                </a:rPr>
                <a:t>Average Discount by Credit Card Type</a:t>
              </a:r>
            </a:p>
          </p:txBody>
        </p:sp>
        <p:sp>
          <p:nvSpPr>
            <p:cNvPr id="33" name="Rectangle: Rounded Corners 32">
              <a:extLst>
                <a:ext uri="{FF2B5EF4-FFF2-40B4-BE49-F238E27FC236}">
                  <a16:creationId xmlns:a16="http://schemas.microsoft.com/office/drawing/2014/main" id="{83E73675-CC62-ACA1-B879-39C1C04BD88A}"/>
                </a:ext>
              </a:extLst>
            </p:cNvPr>
            <p:cNvSpPr/>
            <p:nvPr/>
          </p:nvSpPr>
          <p:spPr>
            <a:xfrm>
              <a:off x="2444620" y="1370081"/>
              <a:ext cx="2186473" cy="1026367"/>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öhne"/>
                </a:rPr>
                <a:t>Insights</a:t>
              </a:r>
            </a:p>
          </p:txBody>
        </p:sp>
        <p:sp>
          <p:nvSpPr>
            <p:cNvPr id="39" name="Rectangle: Rounded Corners 38">
              <a:extLst>
                <a:ext uri="{FF2B5EF4-FFF2-40B4-BE49-F238E27FC236}">
                  <a16:creationId xmlns:a16="http://schemas.microsoft.com/office/drawing/2014/main" id="{DDA5B79F-DB56-55D5-3C92-3727091B4F1E}"/>
                </a:ext>
              </a:extLst>
            </p:cNvPr>
            <p:cNvSpPr/>
            <p:nvPr/>
          </p:nvSpPr>
          <p:spPr>
            <a:xfrm>
              <a:off x="2444619" y="2397969"/>
              <a:ext cx="2186474" cy="1077687"/>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öhne"/>
                </a:rPr>
                <a:t>Recommendation</a:t>
              </a:r>
            </a:p>
          </p:txBody>
        </p:sp>
        <p:sp>
          <p:nvSpPr>
            <p:cNvPr id="40" name="Rectangle: Rounded Corners 39">
              <a:extLst>
                <a:ext uri="{FF2B5EF4-FFF2-40B4-BE49-F238E27FC236}">
                  <a16:creationId xmlns:a16="http://schemas.microsoft.com/office/drawing/2014/main" id="{7AD0895B-CC70-3681-C9F4-7525AC16F0C4}"/>
                </a:ext>
              </a:extLst>
            </p:cNvPr>
            <p:cNvSpPr/>
            <p:nvPr/>
          </p:nvSpPr>
          <p:spPr>
            <a:xfrm>
              <a:off x="4631093" y="1370080"/>
              <a:ext cx="7091267" cy="102636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buFont typeface="Arial" panose="020B0604020202020204" pitchFamily="34" charset="0"/>
                <a:buChar char="•"/>
              </a:pPr>
              <a:endParaRPr lang="en-US" sz="1400" b="0" i="0" dirty="0">
                <a:solidFill>
                  <a:srgbClr val="374151"/>
                </a:solidFill>
                <a:effectLst/>
                <a:latin typeface="Söhne"/>
              </a:endParaRPr>
            </a:p>
            <a:p>
              <a:pPr marL="285750" indent="-285750" algn="l">
                <a:buFont typeface="Arial" panose="020B0604020202020204" pitchFamily="34" charset="0"/>
                <a:buChar char="•"/>
              </a:pPr>
              <a:endParaRPr lang="en-US" sz="1400" dirty="0">
                <a:solidFill>
                  <a:srgbClr val="374151"/>
                </a:solidFill>
                <a:latin typeface="Söhne"/>
              </a:endParaRPr>
            </a:p>
            <a:p>
              <a:pPr marL="285750" indent="-285750" algn="l">
                <a:buFont typeface="Arial" panose="020B0604020202020204" pitchFamily="34" charset="0"/>
                <a:buChar char="•"/>
              </a:pPr>
              <a:r>
                <a:rPr lang="en-US" sz="1400" b="0" i="0" dirty="0">
                  <a:solidFill>
                    <a:srgbClr val="374151"/>
                  </a:solidFill>
                  <a:effectLst/>
                  <a:latin typeface="Söhne"/>
                </a:rPr>
                <a:t>Variability in average discounts across different credit card types.</a:t>
              </a:r>
            </a:p>
            <a:p>
              <a:br>
                <a:rPr lang="en-US" sz="1400" dirty="0"/>
              </a:br>
              <a:endParaRPr lang="en-US" sz="1400" b="0" i="0" dirty="0">
                <a:solidFill>
                  <a:srgbClr val="374151"/>
                </a:solidFill>
                <a:effectLst/>
                <a:latin typeface="Söhne"/>
              </a:endParaRPr>
            </a:p>
          </p:txBody>
        </p:sp>
        <p:sp>
          <p:nvSpPr>
            <p:cNvPr id="41" name="Rectangle: Rounded Corners 40">
              <a:extLst>
                <a:ext uri="{FF2B5EF4-FFF2-40B4-BE49-F238E27FC236}">
                  <a16:creationId xmlns:a16="http://schemas.microsoft.com/office/drawing/2014/main" id="{D3D003A3-7280-8998-2845-0BE783E4088F}"/>
                </a:ext>
              </a:extLst>
            </p:cNvPr>
            <p:cNvSpPr/>
            <p:nvPr/>
          </p:nvSpPr>
          <p:spPr>
            <a:xfrm>
              <a:off x="4631092" y="2399491"/>
              <a:ext cx="7091267" cy="106683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buFont typeface="Arial" panose="020B0604020202020204" pitchFamily="34" charset="0"/>
                <a:buChar char="•"/>
              </a:pPr>
              <a:r>
                <a:rPr lang="en-US" sz="1400" b="0" i="0" dirty="0">
                  <a:solidFill>
                    <a:srgbClr val="374151"/>
                  </a:solidFill>
                  <a:effectLst/>
                  <a:latin typeface="Söhne"/>
                </a:rPr>
                <a:t>Consider credit card-specific promotions to optimize discounts.</a:t>
              </a:r>
            </a:p>
            <a:p>
              <a:pPr marL="285750" indent="-285750" algn="l">
                <a:buFont typeface="Arial" panose="020B0604020202020204" pitchFamily="34" charset="0"/>
                <a:buChar char="•"/>
              </a:pPr>
              <a:endParaRPr lang="en-US" sz="1400" b="0" i="0" dirty="0">
                <a:solidFill>
                  <a:srgbClr val="374151"/>
                </a:solidFill>
                <a:effectLst/>
                <a:latin typeface="Söhne"/>
              </a:endParaRPr>
            </a:p>
            <a:p>
              <a:pPr marL="285750" indent="-285750" algn="l">
                <a:buFont typeface="Arial" panose="020B0604020202020204" pitchFamily="34" charset="0"/>
                <a:buChar char="•"/>
              </a:pPr>
              <a:r>
                <a:rPr lang="en-US" sz="1400" b="0" i="0" dirty="0">
                  <a:solidFill>
                    <a:srgbClr val="374151"/>
                  </a:solidFill>
                  <a:effectLst/>
                  <a:latin typeface="Söhne"/>
                </a:rPr>
                <a:t>Monitor customer behavior and adjust discount strategies accordingly.</a:t>
              </a:r>
            </a:p>
          </p:txBody>
        </p:sp>
      </p:grpSp>
      <p:grpSp>
        <p:nvGrpSpPr>
          <p:cNvPr id="63" name="Group 62">
            <a:extLst>
              <a:ext uri="{FF2B5EF4-FFF2-40B4-BE49-F238E27FC236}">
                <a16:creationId xmlns:a16="http://schemas.microsoft.com/office/drawing/2014/main" id="{3B9A6510-4AA6-D479-F7E9-C8BAEBDC6C86}"/>
              </a:ext>
            </a:extLst>
          </p:cNvPr>
          <p:cNvGrpSpPr/>
          <p:nvPr/>
        </p:nvGrpSpPr>
        <p:grpSpPr>
          <a:xfrm>
            <a:off x="402111" y="4088281"/>
            <a:ext cx="11320248" cy="1839651"/>
            <a:chOff x="402112" y="1370080"/>
            <a:chExt cx="11320248" cy="2114906"/>
          </a:xfrm>
        </p:grpSpPr>
        <p:sp>
          <p:nvSpPr>
            <p:cNvPr id="64" name="Rectangle: Rounded Corners 63">
              <a:extLst>
                <a:ext uri="{FF2B5EF4-FFF2-40B4-BE49-F238E27FC236}">
                  <a16:creationId xmlns:a16="http://schemas.microsoft.com/office/drawing/2014/main" id="{7E316208-FBC8-EA93-1C0E-A7F50B92CBA7}"/>
                </a:ext>
              </a:extLst>
            </p:cNvPr>
            <p:cNvSpPr/>
            <p:nvPr/>
          </p:nvSpPr>
          <p:spPr>
            <a:xfrm>
              <a:off x="402112" y="1370081"/>
              <a:ext cx="2042508" cy="211490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öhne"/>
                </a:rPr>
                <a:t>Average Time Taken to Ship Orders</a:t>
              </a:r>
            </a:p>
          </p:txBody>
        </p:sp>
        <p:sp>
          <p:nvSpPr>
            <p:cNvPr id="65" name="Rectangle: Rounded Corners 64">
              <a:extLst>
                <a:ext uri="{FF2B5EF4-FFF2-40B4-BE49-F238E27FC236}">
                  <a16:creationId xmlns:a16="http://schemas.microsoft.com/office/drawing/2014/main" id="{B5C6741C-E3F1-AC27-8E7A-72296322DFF4}"/>
                </a:ext>
              </a:extLst>
            </p:cNvPr>
            <p:cNvSpPr/>
            <p:nvPr/>
          </p:nvSpPr>
          <p:spPr>
            <a:xfrm>
              <a:off x="2444620" y="1370081"/>
              <a:ext cx="2186473" cy="1026367"/>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öhne"/>
                </a:rPr>
                <a:t>Insights</a:t>
              </a:r>
            </a:p>
          </p:txBody>
        </p:sp>
        <p:sp>
          <p:nvSpPr>
            <p:cNvPr id="66" name="Rectangle: Rounded Corners 65">
              <a:extLst>
                <a:ext uri="{FF2B5EF4-FFF2-40B4-BE49-F238E27FC236}">
                  <a16:creationId xmlns:a16="http://schemas.microsoft.com/office/drawing/2014/main" id="{226BBBA4-4CA2-23E4-FD2A-EC336C4E5CDC}"/>
                </a:ext>
              </a:extLst>
            </p:cNvPr>
            <p:cNvSpPr/>
            <p:nvPr/>
          </p:nvSpPr>
          <p:spPr>
            <a:xfrm>
              <a:off x="2444619" y="2397969"/>
              <a:ext cx="2186474" cy="1077687"/>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öhne"/>
                </a:rPr>
                <a:t>Recommendation</a:t>
              </a:r>
            </a:p>
          </p:txBody>
        </p:sp>
        <p:sp>
          <p:nvSpPr>
            <p:cNvPr id="67" name="Rectangle: Rounded Corners 66">
              <a:extLst>
                <a:ext uri="{FF2B5EF4-FFF2-40B4-BE49-F238E27FC236}">
                  <a16:creationId xmlns:a16="http://schemas.microsoft.com/office/drawing/2014/main" id="{3560210E-EBE8-31BB-C6A7-78139536F539}"/>
                </a:ext>
              </a:extLst>
            </p:cNvPr>
            <p:cNvSpPr/>
            <p:nvPr/>
          </p:nvSpPr>
          <p:spPr>
            <a:xfrm>
              <a:off x="4631093" y="1370080"/>
              <a:ext cx="7091267" cy="102636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buFont typeface="Arial" panose="020B0604020202020204" pitchFamily="34" charset="0"/>
                <a:buChar char="•"/>
              </a:pPr>
              <a:r>
                <a:rPr lang="en-US" sz="1400" b="0" i="0" dirty="0">
                  <a:solidFill>
                    <a:srgbClr val="374151"/>
                  </a:solidFill>
                  <a:effectLst/>
                  <a:latin typeface="Söhne"/>
                </a:rPr>
                <a:t>Significant increases in shipping time are observed over quarters</a:t>
              </a:r>
              <a:r>
                <a:rPr lang="fr-FR" sz="1400" b="0" i="0" dirty="0">
                  <a:solidFill>
                    <a:srgbClr val="374151"/>
                  </a:solidFill>
                  <a:effectLst/>
                  <a:latin typeface="Söhne"/>
                </a:rPr>
                <a:t>.</a:t>
              </a:r>
              <a:endParaRPr lang="en-US" sz="1400" b="0" i="0" dirty="0">
                <a:solidFill>
                  <a:srgbClr val="374151"/>
                </a:solidFill>
                <a:effectLst/>
                <a:latin typeface="Söhne"/>
              </a:endParaRPr>
            </a:p>
          </p:txBody>
        </p:sp>
        <p:sp>
          <p:nvSpPr>
            <p:cNvPr id="68" name="Rectangle: Rounded Corners 67">
              <a:extLst>
                <a:ext uri="{FF2B5EF4-FFF2-40B4-BE49-F238E27FC236}">
                  <a16:creationId xmlns:a16="http://schemas.microsoft.com/office/drawing/2014/main" id="{5F83C7E4-A92F-4D1A-E4E2-AC6D589F55F4}"/>
                </a:ext>
              </a:extLst>
            </p:cNvPr>
            <p:cNvSpPr/>
            <p:nvPr/>
          </p:nvSpPr>
          <p:spPr>
            <a:xfrm>
              <a:off x="4631092" y="2399491"/>
              <a:ext cx="7091267" cy="106683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buFont typeface="Arial" panose="020B0604020202020204" pitchFamily="34" charset="0"/>
                <a:buChar char="•"/>
              </a:pPr>
              <a:endParaRPr lang="en-US" sz="1400" b="0" i="0" dirty="0">
                <a:solidFill>
                  <a:srgbClr val="374151"/>
                </a:solidFill>
                <a:effectLst/>
                <a:latin typeface="Söhne"/>
              </a:endParaRPr>
            </a:p>
            <a:p>
              <a:pPr marL="285750" indent="-285750" algn="l">
                <a:buFont typeface="Arial" panose="020B0604020202020204" pitchFamily="34" charset="0"/>
                <a:buChar char="•"/>
              </a:pPr>
              <a:r>
                <a:rPr lang="en-US" sz="1400" b="0" i="0" dirty="0">
                  <a:solidFill>
                    <a:srgbClr val="374151"/>
                  </a:solidFill>
                  <a:effectLst/>
                  <a:latin typeface="Söhne"/>
                </a:rPr>
                <a:t>Investigate and address operational challenges affecting shipping efficiency.</a:t>
              </a:r>
            </a:p>
            <a:p>
              <a:pPr marL="285750" indent="-285750" algn="l">
                <a:buFont typeface="Arial" panose="020B0604020202020204" pitchFamily="34" charset="0"/>
                <a:buChar char="•"/>
              </a:pPr>
              <a:endParaRPr lang="en-US" sz="1400" b="0" i="0" dirty="0">
                <a:solidFill>
                  <a:srgbClr val="374151"/>
                </a:solidFill>
                <a:effectLst/>
                <a:latin typeface="Söhne"/>
              </a:endParaRPr>
            </a:p>
            <a:p>
              <a:pPr marL="285750" indent="-285750" algn="l">
                <a:buFont typeface="Arial" panose="020B0604020202020204" pitchFamily="34" charset="0"/>
                <a:buChar char="•"/>
              </a:pPr>
              <a:r>
                <a:rPr lang="en-US" sz="1400" b="0" i="0" dirty="0">
                  <a:solidFill>
                    <a:srgbClr val="374151"/>
                  </a:solidFill>
                  <a:effectLst/>
                  <a:latin typeface="Söhne"/>
                </a:rPr>
                <a:t>Communicate transparently with customers about expected delivery times.</a:t>
              </a:r>
            </a:p>
            <a:p>
              <a:pPr marL="285750" indent="-285750" algn="l">
                <a:buFont typeface="Arial" panose="020B0604020202020204" pitchFamily="34" charset="0"/>
                <a:buChar char="•"/>
              </a:pPr>
              <a:endParaRPr lang="en-US" sz="1400" b="1" i="0" dirty="0">
                <a:solidFill>
                  <a:schemeClr val="tx1"/>
                </a:solidFill>
                <a:effectLst/>
                <a:latin typeface="Söhne"/>
              </a:endParaRPr>
            </a:p>
          </p:txBody>
        </p:sp>
      </p:grpSp>
    </p:spTree>
    <p:extLst>
      <p:ext uri="{BB962C8B-B14F-4D97-AF65-F5344CB8AC3E}">
        <p14:creationId xmlns:p14="http://schemas.microsoft.com/office/powerpoint/2010/main" val="4123299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143B171-50B5-BEDF-3E6A-E4F07773417A}"/>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1000" cy="695422"/>
          </a:xfrm>
          <a:prstGeom prst="rect">
            <a:avLst/>
          </a:prstGeom>
        </p:spPr>
      </p:pic>
      <p:pic>
        <p:nvPicPr>
          <p:cNvPr id="6" name="Picture 5">
            <a:extLst>
              <a:ext uri="{FF2B5EF4-FFF2-40B4-BE49-F238E27FC236}">
                <a16:creationId xmlns:a16="http://schemas.microsoft.com/office/drawing/2014/main" id="{2273A633-3722-54F6-F8E0-71677B0CC7E6}"/>
              </a:ext>
            </a:extLst>
          </p:cNvPr>
          <p:cNvPicPr>
            <a:picLocks noGrp="1" noRot="1" noChangeAspect="1" noMove="1" noResize="1" noEditPoints="1" noAdjustHandles="1" noChangeArrowheads="1" noChangeShapeType="1" noCrop="1"/>
          </p:cNvPicPr>
          <p:nvPr/>
        </p:nvPicPr>
        <p:blipFill>
          <a:blip r:embed="rId3"/>
          <a:stretch>
            <a:fillRect/>
          </a:stretch>
        </p:blipFill>
        <p:spPr>
          <a:xfrm>
            <a:off x="10791630" y="0"/>
            <a:ext cx="1400370" cy="600159"/>
          </a:xfrm>
          <a:prstGeom prst="rect">
            <a:avLst/>
          </a:prstGeom>
        </p:spPr>
      </p:pic>
      <p:sp>
        <p:nvSpPr>
          <p:cNvPr id="7" name="Title 6">
            <a:extLst>
              <a:ext uri="{FF2B5EF4-FFF2-40B4-BE49-F238E27FC236}">
                <a16:creationId xmlns:a16="http://schemas.microsoft.com/office/drawing/2014/main" id="{636C6C2A-32D8-8E70-304C-F49A76F467B3}"/>
              </a:ext>
            </a:extLst>
          </p:cNvPr>
          <p:cNvSpPr>
            <a:spLocks noGrp="1"/>
          </p:cNvSpPr>
          <p:nvPr>
            <p:ph type="ctrTitle"/>
          </p:nvPr>
        </p:nvSpPr>
        <p:spPr>
          <a:xfrm>
            <a:off x="249382" y="-49525"/>
            <a:ext cx="9144000" cy="794472"/>
          </a:xfrm>
        </p:spPr>
        <p:txBody>
          <a:bodyPr>
            <a:noAutofit/>
          </a:bodyPr>
          <a:lstStyle/>
          <a:p>
            <a:pPr algn="l"/>
            <a:r>
              <a:rPr lang="en-IN" sz="4400" b="1" dirty="0">
                <a:solidFill>
                  <a:schemeClr val="accent1">
                    <a:lumMod val="75000"/>
                  </a:schemeClr>
                </a:solidFill>
              </a:rPr>
              <a:t>Business Overview</a:t>
            </a:r>
          </a:p>
        </p:txBody>
      </p:sp>
      <p:grpSp>
        <p:nvGrpSpPr>
          <p:cNvPr id="13" name="Group 12">
            <a:extLst>
              <a:ext uri="{FF2B5EF4-FFF2-40B4-BE49-F238E27FC236}">
                <a16:creationId xmlns:a16="http://schemas.microsoft.com/office/drawing/2014/main" id="{CEFB1F9C-D1ED-30F1-854D-CC07669772A7}"/>
              </a:ext>
            </a:extLst>
          </p:cNvPr>
          <p:cNvGrpSpPr/>
          <p:nvPr/>
        </p:nvGrpSpPr>
        <p:grpSpPr>
          <a:xfrm>
            <a:off x="738908" y="1376218"/>
            <a:ext cx="2144971" cy="1394691"/>
            <a:chOff x="738908" y="1376218"/>
            <a:chExt cx="1976583" cy="1394691"/>
          </a:xfrm>
        </p:grpSpPr>
        <p:sp>
          <p:nvSpPr>
            <p:cNvPr id="11" name="Rectangle: Rounded Corners 10">
              <a:extLst>
                <a:ext uri="{FF2B5EF4-FFF2-40B4-BE49-F238E27FC236}">
                  <a16:creationId xmlns:a16="http://schemas.microsoft.com/office/drawing/2014/main" id="{DB345F2B-0F98-4223-0839-E618C2504D8C}"/>
                </a:ext>
              </a:extLst>
            </p:cNvPr>
            <p:cNvSpPr/>
            <p:nvPr/>
          </p:nvSpPr>
          <p:spPr>
            <a:xfrm>
              <a:off x="738909" y="1376218"/>
              <a:ext cx="1976582" cy="3879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Total Revenue</a:t>
              </a:r>
            </a:p>
          </p:txBody>
        </p:sp>
        <p:sp>
          <p:nvSpPr>
            <p:cNvPr id="12" name="Rectangle: Rounded Corners 11">
              <a:extLst>
                <a:ext uri="{FF2B5EF4-FFF2-40B4-BE49-F238E27FC236}">
                  <a16:creationId xmlns:a16="http://schemas.microsoft.com/office/drawing/2014/main" id="{4A01AD1F-36CE-5789-4497-C894719FD015}"/>
                </a:ext>
              </a:extLst>
            </p:cNvPr>
            <p:cNvSpPr/>
            <p:nvPr/>
          </p:nvSpPr>
          <p:spPr>
            <a:xfrm>
              <a:off x="738908" y="1764145"/>
              <a:ext cx="1976581" cy="1006764"/>
            </a:xfrm>
            <a:prstGeom prst="roundRect">
              <a:avLst>
                <a:gd name="adj" fmla="val 6575"/>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$83.12M</a:t>
              </a:r>
            </a:p>
          </p:txBody>
        </p:sp>
      </p:grpSp>
      <p:grpSp>
        <p:nvGrpSpPr>
          <p:cNvPr id="23" name="Group 22">
            <a:extLst>
              <a:ext uri="{FF2B5EF4-FFF2-40B4-BE49-F238E27FC236}">
                <a16:creationId xmlns:a16="http://schemas.microsoft.com/office/drawing/2014/main" id="{5F54DAA6-E313-FBEC-32E8-6DF12EBD11D8}"/>
              </a:ext>
            </a:extLst>
          </p:cNvPr>
          <p:cNvGrpSpPr/>
          <p:nvPr/>
        </p:nvGrpSpPr>
        <p:grpSpPr>
          <a:xfrm>
            <a:off x="3625268" y="1376218"/>
            <a:ext cx="2144971" cy="1394691"/>
            <a:chOff x="738908" y="1376218"/>
            <a:chExt cx="1976583" cy="1394691"/>
          </a:xfrm>
        </p:grpSpPr>
        <p:sp>
          <p:nvSpPr>
            <p:cNvPr id="24" name="Rectangle: Rounded Corners 23">
              <a:extLst>
                <a:ext uri="{FF2B5EF4-FFF2-40B4-BE49-F238E27FC236}">
                  <a16:creationId xmlns:a16="http://schemas.microsoft.com/office/drawing/2014/main" id="{004DB38B-B0DE-4994-2E1D-3E51C83FFEF2}"/>
                </a:ext>
              </a:extLst>
            </p:cNvPr>
            <p:cNvSpPr/>
            <p:nvPr/>
          </p:nvSpPr>
          <p:spPr>
            <a:xfrm>
              <a:off x="738909" y="1376218"/>
              <a:ext cx="1976582" cy="3879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Total Orders</a:t>
              </a:r>
            </a:p>
          </p:txBody>
        </p:sp>
        <p:sp>
          <p:nvSpPr>
            <p:cNvPr id="25" name="Rectangle: Rounded Corners 24">
              <a:extLst>
                <a:ext uri="{FF2B5EF4-FFF2-40B4-BE49-F238E27FC236}">
                  <a16:creationId xmlns:a16="http://schemas.microsoft.com/office/drawing/2014/main" id="{AE671A86-A9C8-B54E-02DA-F7D6CE80E2C0}"/>
                </a:ext>
              </a:extLst>
            </p:cNvPr>
            <p:cNvSpPr/>
            <p:nvPr/>
          </p:nvSpPr>
          <p:spPr>
            <a:xfrm>
              <a:off x="738908" y="1764145"/>
              <a:ext cx="1976581" cy="1006764"/>
            </a:xfrm>
            <a:prstGeom prst="roundRect">
              <a:avLst>
                <a:gd name="adj" fmla="val 6575"/>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1000</a:t>
              </a:r>
            </a:p>
          </p:txBody>
        </p:sp>
      </p:grpSp>
      <p:grpSp>
        <p:nvGrpSpPr>
          <p:cNvPr id="26" name="Group 25">
            <a:extLst>
              <a:ext uri="{FF2B5EF4-FFF2-40B4-BE49-F238E27FC236}">
                <a16:creationId xmlns:a16="http://schemas.microsoft.com/office/drawing/2014/main" id="{7A692BDE-5AC8-E961-974F-D20A214F3363}"/>
              </a:ext>
            </a:extLst>
          </p:cNvPr>
          <p:cNvGrpSpPr/>
          <p:nvPr/>
        </p:nvGrpSpPr>
        <p:grpSpPr>
          <a:xfrm>
            <a:off x="6511633" y="1376218"/>
            <a:ext cx="2144971" cy="1394691"/>
            <a:chOff x="738908" y="1376218"/>
            <a:chExt cx="1976583" cy="1394691"/>
          </a:xfrm>
        </p:grpSpPr>
        <p:sp>
          <p:nvSpPr>
            <p:cNvPr id="27" name="Rectangle: Rounded Corners 26">
              <a:extLst>
                <a:ext uri="{FF2B5EF4-FFF2-40B4-BE49-F238E27FC236}">
                  <a16:creationId xmlns:a16="http://schemas.microsoft.com/office/drawing/2014/main" id="{B287599B-ABDA-AA5D-B34A-59D58596E2AE}"/>
                </a:ext>
              </a:extLst>
            </p:cNvPr>
            <p:cNvSpPr/>
            <p:nvPr/>
          </p:nvSpPr>
          <p:spPr>
            <a:xfrm>
              <a:off x="738909" y="1376218"/>
              <a:ext cx="1976582" cy="3879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Total Customers</a:t>
              </a:r>
            </a:p>
          </p:txBody>
        </p:sp>
        <p:sp>
          <p:nvSpPr>
            <p:cNvPr id="28" name="Rectangle: Rounded Corners 27">
              <a:extLst>
                <a:ext uri="{FF2B5EF4-FFF2-40B4-BE49-F238E27FC236}">
                  <a16:creationId xmlns:a16="http://schemas.microsoft.com/office/drawing/2014/main" id="{75774B0E-DD70-D29A-9C64-CC0476AF871B}"/>
                </a:ext>
              </a:extLst>
            </p:cNvPr>
            <p:cNvSpPr/>
            <p:nvPr/>
          </p:nvSpPr>
          <p:spPr>
            <a:xfrm>
              <a:off x="738908" y="1764145"/>
              <a:ext cx="1976581" cy="1006764"/>
            </a:xfrm>
            <a:prstGeom prst="roundRect">
              <a:avLst>
                <a:gd name="adj" fmla="val 6575"/>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994</a:t>
              </a:r>
            </a:p>
          </p:txBody>
        </p:sp>
      </p:grpSp>
      <p:grpSp>
        <p:nvGrpSpPr>
          <p:cNvPr id="32" name="Group 31">
            <a:extLst>
              <a:ext uri="{FF2B5EF4-FFF2-40B4-BE49-F238E27FC236}">
                <a16:creationId xmlns:a16="http://schemas.microsoft.com/office/drawing/2014/main" id="{9588AFA4-4B85-4245-1D8B-6BFC0A4143BD}"/>
              </a:ext>
            </a:extLst>
          </p:cNvPr>
          <p:cNvGrpSpPr/>
          <p:nvPr/>
        </p:nvGrpSpPr>
        <p:grpSpPr>
          <a:xfrm>
            <a:off x="9476508" y="1376218"/>
            <a:ext cx="2144971" cy="1394691"/>
            <a:chOff x="738908" y="1376218"/>
            <a:chExt cx="1976583" cy="1394691"/>
          </a:xfrm>
        </p:grpSpPr>
        <p:sp>
          <p:nvSpPr>
            <p:cNvPr id="33" name="Rectangle: Rounded Corners 32">
              <a:extLst>
                <a:ext uri="{FF2B5EF4-FFF2-40B4-BE49-F238E27FC236}">
                  <a16:creationId xmlns:a16="http://schemas.microsoft.com/office/drawing/2014/main" id="{D3ADCB63-B462-4420-B765-BF167BF90A76}"/>
                </a:ext>
              </a:extLst>
            </p:cNvPr>
            <p:cNvSpPr/>
            <p:nvPr/>
          </p:nvSpPr>
          <p:spPr>
            <a:xfrm>
              <a:off x="738909" y="1376218"/>
              <a:ext cx="1976582" cy="3879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Average Rating</a:t>
              </a:r>
            </a:p>
          </p:txBody>
        </p:sp>
        <p:sp>
          <p:nvSpPr>
            <p:cNvPr id="34" name="Rectangle: Rounded Corners 33">
              <a:extLst>
                <a:ext uri="{FF2B5EF4-FFF2-40B4-BE49-F238E27FC236}">
                  <a16:creationId xmlns:a16="http://schemas.microsoft.com/office/drawing/2014/main" id="{1E6FD1E2-BEF3-207B-EA01-85D78411A47C}"/>
                </a:ext>
              </a:extLst>
            </p:cNvPr>
            <p:cNvSpPr/>
            <p:nvPr/>
          </p:nvSpPr>
          <p:spPr>
            <a:xfrm>
              <a:off x="738908" y="1764145"/>
              <a:ext cx="1976581" cy="1006764"/>
            </a:xfrm>
            <a:prstGeom prst="roundRect">
              <a:avLst>
                <a:gd name="adj" fmla="val 6575"/>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3.14</a:t>
              </a:r>
            </a:p>
          </p:txBody>
        </p:sp>
      </p:grpSp>
      <p:grpSp>
        <p:nvGrpSpPr>
          <p:cNvPr id="35" name="Group 34">
            <a:extLst>
              <a:ext uri="{FF2B5EF4-FFF2-40B4-BE49-F238E27FC236}">
                <a16:creationId xmlns:a16="http://schemas.microsoft.com/office/drawing/2014/main" id="{60DED606-28F5-EC99-001F-85DA79DDDF75}"/>
              </a:ext>
            </a:extLst>
          </p:cNvPr>
          <p:cNvGrpSpPr/>
          <p:nvPr/>
        </p:nvGrpSpPr>
        <p:grpSpPr>
          <a:xfrm>
            <a:off x="738906" y="4001230"/>
            <a:ext cx="2144971" cy="1394691"/>
            <a:chOff x="738908" y="1376218"/>
            <a:chExt cx="1976583" cy="1394691"/>
          </a:xfrm>
        </p:grpSpPr>
        <p:sp>
          <p:nvSpPr>
            <p:cNvPr id="36" name="Rectangle: Rounded Corners 35">
              <a:extLst>
                <a:ext uri="{FF2B5EF4-FFF2-40B4-BE49-F238E27FC236}">
                  <a16:creationId xmlns:a16="http://schemas.microsoft.com/office/drawing/2014/main" id="{193424D9-B42C-8D70-8389-2DDBA4AB261A}"/>
                </a:ext>
              </a:extLst>
            </p:cNvPr>
            <p:cNvSpPr/>
            <p:nvPr/>
          </p:nvSpPr>
          <p:spPr>
            <a:xfrm>
              <a:off x="738909" y="1376218"/>
              <a:ext cx="1976582" cy="3879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Last Quarter Revenue</a:t>
              </a:r>
            </a:p>
          </p:txBody>
        </p:sp>
        <p:sp>
          <p:nvSpPr>
            <p:cNvPr id="37" name="Rectangle: Rounded Corners 36">
              <a:extLst>
                <a:ext uri="{FF2B5EF4-FFF2-40B4-BE49-F238E27FC236}">
                  <a16:creationId xmlns:a16="http://schemas.microsoft.com/office/drawing/2014/main" id="{ADBC600C-92E9-BF52-67CE-41D144EEB44C}"/>
                </a:ext>
              </a:extLst>
            </p:cNvPr>
            <p:cNvSpPr/>
            <p:nvPr/>
          </p:nvSpPr>
          <p:spPr>
            <a:xfrm>
              <a:off x="738908" y="1764145"/>
              <a:ext cx="1976581" cy="1006764"/>
            </a:xfrm>
            <a:prstGeom prst="roundRect">
              <a:avLst>
                <a:gd name="adj" fmla="val 6575"/>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$15.28M</a:t>
              </a:r>
            </a:p>
          </p:txBody>
        </p:sp>
      </p:grpSp>
      <p:grpSp>
        <p:nvGrpSpPr>
          <p:cNvPr id="38" name="Group 37">
            <a:extLst>
              <a:ext uri="{FF2B5EF4-FFF2-40B4-BE49-F238E27FC236}">
                <a16:creationId xmlns:a16="http://schemas.microsoft.com/office/drawing/2014/main" id="{969A7A98-DF4D-DE14-AF85-654F3ED0C2D6}"/>
              </a:ext>
            </a:extLst>
          </p:cNvPr>
          <p:cNvGrpSpPr/>
          <p:nvPr/>
        </p:nvGrpSpPr>
        <p:grpSpPr>
          <a:xfrm>
            <a:off x="3625266" y="4001230"/>
            <a:ext cx="2144971" cy="1394691"/>
            <a:chOff x="738908" y="1376218"/>
            <a:chExt cx="1976583" cy="1394691"/>
          </a:xfrm>
        </p:grpSpPr>
        <p:sp>
          <p:nvSpPr>
            <p:cNvPr id="39" name="Rectangle: Rounded Corners 38">
              <a:extLst>
                <a:ext uri="{FF2B5EF4-FFF2-40B4-BE49-F238E27FC236}">
                  <a16:creationId xmlns:a16="http://schemas.microsoft.com/office/drawing/2014/main" id="{2E1E0913-70A3-12B6-A0F9-EC1D4696F98F}"/>
                </a:ext>
              </a:extLst>
            </p:cNvPr>
            <p:cNvSpPr/>
            <p:nvPr/>
          </p:nvSpPr>
          <p:spPr>
            <a:xfrm>
              <a:off x="738909" y="1376218"/>
              <a:ext cx="1976582" cy="3879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Last Quarter Orders</a:t>
              </a:r>
            </a:p>
          </p:txBody>
        </p:sp>
        <p:sp>
          <p:nvSpPr>
            <p:cNvPr id="40" name="Rectangle: Rounded Corners 39">
              <a:extLst>
                <a:ext uri="{FF2B5EF4-FFF2-40B4-BE49-F238E27FC236}">
                  <a16:creationId xmlns:a16="http://schemas.microsoft.com/office/drawing/2014/main" id="{1D6DF541-B2B9-EA37-02EE-B8AF946B33E8}"/>
                </a:ext>
              </a:extLst>
            </p:cNvPr>
            <p:cNvSpPr/>
            <p:nvPr/>
          </p:nvSpPr>
          <p:spPr>
            <a:xfrm>
              <a:off x="738908" y="1764145"/>
              <a:ext cx="1976581" cy="1006764"/>
            </a:xfrm>
            <a:prstGeom prst="roundRect">
              <a:avLst>
                <a:gd name="adj" fmla="val 6575"/>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199</a:t>
              </a:r>
              <a:endParaRPr lang="en-IN" b="1" dirty="0">
                <a:solidFill>
                  <a:schemeClr val="tx1"/>
                </a:solidFill>
              </a:endParaRPr>
            </a:p>
          </p:txBody>
        </p:sp>
      </p:grpSp>
      <p:grpSp>
        <p:nvGrpSpPr>
          <p:cNvPr id="41" name="Group 40">
            <a:extLst>
              <a:ext uri="{FF2B5EF4-FFF2-40B4-BE49-F238E27FC236}">
                <a16:creationId xmlns:a16="http://schemas.microsoft.com/office/drawing/2014/main" id="{EA12F1B6-B4CB-7E37-2210-A34A2E0A972C}"/>
              </a:ext>
            </a:extLst>
          </p:cNvPr>
          <p:cNvGrpSpPr/>
          <p:nvPr/>
        </p:nvGrpSpPr>
        <p:grpSpPr>
          <a:xfrm>
            <a:off x="6511631" y="4001230"/>
            <a:ext cx="2144971" cy="1394691"/>
            <a:chOff x="738908" y="1376218"/>
            <a:chExt cx="1976583" cy="1394691"/>
          </a:xfrm>
        </p:grpSpPr>
        <p:sp>
          <p:nvSpPr>
            <p:cNvPr id="42" name="Rectangle: Rounded Corners 41">
              <a:extLst>
                <a:ext uri="{FF2B5EF4-FFF2-40B4-BE49-F238E27FC236}">
                  <a16:creationId xmlns:a16="http://schemas.microsoft.com/office/drawing/2014/main" id="{F44369E6-B865-F866-46D5-F850BDDD99E5}"/>
                </a:ext>
              </a:extLst>
            </p:cNvPr>
            <p:cNvSpPr/>
            <p:nvPr/>
          </p:nvSpPr>
          <p:spPr>
            <a:xfrm>
              <a:off x="738909" y="1376218"/>
              <a:ext cx="1976582" cy="3879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Average Days to Ship</a:t>
              </a:r>
            </a:p>
          </p:txBody>
        </p:sp>
        <p:sp>
          <p:nvSpPr>
            <p:cNvPr id="43" name="Rectangle: Rounded Corners 42">
              <a:extLst>
                <a:ext uri="{FF2B5EF4-FFF2-40B4-BE49-F238E27FC236}">
                  <a16:creationId xmlns:a16="http://schemas.microsoft.com/office/drawing/2014/main" id="{71FEFB17-F1AF-5224-542C-81D6D3C2A9A2}"/>
                </a:ext>
              </a:extLst>
            </p:cNvPr>
            <p:cNvSpPr/>
            <p:nvPr/>
          </p:nvSpPr>
          <p:spPr>
            <a:xfrm>
              <a:off x="738908" y="1764145"/>
              <a:ext cx="1976581" cy="1006764"/>
            </a:xfrm>
            <a:prstGeom prst="roundRect">
              <a:avLst>
                <a:gd name="adj" fmla="val 6575"/>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98</a:t>
              </a:r>
              <a:endParaRPr lang="en-IN" b="1" dirty="0">
                <a:solidFill>
                  <a:schemeClr val="tx1"/>
                </a:solidFill>
              </a:endParaRPr>
            </a:p>
          </p:txBody>
        </p:sp>
      </p:grpSp>
      <p:grpSp>
        <p:nvGrpSpPr>
          <p:cNvPr id="44" name="Group 43">
            <a:extLst>
              <a:ext uri="{FF2B5EF4-FFF2-40B4-BE49-F238E27FC236}">
                <a16:creationId xmlns:a16="http://schemas.microsoft.com/office/drawing/2014/main" id="{9B6B29D6-6C22-E4E4-3651-F25639176970}"/>
              </a:ext>
            </a:extLst>
          </p:cNvPr>
          <p:cNvGrpSpPr/>
          <p:nvPr/>
        </p:nvGrpSpPr>
        <p:grpSpPr>
          <a:xfrm>
            <a:off x="9476506" y="4001230"/>
            <a:ext cx="2144971" cy="1394691"/>
            <a:chOff x="738908" y="1376218"/>
            <a:chExt cx="1976583" cy="1394691"/>
          </a:xfrm>
        </p:grpSpPr>
        <p:sp>
          <p:nvSpPr>
            <p:cNvPr id="45" name="Rectangle: Rounded Corners 44">
              <a:extLst>
                <a:ext uri="{FF2B5EF4-FFF2-40B4-BE49-F238E27FC236}">
                  <a16:creationId xmlns:a16="http://schemas.microsoft.com/office/drawing/2014/main" id="{36A70CFF-D269-A792-6465-37BA6726D9F1}"/>
                </a:ext>
              </a:extLst>
            </p:cNvPr>
            <p:cNvSpPr/>
            <p:nvPr/>
          </p:nvSpPr>
          <p:spPr>
            <a:xfrm>
              <a:off x="738909" y="1376218"/>
              <a:ext cx="1976582" cy="3879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 Good Feedback</a:t>
              </a:r>
            </a:p>
          </p:txBody>
        </p:sp>
        <p:sp>
          <p:nvSpPr>
            <p:cNvPr id="46" name="Rectangle: Rounded Corners 45">
              <a:extLst>
                <a:ext uri="{FF2B5EF4-FFF2-40B4-BE49-F238E27FC236}">
                  <a16:creationId xmlns:a16="http://schemas.microsoft.com/office/drawing/2014/main" id="{045ECD1F-5E5B-9714-E868-CD0848A0C6D5}"/>
                </a:ext>
              </a:extLst>
            </p:cNvPr>
            <p:cNvSpPr/>
            <p:nvPr/>
          </p:nvSpPr>
          <p:spPr>
            <a:xfrm>
              <a:off x="738908" y="1764145"/>
              <a:ext cx="1976581" cy="1006764"/>
            </a:xfrm>
            <a:prstGeom prst="roundRect">
              <a:avLst>
                <a:gd name="adj" fmla="val 6575"/>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b="1" dirty="0">
                  <a:solidFill>
                    <a:schemeClr val="tx1"/>
                  </a:solidFill>
                </a:rPr>
                <a:t>“Good”           21.5%</a:t>
              </a:r>
            </a:p>
            <a:p>
              <a:r>
                <a:rPr lang="en-IN" sz="1600" b="1" dirty="0">
                  <a:solidFill>
                    <a:schemeClr val="tx1"/>
                  </a:solidFill>
                </a:rPr>
                <a:t>“Very Good”  22.6% </a:t>
              </a:r>
            </a:p>
            <a:p>
              <a:r>
                <a:rPr lang="en-IN" sz="1600" b="1" dirty="0">
                  <a:solidFill>
                    <a:schemeClr val="tx1"/>
                  </a:solidFill>
                </a:rPr>
                <a:t>              Total   44.1%</a:t>
              </a:r>
            </a:p>
          </p:txBody>
        </p:sp>
      </p:grpSp>
      <p:cxnSp>
        <p:nvCxnSpPr>
          <p:cNvPr id="5" name="Straight Connector 4">
            <a:extLst>
              <a:ext uri="{FF2B5EF4-FFF2-40B4-BE49-F238E27FC236}">
                <a16:creationId xmlns:a16="http://schemas.microsoft.com/office/drawing/2014/main" id="{98EEBB35-4551-B08E-5588-994457DCBCA3}"/>
              </a:ext>
            </a:extLst>
          </p:cNvPr>
          <p:cNvCxnSpPr/>
          <p:nvPr/>
        </p:nvCxnSpPr>
        <p:spPr>
          <a:xfrm>
            <a:off x="9601200" y="5011615"/>
            <a:ext cx="17145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02599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143B171-50B5-BEDF-3E6A-E4F07773417A}"/>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1000" cy="695422"/>
          </a:xfrm>
          <a:prstGeom prst="rect">
            <a:avLst/>
          </a:prstGeom>
        </p:spPr>
      </p:pic>
      <p:pic>
        <p:nvPicPr>
          <p:cNvPr id="6" name="Picture 5">
            <a:extLst>
              <a:ext uri="{FF2B5EF4-FFF2-40B4-BE49-F238E27FC236}">
                <a16:creationId xmlns:a16="http://schemas.microsoft.com/office/drawing/2014/main" id="{2273A633-3722-54F6-F8E0-71677B0CC7E6}"/>
              </a:ext>
            </a:extLst>
          </p:cNvPr>
          <p:cNvPicPr>
            <a:picLocks noGrp="1" noRot="1" noChangeAspect="1" noMove="1" noResize="1" noEditPoints="1" noAdjustHandles="1" noChangeArrowheads="1" noChangeShapeType="1" noCrop="1"/>
          </p:cNvPicPr>
          <p:nvPr/>
        </p:nvPicPr>
        <p:blipFill>
          <a:blip r:embed="rId3"/>
          <a:stretch>
            <a:fillRect/>
          </a:stretch>
        </p:blipFill>
        <p:spPr>
          <a:xfrm>
            <a:off x="10791630" y="0"/>
            <a:ext cx="1400370" cy="600159"/>
          </a:xfrm>
          <a:prstGeom prst="rect">
            <a:avLst/>
          </a:prstGeom>
        </p:spPr>
      </p:pic>
      <p:sp>
        <p:nvSpPr>
          <p:cNvPr id="7" name="Title 6">
            <a:extLst>
              <a:ext uri="{FF2B5EF4-FFF2-40B4-BE49-F238E27FC236}">
                <a16:creationId xmlns:a16="http://schemas.microsoft.com/office/drawing/2014/main" id="{636C6C2A-32D8-8E70-304C-F49A76F467B3}"/>
              </a:ext>
            </a:extLst>
          </p:cNvPr>
          <p:cNvSpPr>
            <a:spLocks noGrp="1"/>
          </p:cNvSpPr>
          <p:nvPr>
            <p:ph type="ctrTitle"/>
          </p:nvPr>
        </p:nvSpPr>
        <p:spPr>
          <a:xfrm>
            <a:off x="249382" y="-49525"/>
            <a:ext cx="9930316" cy="794472"/>
          </a:xfrm>
        </p:spPr>
        <p:txBody>
          <a:bodyPr>
            <a:noAutofit/>
          </a:bodyPr>
          <a:lstStyle/>
          <a:p>
            <a:pPr algn="l"/>
            <a:r>
              <a:rPr lang="en-US" sz="4400" b="1" dirty="0">
                <a:solidFill>
                  <a:schemeClr val="accent1">
                    <a:lumMod val="75000"/>
                  </a:schemeClr>
                </a:solidFill>
              </a:rPr>
              <a:t>Overall Summary</a:t>
            </a:r>
            <a:endParaRPr lang="en-IN" sz="4400" b="1" dirty="0">
              <a:solidFill>
                <a:schemeClr val="accent1">
                  <a:lumMod val="75000"/>
                </a:schemeClr>
              </a:solidFill>
            </a:endParaRPr>
          </a:p>
        </p:txBody>
      </p:sp>
      <p:sp>
        <p:nvSpPr>
          <p:cNvPr id="40" name="Rectangle: Rounded Corners 39">
            <a:extLst>
              <a:ext uri="{FF2B5EF4-FFF2-40B4-BE49-F238E27FC236}">
                <a16:creationId xmlns:a16="http://schemas.microsoft.com/office/drawing/2014/main" id="{7AD0895B-CC70-3681-C9F4-7525AC16F0C4}"/>
              </a:ext>
            </a:extLst>
          </p:cNvPr>
          <p:cNvSpPr/>
          <p:nvPr/>
        </p:nvSpPr>
        <p:spPr>
          <a:xfrm>
            <a:off x="485193" y="1118157"/>
            <a:ext cx="11237168" cy="5030716"/>
          </a:xfrm>
          <a:prstGeom prst="roundRect">
            <a:avLst>
              <a:gd name="adj" fmla="val 7950"/>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l">
              <a:buFont typeface="+mj-lt"/>
              <a:buAutoNum type="arabicPeriod"/>
            </a:pPr>
            <a:r>
              <a:rPr lang="en-US" sz="1400" b="1" i="0" dirty="0">
                <a:solidFill>
                  <a:srgbClr val="374151"/>
                </a:solidFill>
                <a:effectLst/>
                <a:latin typeface="Söhne"/>
              </a:rPr>
              <a:t>Operational Efficiency:</a:t>
            </a:r>
          </a:p>
          <a:p>
            <a:pPr marL="800100" lvl="1" indent="-342900">
              <a:buFont typeface="Arial" panose="020B0604020202020204" pitchFamily="34" charset="0"/>
              <a:buChar char="•"/>
            </a:pPr>
            <a:r>
              <a:rPr lang="en-US" sz="1400" b="0" i="0" dirty="0">
                <a:solidFill>
                  <a:srgbClr val="374151"/>
                </a:solidFill>
                <a:effectLst/>
                <a:latin typeface="Söhne"/>
              </a:rPr>
              <a:t>Optimize internal processes and logistics to enhance operational efficiency.</a:t>
            </a:r>
          </a:p>
          <a:p>
            <a:pPr marL="800100" lvl="1" indent="-342900">
              <a:buFont typeface="Arial" panose="020B0604020202020204" pitchFamily="34" charset="0"/>
              <a:buChar char="•"/>
            </a:pPr>
            <a:r>
              <a:rPr lang="en-US" sz="1400" b="0" i="0" dirty="0">
                <a:solidFill>
                  <a:srgbClr val="374151"/>
                </a:solidFill>
                <a:effectLst/>
                <a:latin typeface="Söhne"/>
              </a:rPr>
              <a:t>Address factors contributing to increased shipping times.</a:t>
            </a:r>
          </a:p>
          <a:p>
            <a:pPr marL="342900" indent="-342900" algn="l">
              <a:buFont typeface="+mj-lt"/>
              <a:buAutoNum type="arabicPeriod"/>
            </a:pPr>
            <a:endParaRPr lang="en-US" sz="1400" b="0" i="0" dirty="0">
              <a:solidFill>
                <a:srgbClr val="374151"/>
              </a:solidFill>
              <a:effectLst/>
              <a:latin typeface="Söhne"/>
            </a:endParaRPr>
          </a:p>
          <a:p>
            <a:pPr marL="342900" indent="-342900" algn="l">
              <a:buFont typeface="+mj-lt"/>
              <a:buAutoNum type="arabicPeriod"/>
            </a:pPr>
            <a:r>
              <a:rPr lang="en-US" sz="1400" b="1" i="0" dirty="0">
                <a:solidFill>
                  <a:srgbClr val="374151"/>
                </a:solidFill>
                <a:effectLst/>
                <a:latin typeface="Söhne"/>
              </a:rPr>
              <a:t>Customer Experience:</a:t>
            </a:r>
          </a:p>
          <a:p>
            <a:pPr marL="800100" lvl="1" indent="-342900">
              <a:buFont typeface="Arial" panose="020B0604020202020204" pitchFamily="34" charset="0"/>
              <a:buChar char="•"/>
            </a:pPr>
            <a:r>
              <a:rPr lang="en-US" sz="1400" b="0" i="0" dirty="0">
                <a:solidFill>
                  <a:srgbClr val="374151"/>
                </a:solidFill>
                <a:effectLst/>
                <a:latin typeface="Söhne"/>
              </a:rPr>
              <a:t>Focus on improving customer satisfaction through product/service enhancements.</a:t>
            </a:r>
          </a:p>
          <a:p>
            <a:pPr marL="800100" lvl="1" indent="-342900">
              <a:buFont typeface="Arial" panose="020B0604020202020204" pitchFamily="34" charset="0"/>
              <a:buChar char="•"/>
            </a:pPr>
            <a:r>
              <a:rPr lang="en-US" sz="1400" b="0" i="0" dirty="0">
                <a:solidFill>
                  <a:srgbClr val="374151"/>
                </a:solidFill>
                <a:effectLst/>
                <a:latin typeface="Söhne"/>
              </a:rPr>
              <a:t>Communicate effectively with customers regarding changes in shipping times.</a:t>
            </a:r>
          </a:p>
          <a:p>
            <a:pPr marL="342900" indent="-342900" algn="l">
              <a:buFont typeface="+mj-lt"/>
              <a:buAutoNum type="arabicPeriod"/>
            </a:pPr>
            <a:endParaRPr lang="en-US" sz="1400" b="0" i="0" dirty="0">
              <a:solidFill>
                <a:srgbClr val="374151"/>
              </a:solidFill>
              <a:effectLst/>
              <a:latin typeface="Söhne"/>
            </a:endParaRPr>
          </a:p>
          <a:p>
            <a:pPr marL="342900" indent="-342900" algn="l">
              <a:buFont typeface="+mj-lt"/>
              <a:buAutoNum type="arabicPeriod"/>
            </a:pPr>
            <a:r>
              <a:rPr lang="en-US" sz="1400" b="1" i="0" dirty="0">
                <a:solidFill>
                  <a:srgbClr val="374151"/>
                </a:solidFill>
                <a:effectLst/>
                <a:latin typeface="Söhne"/>
              </a:rPr>
              <a:t>Marketing Strategies:</a:t>
            </a:r>
          </a:p>
          <a:p>
            <a:pPr marL="800100" lvl="1" indent="-342900">
              <a:buFont typeface="Arial" panose="020B0604020202020204" pitchFamily="34" charset="0"/>
              <a:buChar char="•"/>
            </a:pPr>
            <a:r>
              <a:rPr lang="en-US" sz="1400" b="0" i="0" dirty="0">
                <a:solidFill>
                  <a:srgbClr val="374151"/>
                </a:solidFill>
                <a:effectLst/>
                <a:latin typeface="Söhne"/>
              </a:rPr>
              <a:t>Customize marketing campaigns based on regional preferences and customer feedback.</a:t>
            </a:r>
          </a:p>
          <a:p>
            <a:pPr marL="800100" lvl="1" indent="-342900">
              <a:buFont typeface="Arial" panose="020B0604020202020204" pitchFamily="34" charset="0"/>
              <a:buChar char="•"/>
            </a:pPr>
            <a:r>
              <a:rPr lang="en-US" sz="1400" b="0" i="0" dirty="0">
                <a:solidFill>
                  <a:srgbClr val="374151"/>
                </a:solidFill>
                <a:effectLst/>
                <a:latin typeface="Söhne"/>
              </a:rPr>
              <a:t>Adjust promotions to stimulate demand and counter the decline in orders.</a:t>
            </a:r>
          </a:p>
          <a:p>
            <a:pPr marL="342900" indent="-342900" algn="l">
              <a:buFont typeface="+mj-lt"/>
              <a:buAutoNum type="arabicPeriod"/>
            </a:pPr>
            <a:endParaRPr lang="en-US" sz="1400" b="0" i="0" dirty="0">
              <a:solidFill>
                <a:srgbClr val="374151"/>
              </a:solidFill>
              <a:effectLst/>
              <a:latin typeface="Söhne"/>
            </a:endParaRPr>
          </a:p>
          <a:p>
            <a:pPr marL="342900" indent="-342900" algn="l">
              <a:buFont typeface="+mj-lt"/>
              <a:buAutoNum type="arabicPeriod"/>
            </a:pPr>
            <a:r>
              <a:rPr lang="en-US" sz="1400" b="1" i="0" dirty="0">
                <a:solidFill>
                  <a:srgbClr val="374151"/>
                </a:solidFill>
                <a:effectLst/>
                <a:latin typeface="Söhne"/>
              </a:rPr>
              <a:t>Revenue Management:</a:t>
            </a:r>
          </a:p>
          <a:p>
            <a:pPr marL="800100" lvl="1" indent="-342900">
              <a:buFont typeface="Arial" panose="020B0604020202020204" pitchFamily="34" charset="0"/>
              <a:buChar char="•"/>
            </a:pPr>
            <a:r>
              <a:rPr lang="en-US" sz="1400" b="0" i="0" dirty="0">
                <a:solidFill>
                  <a:srgbClr val="374151"/>
                </a:solidFill>
                <a:effectLst/>
                <a:latin typeface="Söhne"/>
              </a:rPr>
              <a:t>Evaluate and adjust pricing strategies to optimize revenue.</a:t>
            </a:r>
          </a:p>
          <a:p>
            <a:pPr marL="800100" lvl="1" indent="-342900">
              <a:buFont typeface="Arial" panose="020B0604020202020204" pitchFamily="34" charset="0"/>
              <a:buChar char="•"/>
            </a:pPr>
            <a:r>
              <a:rPr lang="en-US" sz="1400" b="0" i="0" dirty="0">
                <a:solidFill>
                  <a:srgbClr val="374151"/>
                </a:solidFill>
                <a:effectLst/>
                <a:latin typeface="Söhne"/>
              </a:rPr>
              <a:t>Explore new revenue streams and partnerships to diversify income sources.</a:t>
            </a:r>
          </a:p>
          <a:p>
            <a:pPr marL="342900" indent="-342900" algn="l">
              <a:buFont typeface="+mj-lt"/>
              <a:buAutoNum type="arabicPeriod"/>
            </a:pPr>
            <a:endParaRPr lang="en-US" sz="1400" b="0" i="0" dirty="0">
              <a:solidFill>
                <a:srgbClr val="374151"/>
              </a:solidFill>
              <a:effectLst/>
              <a:latin typeface="Söhne"/>
            </a:endParaRPr>
          </a:p>
          <a:p>
            <a:pPr marL="342900" indent="-342900" algn="l">
              <a:buFont typeface="+mj-lt"/>
              <a:buAutoNum type="arabicPeriod"/>
            </a:pPr>
            <a:r>
              <a:rPr lang="en-US" sz="1400" b="1" i="0" dirty="0">
                <a:solidFill>
                  <a:srgbClr val="374151"/>
                </a:solidFill>
                <a:effectLst/>
                <a:latin typeface="Söhne"/>
              </a:rPr>
              <a:t>Quality Assurance:</a:t>
            </a:r>
          </a:p>
          <a:p>
            <a:pPr marL="800100" lvl="1" indent="-342900">
              <a:buFont typeface="Arial" panose="020B0604020202020204" pitchFamily="34" charset="0"/>
              <a:buChar char="•"/>
            </a:pPr>
            <a:r>
              <a:rPr lang="en-US" sz="1400" b="0" i="0" dirty="0">
                <a:solidFill>
                  <a:srgbClr val="374151"/>
                </a:solidFill>
                <a:effectLst/>
                <a:latin typeface="Söhne"/>
              </a:rPr>
              <a:t>Ensure product/service quality meets or exceeds customer expectations.</a:t>
            </a:r>
          </a:p>
          <a:p>
            <a:pPr marL="800100" lvl="1" indent="-342900">
              <a:buFont typeface="Arial" panose="020B0604020202020204" pitchFamily="34" charset="0"/>
              <a:buChar char="•"/>
            </a:pPr>
            <a:r>
              <a:rPr lang="en-US" sz="1400" b="0" i="0" dirty="0">
                <a:solidFill>
                  <a:srgbClr val="374151"/>
                </a:solidFill>
                <a:effectLst/>
                <a:latin typeface="Söhne"/>
              </a:rPr>
              <a:t>Implement measures to address feedback and enhance overall customer experience.</a:t>
            </a:r>
          </a:p>
        </p:txBody>
      </p:sp>
    </p:spTree>
    <p:extLst>
      <p:ext uri="{BB962C8B-B14F-4D97-AF65-F5344CB8AC3E}">
        <p14:creationId xmlns:p14="http://schemas.microsoft.com/office/powerpoint/2010/main" val="397932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143B171-50B5-BEDF-3E6A-E4F07773417A}"/>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1000" cy="695422"/>
          </a:xfrm>
          <a:prstGeom prst="rect">
            <a:avLst/>
          </a:prstGeom>
        </p:spPr>
      </p:pic>
      <p:pic>
        <p:nvPicPr>
          <p:cNvPr id="6" name="Picture 5">
            <a:extLst>
              <a:ext uri="{FF2B5EF4-FFF2-40B4-BE49-F238E27FC236}">
                <a16:creationId xmlns:a16="http://schemas.microsoft.com/office/drawing/2014/main" id="{2273A633-3722-54F6-F8E0-71677B0CC7E6}"/>
              </a:ext>
            </a:extLst>
          </p:cNvPr>
          <p:cNvPicPr>
            <a:picLocks noGrp="1" noRot="1" noChangeAspect="1" noMove="1" noResize="1" noEditPoints="1" noAdjustHandles="1" noChangeArrowheads="1" noChangeShapeType="1" noCrop="1"/>
          </p:cNvPicPr>
          <p:nvPr/>
        </p:nvPicPr>
        <p:blipFill>
          <a:blip r:embed="rId3"/>
          <a:stretch>
            <a:fillRect/>
          </a:stretch>
        </p:blipFill>
        <p:spPr>
          <a:xfrm>
            <a:off x="10791630" y="0"/>
            <a:ext cx="1400370" cy="600159"/>
          </a:xfrm>
          <a:prstGeom prst="rect">
            <a:avLst/>
          </a:prstGeom>
        </p:spPr>
      </p:pic>
      <p:sp>
        <p:nvSpPr>
          <p:cNvPr id="2" name="Title 1">
            <a:extLst>
              <a:ext uri="{FF2B5EF4-FFF2-40B4-BE49-F238E27FC236}">
                <a16:creationId xmlns:a16="http://schemas.microsoft.com/office/drawing/2014/main" id="{86AA0D0D-9E1E-C629-6B50-1D345E010B4D}"/>
              </a:ext>
            </a:extLst>
          </p:cNvPr>
          <p:cNvSpPr>
            <a:spLocks noGrp="1"/>
          </p:cNvSpPr>
          <p:nvPr>
            <p:ph type="ctrTitle"/>
          </p:nvPr>
        </p:nvSpPr>
        <p:spPr>
          <a:xfrm>
            <a:off x="1524000" y="1556473"/>
            <a:ext cx="9144000" cy="2387600"/>
          </a:xfrm>
        </p:spPr>
        <p:txBody>
          <a:bodyPr>
            <a:normAutofit/>
          </a:bodyPr>
          <a:lstStyle/>
          <a:p>
            <a:r>
              <a:rPr lang="en-IN" sz="5400" b="1" dirty="0">
                <a:solidFill>
                  <a:schemeClr val="accent1">
                    <a:lumMod val="75000"/>
                  </a:schemeClr>
                </a:solidFill>
                <a:latin typeface="+mn-lt"/>
                <a:ea typeface="ADLaM Display" panose="020F0502020204030204" pitchFamily="2" charset="0"/>
                <a:cs typeface="ADLaM Display" panose="020F0502020204030204" pitchFamily="2" charset="0"/>
              </a:rPr>
              <a:t>Thank You</a:t>
            </a:r>
          </a:p>
        </p:txBody>
      </p:sp>
    </p:spTree>
    <p:extLst>
      <p:ext uri="{BB962C8B-B14F-4D97-AF65-F5344CB8AC3E}">
        <p14:creationId xmlns:p14="http://schemas.microsoft.com/office/powerpoint/2010/main" val="2263576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143B171-50B5-BEDF-3E6A-E4F07773417A}"/>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1000" cy="695422"/>
          </a:xfrm>
          <a:prstGeom prst="rect">
            <a:avLst/>
          </a:prstGeom>
        </p:spPr>
      </p:pic>
      <p:pic>
        <p:nvPicPr>
          <p:cNvPr id="6" name="Picture 5">
            <a:extLst>
              <a:ext uri="{FF2B5EF4-FFF2-40B4-BE49-F238E27FC236}">
                <a16:creationId xmlns:a16="http://schemas.microsoft.com/office/drawing/2014/main" id="{2273A633-3722-54F6-F8E0-71677B0CC7E6}"/>
              </a:ext>
            </a:extLst>
          </p:cNvPr>
          <p:cNvPicPr>
            <a:picLocks noGrp="1" noRot="1" noChangeAspect="1" noMove="1" noResize="1" noEditPoints="1" noAdjustHandles="1" noChangeArrowheads="1" noChangeShapeType="1" noCrop="1"/>
          </p:cNvPicPr>
          <p:nvPr/>
        </p:nvPicPr>
        <p:blipFill>
          <a:blip r:embed="rId3"/>
          <a:stretch>
            <a:fillRect/>
          </a:stretch>
        </p:blipFill>
        <p:spPr>
          <a:xfrm>
            <a:off x="10791630" y="0"/>
            <a:ext cx="1400370" cy="600159"/>
          </a:xfrm>
          <a:prstGeom prst="rect">
            <a:avLst/>
          </a:prstGeom>
        </p:spPr>
      </p:pic>
      <p:sp>
        <p:nvSpPr>
          <p:cNvPr id="2" name="Title 1">
            <a:extLst>
              <a:ext uri="{FF2B5EF4-FFF2-40B4-BE49-F238E27FC236}">
                <a16:creationId xmlns:a16="http://schemas.microsoft.com/office/drawing/2014/main" id="{86AA0D0D-9E1E-C629-6B50-1D345E010B4D}"/>
              </a:ext>
            </a:extLst>
          </p:cNvPr>
          <p:cNvSpPr>
            <a:spLocks noGrp="1"/>
          </p:cNvSpPr>
          <p:nvPr>
            <p:ph type="ctrTitle"/>
          </p:nvPr>
        </p:nvSpPr>
        <p:spPr>
          <a:xfrm>
            <a:off x="1524000" y="1556473"/>
            <a:ext cx="9144000" cy="2387600"/>
          </a:xfrm>
        </p:spPr>
        <p:txBody>
          <a:bodyPr>
            <a:normAutofit/>
          </a:bodyPr>
          <a:lstStyle/>
          <a:p>
            <a:r>
              <a:rPr lang="en-IN" sz="5400" b="1" dirty="0">
                <a:solidFill>
                  <a:schemeClr val="accent1">
                    <a:lumMod val="75000"/>
                  </a:schemeClr>
                </a:solidFill>
                <a:latin typeface="+mn-lt"/>
                <a:ea typeface="ADLaM Display" panose="020F0502020204030204" pitchFamily="2" charset="0"/>
                <a:cs typeface="ADLaM Display" panose="020F0502020204030204" pitchFamily="2" charset="0"/>
              </a:rPr>
              <a:t>Customer Metrics</a:t>
            </a:r>
          </a:p>
        </p:txBody>
      </p:sp>
    </p:spTree>
    <p:extLst>
      <p:ext uri="{BB962C8B-B14F-4D97-AF65-F5344CB8AC3E}">
        <p14:creationId xmlns:p14="http://schemas.microsoft.com/office/powerpoint/2010/main" val="2970055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364D3C86-7150-92BB-0D17-D0DD39DC3F84}"/>
              </a:ext>
            </a:extLst>
          </p:cNvPr>
          <p:cNvSpPr/>
          <p:nvPr/>
        </p:nvSpPr>
        <p:spPr>
          <a:xfrm>
            <a:off x="4656871" y="1086359"/>
            <a:ext cx="7133913" cy="5407747"/>
          </a:xfrm>
          <a:prstGeom prst="roundRect">
            <a:avLst>
              <a:gd name="adj" fmla="val 4475"/>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1100" b="1" i="0" dirty="0">
                <a:solidFill>
                  <a:schemeClr val="tx1"/>
                </a:solidFill>
                <a:effectLst/>
                <a:latin typeface="Söhne"/>
              </a:rPr>
              <a:t>High Demand States: </a:t>
            </a:r>
            <a:r>
              <a:rPr lang="en-US" sz="1100" b="0" i="0" dirty="0">
                <a:solidFill>
                  <a:schemeClr val="tx1"/>
                </a:solidFill>
                <a:effectLst/>
                <a:latin typeface="Söhne"/>
              </a:rPr>
              <a:t>California and Texas are the leading states with the highest number of customers for new cars (97 each). This suggests a high demand for new cars in these populous states.</a:t>
            </a:r>
          </a:p>
          <a:p>
            <a:pPr marL="285750" indent="-285750">
              <a:buFont typeface="Arial" panose="020B0604020202020204" pitchFamily="34" charset="0"/>
              <a:buChar char="•"/>
            </a:pPr>
            <a:endParaRPr lang="en-US" sz="1100" b="0" i="0" dirty="0">
              <a:solidFill>
                <a:schemeClr val="tx1"/>
              </a:solidFill>
              <a:effectLst/>
              <a:latin typeface="Söhne"/>
            </a:endParaRPr>
          </a:p>
          <a:p>
            <a:pPr marL="285750" indent="-285750">
              <a:buFont typeface="Arial" panose="020B0604020202020204" pitchFamily="34" charset="0"/>
              <a:buChar char="•"/>
            </a:pPr>
            <a:r>
              <a:rPr lang="en-IN" sz="1100" b="1" i="0" dirty="0">
                <a:solidFill>
                  <a:schemeClr val="tx1"/>
                </a:solidFill>
                <a:effectLst/>
                <a:latin typeface="Söhne"/>
              </a:rPr>
              <a:t>Regional Variations: </a:t>
            </a:r>
            <a:r>
              <a:rPr lang="en-US" sz="1100" b="0" i="0" dirty="0">
                <a:solidFill>
                  <a:schemeClr val="tx1"/>
                </a:solidFill>
                <a:effectLst/>
                <a:latin typeface="Söhne"/>
              </a:rPr>
              <a:t>The distribution indicates regional variations in new car preferences. States like Florida, New York, and the District of Columbia also show significant demand.</a:t>
            </a:r>
          </a:p>
          <a:p>
            <a:pPr marL="285750" indent="-285750">
              <a:buFont typeface="Arial" panose="020B0604020202020204" pitchFamily="34" charset="0"/>
              <a:buChar char="•"/>
            </a:pPr>
            <a:endParaRPr lang="en-US" sz="1100" b="0" i="0" dirty="0">
              <a:solidFill>
                <a:schemeClr val="tx1"/>
              </a:solidFill>
              <a:effectLst/>
              <a:latin typeface="Söhne"/>
            </a:endParaRPr>
          </a:p>
          <a:p>
            <a:pPr marL="285750" indent="-285750">
              <a:buFont typeface="Arial" panose="020B0604020202020204" pitchFamily="34" charset="0"/>
              <a:buChar char="•"/>
            </a:pPr>
            <a:r>
              <a:rPr lang="en-US" sz="1100" b="1" dirty="0">
                <a:solidFill>
                  <a:schemeClr val="tx1"/>
                </a:solidFill>
              </a:rPr>
              <a:t>Moderate Demand States: </a:t>
            </a:r>
            <a:r>
              <a:rPr lang="en-US" sz="1100" dirty="0">
                <a:solidFill>
                  <a:schemeClr val="tx1"/>
                </a:solidFill>
              </a:rPr>
              <a:t>States such as Colorado, Ohio, and Alabama have a moderate but notable demand for new cars, with customer counts ranging from 29 to 33.</a:t>
            </a:r>
          </a:p>
          <a:p>
            <a:pPr marL="285750" indent="-285750">
              <a:buFont typeface="Arial" panose="020B0604020202020204" pitchFamily="34" charset="0"/>
              <a:buChar char="•"/>
            </a:pPr>
            <a:endParaRPr lang="en-US" sz="1100" dirty="0">
              <a:solidFill>
                <a:schemeClr val="tx1"/>
              </a:solidFill>
            </a:endParaRPr>
          </a:p>
          <a:p>
            <a:pPr marL="285750" indent="-285750">
              <a:buFont typeface="Arial" panose="020B0604020202020204" pitchFamily="34" charset="0"/>
              <a:buChar char="•"/>
            </a:pPr>
            <a:r>
              <a:rPr lang="en-US" sz="1100" b="1" dirty="0">
                <a:solidFill>
                  <a:schemeClr val="tx1"/>
                </a:solidFill>
              </a:rPr>
              <a:t>Lower Demand States: </a:t>
            </a:r>
            <a:r>
              <a:rPr lang="en-US" sz="1100" dirty="0">
                <a:solidFill>
                  <a:schemeClr val="tx1"/>
                </a:solidFill>
              </a:rPr>
              <a:t>Several states, including New Jersey, South Carolina, Wisconsin, Kentucky, and Nebraska, have relatively lower customer counts, indicating a potentially lower demand for new cars.</a:t>
            </a:r>
          </a:p>
          <a:p>
            <a:pPr marL="285750" indent="-285750">
              <a:buFont typeface="Arial" panose="020B0604020202020204" pitchFamily="34" charset="0"/>
              <a:buChar char="•"/>
            </a:pPr>
            <a:endParaRPr lang="en-US" sz="1100" b="1" dirty="0">
              <a:solidFill>
                <a:schemeClr val="tx1"/>
              </a:solidFill>
            </a:endParaRPr>
          </a:p>
          <a:p>
            <a:pPr marL="285750" indent="-285750">
              <a:buFont typeface="Arial" panose="020B0604020202020204" pitchFamily="34" charset="0"/>
              <a:buChar char="•"/>
            </a:pPr>
            <a:r>
              <a:rPr lang="en-US" sz="1100" b="1" dirty="0">
                <a:solidFill>
                  <a:schemeClr val="tx1"/>
                </a:solidFill>
              </a:rPr>
              <a:t>Sparse Demand States: </a:t>
            </a:r>
            <a:r>
              <a:rPr lang="en-US" sz="1100" dirty="0">
                <a:solidFill>
                  <a:schemeClr val="tx1"/>
                </a:solidFill>
              </a:rPr>
              <a:t>Some states, like Wyoming, Vermont, Mississippi, Maine, North Dakota, and Montana, have very low customer counts, suggesting a sparse demand for new cars in these regions.</a:t>
            </a:r>
          </a:p>
          <a:p>
            <a:pPr marL="285750" indent="-285750">
              <a:buFont typeface="Arial" panose="020B0604020202020204" pitchFamily="34" charset="0"/>
              <a:buChar char="•"/>
            </a:pPr>
            <a:endParaRPr lang="en-US" sz="1100" dirty="0">
              <a:solidFill>
                <a:schemeClr val="tx1"/>
              </a:solidFill>
            </a:endParaRPr>
          </a:p>
          <a:p>
            <a:pPr marL="285750" indent="-285750">
              <a:buFont typeface="Arial" panose="020B0604020202020204" pitchFamily="34" charset="0"/>
              <a:buChar char="•"/>
            </a:pPr>
            <a:r>
              <a:rPr lang="en-US" sz="1100" b="1" dirty="0">
                <a:solidFill>
                  <a:schemeClr val="tx1"/>
                </a:solidFill>
              </a:rPr>
              <a:t>Potential Market Insights: </a:t>
            </a:r>
            <a:r>
              <a:rPr lang="en-US" sz="1100" dirty="0">
                <a:solidFill>
                  <a:schemeClr val="tx1"/>
                </a:solidFill>
              </a:rPr>
              <a:t>States with higher demand could be strategic markets for automotive dealerships and manufacturers to focus their marketing and sales efforts.</a:t>
            </a:r>
          </a:p>
          <a:p>
            <a:pPr marL="285750" indent="-285750">
              <a:buFont typeface="Arial" panose="020B0604020202020204" pitchFamily="34" charset="0"/>
              <a:buChar char="•"/>
            </a:pPr>
            <a:endParaRPr lang="en-US" sz="1100" dirty="0">
              <a:solidFill>
                <a:schemeClr val="tx1"/>
              </a:solidFill>
            </a:endParaRPr>
          </a:p>
          <a:p>
            <a:pPr marL="285750" indent="-285750">
              <a:buFont typeface="Arial" panose="020B0604020202020204" pitchFamily="34" charset="0"/>
              <a:buChar char="•"/>
            </a:pPr>
            <a:r>
              <a:rPr lang="en-US" sz="1100" b="1" dirty="0">
                <a:solidFill>
                  <a:schemeClr val="tx1"/>
                </a:solidFill>
              </a:rPr>
              <a:t>Market Expansion Opportunities: </a:t>
            </a:r>
            <a:r>
              <a:rPr lang="en-US" sz="1100" dirty="0">
                <a:solidFill>
                  <a:schemeClr val="tx1"/>
                </a:solidFill>
              </a:rPr>
              <a:t>States with moderate demand may represent opportunities for market expansion or targeted marketing campaigns to increase new car sales.</a:t>
            </a:r>
          </a:p>
          <a:p>
            <a:pPr marL="285750" indent="-285750">
              <a:buFont typeface="Arial" panose="020B0604020202020204" pitchFamily="34" charset="0"/>
              <a:buChar char="•"/>
            </a:pPr>
            <a:endParaRPr lang="en-US" sz="1100" dirty="0">
              <a:solidFill>
                <a:schemeClr val="tx1"/>
              </a:solidFill>
            </a:endParaRPr>
          </a:p>
          <a:p>
            <a:pPr marL="285750" indent="-285750">
              <a:buFont typeface="Arial" panose="020B0604020202020204" pitchFamily="34" charset="0"/>
              <a:buChar char="•"/>
            </a:pPr>
            <a:r>
              <a:rPr lang="en-US" sz="1100" b="1" dirty="0">
                <a:solidFill>
                  <a:schemeClr val="tx1"/>
                </a:solidFill>
              </a:rPr>
              <a:t>Consideration for Marketing Strategies: </a:t>
            </a:r>
            <a:r>
              <a:rPr lang="en-US" sz="1100" dirty="0">
                <a:solidFill>
                  <a:schemeClr val="tx1"/>
                </a:solidFill>
              </a:rPr>
              <a:t>Understanding regional variations can help tailor marketing and promotional strategies based on the preferences and needs of customers in specific states.</a:t>
            </a:r>
          </a:p>
          <a:p>
            <a:pPr marL="285750" indent="-285750">
              <a:buFont typeface="Arial" panose="020B0604020202020204" pitchFamily="34" charset="0"/>
              <a:buChar char="•"/>
            </a:pPr>
            <a:endParaRPr lang="en-US" sz="1100" dirty="0">
              <a:solidFill>
                <a:schemeClr val="tx1"/>
              </a:solidFill>
            </a:endParaRPr>
          </a:p>
          <a:p>
            <a:pPr marL="285750" indent="-285750">
              <a:buFont typeface="Arial" panose="020B0604020202020204" pitchFamily="34" charset="0"/>
              <a:buChar char="•"/>
            </a:pPr>
            <a:r>
              <a:rPr lang="en-US" sz="1100" b="1" dirty="0">
                <a:solidFill>
                  <a:schemeClr val="tx1"/>
                </a:solidFill>
              </a:rPr>
              <a:t>Impact on Inventory Planning: </a:t>
            </a:r>
            <a:r>
              <a:rPr lang="en-US" sz="1100" dirty="0">
                <a:solidFill>
                  <a:schemeClr val="tx1"/>
                </a:solidFill>
              </a:rPr>
              <a:t>Dealerships and manufacturers can use this data to plan inventory levels and distribution networks, ensuring they meet the demand in high-demand states and optimize resources in lower-demand regions.</a:t>
            </a:r>
          </a:p>
        </p:txBody>
      </p:sp>
      <p:sp>
        <p:nvSpPr>
          <p:cNvPr id="20" name="Rectangle: Rounded Corners 19">
            <a:extLst>
              <a:ext uri="{FF2B5EF4-FFF2-40B4-BE49-F238E27FC236}">
                <a16:creationId xmlns:a16="http://schemas.microsoft.com/office/drawing/2014/main" id="{11A4B870-0C9C-C375-9E14-88CB0D485260}"/>
              </a:ext>
            </a:extLst>
          </p:cNvPr>
          <p:cNvSpPr/>
          <p:nvPr/>
        </p:nvSpPr>
        <p:spPr>
          <a:xfrm>
            <a:off x="401216" y="817748"/>
            <a:ext cx="3984172" cy="5676358"/>
          </a:xfrm>
          <a:prstGeom prst="roundRect">
            <a:avLst>
              <a:gd name="adj" fmla="val 10365"/>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8" name="Picture 7">
            <a:extLst>
              <a:ext uri="{FF2B5EF4-FFF2-40B4-BE49-F238E27FC236}">
                <a16:creationId xmlns:a16="http://schemas.microsoft.com/office/drawing/2014/main" id="{7143B171-50B5-BEDF-3E6A-E4F07773417A}"/>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1000" cy="695422"/>
          </a:xfrm>
          <a:prstGeom prst="rect">
            <a:avLst/>
          </a:prstGeom>
        </p:spPr>
      </p:pic>
      <p:pic>
        <p:nvPicPr>
          <p:cNvPr id="6" name="Picture 5">
            <a:extLst>
              <a:ext uri="{FF2B5EF4-FFF2-40B4-BE49-F238E27FC236}">
                <a16:creationId xmlns:a16="http://schemas.microsoft.com/office/drawing/2014/main" id="{2273A633-3722-54F6-F8E0-71677B0CC7E6}"/>
              </a:ext>
            </a:extLst>
          </p:cNvPr>
          <p:cNvPicPr>
            <a:picLocks noGrp="1" noRot="1" noChangeAspect="1" noMove="1" noResize="1" noEditPoints="1" noAdjustHandles="1" noChangeArrowheads="1" noChangeShapeType="1" noCrop="1"/>
          </p:cNvPicPr>
          <p:nvPr/>
        </p:nvPicPr>
        <p:blipFill>
          <a:blip r:embed="rId3"/>
          <a:stretch>
            <a:fillRect/>
          </a:stretch>
        </p:blipFill>
        <p:spPr>
          <a:xfrm>
            <a:off x="10791630" y="0"/>
            <a:ext cx="1400370" cy="600159"/>
          </a:xfrm>
          <a:prstGeom prst="rect">
            <a:avLst/>
          </a:prstGeom>
        </p:spPr>
      </p:pic>
      <p:sp>
        <p:nvSpPr>
          <p:cNvPr id="7" name="Title 6">
            <a:extLst>
              <a:ext uri="{FF2B5EF4-FFF2-40B4-BE49-F238E27FC236}">
                <a16:creationId xmlns:a16="http://schemas.microsoft.com/office/drawing/2014/main" id="{636C6C2A-32D8-8E70-304C-F49A76F467B3}"/>
              </a:ext>
            </a:extLst>
          </p:cNvPr>
          <p:cNvSpPr>
            <a:spLocks noGrp="1"/>
          </p:cNvSpPr>
          <p:nvPr>
            <p:ph type="ctrTitle"/>
          </p:nvPr>
        </p:nvSpPr>
        <p:spPr>
          <a:xfrm>
            <a:off x="249382" y="-49525"/>
            <a:ext cx="9144000" cy="794472"/>
          </a:xfrm>
        </p:spPr>
        <p:txBody>
          <a:bodyPr>
            <a:noAutofit/>
          </a:bodyPr>
          <a:lstStyle/>
          <a:p>
            <a:pPr algn="l"/>
            <a:r>
              <a:rPr lang="en-IN" sz="4400" b="1" dirty="0">
                <a:solidFill>
                  <a:schemeClr val="accent1">
                    <a:lumMod val="75000"/>
                  </a:schemeClr>
                </a:solidFill>
              </a:rPr>
              <a:t>Distribution of Customers Across States</a:t>
            </a:r>
          </a:p>
        </p:txBody>
      </p:sp>
      <p:graphicFrame>
        <p:nvGraphicFramePr>
          <p:cNvPr id="16" name="Chart 15">
            <a:extLst>
              <a:ext uri="{FF2B5EF4-FFF2-40B4-BE49-F238E27FC236}">
                <a16:creationId xmlns:a16="http://schemas.microsoft.com/office/drawing/2014/main" id="{C7872677-994A-420C-D444-CC558F06A843}"/>
              </a:ext>
            </a:extLst>
          </p:cNvPr>
          <p:cNvGraphicFramePr/>
          <p:nvPr>
            <p:extLst>
              <p:ext uri="{D42A27DB-BD31-4B8C-83A1-F6EECF244321}">
                <p14:modId xmlns:p14="http://schemas.microsoft.com/office/powerpoint/2010/main" val="1587622844"/>
              </p:ext>
            </p:extLst>
          </p:nvPr>
        </p:nvGraphicFramePr>
        <p:xfrm>
          <a:off x="704509" y="982388"/>
          <a:ext cx="3326315" cy="5057863"/>
        </p:xfrm>
        <a:graphic>
          <a:graphicData uri="http://schemas.openxmlformats.org/drawingml/2006/chart">
            <c:chart xmlns:c="http://schemas.openxmlformats.org/drawingml/2006/chart" xmlns:r="http://schemas.openxmlformats.org/officeDocument/2006/relationships" r:id="rId4"/>
          </a:graphicData>
        </a:graphic>
      </p:graphicFrame>
      <p:sp>
        <p:nvSpPr>
          <p:cNvPr id="18" name="Rectangle: Rounded Corners 17">
            <a:extLst>
              <a:ext uri="{FF2B5EF4-FFF2-40B4-BE49-F238E27FC236}">
                <a16:creationId xmlns:a16="http://schemas.microsoft.com/office/drawing/2014/main" id="{BCBD542C-B532-7E14-B985-AAC86BB2D1A2}"/>
              </a:ext>
            </a:extLst>
          </p:cNvPr>
          <p:cNvSpPr/>
          <p:nvPr/>
        </p:nvSpPr>
        <p:spPr>
          <a:xfrm>
            <a:off x="4656871" y="817748"/>
            <a:ext cx="2872038" cy="3879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Observations/Findings</a:t>
            </a:r>
          </a:p>
        </p:txBody>
      </p:sp>
    </p:spTree>
    <p:extLst>
      <p:ext uri="{BB962C8B-B14F-4D97-AF65-F5344CB8AC3E}">
        <p14:creationId xmlns:p14="http://schemas.microsoft.com/office/powerpoint/2010/main" val="3771403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364D3C86-7150-92BB-0D17-D0DD39DC3F84}"/>
              </a:ext>
            </a:extLst>
          </p:cNvPr>
          <p:cNvSpPr/>
          <p:nvPr/>
        </p:nvSpPr>
        <p:spPr>
          <a:xfrm>
            <a:off x="3918857" y="1086359"/>
            <a:ext cx="7871927" cy="5407747"/>
          </a:xfrm>
          <a:prstGeom prst="roundRect">
            <a:avLst>
              <a:gd name="adj" fmla="val 9133"/>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Quarterly Trend:</a:t>
            </a:r>
            <a:r>
              <a:rPr lang="en-US" sz="1050" dirty="0">
                <a:solidFill>
                  <a:schemeClr val="tx1"/>
                </a:solidFill>
              </a:rPr>
              <a:t> There is a declining trend in average customer ratings over the quarters. The average rating decreases from 3.6663 in Quarter 1 to 2.5131 in Quarter 4.</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Customer Satisfaction:</a:t>
            </a:r>
            <a:r>
              <a:rPr lang="en-US" sz="1050" dirty="0">
                <a:solidFill>
                  <a:schemeClr val="tx1"/>
                </a:solidFill>
              </a:rPr>
              <a:t> A higher average rating generally indicates higher customer satisfaction, and a declining trend may suggest potential issues affecting customer experience or satisfaction.</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Identifying Concerns: </a:t>
            </a:r>
            <a:r>
              <a:rPr lang="en-US" sz="1050" dirty="0">
                <a:solidFill>
                  <a:schemeClr val="tx1"/>
                </a:solidFill>
              </a:rPr>
              <a:t>The significant drop from Quarter 1 to Quarter 4 (3.6663 to 2.5131) raises concerns about potential issues or challenges that might have impacted customer satisfaction.</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Investigation Needed:</a:t>
            </a:r>
            <a:r>
              <a:rPr lang="en-US" sz="1050" dirty="0">
                <a:solidFill>
                  <a:schemeClr val="tx1"/>
                </a:solidFill>
              </a:rPr>
              <a:t> Further investigation is required to understand the specific factors contributing to the decline in customer ratings. This could involve analyzing customer feedback, identifying patterns, and addressing potential areas of improvement.</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Seasonal Patterns:</a:t>
            </a:r>
            <a:r>
              <a:rPr lang="en-US" sz="1050" dirty="0">
                <a:solidFill>
                  <a:schemeClr val="tx1"/>
                </a:solidFill>
              </a:rPr>
              <a:t> Consideration of any seasonal patterns or external factors that might influence customer satisfaction can be crucial. External factors like changes in the market, economic conditions, or industry trends could contribute to variations.</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Actionable Insights:</a:t>
            </a:r>
            <a:r>
              <a:rPr lang="en-US" sz="1050" dirty="0">
                <a:solidFill>
                  <a:schemeClr val="tx1"/>
                </a:solidFill>
              </a:rPr>
              <a:t> The decline in customer ratings provides an opportunity for businesses to take proactive measures and implement strategies to enhance customer satisfaction, address concerns, and improve overall customer experience.</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Customer Feedback Analysis:</a:t>
            </a:r>
            <a:r>
              <a:rPr lang="en-US" sz="1050" dirty="0">
                <a:solidFill>
                  <a:schemeClr val="tx1"/>
                </a:solidFill>
              </a:rPr>
              <a:t> Analyzing specific customer feedback for each quarter can provide insights into the aspects that customers appreciate or find challenging. Identifying common themes in feedback can guide targeted improvements.</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Benchmarking:</a:t>
            </a:r>
            <a:r>
              <a:rPr lang="en-US" sz="1050" dirty="0">
                <a:solidFill>
                  <a:schemeClr val="tx1"/>
                </a:solidFill>
              </a:rPr>
              <a:t> Comparing average ratings with industry benchmarks or competitors can offer context and help businesses understand their performance relative to the broader market.</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Continuous Monitoring:</a:t>
            </a:r>
            <a:r>
              <a:rPr lang="en-US" sz="1050" dirty="0">
                <a:solidFill>
                  <a:schemeClr val="tx1"/>
                </a:solidFill>
              </a:rPr>
              <a:t> Continuous monitoring of customer ratings and feedback is essential for businesses to adapt and respond to changing customer expectations. Regular reviews can help identify trends and make timely adjustments.</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Future Strategies:</a:t>
            </a:r>
            <a:r>
              <a:rPr lang="en-US" sz="1050" dirty="0">
                <a:solidFill>
                  <a:schemeClr val="tx1"/>
                </a:solidFill>
              </a:rPr>
              <a:t> Businesses may consider implementing strategies to address customer concerns, improve service quality, and enhance overall satisfaction. Engaging with customers for feedback and involving them in the improvement process can be valuable.</a:t>
            </a:r>
          </a:p>
          <a:p>
            <a:pPr marL="285750" indent="-285750">
              <a:buFont typeface="Arial" panose="020B0604020202020204" pitchFamily="34" charset="0"/>
              <a:buChar char="•"/>
            </a:pPr>
            <a:endParaRPr lang="en-US" sz="1050" dirty="0">
              <a:solidFill>
                <a:schemeClr val="tx1"/>
              </a:solidFill>
            </a:endParaRPr>
          </a:p>
        </p:txBody>
      </p:sp>
      <p:sp>
        <p:nvSpPr>
          <p:cNvPr id="20" name="Rectangle: Rounded Corners 19">
            <a:extLst>
              <a:ext uri="{FF2B5EF4-FFF2-40B4-BE49-F238E27FC236}">
                <a16:creationId xmlns:a16="http://schemas.microsoft.com/office/drawing/2014/main" id="{11A4B870-0C9C-C375-9E14-88CB0D485260}"/>
              </a:ext>
            </a:extLst>
          </p:cNvPr>
          <p:cNvSpPr/>
          <p:nvPr/>
        </p:nvSpPr>
        <p:spPr>
          <a:xfrm>
            <a:off x="401216" y="817748"/>
            <a:ext cx="3312368" cy="5676358"/>
          </a:xfrm>
          <a:prstGeom prst="roundRect">
            <a:avLst>
              <a:gd name="adj" fmla="val 10365"/>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8" name="Picture 7">
            <a:extLst>
              <a:ext uri="{FF2B5EF4-FFF2-40B4-BE49-F238E27FC236}">
                <a16:creationId xmlns:a16="http://schemas.microsoft.com/office/drawing/2014/main" id="{7143B171-50B5-BEDF-3E6A-E4F07773417A}"/>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1000" cy="695422"/>
          </a:xfrm>
          <a:prstGeom prst="rect">
            <a:avLst/>
          </a:prstGeom>
        </p:spPr>
      </p:pic>
      <p:pic>
        <p:nvPicPr>
          <p:cNvPr id="6" name="Picture 5">
            <a:extLst>
              <a:ext uri="{FF2B5EF4-FFF2-40B4-BE49-F238E27FC236}">
                <a16:creationId xmlns:a16="http://schemas.microsoft.com/office/drawing/2014/main" id="{2273A633-3722-54F6-F8E0-71677B0CC7E6}"/>
              </a:ext>
            </a:extLst>
          </p:cNvPr>
          <p:cNvPicPr>
            <a:picLocks noGrp="1" noRot="1" noChangeAspect="1" noMove="1" noResize="1" noEditPoints="1" noAdjustHandles="1" noChangeArrowheads="1" noChangeShapeType="1" noCrop="1"/>
          </p:cNvPicPr>
          <p:nvPr/>
        </p:nvPicPr>
        <p:blipFill>
          <a:blip r:embed="rId3"/>
          <a:stretch>
            <a:fillRect/>
          </a:stretch>
        </p:blipFill>
        <p:spPr>
          <a:xfrm>
            <a:off x="10791630" y="0"/>
            <a:ext cx="1400370" cy="600159"/>
          </a:xfrm>
          <a:prstGeom prst="rect">
            <a:avLst/>
          </a:prstGeom>
        </p:spPr>
      </p:pic>
      <p:sp>
        <p:nvSpPr>
          <p:cNvPr id="7" name="Title 6">
            <a:extLst>
              <a:ext uri="{FF2B5EF4-FFF2-40B4-BE49-F238E27FC236}">
                <a16:creationId xmlns:a16="http://schemas.microsoft.com/office/drawing/2014/main" id="{636C6C2A-32D8-8E70-304C-F49A76F467B3}"/>
              </a:ext>
            </a:extLst>
          </p:cNvPr>
          <p:cNvSpPr>
            <a:spLocks noGrp="1"/>
          </p:cNvSpPr>
          <p:nvPr>
            <p:ph type="ctrTitle"/>
          </p:nvPr>
        </p:nvSpPr>
        <p:spPr>
          <a:xfrm>
            <a:off x="249382" y="-49525"/>
            <a:ext cx="9144000" cy="794472"/>
          </a:xfrm>
        </p:spPr>
        <p:txBody>
          <a:bodyPr>
            <a:noAutofit/>
          </a:bodyPr>
          <a:lstStyle/>
          <a:p>
            <a:pPr algn="l"/>
            <a:r>
              <a:rPr lang="en-US" sz="4400" b="1" dirty="0">
                <a:solidFill>
                  <a:schemeClr val="accent1">
                    <a:lumMod val="75000"/>
                  </a:schemeClr>
                </a:solidFill>
              </a:rPr>
              <a:t>Average Customer Ratings by Quarter</a:t>
            </a:r>
            <a:endParaRPr lang="en-IN" sz="4400" b="1" dirty="0">
              <a:solidFill>
                <a:schemeClr val="accent1">
                  <a:lumMod val="75000"/>
                </a:schemeClr>
              </a:solidFill>
            </a:endParaRPr>
          </a:p>
        </p:txBody>
      </p:sp>
      <p:graphicFrame>
        <p:nvGraphicFramePr>
          <p:cNvPr id="16" name="Chart 15">
            <a:extLst>
              <a:ext uri="{FF2B5EF4-FFF2-40B4-BE49-F238E27FC236}">
                <a16:creationId xmlns:a16="http://schemas.microsoft.com/office/drawing/2014/main" id="{C7872677-994A-420C-D444-CC558F06A843}"/>
              </a:ext>
            </a:extLst>
          </p:cNvPr>
          <p:cNvGraphicFramePr/>
          <p:nvPr>
            <p:extLst>
              <p:ext uri="{D42A27DB-BD31-4B8C-83A1-F6EECF244321}">
                <p14:modId xmlns:p14="http://schemas.microsoft.com/office/powerpoint/2010/main" val="798056107"/>
              </p:ext>
            </p:extLst>
          </p:nvPr>
        </p:nvGraphicFramePr>
        <p:xfrm>
          <a:off x="704509" y="982388"/>
          <a:ext cx="3009075" cy="5057863"/>
        </p:xfrm>
        <a:graphic>
          <a:graphicData uri="http://schemas.openxmlformats.org/drawingml/2006/chart">
            <c:chart xmlns:c="http://schemas.openxmlformats.org/drawingml/2006/chart" xmlns:r="http://schemas.openxmlformats.org/officeDocument/2006/relationships" r:id="rId4"/>
          </a:graphicData>
        </a:graphic>
      </p:graphicFrame>
      <p:sp>
        <p:nvSpPr>
          <p:cNvPr id="18" name="Rectangle: Rounded Corners 17">
            <a:extLst>
              <a:ext uri="{FF2B5EF4-FFF2-40B4-BE49-F238E27FC236}">
                <a16:creationId xmlns:a16="http://schemas.microsoft.com/office/drawing/2014/main" id="{BCBD542C-B532-7E14-B985-AAC86BB2D1A2}"/>
              </a:ext>
            </a:extLst>
          </p:cNvPr>
          <p:cNvSpPr/>
          <p:nvPr/>
        </p:nvSpPr>
        <p:spPr>
          <a:xfrm>
            <a:off x="4401504" y="817748"/>
            <a:ext cx="2872038" cy="3879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Observations/Findings</a:t>
            </a:r>
          </a:p>
        </p:txBody>
      </p:sp>
    </p:spTree>
    <p:extLst>
      <p:ext uri="{BB962C8B-B14F-4D97-AF65-F5344CB8AC3E}">
        <p14:creationId xmlns:p14="http://schemas.microsoft.com/office/powerpoint/2010/main" val="4172408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364D3C86-7150-92BB-0D17-D0DD39DC3F84}"/>
              </a:ext>
            </a:extLst>
          </p:cNvPr>
          <p:cNvSpPr/>
          <p:nvPr/>
        </p:nvSpPr>
        <p:spPr>
          <a:xfrm>
            <a:off x="3918857" y="1086359"/>
            <a:ext cx="7871927" cy="5407747"/>
          </a:xfrm>
          <a:prstGeom prst="roundRect">
            <a:avLst>
              <a:gd name="adj" fmla="val 9133"/>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Distribution Across Quarters: </a:t>
            </a:r>
            <a:r>
              <a:rPr lang="en-US" sz="1050" dirty="0">
                <a:solidFill>
                  <a:schemeClr val="tx1"/>
                </a:solidFill>
              </a:rPr>
              <a:t>The distribution of feedback varies across quarters, indicating potential changes in customer satisfaction or experiences over time.</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Declining Trend: </a:t>
            </a:r>
            <a:r>
              <a:rPr lang="en-US" sz="1050" dirty="0">
                <a:solidFill>
                  <a:schemeClr val="tx1"/>
                </a:solidFill>
              </a:rPr>
              <a:t>There is a noticeable decline in the counts of "Good" and "Very Good" feedback from Quarter 1 to Quarter 4. This may suggest a decrease in positive customer experiences or satisfaction.</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Increase in Negative Feedback: </a:t>
            </a:r>
            <a:r>
              <a:rPr lang="en-US" sz="1050" dirty="0">
                <a:solidFill>
                  <a:schemeClr val="tx1"/>
                </a:solidFill>
              </a:rPr>
              <a:t>The counts of "Very Bad" and "Bad" feedback increase from Quarter 1 to Quarter 4. This rise in negative feedback could be a cause for concern, indicating potential issues or challenges in the customer experience.</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Stability in "Okay" Feedback: </a:t>
            </a:r>
            <a:r>
              <a:rPr lang="en-US" sz="1050" dirty="0">
                <a:solidFill>
                  <a:schemeClr val="tx1"/>
                </a:solidFill>
              </a:rPr>
              <a:t>The counts for "Okay" feedback remain relatively stable across quarters. This could indicate consistent but not exceptional customer experiences.</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Potential Issues in Quarter 4: </a:t>
            </a:r>
            <a:r>
              <a:rPr lang="en-US" sz="1050" dirty="0">
                <a:solidFill>
                  <a:schemeClr val="tx1"/>
                </a:solidFill>
              </a:rPr>
              <a:t>Quarter 4 stands out with higher counts of "Very Bad" and "Bad" feedback, suggesting a potential increase in customer dissatisfaction or issues during that period.</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Need for Investigation: </a:t>
            </a:r>
            <a:r>
              <a:rPr lang="en-US" sz="1050" dirty="0">
                <a:solidFill>
                  <a:schemeClr val="tx1"/>
                </a:solidFill>
              </a:rPr>
              <a:t>The decline in positive feedback and the increase in negative feedback warrant further investigation. Identifying the root causes of these trends can help address specific issues and improve overall customer satisfaction.</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Areas of Improvement: </a:t>
            </a:r>
            <a:r>
              <a:rPr lang="en-US" sz="1050" dirty="0">
                <a:solidFill>
                  <a:schemeClr val="tx1"/>
                </a:solidFill>
              </a:rPr>
              <a:t>Understanding the specific aspects that lead to negative feedback can guide improvement efforts. Businesses may need to focus on addressing customer concerns, enhancing service quality, or improving specific processes.</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Customer Feedback Patterns: </a:t>
            </a:r>
            <a:r>
              <a:rPr lang="en-US" sz="1050" dirty="0">
                <a:solidFill>
                  <a:schemeClr val="tx1"/>
                </a:solidFill>
              </a:rPr>
              <a:t>Analyzing customer feedback patterns can reveal insights into the areas where the business is performing well and areas that require attention. Identifying common themes in negative feedback can guide targeted improvements.</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Quarterly Performance Reviews: </a:t>
            </a:r>
            <a:r>
              <a:rPr lang="en-US" sz="1050" dirty="0">
                <a:solidFill>
                  <a:schemeClr val="tx1"/>
                </a:solidFill>
              </a:rPr>
              <a:t>Conducting regular reviews of customer feedback on a quarterly basis allows businesses to adapt and respond to changing customer expectations. It provides an opportunity for continuous improvement.</a:t>
            </a:r>
          </a:p>
          <a:p>
            <a:pPr marL="285750" indent="-285750">
              <a:buFont typeface="Arial" panose="020B0604020202020204" pitchFamily="34" charset="0"/>
              <a:buChar char="•"/>
            </a:pPr>
            <a:endParaRPr lang="en-US" sz="1050" dirty="0">
              <a:solidFill>
                <a:schemeClr val="tx1"/>
              </a:solidFill>
            </a:endParaRPr>
          </a:p>
          <a:p>
            <a:pPr marL="285750" indent="-285750">
              <a:buFont typeface="Arial" panose="020B0604020202020204" pitchFamily="34" charset="0"/>
              <a:buChar char="•"/>
            </a:pPr>
            <a:r>
              <a:rPr lang="en-US" sz="1050" b="1" dirty="0">
                <a:solidFill>
                  <a:schemeClr val="tx1"/>
                </a:solidFill>
              </a:rPr>
              <a:t>Customer Engagement: </a:t>
            </a:r>
            <a:r>
              <a:rPr lang="en-US" sz="1050" dirty="0">
                <a:solidFill>
                  <a:schemeClr val="tx1"/>
                </a:solidFill>
              </a:rPr>
              <a:t>Engaging with customers to gather additional qualitative feedback and understanding their perspectives can provide deeper insights and guide more personalized improvement strategies.</a:t>
            </a:r>
          </a:p>
        </p:txBody>
      </p:sp>
      <p:sp>
        <p:nvSpPr>
          <p:cNvPr id="20" name="Rectangle: Rounded Corners 19">
            <a:extLst>
              <a:ext uri="{FF2B5EF4-FFF2-40B4-BE49-F238E27FC236}">
                <a16:creationId xmlns:a16="http://schemas.microsoft.com/office/drawing/2014/main" id="{11A4B870-0C9C-C375-9E14-88CB0D485260}"/>
              </a:ext>
            </a:extLst>
          </p:cNvPr>
          <p:cNvSpPr/>
          <p:nvPr/>
        </p:nvSpPr>
        <p:spPr>
          <a:xfrm>
            <a:off x="401216" y="817748"/>
            <a:ext cx="3312368" cy="5676358"/>
          </a:xfrm>
          <a:prstGeom prst="roundRect">
            <a:avLst>
              <a:gd name="adj" fmla="val 10365"/>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8" name="Picture 7">
            <a:extLst>
              <a:ext uri="{FF2B5EF4-FFF2-40B4-BE49-F238E27FC236}">
                <a16:creationId xmlns:a16="http://schemas.microsoft.com/office/drawing/2014/main" id="{7143B171-50B5-BEDF-3E6A-E4F07773417A}"/>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1000" cy="695422"/>
          </a:xfrm>
          <a:prstGeom prst="rect">
            <a:avLst/>
          </a:prstGeom>
        </p:spPr>
      </p:pic>
      <p:pic>
        <p:nvPicPr>
          <p:cNvPr id="6" name="Picture 5">
            <a:extLst>
              <a:ext uri="{FF2B5EF4-FFF2-40B4-BE49-F238E27FC236}">
                <a16:creationId xmlns:a16="http://schemas.microsoft.com/office/drawing/2014/main" id="{2273A633-3722-54F6-F8E0-71677B0CC7E6}"/>
              </a:ext>
            </a:extLst>
          </p:cNvPr>
          <p:cNvPicPr>
            <a:picLocks noGrp="1" noRot="1" noChangeAspect="1" noMove="1" noResize="1" noEditPoints="1" noAdjustHandles="1" noChangeArrowheads="1" noChangeShapeType="1" noCrop="1"/>
          </p:cNvPicPr>
          <p:nvPr/>
        </p:nvPicPr>
        <p:blipFill>
          <a:blip r:embed="rId3"/>
          <a:stretch>
            <a:fillRect/>
          </a:stretch>
        </p:blipFill>
        <p:spPr>
          <a:xfrm>
            <a:off x="10791630" y="0"/>
            <a:ext cx="1400370" cy="600159"/>
          </a:xfrm>
          <a:prstGeom prst="rect">
            <a:avLst/>
          </a:prstGeom>
        </p:spPr>
      </p:pic>
      <p:sp>
        <p:nvSpPr>
          <p:cNvPr id="7" name="Title 6">
            <a:extLst>
              <a:ext uri="{FF2B5EF4-FFF2-40B4-BE49-F238E27FC236}">
                <a16:creationId xmlns:a16="http://schemas.microsoft.com/office/drawing/2014/main" id="{636C6C2A-32D8-8E70-304C-F49A76F467B3}"/>
              </a:ext>
            </a:extLst>
          </p:cNvPr>
          <p:cNvSpPr>
            <a:spLocks noGrp="1"/>
          </p:cNvSpPr>
          <p:nvPr>
            <p:ph type="ctrTitle"/>
          </p:nvPr>
        </p:nvSpPr>
        <p:spPr>
          <a:xfrm>
            <a:off x="249382" y="-49525"/>
            <a:ext cx="9144000" cy="794472"/>
          </a:xfrm>
        </p:spPr>
        <p:txBody>
          <a:bodyPr>
            <a:noAutofit/>
          </a:bodyPr>
          <a:lstStyle/>
          <a:p>
            <a:pPr algn="l"/>
            <a:r>
              <a:rPr lang="en-US" sz="4400" b="1" dirty="0">
                <a:solidFill>
                  <a:schemeClr val="accent1">
                    <a:lumMod val="75000"/>
                  </a:schemeClr>
                </a:solidFill>
              </a:rPr>
              <a:t>Trend of Customer Satisfaction</a:t>
            </a:r>
            <a:endParaRPr lang="en-IN" sz="4400" b="1" dirty="0">
              <a:solidFill>
                <a:schemeClr val="accent1">
                  <a:lumMod val="75000"/>
                </a:schemeClr>
              </a:solidFill>
            </a:endParaRPr>
          </a:p>
        </p:txBody>
      </p:sp>
      <p:sp>
        <p:nvSpPr>
          <p:cNvPr id="18" name="Rectangle: Rounded Corners 17">
            <a:extLst>
              <a:ext uri="{FF2B5EF4-FFF2-40B4-BE49-F238E27FC236}">
                <a16:creationId xmlns:a16="http://schemas.microsoft.com/office/drawing/2014/main" id="{BCBD542C-B532-7E14-B985-AAC86BB2D1A2}"/>
              </a:ext>
            </a:extLst>
          </p:cNvPr>
          <p:cNvSpPr/>
          <p:nvPr/>
        </p:nvSpPr>
        <p:spPr>
          <a:xfrm>
            <a:off x="4401504" y="817748"/>
            <a:ext cx="2872038" cy="3879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Observations/Findings</a:t>
            </a:r>
          </a:p>
        </p:txBody>
      </p:sp>
      <p:graphicFrame>
        <p:nvGraphicFramePr>
          <p:cNvPr id="4" name="Chart 3">
            <a:extLst>
              <a:ext uri="{FF2B5EF4-FFF2-40B4-BE49-F238E27FC236}">
                <a16:creationId xmlns:a16="http://schemas.microsoft.com/office/drawing/2014/main" id="{22328878-0680-153F-51EF-1C53B0D45088}"/>
              </a:ext>
            </a:extLst>
          </p:cNvPr>
          <p:cNvGraphicFramePr/>
          <p:nvPr>
            <p:extLst>
              <p:ext uri="{D42A27DB-BD31-4B8C-83A1-F6EECF244321}">
                <p14:modId xmlns:p14="http://schemas.microsoft.com/office/powerpoint/2010/main" val="3396692831"/>
              </p:ext>
            </p:extLst>
          </p:nvPr>
        </p:nvGraphicFramePr>
        <p:xfrm>
          <a:off x="493485" y="1172357"/>
          <a:ext cx="3127829" cy="474686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62637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364D3C86-7150-92BB-0D17-D0DD39DC3F84}"/>
              </a:ext>
            </a:extLst>
          </p:cNvPr>
          <p:cNvSpPr/>
          <p:nvPr/>
        </p:nvSpPr>
        <p:spPr>
          <a:xfrm>
            <a:off x="3566651" y="1086359"/>
            <a:ext cx="8224133" cy="5407747"/>
          </a:xfrm>
          <a:prstGeom prst="roundRect">
            <a:avLst>
              <a:gd name="adj" fmla="val 6373"/>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100" b="1" dirty="0">
                <a:solidFill>
                  <a:schemeClr val="tx1"/>
                </a:solidFill>
              </a:rPr>
              <a:t>Chevrolet Leads:</a:t>
            </a:r>
            <a:r>
              <a:rPr lang="en-US" sz="1100" dirty="0">
                <a:solidFill>
                  <a:schemeClr val="tx1"/>
                </a:solidFill>
              </a:rPr>
              <a:t> Chevrolet is the top vehicle maker with the highest number of customers ordering their vehicles (83 customers).</a:t>
            </a:r>
          </a:p>
          <a:p>
            <a:pPr marL="285750" indent="-285750">
              <a:buFont typeface="Arial" panose="020B0604020202020204" pitchFamily="34" charset="0"/>
              <a:buChar char="•"/>
            </a:pPr>
            <a:endParaRPr lang="en-US" sz="1100" b="1" dirty="0">
              <a:solidFill>
                <a:schemeClr val="tx1"/>
              </a:solidFill>
            </a:endParaRPr>
          </a:p>
          <a:p>
            <a:pPr marL="285750" indent="-285750">
              <a:buFont typeface="Arial" panose="020B0604020202020204" pitchFamily="34" charset="0"/>
              <a:buChar char="•"/>
            </a:pPr>
            <a:r>
              <a:rPr lang="en-US" sz="1100" b="1" dirty="0">
                <a:solidFill>
                  <a:schemeClr val="tx1"/>
                </a:solidFill>
              </a:rPr>
              <a:t>Diverse Manufacturer Representation:</a:t>
            </a:r>
            <a:r>
              <a:rPr lang="en-US" sz="1100" dirty="0">
                <a:solidFill>
                  <a:schemeClr val="tx1"/>
                </a:solidFill>
              </a:rPr>
              <a:t> The list includes a diverse range of vehicle manufacturers, from mainstream brands like Ford, Toyota, and Dodge to luxury brands like Mercedes-Benz and BMW.</a:t>
            </a:r>
          </a:p>
          <a:p>
            <a:pPr marL="285750" indent="-285750">
              <a:buFont typeface="Arial" panose="020B0604020202020204" pitchFamily="34" charset="0"/>
              <a:buChar char="•"/>
            </a:pPr>
            <a:endParaRPr lang="en-US" sz="1100" b="1" dirty="0">
              <a:solidFill>
                <a:schemeClr val="tx1"/>
              </a:solidFill>
            </a:endParaRPr>
          </a:p>
          <a:p>
            <a:pPr marL="285750" indent="-285750">
              <a:buFont typeface="Arial" panose="020B0604020202020204" pitchFamily="34" charset="0"/>
              <a:buChar char="•"/>
            </a:pPr>
            <a:r>
              <a:rPr lang="en-US" sz="1100" b="1" dirty="0">
                <a:solidFill>
                  <a:schemeClr val="tx1"/>
                </a:solidFill>
              </a:rPr>
              <a:t>Popular Brands:</a:t>
            </a:r>
            <a:r>
              <a:rPr lang="en-US" sz="1100" dirty="0">
                <a:solidFill>
                  <a:schemeClr val="tx1"/>
                </a:solidFill>
              </a:rPr>
              <a:t> Ford, Toyota, Dodge, and Pontiac also have a substantial number of customers, indicating their popularity among consumers.</a:t>
            </a:r>
          </a:p>
          <a:p>
            <a:pPr marL="285750" indent="-285750">
              <a:buFont typeface="Arial" panose="020B0604020202020204" pitchFamily="34" charset="0"/>
              <a:buChar char="•"/>
            </a:pPr>
            <a:endParaRPr lang="en-US" sz="1100" b="1" dirty="0">
              <a:solidFill>
                <a:schemeClr val="tx1"/>
              </a:solidFill>
            </a:endParaRPr>
          </a:p>
          <a:p>
            <a:pPr marL="285750" indent="-285750">
              <a:buFont typeface="Arial" panose="020B0604020202020204" pitchFamily="34" charset="0"/>
              <a:buChar char="•"/>
            </a:pPr>
            <a:r>
              <a:rPr lang="en-US" sz="1100" b="1" dirty="0">
                <a:solidFill>
                  <a:schemeClr val="tx1"/>
                </a:solidFill>
              </a:rPr>
              <a:t>Luxury Brands Presence:</a:t>
            </a:r>
            <a:r>
              <a:rPr lang="en-US" sz="1100" dirty="0">
                <a:solidFill>
                  <a:schemeClr val="tx1"/>
                </a:solidFill>
              </a:rPr>
              <a:t> Luxury brands such as Mercedes-Benz, BMW, Audi, and Lexus have a notable presence, suggesting a demand for high-end vehicles.</a:t>
            </a:r>
          </a:p>
          <a:p>
            <a:pPr marL="285750" indent="-285750">
              <a:buFont typeface="Arial" panose="020B0604020202020204" pitchFamily="34" charset="0"/>
              <a:buChar char="•"/>
            </a:pPr>
            <a:endParaRPr lang="en-US" sz="1100" b="1" dirty="0">
              <a:solidFill>
                <a:schemeClr val="tx1"/>
              </a:solidFill>
            </a:endParaRPr>
          </a:p>
          <a:p>
            <a:pPr marL="285750" indent="-285750">
              <a:buFont typeface="Arial" panose="020B0604020202020204" pitchFamily="34" charset="0"/>
              <a:buChar char="•"/>
            </a:pPr>
            <a:r>
              <a:rPr lang="en-US" sz="1100" b="1" dirty="0">
                <a:solidFill>
                  <a:schemeClr val="tx1"/>
                </a:solidFill>
              </a:rPr>
              <a:t>Variety in Preferences: </a:t>
            </a:r>
            <a:r>
              <a:rPr lang="en-US" sz="1100" dirty="0">
                <a:solidFill>
                  <a:schemeClr val="tx1"/>
                </a:solidFill>
              </a:rPr>
              <a:t>The variety of brands on the list reflects diverse customer preferences, with choices ranging from mainstream to luxury and sports car manufacturers.</a:t>
            </a:r>
          </a:p>
          <a:p>
            <a:pPr marL="285750" indent="-285750">
              <a:buFont typeface="Arial" panose="020B0604020202020204" pitchFamily="34" charset="0"/>
              <a:buChar char="•"/>
            </a:pPr>
            <a:endParaRPr lang="en-US" sz="1100" b="1" dirty="0">
              <a:solidFill>
                <a:schemeClr val="tx1"/>
              </a:solidFill>
            </a:endParaRPr>
          </a:p>
          <a:p>
            <a:pPr marL="285750" indent="-285750">
              <a:buFont typeface="Arial" panose="020B0604020202020204" pitchFamily="34" charset="0"/>
              <a:buChar char="•"/>
            </a:pPr>
            <a:r>
              <a:rPr lang="en-US" sz="1100" b="1" dirty="0">
                <a:solidFill>
                  <a:schemeClr val="tx1"/>
                </a:solidFill>
              </a:rPr>
              <a:t>Mid-range Preferences:</a:t>
            </a:r>
            <a:r>
              <a:rPr lang="en-US" sz="1100" dirty="0">
                <a:solidFill>
                  <a:schemeClr val="tx1"/>
                </a:solidFill>
              </a:rPr>
              <a:t> Brands like Mazda, Mitsubishi, Buick, and GMC fall in the mid-range category, appealing to a broad customer base.</a:t>
            </a:r>
          </a:p>
          <a:p>
            <a:pPr marL="285750" indent="-285750">
              <a:buFont typeface="Arial" panose="020B0604020202020204" pitchFamily="34" charset="0"/>
              <a:buChar char="•"/>
            </a:pPr>
            <a:endParaRPr lang="en-US" sz="1100" b="1" dirty="0">
              <a:solidFill>
                <a:schemeClr val="tx1"/>
              </a:solidFill>
            </a:endParaRPr>
          </a:p>
          <a:p>
            <a:pPr marL="285750" indent="-285750">
              <a:buFont typeface="Arial" panose="020B0604020202020204" pitchFamily="34" charset="0"/>
              <a:buChar char="•"/>
            </a:pPr>
            <a:r>
              <a:rPr lang="en-US" sz="1100" b="1" dirty="0">
                <a:solidFill>
                  <a:schemeClr val="tx1"/>
                </a:solidFill>
              </a:rPr>
              <a:t>Lower Volume Luxury and Exotic Brands:</a:t>
            </a:r>
            <a:r>
              <a:rPr lang="en-US" sz="1100" dirty="0">
                <a:solidFill>
                  <a:schemeClr val="tx1"/>
                </a:solidFill>
              </a:rPr>
              <a:t> Luxury and exotic brands such as Lamborghini, Bentley, Maserati, and Ferrari have lower customer counts, which is expected given their exclusivity and higher price points.</a:t>
            </a:r>
          </a:p>
          <a:p>
            <a:pPr marL="285750" indent="-285750">
              <a:buFont typeface="Arial" panose="020B0604020202020204" pitchFamily="34" charset="0"/>
              <a:buChar char="•"/>
            </a:pPr>
            <a:endParaRPr lang="en-US" sz="1100" b="1" dirty="0">
              <a:solidFill>
                <a:schemeClr val="tx1"/>
              </a:solidFill>
            </a:endParaRPr>
          </a:p>
          <a:p>
            <a:pPr marL="285750" indent="-285750">
              <a:buFont typeface="Arial" panose="020B0604020202020204" pitchFamily="34" charset="0"/>
              <a:buChar char="•"/>
            </a:pPr>
            <a:r>
              <a:rPr lang="en-US" sz="1100" b="1" dirty="0">
                <a:solidFill>
                  <a:schemeClr val="tx1"/>
                </a:solidFill>
              </a:rPr>
              <a:t>Steady Performers:</a:t>
            </a:r>
            <a:r>
              <a:rPr lang="en-US" sz="1100" dirty="0">
                <a:solidFill>
                  <a:schemeClr val="tx1"/>
                </a:solidFill>
              </a:rPr>
              <a:t> Some brands consistently attract customers, maintaining a steady presence, including Volkswagen, Nissan, Volvo, and Honda.</a:t>
            </a:r>
          </a:p>
          <a:p>
            <a:pPr marL="285750" indent="-285750">
              <a:buFont typeface="Arial" panose="020B0604020202020204" pitchFamily="34" charset="0"/>
              <a:buChar char="•"/>
            </a:pPr>
            <a:endParaRPr lang="en-US" sz="1100" b="1" dirty="0">
              <a:solidFill>
                <a:schemeClr val="tx1"/>
              </a:solidFill>
            </a:endParaRPr>
          </a:p>
          <a:p>
            <a:pPr marL="285750" indent="-285750">
              <a:buFont typeface="Arial" panose="020B0604020202020204" pitchFamily="34" charset="0"/>
              <a:buChar char="•"/>
            </a:pPr>
            <a:r>
              <a:rPr lang="en-US" sz="1100" b="1" dirty="0">
                <a:solidFill>
                  <a:schemeClr val="tx1"/>
                </a:solidFill>
              </a:rPr>
              <a:t>Sports and Specialty Brands:</a:t>
            </a:r>
            <a:r>
              <a:rPr lang="en-US" sz="1100" dirty="0">
                <a:solidFill>
                  <a:schemeClr val="tx1"/>
                </a:solidFill>
              </a:rPr>
              <a:t> Sports and specialty brands like Lotus, Aston Martin, and Rolls-Royce have a niche market, appealing to enthusiasts and customers seeking unique vehicles.</a:t>
            </a:r>
          </a:p>
          <a:p>
            <a:pPr marL="285750" indent="-285750">
              <a:buFont typeface="Arial" panose="020B0604020202020204" pitchFamily="34" charset="0"/>
              <a:buChar char="•"/>
            </a:pPr>
            <a:endParaRPr lang="en-US" sz="1100" b="1" dirty="0">
              <a:solidFill>
                <a:schemeClr val="tx1"/>
              </a:solidFill>
            </a:endParaRPr>
          </a:p>
          <a:p>
            <a:pPr marL="285750" indent="-285750">
              <a:buFont typeface="Arial" panose="020B0604020202020204" pitchFamily="34" charset="0"/>
              <a:buChar char="•"/>
            </a:pPr>
            <a:r>
              <a:rPr lang="en-US" sz="1100" b="1" dirty="0">
                <a:solidFill>
                  <a:schemeClr val="tx1"/>
                </a:solidFill>
              </a:rPr>
              <a:t>Market Insights:</a:t>
            </a:r>
            <a:r>
              <a:rPr lang="en-US" sz="1100" dirty="0">
                <a:solidFill>
                  <a:schemeClr val="tx1"/>
                </a:solidFill>
              </a:rPr>
              <a:t> Analyzing customer preferences for different brands provides market insights, helping manufacturers understand the demand for specific types of vehicles and informing marketing and production strategies.</a:t>
            </a:r>
          </a:p>
          <a:p>
            <a:endParaRPr lang="en-US" sz="1100" b="1" dirty="0">
              <a:solidFill>
                <a:schemeClr val="tx1"/>
              </a:solidFill>
            </a:endParaRPr>
          </a:p>
        </p:txBody>
      </p:sp>
      <p:sp>
        <p:nvSpPr>
          <p:cNvPr id="20" name="Rectangle: Rounded Corners 19">
            <a:extLst>
              <a:ext uri="{FF2B5EF4-FFF2-40B4-BE49-F238E27FC236}">
                <a16:creationId xmlns:a16="http://schemas.microsoft.com/office/drawing/2014/main" id="{11A4B870-0C9C-C375-9E14-88CB0D485260}"/>
              </a:ext>
            </a:extLst>
          </p:cNvPr>
          <p:cNvSpPr/>
          <p:nvPr/>
        </p:nvSpPr>
        <p:spPr>
          <a:xfrm>
            <a:off x="401216" y="817748"/>
            <a:ext cx="3013788" cy="5676358"/>
          </a:xfrm>
          <a:prstGeom prst="roundRect">
            <a:avLst>
              <a:gd name="adj" fmla="val 10365"/>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8" name="Picture 7">
            <a:extLst>
              <a:ext uri="{FF2B5EF4-FFF2-40B4-BE49-F238E27FC236}">
                <a16:creationId xmlns:a16="http://schemas.microsoft.com/office/drawing/2014/main" id="{7143B171-50B5-BEDF-3E6A-E4F07773417A}"/>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1000" cy="695422"/>
          </a:xfrm>
          <a:prstGeom prst="rect">
            <a:avLst/>
          </a:prstGeom>
        </p:spPr>
      </p:pic>
      <p:pic>
        <p:nvPicPr>
          <p:cNvPr id="6" name="Picture 5">
            <a:extLst>
              <a:ext uri="{FF2B5EF4-FFF2-40B4-BE49-F238E27FC236}">
                <a16:creationId xmlns:a16="http://schemas.microsoft.com/office/drawing/2014/main" id="{2273A633-3722-54F6-F8E0-71677B0CC7E6}"/>
              </a:ext>
            </a:extLst>
          </p:cNvPr>
          <p:cNvPicPr>
            <a:picLocks noGrp="1" noRot="1" noChangeAspect="1" noMove="1" noResize="1" noEditPoints="1" noAdjustHandles="1" noChangeArrowheads="1" noChangeShapeType="1" noCrop="1"/>
          </p:cNvPicPr>
          <p:nvPr/>
        </p:nvPicPr>
        <p:blipFill>
          <a:blip r:embed="rId3"/>
          <a:stretch>
            <a:fillRect/>
          </a:stretch>
        </p:blipFill>
        <p:spPr>
          <a:xfrm>
            <a:off x="10791630" y="0"/>
            <a:ext cx="1400370" cy="600159"/>
          </a:xfrm>
          <a:prstGeom prst="rect">
            <a:avLst/>
          </a:prstGeom>
        </p:spPr>
      </p:pic>
      <p:sp>
        <p:nvSpPr>
          <p:cNvPr id="7" name="Title 6">
            <a:extLst>
              <a:ext uri="{FF2B5EF4-FFF2-40B4-BE49-F238E27FC236}">
                <a16:creationId xmlns:a16="http://schemas.microsoft.com/office/drawing/2014/main" id="{636C6C2A-32D8-8E70-304C-F49A76F467B3}"/>
              </a:ext>
            </a:extLst>
          </p:cNvPr>
          <p:cNvSpPr>
            <a:spLocks noGrp="1"/>
          </p:cNvSpPr>
          <p:nvPr>
            <p:ph type="ctrTitle"/>
          </p:nvPr>
        </p:nvSpPr>
        <p:spPr>
          <a:xfrm>
            <a:off x="249381" y="-49525"/>
            <a:ext cx="10256887" cy="794472"/>
          </a:xfrm>
        </p:spPr>
        <p:txBody>
          <a:bodyPr>
            <a:noAutofit/>
          </a:bodyPr>
          <a:lstStyle/>
          <a:p>
            <a:pPr algn="l"/>
            <a:r>
              <a:rPr lang="en-IN" sz="4400" b="1" dirty="0">
                <a:solidFill>
                  <a:schemeClr val="accent1">
                    <a:lumMod val="75000"/>
                  </a:schemeClr>
                </a:solidFill>
              </a:rPr>
              <a:t>Top Vehicle Makers Preferred by Customers</a:t>
            </a:r>
          </a:p>
        </p:txBody>
      </p:sp>
      <p:graphicFrame>
        <p:nvGraphicFramePr>
          <p:cNvPr id="16" name="Chart 15">
            <a:extLst>
              <a:ext uri="{FF2B5EF4-FFF2-40B4-BE49-F238E27FC236}">
                <a16:creationId xmlns:a16="http://schemas.microsoft.com/office/drawing/2014/main" id="{C7872677-994A-420C-D444-CC558F06A843}"/>
              </a:ext>
            </a:extLst>
          </p:cNvPr>
          <p:cNvGraphicFramePr/>
          <p:nvPr>
            <p:extLst>
              <p:ext uri="{D42A27DB-BD31-4B8C-83A1-F6EECF244321}">
                <p14:modId xmlns:p14="http://schemas.microsoft.com/office/powerpoint/2010/main" val="3873979659"/>
              </p:ext>
            </p:extLst>
          </p:nvPr>
        </p:nvGraphicFramePr>
        <p:xfrm>
          <a:off x="552863" y="982389"/>
          <a:ext cx="2862141" cy="5057863"/>
        </p:xfrm>
        <a:graphic>
          <a:graphicData uri="http://schemas.openxmlformats.org/drawingml/2006/chart">
            <c:chart xmlns:c="http://schemas.openxmlformats.org/drawingml/2006/chart" xmlns:r="http://schemas.openxmlformats.org/officeDocument/2006/relationships" r:id="rId4"/>
          </a:graphicData>
        </a:graphic>
      </p:graphicFrame>
      <p:sp>
        <p:nvSpPr>
          <p:cNvPr id="18" name="Rectangle: Rounded Corners 17">
            <a:extLst>
              <a:ext uri="{FF2B5EF4-FFF2-40B4-BE49-F238E27FC236}">
                <a16:creationId xmlns:a16="http://schemas.microsoft.com/office/drawing/2014/main" id="{BCBD542C-B532-7E14-B985-AAC86BB2D1A2}"/>
              </a:ext>
            </a:extLst>
          </p:cNvPr>
          <p:cNvSpPr/>
          <p:nvPr/>
        </p:nvSpPr>
        <p:spPr>
          <a:xfrm>
            <a:off x="4022389" y="817748"/>
            <a:ext cx="2872038" cy="3879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Observations/Findings</a:t>
            </a:r>
          </a:p>
        </p:txBody>
      </p:sp>
    </p:spTree>
    <p:extLst>
      <p:ext uri="{BB962C8B-B14F-4D97-AF65-F5344CB8AC3E}">
        <p14:creationId xmlns:p14="http://schemas.microsoft.com/office/powerpoint/2010/main" val="4239036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364D3C86-7150-92BB-0D17-D0DD39DC3F84}"/>
              </a:ext>
            </a:extLst>
          </p:cNvPr>
          <p:cNvSpPr/>
          <p:nvPr/>
        </p:nvSpPr>
        <p:spPr>
          <a:xfrm>
            <a:off x="3984171" y="1026367"/>
            <a:ext cx="7806613" cy="5682343"/>
          </a:xfrm>
          <a:prstGeom prst="roundRect">
            <a:avLst>
              <a:gd name="adj" fmla="val 6373"/>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b="1" dirty="0">
                <a:solidFill>
                  <a:schemeClr val="tx1"/>
                </a:solidFill>
              </a:rPr>
              <a:t>Diverse Preferences Across States:</a:t>
            </a:r>
            <a:r>
              <a:rPr lang="en-US" sz="1100" dirty="0">
                <a:solidFill>
                  <a:schemeClr val="tx1"/>
                </a:solidFill>
              </a:rPr>
              <a:t> Different states exhibit diverse preferences for vehicle makes, indicating that consumer choices vary significantly from one region to another.</a:t>
            </a:r>
          </a:p>
          <a:p>
            <a:pPr marL="171450" indent="-171450">
              <a:buFont typeface="Arial" panose="020B0604020202020204" pitchFamily="34" charset="0"/>
              <a:buChar char="•"/>
            </a:pPr>
            <a:endParaRPr lang="en-US" sz="1100" dirty="0">
              <a:solidFill>
                <a:schemeClr val="tx1"/>
              </a:solidFill>
            </a:endParaRPr>
          </a:p>
          <a:p>
            <a:pPr marL="171450" indent="-171450">
              <a:buFont typeface="Arial" panose="020B0604020202020204" pitchFamily="34" charset="0"/>
              <a:buChar char="•"/>
            </a:pPr>
            <a:r>
              <a:rPr lang="en-US" sz="1100" b="1" dirty="0">
                <a:solidFill>
                  <a:schemeClr val="tx1"/>
                </a:solidFill>
              </a:rPr>
              <a:t>Single vs. Multiple Preferences:</a:t>
            </a:r>
            <a:r>
              <a:rPr lang="en-US" sz="1100" dirty="0">
                <a:solidFill>
                  <a:schemeClr val="tx1"/>
                </a:solidFill>
              </a:rPr>
              <a:t> Some states have a single preferred vehicle make, while others have multiple preferred makes. For example, Texas prefers Chevrolet, while California has multiple preferred makes, including Ford, Dodge, Audi, Nissan, and Chevrolet.</a:t>
            </a:r>
          </a:p>
          <a:p>
            <a:pPr marL="171450" indent="-171450">
              <a:buFont typeface="Arial" panose="020B0604020202020204" pitchFamily="34" charset="0"/>
              <a:buChar char="•"/>
            </a:pPr>
            <a:endParaRPr lang="en-US" sz="1100" dirty="0">
              <a:solidFill>
                <a:schemeClr val="tx1"/>
              </a:solidFill>
            </a:endParaRPr>
          </a:p>
          <a:p>
            <a:pPr marL="171450" indent="-171450">
              <a:buFont typeface="Arial" panose="020B0604020202020204" pitchFamily="34" charset="0"/>
              <a:buChar char="•"/>
            </a:pPr>
            <a:r>
              <a:rPr lang="en-US" sz="1100" b="1" dirty="0">
                <a:solidFill>
                  <a:schemeClr val="tx1"/>
                </a:solidFill>
              </a:rPr>
              <a:t>Popular Maker: </a:t>
            </a:r>
            <a:r>
              <a:rPr lang="en-US" sz="1100" dirty="0">
                <a:solidFill>
                  <a:schemeClr val="tx1"/>
                </a:solidFill>
              </a:rPr>
              <a:t>Chevrolet appears as the most preferred make in several states, indicating its popularity across different regions.</a:t>
            </a:r>
          </a:p>
          <a:p>
            <a:pPr marL="171450" indent="-171450">
              <a:buFont typeface="Arial" panose="020B0604020202020204" pitchFamily="34" charset="0"/>
              <a:buChar char="•"/>
            </a:pPr>
            <a:endParaRPr lang="en-US" sz="1100" dirty="0">
              <a:solidFill>
                <a:schemeClr val="tx1"/>
              </a:solidFill>
            </a:endParaRPr>
          </a:p>
          <a:p>
            <a:pPr marL="171450" indent="-171450">
              <a:buFont typeface="Arial" panose="020B0604020202020204" pitchFamily="34" charset="0"/>
              <a:buChar char="•"/>
            </a:pPr>
            <a:r>
              <a:rPr lang="en-US" sz="1100" b="1" dirty="0">
                <a:solidFill>
                  <a:schemeClr val="tx1"/>
                </a:solidFill>
              </a:rPr>
              <a:t>Regional Dominance of Specific Makers:</a:t>
            </a:r>
            <a:r>
              <a:rPr lang="en-US" sz="1100" dirty="0">
                <a:solidFill>
                  <a:schemeClr val="tx1"/>
                </a:solidFill>
              </a:rPr>
              <a:t> Certain states show a clear preference for specific makes. For example, Ford is popular in Maryland, Toyota in Florida, and Audi in California.</a:t>
            </a:r>
          </a:p>
          <a:p>
            <a:pPr marL="171450" indent="-171450">
              <a:buFont typeface="Arial" panose="020B0604020202020204" pitchFamily="34" charset="0"/>
              <a:buChar char="•"/>
            </a:pPr>
            <a:endParaRPr lang="en-US" sz="1100" dirty="0">
              <a:solidFill>
                <a:schemeClr val="tx1"/>
              </a:solidFill>
            </a:endParaRPr>
          </a:p>
          <a:p>
            <a:pPr marL="171450" indent="-171450">
              <a:buFont typeface="Arial" panose="020B0604020202020204" pitchFamily="34" charset="0"/>
              <a:buChar char="•"/>
            </a:pPr>
            <a:r>
              <a:rPr lang="en-US" sz="1100" b="1" dirty="0">
                <a:solidFill>
                  <a:schemeClr val="tx1"/>
                </a:solidFill>
              </a:rPr>
              <a:t>High Demand States:</a:t>
            </a:r>
            <a:r>
              <a:rPr lang="en-US" sz="1100" dirty="0">
                <a:solidFill>
                  <a:schemeClr val="tx1"/>
                </a:solidFill>
              </a:rPr>
              <a:t> Texas, Florida, and California have a higher number of orders for their preferred cars, suggesting a strong demand for specific makes in these states.</a:t>
            </a:r>
          </a:p>
          <a:p>
            <a:pPr marL="171450" indent="-171450">
              <a:buFont typeface="Arial" panose="020B0604020202020204" pitchFamily="34" charset="0"/>
              <a:buChar char="•"/>
            </a:pPr>
            <a:endParaRPr lang="en-US" sz="1100" dirty="0">
              <a:solidFill>
                <a:schemeClr val="tx1"/>
              </a:solidFill>
            </a:endParaRPr>
          </a:p>
          <a:p>
            <a:pPr marL="171450" indent="-171450">
              <a:buFont typeface="Arial" panose="020B0604020202020204" pitchFamily="34" charset="0"/>
              <a:buChar char="•"/>
            </a:pPr>
            <a:r>
              <a:rPr lang="en-US" sz="1100" b="1" dirty="0">
                <a:solidFill>
                  <a:schemeClr val="tx1"/>
                </a:solidFill>
              </a:rPr>
              <a:t>Luxury and Exotic Car Preferences:</a:t>
            </a:r>
            <a:r>
              <a:rPr lang="en-US" sz="1100" dirty="0">
                <a:solidFill>
                  <a:schemeClr val="tx1"/>
                </a:solidFill>
              </a:rPr>
              <a:t> Some states exhibit a preference for luxury and exotic car brands, such as Mercedes-Benz, Audi, BMW, and Cadillac.</a:t>
            </a:r>
          </a:p>
          <a:p>
            <a:pPr marL="171450" indent="-171450">
              <a:buFont typeface="Arial" panose="020B0604020202020204" pitchFamily="34" charset="0"/>
              <a:buChar char="•"/>
            </a:pPr>
            <a:endParaRPr lang="en-US" sz="1100" dirty="0">
              <a:solidFill>
                <a:schemeClr val="tx1"/>
              </a:solidFill>
            </a:endParaRPr>
          </a:p>
          <a:p>
            <a:pPr marL="171450" indent="-171450">
              <a:buFont typeface="Arial" panose="020B0604020202020204" pitchFamily="34" charset="0"/>
              <a:buChar char="•"/>
            </a:pPr>
            <a:r>
              <a:rPr lang="en-US" sz="1100" b="1" dirty="0">
                <a:solidFill>
                  <a:schemeClr val="tx1"/>
                </a:solidFill>
              </a:rPr>
              <a:t>Multiple Preferences in Larger States:</a:t>
            </a:r>
            <a:r>
              <a:rPr lang="en-US" sz="1100" dirty="0">
                <a:solidFill>
                  <a:schemeClr val="tx1"/>
                </a:solidFill>
              </a:rPr>
              <a:t> Larger states, like California, show a more diverse set of preferred car makes, reflecting the varied preferences of a larger and more diverse population.</a:t>
            </a:r>
          </a:p>
          <a:p>
            <a:pPr marL="171450" indent="-171450">
              <a:buFont typeface="Arial" panose="020B0604020202020204" pitchFamily="34" charset="0"/>
              <a:buChar char="•"/>
            </a:pPr>
            <a:endParaRPr lang="en-US" sz="1100" dirty="0">
              <a:solidFill>
                <a:schemeClr val="tx1"/>
              </a:solidFill>
            </a:endParaRPr>
          </a:p>
          <a:p>
            <a:pPr marL="171450" indent="-171450">
              <a:buFont typeface="Arial" panose="020B0604020202020204" pitchFamily="34" charset="0"/>
              <a:buChar char="•"/>
            </a:pPr>
            <a:r>
              <a:rPr lang="en-US" sz="1100" b="1" dirty="0">
                <a:solidFill>
                  <a:schemeClr val="tx1"/>
                </a:solidFill>
              </a:rPr>
              <a:t>Compact Car Preferences:</a:t>
            </a:r>
            <a:r>
              <a:rPr lang="en-US" sz="1100" dirty="0">
                <a:solidFill>
                  <a:schemeClr val="tx1"/>
                </a:solidFill>
              </a:rPr>
              <a:t> Some states show preferences for compact car makes, such as Volkswagen and Subaru.</a:t>
            </a:r>
          </a:p>
          <a:p>
            <a:pPr marL="171450" indent="-171450">
              <a:buFont typeface="Arial" panose="020B0604020202020204" pitchFamily="34" charset="0"/>
              <a:buChar char="•"/>
            </a:pPr>
            <a:endParaRPr lang="en-US" sz="1100" dirty="0">
              <a:solidFill>
                <a:schemeClr val="tx1"/>
              </a:solidFill>
            </a:endParaRPr>
          </a:p>
          <a:p>
            <a:pPr marL="171450" indent="-171450">
              <a:buFont typeface="Arial" panose="020B0604020202020204" pitchFamily="34" charset="0"/>
              <a:buChar char="•"/>
            </a:pPr>
            <a:r>
              <a:rPr lang="en-US" sz="1100" b="1" dirty="0">
                <a:solidFill>
                  <a:schemeClr val="tx1"/>
                </a:solidFill>
              </a:rPr>
              <a:t>Mid-Range and Luxury SUV Preferences:</a:t>
            </a:r>
            <a:r>
              <a:rPr lang="en-US" sz="1100" dirty="0">
                <a:solidFill>
                  <a:schemeClr val="tx1"/>
                </a:solidFill>
              </a:rPr>
              <a:t> Preferences for mid-range and luxury SUVs are evident in states like Colorado and Georgia.</a:t>
            </a:r>
          </a:p>
          <a:p>
            <a:pPr marL="171450" indent="-171450">
              <a:buFont typeface="Arial" panose="020B0604020202020204" pitchFamily="34" charset="0"/>
              <a:buChar char="•"/>
            </a:pPr>
            <a:endParaRPr lang="en-US" sz="1100" dirty="0">
              <a:solidFill>
                <a:schemeClr val="tx1"/>
              </a:solidFill>
            </a:endParaRPr>
          </a:p>
          <a:p>
            <a:pPr marL="171450" indent="-171450">
              <a:buFont typeface="Arial" panose="020B0604020202020204" pitchFamily="34" charset="0"/>
              <a:buChar char="•"/>
            </a:pPr>
            <a:r>
              <a:rPr lang="en-US" sz="1100" b="1" dirty="0">
                <a:solidFill>
                  <a:schemeClr val="tx1"/>
                </a:solidFill>
              </a:rPr>
              <a:t>Brand Loyalty:</a:t>
            </a:r>
            <a:r>
              <a:rPr lang="en-US" sz="1100" dirty="0">
                <a:solidFill>
                  <a:schemeClr val="tx1"/>
                </a:solidFill>
              </a:rPr>
              <a:t> States with consistent preferences for a particular make, like Chevrolet in Texas and Ohio, indicate brand loyalty among consumers.</a:t>
            </a:r>
          </a:p>
          <a:p>
            <a:pPr marL="171450" indent="-171450">
              <a:buFont typeface="Arial" panose="020B0604020202020204" pitchFamily="34" charset="0"/>
              <a:buChar char="•"/>
            </a:pPr>
            <a:endParaRPr lang="en-US" sz="1100" b="1" dirty="0">
              <a:solidFill>
                <a:schemeClr val="tx1"/>
              </a:solidFill>
            </a:endParaRPr>
          </a:p>
          <a:p>
            <a:pPr marL="171450" indent="-171450">
              <a:buFont typeface="Arial" panose="020B0604020202020204" pitchFamily="34" charset="0"/>
              <a:buChar char="•"/>
            </a:pPr>
            <a:r>
              <a:rPr lang="en-US" sz="1100" b="1" dirty="0">
                <a:solidFill>
                  <a:schemeClr val="tx1"/>
                </a:solidFill>
              </a:rPr>
              <a:t>Diverse Automotive Landscape: </a:t>
            </a:r>
            <a:r>
              <a:rPr lang="en-US" sz="1100" dirty="0">
                <a:solidFill>
                  <a:schemeClr val="tx1"/>
                </a:solidFill>
              </a:rPr>
              <a:t>The data highlights the diverse automotive landscape in the United States, with consumers having a wide range of preferences for different types of vehicles.</a:t>
            </a:r>
          </a:p>
        </p:txBody>
      </p:sp>
      <p:pic>
        <p:nvPicPr>
          <p:cNvPr id="8" name="Picture 7">
            <a:extLst>
              <a:ext uri="{FF2B5EF4-FFF2-40B4-BE49-F238E27FC236}">
                <a16:creationId xmlns:a16="http://schemas.microsoft.com/office/drawing/2014/main" id="{7143B171-50B5-BEDF-3E6A-E4F07773417A}"/>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1000" cy="695422"/>
          </a:xfrm>
          <a:prstGeom prst="rect">
            <a:avLst/>
          </a:prstGeom>
        </p:spPr>
      </p:pic>
      <p:pic>
        <p:nvPicPr>
          <p:cNvPr id="6" name="Picture 5">
            <a:extLst>
              <a:ext uri="{FF2B5EF4-FFF2-40B4-BE49-F238E27FC236}">
                <a16:creationId xmlns:a16="http://schemas.microsoft.com/office/drawing/2014/main" id="{2273A633-3722-54F6-F8E0-71677B0CC7E6}"/>
              </a:ext>
            </a:extLst>
          </p:cNvPr>
          <p:cNvPicPr>
            <a:picLocks noGrp="1" noRot="1" noChangeAspect="1" noMove="1" noResize="1" noEditPoints="1" noAdjustHandles="1" noChangeArrowheads="1" noChangeShapeType="1" noCrop="1"/>
          </p:cNvPicPr>
          <p:nvPr/>
        </p:nvPicPr>
        <p:blipFill>
          <a:blip r:embed="rId3"/>
          <a:stretch>
            <a:fillRect/>
          </a:stretch>
        </p:blipFill>
        <p:spPr>
          <a:xfrm>
            <a:off x="10791630" y="0"/>
            <a:ext cx="1400370" cy="600159"/>
          </a:xfrm>
          <a:prstGeom prst="rect">
            <a:avLst/>
          </a:prstGeom>
        </p:spPr>
      </p:pic>
      <p:sp>
        <p:nvSpPr>
          <p:cNvPr id="7" name="Title 6">
            <a:extLst>
              <a:ext uri="{FF2B5EF4-FFF2-40B4-BE49-F238E27FC236}">
                <a16:creationId xmlns:a16="http://schemas.microsoft.com/office/drawing/2014/main" id="{636C6C2A-32D8-8E70-304C-F49A76F467B3}"/>
              </a:ext>
            </a:extLst>
          </p:cNvPr>
          <p:cNvSpPr>
            <a:spLocks noGrp="1"/>
          </p:cNvSpPr>
          <p:nvPr>
            <p:ph type="ctrTitle"/>
          </p:nvPr>
        </p:nvSpPr>
        <p:spPr>
          <a:xfrm>
            <a:off x="249381" y="-49525"/>
            <a:ext cx="10256887" cy="794472"/>
          </a:xfrm>
        </p:spPr>
        <p:txBody>
          <a:bodyPr>
            <a:noAutofit/>
          </a:bodyPr>
          <a:lstStyle/>
          <a:p>
            <a:pPr algn="l"/>
            <a:r>
              <a:rPr lang="en-IN" sz="4400" b="1" dirty="0">
                <a:solidFill>
                  <a:schemeClr val="accent1">
                    <a:lumMod val="75000"/>
                  </a:schemeClr>
                </a:solidFill>
              </a:rPr>
              <a:t>Most Preferred Vehicle Make in each State</a:t>
            </a:r>
          </a:p>
        </p:txBody>
      </p:sp>
      <p:sp>
        <p:nvSpPr>
          <p:cNvPr id="18" name="Rectangle: Rounded Corners 17">
            <a:extLst>
              <a:ext uri="{FF2B5EF4-FFF2-40B4-BE49-F238E27FC236}">
                <a16:creationId xmlns:a16="http://schemas.microsoft.com/office/drawing/2014/main" id="{BCBD542C-B532-7E14-B985-AAC86BB2D1A2}"/>
              </a:ext>
            </a:extLst>
          </p:cNvPr>
          <p:cNvSpPr/>
          <p:nvPr/>
        </p:nvSpPr>
        <p:spPr>
          <a:xfrm>
            <a:off x="4357396" y="749904"/>
            <a:ext cx="2872038" cy="3879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Observations/Findings</a:t>
            </a:r>
          </a:p>
        </p:txBody>
      </p:sp>
      <p:graphicFrame>
        <p:nvGraphicFramePr>
          <p:cNvPr id="4" name="Table 3">
            <a:extLst>
              <a:ext uri="{FF2B5EF4-FFF2-40B4-BE49-F238E27FC236}">
                <a16:creationId xmlns:a16="http://schemas.microsoft.com/office/drawing/2014/main" id="{CB8B3304-725C-0C87-9BDC-37BE5A71B524}"/>
              </a:ext>
            </a:extLst>
          </p:cNvPr>
          <p:cNvGraphicFramePr>
            <a:graphicFrameLocks noGrp="1"/>
          </p:cNvGraphicFramePr>
          <p:nvPr>
            <p:extLst>
              <p:ext uri="{D42A27DB-BD31-4B8C-83A1-F6EECF244321}">
                <p14:modId xmlns:p14="http://schemas.microsoft.com/office/powerpoint/2010/main" val="2647251251"/>
              </p:ext>
            </p:extLst>
          </p:nvPr>
        </p:nvGraphicFramePr>
        <p:xfrm>
          <a:off x="316788" y="914877"/>
          <a:ext cx="3536756" cy="5338197"/>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1260087">
                  <a:extLst>
                    <a:ext uri="{9D8B030D-6E8A-4147-A177-3AD203B41FA5}">
                      <a16:colId xmlns:a16="http://schemas.microsoft.com/office/drawing/2014/main" val="39491494"/>
                    </a:ext>
                  </a:extLst>
                </a:gridCol>
                <a:gridCol w="1455574">
                  <a:extLst>
                    <a:ext uri="{9D8B030D-6E8A-4147-A177-3AD203B41FA5}">
                      <a16:colId xmlns:a16="http://schemas.microsoft.com/office/drawing/2014/main" val="3357031431"/>
                    </a:ext>
                  </a:extLst>
                </a:gridCol>
                <a:gridCol w="821095">
                  <a:extLst>
                    <a:ext uri="{9D8B030D-6E8A-4147-A177-3AD203B41FA5}">
                      <a16:colId xmlns:a16="http://schemas.microsoft.com/office/drawing/2014/main" val="772459375"/>
                    </a:ext>
                  </a:extLst>
                </a:gridCol>
              </a:tblGrid>
              <a:tr h="189189">
                <a:tc>
                  <a:txBody>
                    <a:bodyPr/>
                    <a:lstStyle/>
                    <a:p>
                      <a:pPr algn="l" fontAlgn="b"/>
                      <a:r>
                        <a:rPr lang="en-IN" sz="1200" b="1" u="none" strike="noStrike" dirty="0">
                          <a:ln>
                            <a:noFill/>
                          </a:ln>
                          <a:solidFill>
                            <a:schemeClr val="tx1"/>
                          </a:solidFill>
                          <a:effectLst/>
                        </a:rPr>
                        <a:t>State</a:t>
                      </a:r>
                      <a:endParaRPr lang="en-IN" sz="1200" b="1" i="0" u="none" strike="noStrike" dirty="0">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l" fontAlgn="b"/>
                      <a:r>
                        <a:rPr lang="en-IN" sz="1200" b="1" u="none" strike="noStrike" dirty="0">
                          <a:ln>
                            <a:noFill/>
                          </a:ln>
                          <a:solidFill>
                            <a:schemeClr val="tx1"/>
                          </a:solidFill>
                          <a:effectLst/>
                        </a:rPr>
                        <a:t>Preferred Make</a:t>
                      </a:r>
                      <a:endParaRPr lang="en-IN" sz="1200" b="1" i="0" u="none" strike="noStrike" dirty="0">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l" fontAlgn="b"/>
                      <a:r>
                        <a:rPr lang="en-US" sz="1200" b="1" u="none" strike="noStrike" dirty="0">
                          <a:ln>
                            <a:noFill/>
                          </a:ln>
                          <a:solidFill>
                            <a:schemeClr val="tx1"/>
                          </a:solidFill>
                          <a:effectLst/>
                        </a:rPr>
                        <a:t>No of Orders for Preferred Make</a:t>
                      </a:r>
                      <a:endParaRPr lang="en-US" sz="1200" b="1" i="0" u="none" strike="noStrike" dirty="0">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extLst>
                  <a:ext uri="{0D108BD9-81ED-4DB2-BD59-A6C34878D82A}">
                    <a16:rowId xmlns:a16="http://schemas.microsoft.com/office/drawing/2014/main" val="753577175"/>
                  </a:ext>
                </a:extLst>
              </a:tr>
              <a:tr h="189189">
                <a:tc>
                  <a:txBody>
                    <a:bodyPr/>
                    <a:lstStyle/>
                    <a:p>
                      <a:pPr algn="l" fontAlgn="b"/>
                      <a:r>
                        <a:rPr lang="en-IN" sz="1200" u="none" strike="noStrike">
                          <a:ln>
                            <a:noFill/>
                          </a:ln>
                          <a:solidFill>
                            <a:schemeClr val="tx1"/>
                          </a:solidFill>
                          <a:effectLst/>
                        </a:rPr>
                        <a:t>Texas</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l" fontAlgn="b"/>
                      <a:r>
                        <a:rPr lang="en-IN" sz="1200" u="none" strike="noStrike">
                          <a:ln>
                            <a:noFill/>
                          </a:ln>
                          <a:solidFill>
                            <a:schemeClr val="tx1"/>
                          </a:solidFill>
                          <a:effectLst/>
                        </a:rPr>
                        <a:t>Chevrolet</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ctr" fontAlgn="b"/>
                      <a:r>
                        <a:rPr lang="en-IN" sz="1200" u="none" strike="noStrike" dirty="0">
                          <a:ln>
                            <a:noFill/>
                          </a:ln>
                          <a:solidFill>
                            <a:schemeClr val="tx1"/>
                          </a:solidFill>
                          <a:effectLst/>
                        </a:rPr>
                        <a:t>9</a:t>
                      </a:r>
                      <a:endParaRPr lang="en-IN" sz="1200" b="0" i="0" u="none" strike="noStrike" dirty="0">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extLst>
                  <a:ext uri="{0D108BD9-81ED-4DB2-BD59-A6C34878D82A}">
                    <a16:rowId xmlns:a16="http://schemas.microsoft.com/office/drawing/2014/main" val="893157531"/>
                  </a:ext>
                </a:extLst>
              </a:tr>
              <a:tr h="189189">
                <a:tc>
                  <a:txBody>
                    <a:bodyPr/>
                    <a:lstStyle/>
                    <a:p>
                      <a:pPr algn="l" fontAlgn="b"/>
                      <a:r>
                        <a:rPr lang="en-IN" sz="1200" u="none" strike="noStrike" dirty="0">
                          <a:ln>
                            <a:noFill/>
                          </a:ln>
                          <a:solidFill>
                            <a:schemeClr val="tx1"/>
                          </a:solidFill>
                          <a:effectLst/>
                        </a:rPr>
                        <a:t>Florida</a:t>
                      </a:r>
                      <a:endParaRPr lang="en-IN" sz="1200" b="0" i="0" u="none" strike="noStrike" dirty="0">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l" fontAlgn="b"/>
                      <a:r>
                        <a:rPr lang="en-IN" sz="1200" u="none" strike="noStrike">
                          <a:ln>
                            <a:noFill/>
                          </a:ln>
                          <a:solidFill>
                            <a:schemeClr val="tx1"/>
                          </a:solidFill>
                          <a:effectLst/>
                        </a:rPr>
                        <a:t>Toyota</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ctr" fontAlgn="b"/>
                      <a:r>
                        <a:rPr lang="en-IN" sz="1200" u="none" strike="noStrike" dirty="0">
                          <a:ln>
                            <a:noFill/>
                          </a:ln>
                          <a:solidFill>
                            <a:schemeClr val="tx1"/>
                          </a:solidFill>
                          <a:effectLst/>
                        </a:rPr>
                        <a:t>7</a:t>
                      </a:r>
                      <a:endParaRPr lang="en-IN" sz="1200" b="0" i="0" u="none" strike="noStrike" dirty="0">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extLst>
                  <a:ext uri="{0D108BD9-81ED-4DB2-BD59-A6C34878D82A}">
                    <a16:rowId xmlns:a16="http://schemas.microsoft.com/office/drawing/2014/main" val="1267470599"/>
                  </a:ext>
                </a:extLst>
              </a:tr>
              <a:tr h="189189">
                <a:tc>
                  <a:txBody>
                    <a:bodyPr/>
                    <a:lstStyle/>
                    <a:p>
                      <a:pPr algn="l" fontAlgn="b"/>
                      <a:r>
                        <a:rPr lang="en-IN" sz="1200" u="none" strike="noStrike" dirty="0">
                          <a:ln>
                            <a:noFill/>
                          </a:ln>
                          <a:solidFill>
                            <a:schemeClr val="tx1"/>
                          </a:solidFill>
                          <a:effectLst/>
                        </a:rPr>
                        <a:t>California</a:t>
                      </a:r>
                      <a:endParaRPr lang="en-IN" sz="1200" b="0" i="0" u="none" strike="noStrike" dirty="0">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l" fontAlgn="b"/>
                      <a:r>
                        <a:rPr lang="en-IN" sz="1200" u="none" strike="noStrike" dirty="0" err="1">
                          <a:ln>
                            <a:noFill/>
                          </a:ln>
                          <a:solidFill>
                            <a:schemeClr val="tx1"/>
                          </a:solidFill>
                          <a:effectLst/>
                        </a:rPr>
                        <a:t>Ford,Dodge,Audi</a:t>
                      </a:r>
                      <a:r>
                        <a:rPr lang="en-IN" sz="1200" u="none" strike="noStrike" dirty="0">
                          <a:ln>
                            <a:noFill/>
                          </a:ln>
                          <a:solidFill>
                            <a:schemeClr val="tx1"/>
                          </a:solidFill>
                          <a:effectLst/>
                        </a:rPr>
                        <a:t>,</a:t>
                      </a:r>
                    </a:p>
                    <a:p>
                      <a:pPr algn="l" fontAlgn="b"/>
                      <a:r>
                        <a:rPr lang="en-IN" sz="1200" u="none" strike="noStrike" dirty="0" err="1">
                          <a:ln>
                            <a:noFill/>
                          </a:ln>
                          <a:solidFill>
                            <a:schemeClr val="tx1"/>
                          </a:solidFill>
                          <a:effectLst/>
                        </a:rPr>
                        <a:t>Nissan,Chevrolet</a:t>
                      </a:r>
                      <a:endParaRPr lang="en-IN" sz="1200" b="0" i="0" u="none" strike="noStrike" dirty="0">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ctr" fontAlgn="b"/>
                      <a:r>
                        <a:rPr lang="en-IN" sz="1200" u="none" strike="noStrike" dirty="0">
                          <a:ln>
                            <a:noFill/>
                          </a:ln>
                          <a:solidFill>
                            <a:schemeClr val="tx1"/>
                          </a:solidFill>
                          <a:effectLst/>
                        </a:rPr>
                        <a:t>6</a:t>
                      </a:r>
                      <a:endParaRPr lang="en-IN" sz="1200" b="0" i="0" u="none" strike="noStrike" dirty="0">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extLst>
                  <a:ext uri="{0D108BD9-81ED-4DB2-BD59-A6C34878D82A}">
                    <a16:rowId xmlns:a16="http://schemas.microsoft.com/office/drawing/2014/main" val="429786807"/>
                  </a:ext>
                </a:extLst>
              </a:tr>
              <a:tr h="189189">
                <a:tc>
                  <a:txBody>
                    <a:bodyPr/>
                    <a:lstStyle/>
                    <a:p>
                      <a:pPr algn="l" fontAlgn="b"/>
                      <a:r>
                        <a:rPr lang="en-IN" sz="1200" u="none" strike="noStrike" dirty="0">
                          <a:ln>
                            <a:noFill/>
                          </a:ln>
                          <a:solidFill>
                            <a:schemeClr val="tx1"/>
                          </a:solidFill>
                          <a:effectLst/>
                        </a:rPr>
                        <a:t>Ohio</a:t>
                      </a:r>
                      <a:endParaRPr lang="en-IN" sz="1200" b="0" i="0" u="none" strike="noStrike" dirty="0">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l" fontAlgn="b"/>
                      <a:r>
                        <a:rPr lang="en-IN" sz="1200" u="none" strike="noStrike">
                          <a:ln>
                            <a:noFill/>
                          </a:ln>
                          <a:solidFill>
                            <a:schemeClr val="tx1"/>
                          </a:solidFill>
                          <a:effectLst/>
                        </a:rPr>
                        <a:t>Chevrolet</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ctr" fontAlgn="b"/>
                      <a:r>
                        <a:rPr lang="en-IN" sz="1200" u="none" strike="noStrike" dirty="0">
                          <a:ln>
                            <a:noFill/>
                          </a:ln>
                          <a:solidFill>
                            <a:schemeClr val="tx1"/>
                          </a:solidFill>
                          <a:effectLst/>
                        </a:rPr>
                        <a:t>6</a:t>
                      </a:r>
                      <a:endParaRPr lang="en-IN" sz="1200" b="0" i="0" u="none" strike="noStrike" dirty="0">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extLst>
                  <a:ext uri="{0D108BD9-81ED-4DB2-BD59-A6C34878D82A}">
                    <a16:rowId xmlns:a16="http://schemas.microsoft.com/office/drawing/2014/main" val="1936403773"/>
                  </a:ext>
                </a:extLst>
              </a:tr>
              <a:tr h="189189">
                <a:tc>
                  <a:txBody>
                    <a:bodyPr/>
                    <a:lstStyle/>
                    <a:p>
                      <a:pPr algn="l" fontAlgn="b"/>
                      <a:r>
                        <a:rPr lang="en-IN" sz="1200" u="none" strike="noStrike" dirty="0">
                          <a:ln>
                            <a:noFill/>
                          </a:ln>
                          <a:solidFill>
                            <a:schemeClr val="tx1"/>
                          </a:solidFill>
                          <a:effectLst/>
                        </a:rPr>
                        <a:t>Alabama</a:t>
                      </a:r>
                      <a:endParaRPr lang="en-IN" sz="1200" b="0" i="0" u="none" strike="noStrike" dirty="0">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l" fontAlgn="b"/>
                      <a:r>
                        <a:rPr lang="en-IN" sz="1200" u="none" strike="noStrike">
                          <a:ln>
                            <a:noFill/>
                          </a:ln>
                          <a:solidFill>
                            <a:schemeClr val="tx1"/>
                          </a:solidFill>
                          <a:effectLst/>
                        </a:rPr>
                        <a:t>Dodge</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ctr" fontAlgn="b"/>
                      <a:r>
                        <a:rPr lang="en-IN" sz="1200" u="none" strike="noStrike" dirty="0">
                          <a:ln>
                            <a:noFill/>
                          </a:ln>
                          <a:solidFill>
                            <a:schemeClr val="tx1"/>
                          </a:solidFill>
                          <a:effectLst/>
                        </a:rPr>
                        <a:t>5</a:t>
                      </a:r>
                      <a:endParaRPr lang="en-IN" sz="1200" b="0" i="0" u="none" strike="noStrike" dirty="0">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extLst>
                  <a:ext uri="{0D108BD9-81ED-4DB2-BD59-A6C34878D82A}">
                    <a16:rowId xmlns:a16="http://schemas.microsoft.com/office/drawing/2014/main" val="429719951"/>
                  </a:ext>
                </a:extLst>
              </a:tr>
              <a:tr h="189189">
                <a:tc>
                  <a:txBody>
                    <a:bodyPr/>
                    <a:lstStyle/>
                    <a:p>
                      <a:pPr algn="l" fontAlgn="b"/>
                      <a:r>
                        <a:rPr lang="en-IN" sz="1200" u="none" strike="noStrike">
                          <a:ln>
                            <a:noFill/>
                          </a:ln>
                          <a:solidFill>
                            <a:schemeClr val="tx1"/>
                          </a:solidFill>
                          <a:effectLst/>
                        </a:rPr>
                        <a:t>Colorado</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l" fontAlgn="b"/>
                      <a:r>
                        <a:rPr lang="en-IN" sz="1200" u="none" strike="noStrike" dirty="0">
                          <a:ln>
                            <a:noFill/>
                          </a:ln>
                          <a:solidFill>
                            <a:schemeClr val="tx1"/>
                          </a:solidFill>
                          <a:effectLst/>
                        </a:rPr>
                        <a:t>Chevrolet</a:t>
                      </a:r>
                      <a:endParaRPr lang="en-IN" sz="1200" b="0" i="0" u="none" strike="noStrike" dirty="0">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ctr" fontAlgn="b"/>
                      <a:r>
                        <a:rPr lang="en-IN" sz="1200" u="none" strike="noStrike" dirty="0">
                          <a:ln>
                            <a:noFill/>
                          </a:ln>
                          <a:solidFill>
                            <a:schemeClr val="tx1"/>
                          </a:solidFill>
                          <a:effectLst/>
                        </a:rPr>
                        <a:t>5</a:t>
                      </a:r>
                      <a:endParaRPr lang="en-IN" sz="1200" b="0" i="0" u="none" strike="noStrike" dirty="0">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extLst>
                  <a:ext uri="{0D108BD9-81ED-4DB2-BD59-A6C34878D82A}">
                    <a16:rowId xmlns:a16="http://schemas.microsoft.com/office/drawing/2014/main" val="3363683710"/>
                  </a:ext>
                </a:extLst>
              </a:tr>
              <a:tr h="189189">
                <a:tc>
                  <a:txBody>
                    <a:bodyPr/>
                    <a:lstStyle/>
                    <a:p>
                      <a:pPr algn="l" fontAlgn="b"/>
                      <a:r>
                        <a:rPr lang="en-IN" sz="1200" u="none" strike="noStrike">
                          <a:ln>
                            <a:noFill/>
                          </a:ln>
                          <a:solidFill>
                            <a:schemeClr val="tx1"/>
                          </a:solidFill>
                          <a:effectLst/>
                        </a:rPr>
                        <a:t>Maryland</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l" fontAlgn="b"/>
                      <a:r>
                        <a:rPr lang="en-IN" sz="1200" u="none" strike="noStrike" dirty="0">
                          <a:ln>
                            <a:noFill/>
                          </a:ln>
                          <a:solidFill>
                            <a:schemeClr val="tx1"/>
                          </a:solidFill>
                          <a:effectLst/>
                        </a:rPr>
                        <a:t>Ford</a:t>
                      </a:r>
                      <a:endParaRPr lang="en-IN" sz="1200" b="0" i="0" u="none" strike="noStrike" dirty="0">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ctr" fontAlgn="b"/>
                      <a:r>
                        <a:rPr lang="en-IN" sz="1200" u="none" strike="noStrike" dirty="0">
                          <a:ln>
                            <a:noFill/>
                          </a:ln>
                          <a:solidFill>
                            <a:schemeClr val="tx1"/>
                          </a:solidFill>
                          <a:effectLst/>
                        </a:rPr>
                        <a:t>5</a:t>
                      </a:r>
                      <a:endParaRPr lang="en-IN" sz="1200" b="0" i="0" u="none" strike="noStrike" dirty="0">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extLst>
                  <a:ext uri="{0D108BD9-81ED-4DB2-BD59-A6C34878D82A}">
                    <a16:rowId xmlns:a16="http://schemas.microsoft.com/office/drawing/2014/main" val="1993860379"/>
                  </a:ext>
                </a:extLst>
              </a:tr>
              <a:tr h="189189">
                <a:tc>
                  <a:txBody>
                    <a:bodyPr/>
                    <a:lstStyle/>
                    <a:p>
                      <a:pPr algn="l" fontAlgn="b"/>
                      <a:r>
                        <a:rPr lang="en-IN" sz="1200" u="none" strike="noStrike">
                          <a:ln>
                            <a:noFill/>
                          </a:ln>
                          <a:solidFill>
                            <a:schemeClr val="tx1"/>
                          </a:solidFill>
                          <a:effectLst/>
                        </a:rPr>
                        <a:t>New York</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l" fontAlgn="b"/>
                      <a:r>
                        <a:rPr lang="en-IN" sz="1200" u="none" strike="noStrike" dirty="0" err="1">
                          <a:ln>
                            <a:noFill/>
                          </a:ln>
                          <a:solidFill>
                            <a:schemeClr val="tx1"/>
                          </a:solidFill>
                          <a:effectLst/>
                        </a:rPr>
                        <a:t>Toyota,Pontiac</a:t>
                      </a:r>
                      <a:endParaRPr lang="en-IN" sz="1200" b="0" i="0" u="none" strike="noStrike" dirty="0">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ctr" fontAlgn="b"/>
                      <a:r>
                        <a:rPr lang="en-IN" sz="1200" u="none" strike="noStrike" dirty="0">
                          <a:ln>
                            <a:noFill/>
                          </a:ln>
                          <a:solidFill>
                            <a:schemeClr val="tx1"/>
                          </a:solidFill>
                          <a:effectLst/>
                        </a:rPr>
                        <a:t>5</a:t>
                      </a:r>
                      <a:endParaRPr lang="en-IN" sz="1200" b="0" i="0" u="none" strike="noStrike" dirty="0">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extLst>
                  <a:ext uri="{0D108BD9-81ED-4DB2-BD59-A6C34878D82A}">
                    <a16:rowId xmlns:a16="http://schemas.microsoft.com/office/drawing/2014/main" val="1698525636"/>
                  </a:ext>
                </a:extLst>
              </a:tr>
              <a:tr h="189189">
                <a:tc>
                  <a:txBody>
                    <a:bodyPr/>
                    <a:lstStyle/>
                    <a:p>
                      <a:pPr algn="l" fontAlgn="b"/>
                      <a:r>
                        <a:rPr lang="en-IN" sz="1200" u="none" strike="noStrike">
                          <a:ln>
                            <a:noFill/>
                          </a:ln>
                          <a:solidFill>
                            <a:schemeClr val="tx1"/>
                          </a:solidFill>
                          <a:effectLst/>
                        </a:rPr>
                        <a:t>Virginia</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l" fontAlgn="b"/>
                      <a:r>
                        <a:rPr lang="en-IN" sz="1200" u="none" strike="noStrike">
                          <a:ln>
                            <a:noFill/>
                          </a:ln>
                          <a:solidFill>
                            <a:schemeClr val="tx1"/>
                          </a:solidFill>
                          <a:effectLst/>
                        </a:rPr>
                        <a:t>Ford</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ctr" fontAlgn="b"/>
                      <a:r>
                        <a:rPr lang="en-IN" sz="1200" u="none" strike="noStrike">
                          <a:ln>
                            <a:noFill/>
                          </a:ln>
                          <a:solidFill>
                            <a:schemeClr val="tx1"/>
                          </a:solidFill>
                          <a:effectLst/>
                        </a:rPr>
                        <a:t>5</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extLst>
                  <a:ext uri="{0D108BD9-81ED-4DB2-BD59-A6C34878D82A}">
                    <a16:rowId xmlns:a16="http://schemas.microsoft.com/office/drawing/2014/main" val="1301770494"/>
                  </a:ext>
                </a:extLst>
              </a:tr>
              <a:tr h="189189">
                <a:tc>
                  <a:txBody>
                    <a:bodyPr/>
                    <a:lstStyle/>
                    <a:p>
                      <a:pPr algn="l" fontAlgn="b"/>
                      <a:r>
                        <a:rPr lang="en-IN" sz="1200" u="none" strike="noStrike">
                          <a:ln>
                            <a:noFill/>
                          </a:ln>
                          <a:solidFill>
                            <a:schemeClr val="tx1"/>
                          </a:solidFill>
                          <a:effectLst/>
                        </a:rPr>
                        <a:t>Washington</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l" fontAlgn="b"/>
                      <a:r>
                        <a:rPr lang="en-IN" sz="1200" u="none" strike="noStrike" dirty="0">
                          <a:ln>
                            <a:noFill/>
                          </a:ln>
                          <a:solidFill>
                            <a:schemeClr val="tx1"/>
                          </a:solidFill>
                          <a:effectLst/>
                        </a:rPr>
                        <a:t>Chevrolet</a:t>
                      </a:r>
                      <a:endParaRPr lang="en-IN" sz="1200" b="0" i="0" u="none" strike="noStrike" dirty="0">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ctr" fontAlgn="b"/>
                      <a:r>
                        <a:rPr lang="en-IN" sz="1200" u="none" strike="noStrike" dirty="0">
                          <a:ln>
                            <a:noFill/>
                          </a:ln>
                          <a:solidFill>
                            <a:schemeClr val="tx1"/>
                          </a:solidFill>
                          <a:effectLst/>
                        </a:rPr>
                        <a:t>5</a:t>
                      </a:r>
                      <a:endParaRPr lang="en-IN" sz="1200" b="0" i="0" u="none" strike="noStrike" dirty="0">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extLst>
                  <a:ext uri="{0D108BD9-81ED-4DB2-BD59-A6C34878D82A}">
                    <a16:rowId xmlns:a16="http://schemas.microsoft.com/office/drawing/2014/main" val="4161450160"/>
                  </a:ext>
                </a:extLst>
              </a:tr>
              <a:tr h="189189">
                <a:tc>
                  <a:txBody>
                    <a:bodyPr/>
                    <a:lstStyle/>
                    <a:p>
                      <a:pPr algn="l" fontAlgn="b"/>
                      <a:r>
                        <a:rPr lang="en-IN" sz="1200" u="none" strike="noStrike">
                          <a:ln>
                            <a:noFill/>
                          </a:ln>
                          <a:solidFill>
                            <a:schemeClr val="tx1"/>
                          </a:solidFill>
                          <a:effectLst/>
                        </a:rPr>
                        <a:t>District of Columbia</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l" fontAlgn="b"/>
                      <a:r>
                        <a:rPr lang="en-IN" sz="1200" u="none" strike="noStrike">
                          <a:ln>
                            <a:noFill/>
                          </a:ln>
                          <a:solidFill>
                            <a:schemeClr val="tx1"/>
                          </a:solidFill>
                          <a:effectLst/>
                        </a:rPr>
                        <a:t>Chevrolet</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ctr" fontAlgn="b"/>
                      <a:r>
                        <a:rPr lang="en-IN" sz="1200" u="none" strike="noStrike" dirty="0">
                          <a:ln>
                            <a:noFill/>
                          </a:ln>
                          <a:solidFill>
                            <a:schemeClr val="tx1"/>
                          </a:solidFill>
                          <a:effectLst/>
                        </a:rPr>
                        <a:t>4</a:t>
                      </a:r>
                      <a:endParaRPr lang="en-IN" sz="1200" b="0" i="0" u="none" strike="noStrike" dirty="0">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extLst>
                  <a:ext uri="{0D108BD9-81ED-4DB2-BD59-A6C34878D82A}">
                    <a16:rowId xmlns:a16="http://schemas.microsoft.com/office/drawing/2014/main" val="1348398968"/>
                  </a:ext>
                </a:extLst>
              </a:tr>
              <a:tr h="189189">
                <a:tc>
                  <a:txBody>
                    <a:bodyPr/>
                    <a:lstStyle/>
                    <a:p>
                      <a:pPr algn="l" fontAlgn="b"/>
                      <a:r>
                        <a:rPr lang="en-IN" sz="1200" u="none" strike="noStrike">
                          <a:ln>
                            <a:noFill/>
                          </a:ln>
                          <a:solidFill>
                            <a:schemeClr val="tx1"/>
                          </a:solidFill>
                          <a:effectLst/>
                        </a:rPr>
                        <a:t>Indiana</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l" fontAlgn="b"/>
                      <a:r>
                        <a:rPr lang="en-IN" sz="1200" u="none" strike="noStrike">
                          <a:ln>
                            <a:noFill/>
                          </a:ln>
                          <a:solidFill>
                            <a:schemeClr val="tx1"/>
                          </a:solidFill>
                          <a:effectLst/>
                        </a:rPr>
                        <a:t>Mazda</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ctr" fontAlgn="b"/>
                      <a:r>
                        <a:rPr lang="en-IN" sz="1200" u="none" strike="noStrike" dirty="0">
                          <a:ln>
                            <a:noFill/>
                          </a:ln>
                          <a:solidFill>
                            <a:schemeClr val="tx1"/>
                          </a:solidFill>
                          <a:effectLst/>
                        </a:rPr>
                        <a:t>4</a:t>
                      </a:r>
                      <a:endParaRPr lang="en-IN" sz="1200" b="0" i="0" u="none" strike="noStrike" dirty="0">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extLst>
                  <a:ext uri="{0D108BD9-81ED-4DB2-BD59-A6C34878D82A}">
                    <a16:rowId xmlns:a16="http://schemas.microsoft.com/office/drawing/2014/main" val="3746054899"/>
                  </a:ext>
                </a:extLst>
              </a:tr>
              <a:tr h="189189">
                <a:tc>
                  <a:txBody>
                    <a:bodyPr/>
                    <a:lstStyle/>
                    <a:p>
                      <a:pPr algn="l" fontAlgn="b"/>
                      <a:r>
                        <a:rPr lang="en-IN" sz="1200" u="none" strike="noStrike">
                          <a:ln>
                            <a:noFill/>
                          </a:ln>
                          <a:solidFill>
                            <a:schemeClr val="tx1"/>
                          </a:solidFill>
                          <a:effectLst/>
                        </a:rPr>
                        <a:t>Missouri</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l" fontAlgn="b"/>
                      <a:r>
                        <a:rPr lang="en-IN" sz="1200" u="none" strike="noStrike">
                          <a:ln>
                            <a:noFill/>
                          </a:ln>
                          <a:solidFill>
                            <a:schemeClr val="tx1"/>
                          </a:solidFill>
                          <a:effectLst/>
                        </a:rPr>
                        <a:t>Chevrolet</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ctr" fontAlgn="b"/>
                      <a:r>
                        <a:rPr lang="en-IN" sz="1200" u="none" strike="noStrike" dirty="0">
                          <a:ln>
                            <a:noFill/>
                          </a:ln>
                          <a:solidFill>
                            <a:schemeClr val="tx1"/>
                          </a:solidFill>
                          <a:effectLst/>
                        </a:rPr>
                        <a:t>4</a:t>
                      </a:r>
                      <a:endParaRPr lang="en-IN" sz="1200" b="0" i="0" u="none" strike="noStrike" dirty="0">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extLst>
                  <a:ext uri="{0D108BD9-81ED-4DB2-BD59-A6C34878D82A}">
                    <a16:rowId xmlns:a16="http://schemas.microsoft.com/office/drawing/2014/main" val="2517467723"/>
                  </a:ext>
                </a:extLst>
              </a:tr>
              <a:tr h="189189">
                <a:tc>
                  <a:txBody>
                    <a:bodyPr/>
                    <a:lstStyle/>
                    <a:p>
                      <a:pPr algn="l" fontAlgn="b"/>
                      <a:r>
                        <a:rPr lang="en-IN" sz="1200" u="none" strike="noStrike">
                          <a:ln>
                            <a:noFill/>
                          </a:ln>
                          <a:solidFill>
                            <a:schemeClr val="tx1"/>
                          </a:solidFill>
                          <a:effectLst/>
                        </a:rPr>
                        <a:t>Arizona</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l" fontAlgn="b"/>
                      <a:r>
                        <a:rPr lang="en-IN" sz="1200" u="none" strike="noStrike">
                          <a:ln>
                            <a:noFill/>
                          </a:ln>
                          <a:solidFill>
                            <a:schemeClr val="tx1"/>
                          </a:solidFill>
                          <a:effectLst/>
                        </a:rPr>
                        <a:t>Pontiac,Cadillac</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ctr" fontAlgn="b"/>
                      <a:r>
                        <a:rPr lang="en-IN" sz="1200" u="none" strike="noStrike" dirty="0">
                          <a:ln>
                            <a:noFill/>
                          </a:ln>
                          <a:solidFill>
                            <a:schemeClr val="tx1"/>
                          </a:solidFill>
                          <a:effectLst/>
                        </a:rPr>
                        <a:t>3</a:t>
                      </a:r>
                      <a:endParaRPr lang="en-IN" sz="1200" b="0" i="0" u="none" strike="noStrike" dirty="0">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extLst>
                  <a:ext uri="{0D108BD9-81ED-4DB2-BD59-A6C34878D82A}">
                    <a16:rowId xmlns:a16="http://schemas.microsoft.com/office/drawing/2014/main" val="134029567"/>
                  </a:ext>
                </a:extLst>
              </a:tr>
              <a:tr h="189189">
                <a:tc>
                  <a:txBody>
                    <a:bodyPr/>
                    <a:lstStyle/>
                    <a:p>
                      <a:pPr algn="l" fontAlgn="b"/>
                      <a:r>
                        <a:rPr lang="en-IN" sz="1200" u="none" strike="noStrike">
                          <a:ln>
                            <a:noFill/>
                          </a:ln>
                          <a:solidFill>
                            <a:schemeClr val="tx1"/>
                          </a:solidFill>
                          <a:effectLst/>
                        </a:rPr>
                        <a:t>Georgia</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l" fontAlgn="b"/>
                      <a:r>
                        <a:rPr lang="en-IN" sz="1200" u="none" strike="noStrike">
                          <a:ln>
                            <a:noFill/>
                          </a:ln>
                          <a:solidFill>
                            <a:schemeClr val="tx1"/>
                          </a:solidFill>
                          <a:effectLst/>
                        </a:rPr>
                        <a:t>Toyota</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ctr" fontAlgn="b"/>
                      <a:r>
                        <a:rPr lang="en-IN" sz="1200" u="none" strike="noStrike" dirty="0">
                          <a:ln>
                            <a:noFill/>
                          </a:ln>
                          <a:solidFill>
                            <a:schemeClr val="tx1"/>
                          </a:solidFill>
                          <a:effectLst/>
                        </a:rPr>
                        <a:t>3</a:t>
                      </a:r>
                      <a:endParaRPr lang="en-IN" sz="1200" b="0" i="0" u="none" strike="noStrike" dirty="0">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extLst>
                  <a:ext uri="{0D108BD9-81ED-4DB2-BD59-A6C34878D82A}">
                    <a16:rowId xmlns:a16="http://schemas.microsoft.com/office/drawing/2014/main" val="2512197367"/>
                  </a:ext>
                </a:extLst>
              </a:tr>
              <a:tr h="189189">
                <a:tc>
                  <a:txBody>
                    <a:bodyPr/>
                    <a:lstStyle/>
                    <a:p>
                      <a:pPr algn="l" fontAlgn="b"/>
                      <a:r>
                        <a:rPr lang="en-IN" sz="1200" u="none" strike="noStrike">
                          <a:ln>
                            <a:noFill/>
                          </a:ln>
                          <a:solidFill>
                            <a:schemeClr val="tx1"/>
                          </a:solidFill>
                          <a:effectLst/>
                        </a:rPr>
                        <a:t>Illinois</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l" fontAlgn="b"/>
                      <a:r>
                        <a:rPr lang="en-IN" sz="1200" u="none" strike="noStrike">
                          <a:ln>
                            <a:noFill/>
                          </a:ln>
                          <a:solidFill>
                            <a:schemeClr val="tx1"/>
                          </a:solidFill>
                          <a:effectLst/>
                        </a:rPr>
                        <a:t>Ford,GMC,Chevrolet</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ctr" fontAlgn="b"/>
                      <a:r>
                        <a:rPr lang="en-IN" sz="1200" u="none" strike="noStrike" dirty="0">
                          <a:ln>
                            <a:noFill/>
                          </a:ln>
                          <a:solidFill>
                            <a:schemeClr val="tx1"/>
                          </a:solidFill>
                          <a:effectLst/>
                        </a:rPr>
                        <a:t>3</a:t>
                      </a:r>
                      <a:endParaRPr lang="en-IN" sz="1200" b="0" i="0" u="none" strike="noStrike" dirty="0">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extLst>
                  <a:ext uri="{0D108BD9-81ED-4DB2-BD59-A6C34878D82A}">
                    <a16:rowId xmlns:a16="http://schemas.microsoft.com/office/drawing/2014/main" val="2948809079"/>
                  </a:ext>
                </a:extLst>
              </a:tr>
              <a:tr h="189189">
                <a:tc>
                  <a:txBody>
                    <a:bodyPr/>
                    <a:lstStyle/>
                    <a:p>
                      <a:pPr algn="l" fontAlgn="b"/>
                      <a:r>
                        <a:rPr lang="en-IN" sz="1200" u="none" strike="noStrike">
                          <a:ln>
                            <a:noFill/>
                          </a:ln>
                          <a:solidFill>
                            <a:schemeClr val="tx1"/>
                          </a:solidFill>
                          <a:effectLst/>
                        </a:rPr>
                        <a:t>Michigan</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l" fontAlgn="b"/>
                      <a:r>
                        <a:rPr lang="en-IN" sz="1200" u="none" strike="noStrike">
                          <a:ln>
                            <a:noFill/>
                          </a:ln>
                          <a:solidFill>
                            <a:schemeClr val="tx1"/>
                          </a:solidFill>
                          <a:effectLst/>
                        </a:rPr>
                        <a:t>Ford</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ctr" fontAlgn="b"/>
                      <a:r>
                        <a:rPr lang="en-IN" sz="1200" u="none" strike="noStrike" dirty="0">
                          <a:ln>
                            <a:noFill/>
                          </a:ln>
                          <a:solidFill>
                            <a:schemeClr val="tx1"/>
                          </a:solidFill>
                          <a:effectLst/>
                        </a:rPr>
                        <a:t>3</a:t>
                      </a:r>
                      <a:endParaRPr lang="en-IN" sz="1200" b="0" i="0" u="none" strike="noStrike" dirty="0">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extLst>
                  <a:ext uri="{0D108BD9-81ED-4DB2-BD59-A6C34878D82A}">
                    <a16:rowId xmlns:a16="http://schemas.microsoft.com/office/drawing/2014/main" val="2370481999"/>
                  </a:ext>
                </a:extLst>
              </a:tr>
              <a:tr h="189189">
                <a:tc>
                  <a:txBody>
                    <a:bodyPr/>
                    <a:lstStyle/>
                    <a:p>
                      <a:pPr algn="l" fontAlgn="b"/>
                      <a:r>
                        <a:rPr lang="en-IN" sz="1200" u="none" strike="noStrike">
                          <a:ln>
                            <a:noFill/>
                          </a:ln>
                          <a:solidFill>
                            <a:schemeClr val="tx1"/>
                          </a:solidFill>
                          <a:effectLst/>
                        </a:rPr>
                        <a:t>Minnesota</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l" fontAlgn="b"/>
                      <a:r>
                        <a:rPr lang="en-IN" sz="1200" u="none" strike="noStrike">
                          <a:ln>
                            <a:noFill/>
                          </a:ln>
                          <a:solidFill>
                            <a:schemeClr val="tx1"/>
                          </a:solidFill>
                          <a:effectLst/>
                        </a:rPr>
                        <a:t>GMC</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ctr" fontAlgn="b"/>
                      <a:r>
                        <a:rPr lang="en-IN" sz="1200" u="none" strike="noStrike" dirty="0">
                          <a:ln>
                            <a:noFill/>
                          </a:ln>
                          <a:solidFill>
                            <a:schemeClr val="tx1"/>
                          </a:solidFill>
                          <a:effectLst/>
                        </a:rPr>
                        <a:t>3</a:t>
                      </a:r>
                      <a:endParaRPr lang="en-IN" sz="1200" b="0" i="0" u="none" strike="noStrike" dirty="0">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extLst>
                  <a:ext uri="{0D108BD9-81ED-4DB2-BD59-A6C34878D82A}">
                    <a16:rowId xmlns:a16="http://schemas.microsoft.com/office/drawing/2014/main" val="642495028"/>
                  </a:ext>
                </a:extLst>
              </a:tr>
              <a:tr h="189189">
                <a:tc>
                  <a:txBody>
                    <a:bodyPr/>
                    <a:lstStyle/>
                    <a:p>
                      <a:pPr algn="l" fontAlgn="b"/>
                      <a:r>
                        <a:rPr lang="en-IN" sz="1200" u="none" strike="noStrike">
                          <a:ln>
                            <a:noFill/>
                          </a:ln>
                          <a:solidFill>
                            <a:schemeClr val="tx1"/>
                          </a:solidFill>
                          <a:effectLst/>
                        </a:rPr>
                        <a:t>Nevada</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l" fontAlgn="b"/>
                      <a:r>
                        <a:rPr lang="en-IN" sz="1200" u="none" strike="noStrike">
                          <a:ln>
                            <a:noFill/>
                          </a:ln>
                          <a:solidFill>
                            <a:schemeClr val="tx1"/>
                          </a:solidFill>
                          <a:effectLst/>
                        </a:rPr>
                        <a:t>Pontiac</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ctr" fontAlgn="b"/>
                      <a:r>
                        <a:rPr lang="en-IN" sz="1200" u="none" strike="noStrike" dirty="0">
                          <a:ln>
                            <a:noFill/>
                          </a:ln>
                          <a:solidFill>
                            <a:schemeClr val="tx1"/>
                          </a:solidFill>
                          <a:effectLst/>
                        </a:rPr>
                        <a:t>3</a:t>
                      </a:r>
                      <a:endParaRPr lang="en-IN" sz="1200" b="0" i="0" u="none" strike="noStrike" dirty="0">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extLst>
                  <a:ext uri="{0D108BD9-81ED-4DB2-BD59-A6C34878D82A}">
                    <a16:rowId xmlns:a16="http://schemas.microsoft.com/office/drawing/2014/main" val="768871720"/>
                  </a:ext>
                </a:extLst>
              </a:tr>
              <a:tr h="189189">
                <a:tc>
                  <a:txBody>
                    <a:bodyPr/>
                    <a:lstStyle/>
                    <a:p>
                      <a:pPr algn="l" fontAlgn="b"/>
                      <a:r>
                        <a:rPr lang="en-IN" sz="1200" u="none" strike="noStrike">
                          <a:ln>
                            <a:noFill/>
                          </a:ln>
                          <a:solidFill>
                            <a:schemeClr val="tx1"/>
                          </a:solidFill>
                          <a:effectLst/>
                        </a:rPr>
                        <a:t>North Carolina</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l" fontAlgn="b"/>
                      <a:r>
                        <a:rPr lang="en-IN" sz="1200" u="none" strike="noStrike">
                          <a:ln>
                            <a:noFill/>
                          </a:ln>
                          <a:solidFill>
                            <a:schemeClr val="tx1"/>
                          </a:solidFill>
                          <a:effectLst/>
                        </a:rPr>
                        <a:t>Volvo</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ctr" fontAlgn="b"/>
                      <a:r>
                        <a:rPr lang="en-IN" sz="1200" u="none" strike="noStrike" dirty="0">
                          <a:ln>
                            <a:noFill/>
                          </a:ln>
                          <a:solidFill>
                            <a:schemeClr val="tx1"/>
                          </a:solidFill>
                          <a:effectLst/>
                        </a:rPr>
                        <a:t>3</a:t>
                      </a:r>
                      <a:endParaRPr lang="en-IN" sz="1200" b="0" i="0" u="none" strike="noStrike" dirty="0">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extLst>
                  <a:ext uri="{0D108BD9-81ED-4DB2-BD59-A6C34878D82A}">
                    <a16:rowId xmlns:a16="http://schemas.microsoft.com/office/drawing/2014/main" val="1541679219"/>
                  </a:ext>
                </a:extLst>
              </a:tr>
              <a:tr h="189189">
                <a:tc>
                  <a:txBody>
                    <a:bodyPr/>
                    <a:lstStyle/>
                    <a:p>
                      <a:pPr algn="l" fontAlgn="b"/>
                      <a:r>
                        <a:rPr lang="en-IN" sz="1200" u="none" strike="noStrike">
                          <a:ln>
                            <a:noFill/>
                          </a:ln>
                          <a:solidFill>
                            <a:schemeClr val="tx1"/>
                          </a:solidFill>
                          <a:effectLst/>
                        </a:rPr>
                        <a:t>Pennsylvania</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l" fontAlgn="b"/>
                      <a:r>
                        <a:rPr lang="en-IN" sz="1200" u="none" strike="noStrike">
                          <a:ln>
                            <a:noFill/>
                          </a:ln>
                          <a:solidFill>
                            <a:schemeClr val="tx1"/>
                          </a:solidFill>
                          <a:effectLst/>
                        </a:rPr>
                        <a:t>Toyota</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ctr" fontAlgn="b"/>
                      <a:r>
                        <a:rPr lang="en-IN" sz="1200" u="none" strike="noStrike" dirty="0">
                          <a:ln>
                            <a:noFill/>
                          </a:ln>
                          <a:solidFill>
                            <a:schemeClr val="tx1"/>
                          </a:solidFill>
                          <a:effectLst/>
                        </a:rPr>
                        <a:t>3</a:t>
                      </a:r>
                      <a:endParaRPr lang="en-IN" sz="1200" b="0" i="0" u="none" strike="noStrike" dirty="0">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extLst>
                  <a:ext uri="{0D108BD9-81ED-4DB2-BD59-A6C34878D82A}">
                    <a16:rowId xmlns:a16="http://schemas.microsoft.com/office/drawing/2014/main" val="1854324930"/>
                  </a:ext>
                </a:extLst>
              </a:tr>
              <a:tr h="189189">
                <a:tc>
                  <a:txBody>
                    <a:bodyPr/>
                    <a:lstStyle/>
                    <a:p>
                      <a:pPr algn="l" fontAlgn="b"/>
                      <a:r>
                        <a:rPr lang="en-IN" sz="1200" u="none" strike="noStrike">
                          <a:ln>
                            <a:noFill/>
                          </a:ln>
                          <a:solidFill>
                            <a:schemeClr val="tx1"/>
                          </a:solidFill>
                          <a:effectLst/>
                        </a:rPr>
                        <a:t>Tennessee</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l" fontAlgn="b"/>
                      <a:r>
                        <a:rPr lang="en-IN" sz="1200" u="none" strike="noStrike">
                          <a:ln>
                            <a:noFill/>
                          </a:ln>
                          <a:solidFill>
                            <a:schemeClr val="tx1"/>
                          </a:solidFill>
                          <a:effectLst/>
                        </a:rPr>
                        <a:t>Mazda</a:t>
                      </a:r>
                      <a:endParaRPr lang="en-IN" sz="1200" b="0" i="0" u="none" strike="noStrike">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tc>
                  <a:txBody>
                    <a:bodyPr/>
                    <a:lstStyle/>
                    <a:p>
                      <a:pPr algn="ctr" fontAlgn="b"/>
                      <a:r>
                        <a:rPr lang="en-IN" sz="1200" u="none" strike="noStrike" dirty="0">
                          <a:ln>
                            <a:noFill/>
                          </a:ln>
                          <a:solidFill>
                            <a:schemeClr val="tx1"/>
                          </a:solidFill>
                          <a:effectLst/>
                        </a:rPr>
                        <a:t>3</a:t>
                      </a:r>
                      <a:endParaRPr lang="en-IN" sz="1200" b="0" i="0" u="none" strike="noStrike" dirty="0">
                        <a:ln>
                          <a:noFill/>
                        </a:ln>
                        <a:solidFill>
                          <a:schemeClr val="tx1"/>
                        </a:solidFill>
                        <a:effectLst/>
                        <a:latin typeface="Calibri" panose="020F0502020204030204" pitchFamily="34" charset="0"/>
                      </a:endParaRPr>
                    </a:p>
                  </a:txBody>
                  <a:tcPr marL="108000" marR="36000" marT="9459" marB="0" anchor="b">
                    <a:solidFill>
                      <a:schemeClr val="accent1">
                        <a:lumMod val="20000"/>
                        <a:lumOff val="80000"/>
                      </a:schemeClr>
                    </a:solidFill>
                  </a:tcPr>
                </a:tc>
                <a:extLst>
                  <a:ext uri="{0D108BD9-81ED-4DB2-BD59-A6C34878D82A}">
                    <a16:rowId xmlns:a16="http://schemas.microsoft.com/office/drawing/2014/main" val="1793508643"/>
                  </a:ext>
                </a:extLst>
              </a:tr>
            </a:tbl>
          </a:graphicData>
        </a:graphic>
      </p:graphicFrame>
      <p:sp>
        <p:nvSpPr>
          <p:cNvPr id="5" name="TextBox 4">
            <a:extLst>
              <a:ext uri="{FF2B5EF4-FFF2-40B4-BE49-F238E27FC236}">
                <a16:creationId xmlns:a16="http://schemas.microsoft.com/office/drawing/2014/main" id="{6665C9C9-5CFF-6855-3250-65CC101184E5}"/>
              </a:ext>
            </a:extLst>
          </p:cNvPr>
          <p:cNvSpPr txBox="1"/>
          <p:nvPr/>
        </p:nvSpPr>
        <p:spPr>
          <a:xfrm>
            <a:off x="316788" y="6247045"/>
            <a:ext cx="3057632" cy="461665"/>
          </a:xfrm>
          <a:prstGeom prst="rect">
            <a:avLst/>
          </a:prstGeom>
          <a:noFill/>
        </p:spPr>
        <p:txBody>
          <a:bodyPr wrap="none" rtlCol="0">
            <a:spAutoFit/>
          </a:bodyPr>
          <a:lstStyle/>
          <a:p>
            <a:r>
              <a:rPr lang="en-IN" sz="1200" i="1" dirty="0"/>
              <a:t>* Showing states where Number of orders for </a:t>
            </a:r>
          </a:p>
          <a:p>
            <a:r>
              <a:rPr lang="en-IN" sz="1200" i="1" dirty="0"/>
              <a:t>top selling cars is more than 2.</a:t>
            </a:r>
          </a:p>
        </p:txBody>
      </p:sp>
      <p:sp>
        <p:nvSpPr>
          <p:cNvPr id="2" name="Rectangle 1">
            <a:extLst>
              <a:ext uri="{FF2B5EF4-FFF2-40B4-BE49-F238E27FC236}">
                <a16:creationId xmlns:a16="http://schemas.microsoft.com/office/drawing/2014/main" id="{9ED0F9BA-336B-0D3F-A9DC-EAB701025C51}"/>
              </a:ext>
            </a:extLst>
          </p:cNvPr>
          <p:cNvSpPr/>
          <p:nvPr/>
        </p:nvSpPr>
        <p:spPr>
          <a:xfrm>
            <a:off x="316788" y="914877"/>
            <a:ext cx="3536756" cy="533216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E5E3AD0B-307F-6DFA-2D8B-3931312B4774}"/>
              </a:ext>
            </a:extLst>
          </p:cNvPr>
          <p:cNvCxnSpPr/>
          <p:nvPr/>
        </p:nvCxnSpPr>
        <p:spPr>
          <a:xfrm>
            <a:off x="1567543" y="914877"/>
            <a:ext cx="0" cy="533216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FDB3C2E5-F286-7AAE-1103-2F136B931C74}"/>
              </a:ext>
            </a:extLst>
          </p:cNvPr>
          <p:cNvCxnSpPr/>
          <p:nvPr/>
        </p:nvCxnSpPr>
        <p:spPr>
          <a:xfrm>
            <a:off x="3026229" y="914877"/>
            <a:ext cx="0" cy="533216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548F0192-E141-6B77-B430-DCACDC8F282F}"/>
              </a:ext>
            </a:extLst>
          </p:cNvPr>
          <p:cNvCxnSpPr>
            <a:cxnSpLocks/>
          </p:cNvCxnSpPr>
          <p:nvPr/>
        </p:nvCxnSpPr>
        <p:spPr>
          <a:xfrm>
            <a:off x="316788" y="1651518"/>
            <a:ext cx="3536756"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2D549E8-20CE-1465-314A-B18A51ABDD8E}"/>
              </a:ext>
            </a:extLst>
          </p:cNvPr>
          <p:cNvCxnSpPr>
            <a:cxnSpLocks/>
          </p:cNvCxnSpPr>
          <p:nvPr/>
        </p:nvCxnSpPr>
        <p:spPr>
          <a:xfrm>
            <a:off x="316788" y="5097624"/>
            <a:ext cx="3536756"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988FCEC-57C5-112C-7577-B9E3882CB095}"/>
              </a:ext>
            </a:extLst>
          </p:cNvPr>
          <p:cNvCxnSpPr>
            <a:cxnSpLocks/>
          </p:cNvCxnSpPr>
          <p:nvPr/>
        </p:nvCxnSpPr>
        <p:spPr>
          <a:xfrm>
            <a:off x="316788" y="5287347"/>
            <a:ext cx="3536756"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980DED1-8F3D-9635-87A1-96E9C3D9B685}"/>
              </a:ext>
            </a:extLst>
          </p:cNvPr>
          <p:cNvCxnSpPr>
            <a:cxnSpLocks/>
          </p:cNvCxnSpPr>
          <p:nvPr/>
        </p:nvCxnSpPr>
        <p:spPr>
          <a:xfrm>
            <a:off x="316788" y="5477069"/>
            <a:ext cx="3536756"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294FF065-F23E-9A4A-CB60-E709654EBAE8}"/>
              </a:ext>
            </a:extLst>
          </p:cNvPr>
          <p:cNvCxnSpPr>
            <a:cxnSpLocks/>
          </p:cNvCxnSpPr>
          <p:nvPr/>
        </p:nvCxnSpPr>
        <p:spPr>
          <a:xfrm>
            <a:off x="316788" y="5676122"/>
            <a:ext cx="3536756"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2FA4733B-5A4F-D7CE-ED36-21B3D99FE581}"/>
              </a:ext>
            </a:extLst>
          </p:cNvPr>
          <p:cNvCxnSpPr>
            <a:cxnSpLocks/>
          </p:cNvCxnSpPr>
          <p:nvPr/>
        </p:nvCxnSpPr>
        <p:spPr>
          <a:xfrm>
            <a:off x="316788" y="5865845"/>
            <a:ext cx="3536756"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ED55412F-FAA4-AD38-D2E8-B8F645AA9F58}"/>
              </a:ext>
            </a:extLst>
          </p:cNvPr>
          <p:cNvCxnSpPr>
            <a:cxnSpLocks/>
          </p:cNvCxnSpPr>
          <p:nvPr/>
        </p:nvCxnSpPr>
        <p:spPr>
          <a:xfrm>
            <a:off x="316788" y="6055567"/>
            <a:ext cx="3536756"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A07ACDB8-B183-9C5E-FC6B-2A32D50C792E}"/>
              </a:ext>
            </a:extLst>
          </p:cNvPr>
          <p:cNvCxnSpPr>
            <a:cxnSpLocks/>
          </p:cNvCxnSpPr>
          <p:nvPr/>
        </p:nvCxnSpPr>
        <p:spPr>
          <a:xfrm>
            <a:off x="316788" y="1850573"/>
            <a:ext cx="3536756"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E30C551-5A68-AF00-56F2-71E52221697E}"/>
              </a:ext>
            </a:extLst>
          </p:cNvPr>
          <p:cNvCxnSpPr>
            <a:cxnSpLocks/>
          </p:cNvCxnSpPr>
          <p:nvPr/>
        </p:nvCxnSpPr>
        <p:spPr>
          <a:xfrm>
            <a:off x="319892" y="2030966"/>
            <a:ext cx="3536756"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E46285C-5618-B779-D2A2-5B3E9FCA2D0E}"/>
              </a:ext>
            </a:extLst>
          </p:cNvPr>
          <p:cNvCxnSpPr>
            <a:cxnSpLocks/>
          </p:cNvCxnSpPr>
          <p:nvPr/>
        </p:nvCxnSpPr>
        <p:spPr>
          <a:xfrm>
            <a:off x="316788" y="2407300"/>
            <a:ext cx="3536756"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7980BA20-8A46-4E12-4630-0FCF36AE7056}"/>
              </a:ext>
            </a:extLst>
          </p:cNvPr>
          <p:cNvCxnSpPr>
            <a:cxnSpLocks/>
          </p:cNvCxnSpPr>
          <p:nvPr/>
        </p:nvCxnSpPr>
        <p:spPr>
          <a:xfrm>
            <a:off x="316788" y="2606352"/>
            <a:ext cx="3536756"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173EF78F-474B-4D40-D350-7F7DA031D746}"/>
              </a:ext>
            </a:extLst>
          </p:cNvPr>
          <p:cNvCxnSpPr>
            <a:cxnSpLocks/>
          </p:cNvCxnSpPr>
          <p:nvPr/>
        </p:nvCxnSpPr>
        <p:spPr>
          <a:xfrm>
            <a:off x="316788" y="2796076"/>
            <a:ext cx="3536756" cy="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BECD4CD1-E144-45AF-CD92-CC11806F5066}"/>
              </a:ext>
            </a:extLst>
          </p:cNvPr>
          <p:cNvCxnSpPr>
            <a:cxnSpLocks/>
          </p:cNvCxnSpPr>
          <p:nvPr/>
        </p:nvCxnSpPr>
        <p:spPr>
          <a:xfrm>
            <a:off x="316788" y="2985798"/>
            <a:ext cx="3536756"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F6B5AE56-8721-794F-AD67-0A9CD3EBE8D4}"/>
              </a:ext>
            </a:extLst>
          </p:cNvPr>
          <p:cNvCxnSpPr>
            <a:cxnSpLocks/>
          </p:cNvCxnSpPr>
          <p:nvPr/>
        </p:nvCxnSpPr>
        <p:spPr>
          <a:xfrm>
            <a:off x="316788" y="3184852"/>
            <a:ext cx="3536756"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23CBD0E9-5CCB-B352-BE30-C212583BC392}"/>
              </a:ext>
            </a:extLst>
          </p:cNvPr>
          <p:cNvCxnSpPr>
            <a:cxnSpLocks/>
          </p:cNvCxnSpPr>
          <p:nvPr/>
        </p:nvCxnSpPr>
        <p:spPr>
          <a:xfrm>
            <a:off x="316788" y="3379237"/>
            <a:ext cx="3536756"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08D6DCA7-FF18-990E-83B2-68A90F198584}"/>
              </a:ext>
            </a:extLst>
          </p:cNvPr>
          <p:cNvCxnSpPr>
            <a:cxnSpLocks/>
          </p:cNvCxnSpPr>
          <p:nvPr/>
        </p:nvCxnSpPr>
        <p:spPr>
          <a:xfrm>
            <a:off x="316788" y="3564295"/>
            <a:ext cx="3536756"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79137A3-960D-CD92-8EB5-0A2D99DE307E}"/>
              </a:ext>
            </a:extLst>
          </p:cNvPr>
          <p:cNvCxnSpPr>
            <a:cxnSpLocks/>
          </p:cNvCxnSpPr>
          <p:nvPr/>
        </p:nvCxnSpPr>
        <p:spPr>
          <a:xfrm>
            <a:off x="316788" y="3763347"/>
            <a:ext cx="3536756"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D408986F-B0E1-A2B8-DDD0-F7CD28E59CFB}"/>
              </a:ext>
            </a:extLst>
          </p:cNvPr>
          <p:cNvCxnSpPr>
            <a:cxnSpLocks/>
          </p:cNvCxnSpPr>
          <p:nvPr/>
        </p:nvCxnSpPr>
        <p:spPr>
          <a:xfrm>
            <a:off x="316788" y="4130352"/>
            <a:ext cx="3536756"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AABB532F-D7EE-EA36-87AB-0E4EF2E8372E}"/>
              </a:ext>
            </a:extLst>
          </p:cNvPr>
          <p:cNvCxnSpPr>
            <a:cxnSpLocks/>
          </p:cNvCxnSpPr>
          <p:nvPr/>
        </p:nvCxnSpPr>
        <p:spPr>
          <a:xfrm>
            <a:off x="316788" y="4329406"/>
            <a:ext cx="3536756"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1F6AB09-C7F7-10AE-3359-AD8FC55E670C}"/>
              </a:ext>
            </a:extLst>
          </p:cNvPr>
          <p:cNvCxnSpPr>
            <a:cxnSpLocks/>
          </p:cNvCxnSpPr>
          <p:nvPr/>
        </p:nvCxnSpPr>
        <p:spPr>
          <a:xfrm>
            <a:off x="316788" y="4519128"/>
            <a:ext cx="3536756"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00DE5D32-198C-82BF-0309-E28F67369D84}"/>
              </a:ext>
            </a:extLst>
          </p:cNvPr>
          <p:cNvCxnSpPr>
            <a:cxnSpLocks/>
          </p:cNvCxnSpPr>
          <p:nvPr/>
        </p:nvCxnSpPr>
        <p:spPr>
          <a:xfrm>
            <a:off x="316788" y="4708851"/>
            <a:ext cx="3536756"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07E82F36-51E8-923A-30BF-D152BC8DA68E}"/>
              </a:ext>
            </a:extLst>
          </p:cNvPr>
          <p:cNvCxnSpPr>
            <a:cxnSpLocks/>
          </p:cNvCxnSpPr>
          <p:nvPr/>
        </p:nvCxnSpPr>
        <p:spPr>
          <a:xfrm>
            <a:off x="316788" y="4907904"/>
            <a:ext cx="3536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49360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143B171-50B5-BEDF-3E6A-E4F07773417A}"/>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1000" cy="695422"/>
          </a:xfrm>
          <a:prstGeom prst="rect">
            <a:avLst/>
          </a:prstGeom>
        </p:spPr>
      </p:pic>
      <p:pic>
        <p:nvPicPr>
          <p:cNvPr id="6" name="Picture 5">
            <a:extLst>
              <a:ext uri="{FF2B5EF4-FFF2-40B4-BE49-F238E27FC236}">
                <a16:creationId xmlns:a16="http://schemas.microsoft.com/office/drawing/2014/main" id="{2273A633-3722-54F6-F8E0-71677B0CC7E6}"/>
              </a:ext>
            </a:extLst>
          </p:cNvPr>
          <p:cNvPicPr>
            <a:picLocks noGrp="1" noRot="1" noChangeAspect="1" noMove="1" noResize="1" noEditPoints="1" noAdjustHandles="1" noChangeArrowheads="1" noChangeShapeType="1" noCrop="1"/>
          </p:cNvPicPr>
          <p:nvPr/>
        </p:nvPicPr>
        <p:blipFill>
          <a:blip r:embed="rId3"/>
          <a:stretch>
            <a:fillRect/>
          </a:stretch>
        </p:blipFill>
        <p:spPr>
          <a:xfrm>
            <a:off x="10791630" y="0"/>
            <a:ext cx="1400370" cy="600159"/>
          </a:xfrm>
          <a:prstGeom prst="rect">
            <a:avLst/>
          </a:prstGeom>
        </p:spPr>
      </p:pic>
      <p:sp>
        <p:nvSpPr>
          <p:cNvPr id="2" name="Title 1">
            <a:extLst>
              <a:ext uri="{FF2B5EF4-FFF2-40B4-BE49-F238E27FC236}">
                <a16:creationId xmlns:a16="http://schemas.microsoft.com/office/drawing/2014/main" id="{86AA0D0D-9E1E-C629-6B50-1D345E010B4D}"/>
              </a:ext>
            </a:extLst>
          </p:cNvPr>
          <p:cNvSpPr>
            <a:spLocks noGrp="1"/>
          </p:cNvSpPr>
          <p:nvPr>
            <p:ph type="ctrTitle"/>
          </p:nvPr>
        </p:nvSpPr>
        <p:spPr>
          <a:xfrm>
            <a:off x="1524000" y="1556473"/>
            <a:ext cx="9144000" cy="2387600"/>
          </a:xfrm>
        </p:spPr>
        <p:txBody>
          <a:bodyPr>
            <a:normAutofit/>
          </a:bodyPr>
          <a:lstStyle/>
          <a:p>
            <a:r>
              <a:rPr lang="en-IN" sz="5400" b="1" dirty="0">
                <a:solidFill>
                  <a:schemeClr val="accent1">
                    <a:lumMod val="75000"/>
                  </a:schemeClr>
                </a:solidFill>
                <a:latin typeface="+mn-lt"/>
                <a:ea typeface="ADLaM Display" panose="020F0502020204030204" pitchFamily="2" charset="0"/>
                <a:cs typeface="ADLaM Display" panose="020F0502020204030204" pitchFamily="2" charset="0"/>
              </a:rPr>
              <a:t>Revenue Metrics</a:t>
            </a:r>
          </a:p>
        </p:txBody>
      </p:sp>
    </p:spTree>
    <p:extLst>
      <p:ext uri="{BB962C8B-B14F-4D97-AF65-F5344CB8AC3E}">
        <p14:creationId xmlns:p14="http://schemas.microsoft.com/office/powerpoint/2010/main" val="2411749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3107</TotalTime>
  <Words>3842</Words>
  <Application>Microsoft Office PowerPoint</Application>
  <PresentationFormat>Widescreen</PresentationFormat>
  <Paragraphs>437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Söhne</vt:lpstr>
      <vt:lpstr>Office Theme</vt:lpstr>
      <vt:lpstr>SQL and Databases:</vt:lpstr>
      <vt:lpstr>Business Overview</vt:lpstr>
      <vt:lpstr>Customer Metrics</vt:lpstr>
      <vt:lpstr>Distribution of Customers Across States</vt:lpstr>
      <vt:lpstr>Average Customer Ratings by Quarter</vt:lpstr>
      <vt:lpstr>Trend of Customer Satisfaction</vt:lpstr>
      <vt:lpstr>Top Vehicle Makers Preferred by Customers</vt:lpstr>
      <vt:lpstr>Most Preferred Vehicle Make in each State</vt:lpstr>
      <vt:lpstr>Revenue Metrics</vt:lpstr>
      <vt:lpstr>Trend of Purchases by Quarter</vt:lpstr>
      <vt:lpstr>Quarter on Quarter % Change in Revenue</vt:lpstr>
      <vt:lpstr>Trend of Revenue and Orders by Quarters</vt:lpstr>
      <vt:lpstr>Shipping Metrics</vt:lpstr>
      <vt:lpstr>Average Discount Offered by Credit Card Type</vt:lpstr>
      <vt:lpstr>Time Taken to Ship Orders by Quarter</vt:lpstr>
      <vt:lpstr>Insights and Recommendations</vt:lpstr>
      <vt:lpstr>Insights and Recommendations</vt:lpstr>
      <vt:lpstr>Insights and Recommendations</vt:lpstr>
      <vt:lpstr>Insights and Recommendations</vt:lpstr>
      <vt:lpstr>Overall 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and Databases:</dc:title>
  <dc:creator>Tuhin Sengupta</dc:creator>
  <cp:lastModifiedBy>Tuhin Sengupta</cp:lastModifiedBy>
  <cp:revision>13</cp:revision>
  <dcterms:created xsi:type="dcterms:W3CDTF">2023-11-08T10:11:08Z</dcterms:created>
  <dcterms:modified xsi:type="dcterms:W3CDTF">2023-11-15T05:16:53Z</dcterms:modified>
</cp:coreProperties>
</file>