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4" r:id="rId6"/>
    <p:sldId id="265" r:id="rId7"/>
    <p:sldId id="266" r:id="rId8"/>
    <p:sldId id="259" r:id="rId9"/>
    <p:sldId id="261" r:id="rId10"/>
    <p:sldId id="262" r:id="rId11"/>
    <p:sldId id="263" r:id="rId12"/>
    <p:sldId id="267" r:id="rId13"/>
    <p:sldId id="282" r:id="rId14"/>
    <p:sldId id="269" r:id="rId15"/>
    <p:sldId id="270" r:id="rId16"/>
    <p:sldId id="274" r:id="rId17"/>
    <p:sldId id="272" r:id="rId18"/>
    <p:sldId id="273" r:id="rId19"/>
    <p:sldId id="275" r:id="rId20"/>
    <p:sldId id="283" r:id="rId21"/>
    <p:sldId id="276" r:id="rId22"/>
    <p:sldId id="277" r:id="rId23"/>
    <p:sldId id="278" r:id="rId24"/>
    <p:sldId id="279" r:id="rId25"/>
    <p:sldId id="280" r:id="rId26"/>
    <p:sldId id="281" r:id="rId27"/>
    <p:sldId id="284" r:id="rId28"/>
    <p:sldId id="271" r:id="rId29"/>
    <p:sldId id="286" r:id="rId30"/>
    <p:sldId id="287" r:id="rId31"/>
    <p:sldId id="288" r:id="rId32"/>
    <p:sldId id="289" r:id="rId33"/>
    <p:sldId id="290" r:id="rId34"/>
    <p:sldId id="291" r:id="rId35"/>
    <p:sldId id="293" r:id="rId36"/>
    <p:sldId id="295" r:id="rId37"/>
    <p:sldId id="296" r:id="rId38"/>
    <p:sldId id="297" r:id="rId39"/>
    <p:sldId id="29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65" autoAdjust="0"/>
    <p:restoredTop sz="94660"/>
  </p:normalViewPr>
  <p:slideViewPr>
    <p:cSldViewPr snapToGrid="0">
      <p:cViewPr varScale="1">
        <p:scale>
          <a:sx n="116" d="100"/>
          <a:sy n="116" d="100"/>
        </p:scale>
        <p:origin x="36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43B825-4575-4EF4-875B-E02510BDE7F3}" type="datetimeFigureOut">
              <a:rPr lang="en-US" smtClean="0"/>
              <a:t>15/09/15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FF6128-E909-42E0-8B82-C9B9DBDE5F70}" type="slidenum">
              <a:rPr lang="en-US" smtClean="0"/>
              <a:t>‹#›</a:t>
            </a:fld>
            <a:endParaRPr lang="en-US"/>
          </a:p>
        </p:txBody>
      </p:sp>
    </p:spTree>
    <p:extLst>
      <p:ext uri="{BB962C8B-B14F-4D97-AF65-F5344CB8AC3E}">
        <p14:creationId xmlns:p14="http://schemas.microsoft.com/office/powerpoint/2010/main" val="282971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43B825-4575-4EF4-875B-E02510BDE7F3}" type="datetimeFigureOut">
              <a:rPr lang="en-US" smtClean="0"/>
              <a:t>15/09/15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FF6128-E909-42E0-8B82-C9B9DBDE5F70}" type="slidenum">
              <a:rPr lang="en-US" smtClean="0"/>
              <a:t>‹#›</a:t>
            </a:fld>
            <a:endParaRPr lang="en-US"/>
          </a:p>
        </p:txBody>
      </p:sp>
    </p:spTree>
    <p:extLst>
      <p:ext uri="{BB962C8B-B14F-4D97-AF65-F5344CB8AC3E}">
        <p14:creationId xmlns:p14="http://schemas.microsoft.com/office/powerpoint/2010/main" val="3125655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43B825-4575-4EF4-875B-E02510BDE7F3}" type="datetimeFigureOut">
              <a:rPr lang="en-US" smtClean="0"/>
              <a:t>15/09/15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FF6128-E909-42E0-8B82-C9B9DBDE5F70}" type="slidenum">
              <a:rPr lang="en-US" smtClean="0"/>
              <a:t>‹#›</a:t>
            </a:fld>
            <a:endParaRPr lang="en-US"/>
          </a:p>
        </p:txBody>
      </p:sp>
    </p:spTree>
    <p:extLst>
      <p:ext uri="{BB962C8B-B14F-4D97-AF65-F5344CB8AC3E}">
        <p14:creationId xmlns:p14="http://schemas.microsoft.com/office/powerpoint/2010/main" val="2721986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43B825-4575-4EF4-875B-E02510BDE7F3}" type="datetimeFigureOut">
              <a:rPr lang="en-US" smtClean="0"/>
              <a:t>15/09/15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FF6128-E909-42E0-8B82-C9B9DBDE5F70}" type="slidenum">
              <a:rPr lang="en-US" smtClean="0"/>
              <a:t>‹#›</a:t>
            </a:fld>
            <a:endParaRPr lang="en-US"/>
          </a:p>
        </p:txBody>
      </p:sp>
    </p:spTree>
    <p:extLst>
      <p:ext uri="{BB962C8B-B14F-4D97-AF65-F5344CB8AC3E}">
        <p14:creationId xmlns:p14="http://schemas.microsoft.com/office/powerpoint/2010/main" val="73166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43B825-4575-4EF4-875B-E02510BDE7F3}" type="datetimeFigureOut">
              <a:rPr lang="en-US" smtClean="0"/>
              <a:t>15/09/15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FF6128-E909-42E0-8B82-C9B9DBDE5F70}" type="slidenum">
              <a:rPr lang="en-US" smtClean="0"/>
              <a:t>‹#›</a:t>
            </a:fld>
            <a:endParaRPr lang="en-US"/>
          </a:p>
        </p:txBody>
      </p:sp>
    </p:spTree>
    <p:extLst>
      <p:ext uri="{BB962C8B-B14F-4D97-AF65-F5344CB8AC3E}">
        <p14:creationId xmlns:p14="http://schemas.microsoft.com/office/powerpoint/2010/main" val="179983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43B825-4575-4EF4-875B-E02510BDE7F3}" type="datetimeFigureOut">
              <a:rPr lang="en-US" smtClean="0"/>
              <a:t>15/09/15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FF6128-E909-42E0-8B82-C9B9DBDE5F70}" type="slidenum">
              <a:rPr lang="en-US" smtClean="0"/>
              <a:t>‹#›</a:t>
            </a:fld>
            <a:endParaRPr lang="en-US"/>
          </a:p>
        </p:txBody>
      </p:sp>
    </p:spTree>
    <p:extLst>
      <p:ext uri="{BB962C8B-B14F-4D97-AF65-F5344CB8AC3E}">
        <p14:creationId xmlns:p14="http://schemas.microsoft.com/office/powerpoint/2010/main" val="2077762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43B825-4575-4EF4-875B-E02510BDE7F3}" type="datetimeFigureOut">
              <a:rPr lang="en-US" smtClean="0"/>
              <a:t>15/09/15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FF6128-E909-42E0-8B82-C9B9DBDE5F70}" type="slidenum">
              <a:rPr lang="en-US" smtClean="0"/>
              <a:t>‹#›</a:t>
            </a:fld>
            <a:endParaRPr lang="en-US"/>
          </a:p>
        </p:txBody>
      </p:sp>
    </p:spTree>
    <p:extLst>
      <p:ext uri="{BB962C8B-B14F-4D97-AF65-F5344CB8AC3E}">
        <p14:creationId xmlns:p14="http://schemas.microsoft.com/office/powerpoint/2010/main" val="1900866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43B825-4575-4EF4-875B-E02510BDE7F3}" type="datetimeFigureOut">
              <a:rPr lang="en-US" smtClean="0"/>
              <a:t>15/09/15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FF6128-E909-42E0-8B82-C9B9DBDE5F70}" type="slidenum">
              <a:rPr lang="en-US" smtClean="0"/>
              <a:t>‹#›</a:t>
            </a:fld>
            <a:endParaRPr lang="en-US"/>
          </a:p>
        </p:txBody>
      </p:sp>
    </p:spTree>
    <p:extLst>
      <p:ext uri="{BB962C8B-B14F-4D97-AF65-F5344CB8AC3E}">
        <p14:creationId xmlns:p14="http://schemas.microsoft.com/office/powerpoint/2010/main" val="444373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43B825-4575-4EF4-875B-E02510BDE7F3}" type="datetimeFigureOut">
              <a:rPr lang="en-US" smtClean="0"/>
              <a:t>15/09/15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FF6128-E909-42E0-8B82-C9B9DBDE5F70}" type="slidenum">
              <a:rPr lang="en-US" smtClean="0"/>
              <a:t>‹#›</a:t>
            </a:fld>
            <a:endParaRPr lang="en-US"/>
          </a:p>
        </p:txBody>
      </p:sp>
    </p:spTree>
    <p:extLst>
      <p:ext uri="{BB962C8B-B14F-4D97-AF65-F5344CB8AC3E}">
        <p14:creationId xmlns:p14="http://schemas.microsoft.com/office/powerpoint/2010/main" val="2672107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43B825-4575-4EF4-875B-E02510BDE7F3}" type="datetimeFigureOut">
              <a:rPr lang="en-US" smtClean="0"/>
              <a:t>15/09/15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FF6128-E909-42E0-8B82-C9B9DBDE5F70}" type="slidenum">
              <a:rPr lang="en-US" smtClean="0"/>
              <a:t>‹#›</a:t>
            </a:fld>
            <a:endParaRPr lang="en-US"/>
          </a:p>
        </p:txBody>
      </p:sp>
    </p:spTree>
    <p:extLst>
      <p:ext uri="{BB962C8B-B14F-4D97-AF65-F5344CB8AC3E}">
        <p14:creationId xmlns:p14="http://schemas.microsoft.com/office/powerpoint/2010/main" val="2665274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43B825-4575-4EF4-875B-E02510BDE7F3}" type="datetimeFigureOut">
              <a:rPr lang="en-US" smtClean="0"/>
              <a:t>15/09/15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FF6128-E909-42E0-8B82-C9B9DBDE5F70}" type="slidenum">
              <a:rPr lang="en-US" smtClean="0"/>
              <a:t>‹#›</a:t>
            </a:fld>
            <a:endParaRPr lang="en-US"/>
          </a:p>
        </p:txBody>
      </p:sp>
    </p:spTree>
    <p:extLst>
      <p:ext uri="{BB962C8B-B14F-4D97-AF65-F5344CB8AC3E}">
        <p14:creationId xmlns:p14="http://schemas.microsoft.com/office/powerpoint/2010/main" val="3499530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43B825-4575-4EF4-875B-E02510BDE7F3}" type="datetimeFigureOut">
              <a:rPr lang="en-US" smtClean="0"/>
              <a:t>15/09/15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FF6128-E909-42E0-8B82-C9B9DBDE5F70}" type="slidenum">
              <a:rPr lang="en-US" smtClean="0"/>
              <a:t>‹#›</a:t>
            </a:fld>
            <a:endParaRPr lang="en-US"/>
          </a:p>
        </p:txBody>
      </p:sp>
    </p:spTree>
    <p:extLst>
      <p:ext uri="{BB962C8B-B14F-4D97-AF65-F5344CB8AC3E}">
        <p14:creationId xmlns:p14="http://schemas.microsoft.com/office/powerpoint/2010/main" val="216405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file:///E:\educational\datasheets\74HC_HCT595.pdf" TargetMode="External"/><Relationship Id="rId7" Type="http://schemas.openxmlformats.org/officeDocument/2006/relationships/image" Target="../media/image1.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hyperlink" Target="https://www.youtube.com/watch?v=d7Au3I4ZdZc" TargetMode="External"/><Relationship Id="rId4" Type="http://schemas.openxmlformats.org/officeDocument/2006/relationships/hyperlink" Target="http://extremeelectronics.co.in/avr-tutorials/using-shift-registers-with-avr-micro-avr-tutorial/"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Interface Shift Register with Atmega</a:t>
            </a:r>
            <a:endParaRPr lang="en-US" dirty="0"/>
          </a:p>
        </p:txBody>
      </p:sp>
      <p:sp>
        <p:nvSpPr>
          <p:cNvPr id="3" name="Subtitle 2"/>
          <p:cNvSpPr>
            <a:spLocks noGrp="1"/>
          </p:cNvSpPr>
          <p:nvPr>
            <p:ph type="subTitle" idx="1"/>
          </p:nvPr>
        </p:nvSpPr>
        <p:spPr/>
        <p:txBody>
          <a:bodyPr/>
          <a:lstStyle/>
          <a:p>
            <a:r>
              <a:rPr lang="en-US" dirty="0" smtClean="0"/>
              <a:t>74HC595 (8Bits)</a:t>
            </a:r>
          </a:p>
          <a:p>
            <a:endParaRPr lang="en-US" dirty="0"/>
          </a:p>
        </p:txBody>
      </p:sp>
    </p:spTree>
    <p:extLst>
      <p:ext uri="{BB962C8B-B14F-4D97-AF65-F5344CB8AC3E}">
        <p14:creationId xmlns:p14="http://schemas.microsoft.com/office/powerpoint/2010/main" val="21933589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Library (</a:t>
            </a:r>
            <a:r>
              <a:rPr lang="en-US" dirty="0" smtClean="0">
                <a:solidFill>
                  <a:schemeClr val="accent2">
                    <a:lumMod val="75000"/>
                  </a:schemeClr>
                </a:solidFill>
              </a:rPr>
              <a:t>ShiftRegHC595.h</a:t>
            </a:r>
            <a:r>
              <a:rPr lang="en-US" dirty="0" smtClean="0"/>
              <a:t>)</a:t>
            </a:r>
            <a:endParaRPr lang="en-US" dirty="0"/>
          </a:p>
        </p:txBody>
      </p:sp>
      <p:pic>
        <p:nvPicPr>
          <p:cNvPr id="4" name="Content Placeholder 3"/>
          <p:cNvPicPr>
            <a:picLocks noGrp="1" noChangeAspect="1"/>
          </p:cNvPicPr>
          <p:nvPr>
            <p:ph idx="1"/>
          </p:nvPr>
        </p:nvPicPr>
        <p:blipFill>
          <a:blip r:embed="rId2"/>
          <a:stretch>
            <a:fillRect/>
          </a:stretch>
        </p:blipFill>
        <p:spPr>
          <a:xfrm>
            <a:off x="1981200" y="1829594"/>
            <a:ext cx="8229600" cy="4343400"/>
          </a:xfrm>
          <a:prstGeom prst="rect">
            <a:avLst/>
          </a:prstGeom>
        </p:spPr>
      </p:pic>
    </p:spTree>
    <p:extLst>
      <p:ext uri="{BB962C8B-B14F-4D97-AF65-F5344CB8AC3E}">
        <p14:creationId xmlns:p14="http://schemas.microsoft.com/office/powerpoint/2010/main" val="14301995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Library (</a:t>
            </a:r>
            <a:r>
              <a:rPr lang="en-US" dirty="0" smtClean="0">
                <a:solidFill>
                  <a:schemeClr val="accent2">
                    <a:lumMod val="75000"/>
                  </a:schemeClr>
                </a:solidFill>
              </a:rPr>
              <a:t>ShiftRegHC595.h</a:t>
            </a:r>
            <a:r>
              <a:rPr lang="en-US" dirty="0" smtClean="0"/>
              <a:t>)</a:t>
            </a:r>
            <a:endParaRPr lang="en-US" dirty="0"/>
          </a:p>
        </p:txBody>
      </p:sp>
      <p:pic>
        <p:nvPicPr>
          <p:cNvPr id="4" name="Content Placeholder 3"/>
          <p:cNvPicPr>
            <a:picLocks noGrp="1" noChangeAspect="1"/>
          </p:cNvPicPr>
          <p:nvPr>
            <p:ph idx="1"/>
          </p:nvPr>
        </p:nvPicPr>
        <p:blipFill>
          <a:blip r:embed="rId2"/>
          <a:stretch>
            <a:fillRect/>
          </a:stretch>
        </p:blipFill>
        <p:spPr>
          <a:xfrm>
            <a:off x="838200" y="1875259"/>
            <a:ext cx="10515600" cy="4252070"/>
          </a:xfrm>
          <a:prstGeom prst="rect">
            <a:avLst/>
          </a:prstGeom>
        </p:spPr>
      </p:pic>
    </p:spTree>
    <p:extLst>
      <p:ext uri="{BB962C8B-B14F-4D97-AF65-F5344CB8AC3E}">
        <p14:creationId xmlns:p14="http://schemas.microsoft.com/office/powerpoint/2010/main" val="41791670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&amp; Advanced Features</a:t>
            </a:r>
            <a:endParaRPr lang="en-US" dirty="0"/>
          </a:p>
        </p:txBody>
      </p:sp>
      <p:sp>
        <p:nvSpPr>
          <p:cNvPr id="3" name="Content Placeholder 2"/>
          <p:cNvSpPr>
            <a:spLocks noGrp="1"/>
          </p:cNvSpPr>
          <p:nvPr>
            <p:ph idx="1"/>
          </p:nvPr>
        </p:nvSpPr>
        <p:spPr/>
        <p:txBody>
          <a:bodyPr/>
          <a:lstStyle/>
          <a:p>
            <a:r>
              <a:rPr lang="en-US" dirty="0" smtClean="0"/>
              <a:t>Sometimes one shift register is not enough.</a:t>
            </a:r>
          </a:p>
          <a:p>
            <a:r>
              <a:rPr lang="en-US" dirty="0" smtClean="0"/>
              <a:t>So there are four different ways to connect multiple shift registers with MCU</a:t>
            </a:r>
          </a:p>
          <a:p>
            <a:pPr marL="971550" lvl="1" indent="-514350">
              <a:buFont typeface="+mj-lt"/>
              <a:buAutoNum type="arabicPeriod"/>
            </a:pPr>
            <a:r>
              <a:rPr lang="en-US" dirty="0" smtClean="0">
                <a:solidFill>
                  <a:schemeClr val="accent2">
                    <a:lumMod val="75000"/>
                  </a:schemeClr>
                </a:solidFill>
              </a:rPr>
              <a:t>Daisy Chain</a:t>
            </a:r>
          </a:p>
          <a:p>
            <a:pPr marL="971550" lvl="1" indent="-514350">
              <a:buFont typeface="+mj-lt"/>
              <a:buAutoNum type="arabicPeriod"/>
            </a:pPr>
            <a:r>
              <a:rPr lang="en-US" dirty="0" smtClean="0">
                <a:solidFill>
                  <a:schemeClr val="accent2">
                    <a:lumMod val="75000"/>
                  </a:schemeClr>
                </a:solidFill>
              </a:rPr>
              <a:t>Common clocks( SHCP &amp; STCP common and different DS lines)</a:t>
            </a:r>
          </a:p>
          <a:p>
            <a:pPr marL="971550" lvl="1" indent="-514350">
              <a:buFont typeface="+mj-lt"/>
              <a:buAutoNum type="arabicPeriod"/>
            </a:pPr>
            <a:r>
              <a:rPr lang="en-US" dirty="0" smtClean="0">
                <a:solidFill>
                  <a:schemeClr val="accent2">
                    <a:lumMod val="75000"/>
                  </a:schemeClr>
                </a:solidFill>
              </a:rPr>
              <a:t>Common latch (STCP common and different SHCP and DS lines)</a:t>
            </a:r>
          </a:p>
          <a:p>
            <a:pPr marL="971550" lvl="1" indent="-514350">
              <a:buFont typeface="+mj-lt"/>
              <a:buAutoNum type="arabicPeriod"/>
            </a:pPr>
            <a:r>
              <a:rPr lang="en-US" dirty="0" smtClean="0">
                <a:solidFill>
                  <a:schemeClr val="accent2">
                    <a:lumMod val="75000"/>
                  </a:schemeClr>
                </a:solidFill>
              </a:rPr>
              <a:t>Totally separate modules</a:t>
            </a:r>
            <a:r>
              <a:rPr lang="en-US" dirty="0">
                <a:solidFill>
                  <a:schemeClr val="accent2">
                    <a:lumMod val="75000"/>
                  </a:schemeClr>
                </a:solidFill>
              </a:rPr>
              <a:t>	</a:t>
            </a:r>
          </a:p>
        </p:txBody>
      </p:sp>
    </p:spTree>
    <p:extLst>
      <p:ext uri="{BB962C8B-B14F-4D97-AF65-F5344CB8AC3E}">
        <p14:creationId xmlns:p14="http://schemas.microsoft.com/office/powerpoint/2010/main" val="27650976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accent2">
                    <a:lumMod val="75000"/>
                  </a:schemeClr>
                </a:solidFill>
              </a:rPr>
              <a:t>1. Daisy Chain</a:t>
            </a:r>
            <a:endParaRPr lang="en-US" dirty="0"/>
          </a:p>
        </p:txBody>
      </p:sp>
      <p:sp>
        <p:nvSpPr>
          <p:cNvPr id="3" name="Subtitle 2"/>
          <p:cNvSpPr>
            <a:spLocks noGrp="1"/>
          </p:cNvSpPr>
          <p:nvPr>
            <p:ph type="subTitle" idx="1"/>
          </p:nvPr>
        </p:nvSpPr>
        <p:spPr/>
        <p:txBody>
          <a:bodyPr/>
          <a:lstStyle/>
          <a:p>
            <a:r>
              <a:rPr lang="en-US" dirty="0" smtClean="0">
                <a:solidFill>
                  <a:schemeClr val="accent1">
                    <a:lumMod val="75000"/>
                  </a:schemeClr>
                </a:solidFill>
              </a:rPr>
              <a:t>Cascade</a:t>
            </a:r>
            <a:endParaRPr lang="en-US" dirty="0">
              <a:solidFill>
                <a:schemeClr val="accent1">
                  <a:lumMod val="75000"/>
                </a:schemeClr>
              </a:solidFill>
            </a:endParaRPr>
          </a:p>
        </p:txBody>
      </p:sp>
    </p:spTree>
    <p:extLst>
      <p:ext uri="{BB962C8B-B14F-4D97-AF65-F5344CB8AC3E}">
        <p14:creationId xmlns:p14="http://schemas.microsoft.com/office/powerpoint/2010/main" val="2111945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1. Daisy Chain</a:t>
            </a:r>
            <a:endParaRPr lang="en-US" dirty="0">
              <a:solidFill>
                <a:schemeClr val="accent2">
                  <a:lumMod val="75000"/>
                </a:schemeClr>
              </a:solidFill>
            </a:endParaRPr>
          </a:p>
        </p:txBody>
      </p:sp>
      <p:sp>
        <p:nvSpPr>
          <p:cNvPr id="3" name="Content Placeholder 2"/>
          <p:cNvSpPr>
            <a:spLocks noGrp="1"/>
          </p:cNvSpPr>
          <p:nvPr>
            <p:ph idx="1"/>
          </p:nvPr>
        </p:nvSpPr>
        <p:spPr/>
        <p:txBody>
          <a:bodyPr/>
          <a:lstStyle/>
          <a:p>
            <a:r>
              <a:rPr lang="en-US" dirty="0" smtClean="0"/>
              <a:t>Shift registers are cascaded.</a:t>
            </a:r>
          </a:p>
          <a:p>
            <a:r>
              <a:rPr lang="en-US" dirty="0" smtClean="0"/>
              <a:t>Number of MCU lines doesn't increase( stays 3).</a:t>
            </a:r>
          </a:p>
          <a:p>
            <a:r>
              <a:rPr lang="en-US" dirty="0" smtClean="0"/>
              <a:t>2 SR gives 16 o/p lines, 3 gives 24 etc.</a:t>
            </a:r>
          </a:p>
          <a:p>
            <a:r>
              <a:rPr lang="en-US" dirty="0" smtClean="0"/>
              <a:t>But total number of bits avail able have to be updated together</a:t>
            </a:r>
          </a:p>
          <a:p>
            <a:r>
              <a:rPr lang="en-US" dirty="0" smtClean="0"/>
              <a:t>Best suited for display devices (7 segments, bargraphs etc.)</a:t>
            </a:r>
          </a:p>
        </p:txBody>
      </p:sp>
    </p:spTree>
    <p:extLst>
      <p:ext uri="{BB962C8B-B14F-4D97-AF65-F5344CB8AC3E}">
        <p14:creationId xmlns:p14="http://schemas.microsoft.com/office/powerpoint/2010/main" val="22986053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1.Daisy chain Connections</a:t>
            </a:r>
            <a:endParaRPr lang="en-US" dirty="0">
              <a:solidFill>
                <a:schemeClr val="accent2">
                  <a:lumMod val="75000"/>
                </a:schemeClr>
              </a:solidFill>
            </a:endParaRPr>
          </a:p>
        </p:txBody>
      </p:sp>
      <p:pic>
        <p:nvPicPr>
          <p:cNvPr id="8" name="Content Placeholder 7"/>
          <p:cNvPicPr>
            <a:picLocks noGrp="1" noChangeAspect="1"/>
          </p:cNvPicPr>
          <p:nvPr>
            <p:ph idx="1"/>
          </p:nvPr>
        </p:nvPicPr>
        <p:blipFill>
          <a:blip r:embed="rId2"/>
          <a:stretch>
            <a:fillRect/>
          </a:stretch>
        </p:blipFill>
        <p:spPr>
          <a:xfrm>
            <a:off x="838200" y="2400313"/>
            <a:ext cx="10515600" cy="3201961"/>
          </a:xfrm>
          <a:prstGeom prst="rect">
            <a:avLst/>
          </a:prstGeom>
        </p:spPr>
      </p:pic>
    </p:spTree>
    <p:extLst>
      <p:ext uri="{BB962C8B-B14F-4D97-AF65-F5344CB8AC3E}">
        <p14:creationId xmlns:p14="http://schemas.microsoft.com/office/powerpoint/2010/main" val="34408378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1.Daisy </a:t>
            </a:r>
            <a:r>
              <a:rPr lang="en-US" dirty="0">
                <a:solidFill>
                  <a:schemeClr val="accent2">
                    <a:lumMod val="75000"/>
                  </a:schemeClr>
                </a:solidFill>
              </a:rPr>
              <a:t>chain Library (shiftreghc595_daisy.h)</a:t>
            </a:r>
          </a:p>
        </p:txBody>
      </p:sp>
      <p:sp>
        <p:nvSpPr>
          <p:cNvPr id="3" name="Content Placeholder 2"/>
          <p:cNvSpPr>
            <a:spLocks noGrp="1"/>
          </p:cNvSpPr>
          <p:nvPr>
            <p:ph idx="1"/>
          </p:nvPr>
        </p:nvSpPr>
        <p:spPr/>
        <p:txBody>
          <a:bodyPr/>
          <a:lstStyle/>
          <a:p>
            <a:r>
              <a:rPr lang="en-US" dirty="0" smtClean="0"/>
              <a:t>Include “</a:t>
            </a:r>
            <a:r>
              <a:rPr lang="en-US" dirty="0" smtClean="0">
                <a:solidFill>
                  <a:schemeClr val="accent1">
                    <a:lumMod val="75000"/>
                  </a:schemeClr>
                </a:solidFill>
              </a:rPr>
              <a:t>ShiftRegHC595_daisy.h</a:t>
            </a:r>
            <a:r>
              <a:rPr lang="en-US" dirty="0" smtClean="0"/>
              <a:t>” and this will automatically include  “</a:t>
            </a:r>
            <a:r>
              <a:rPr lang="en-US" dirty="0" smtClean="0">
                <a:solidFill>
                  <a:schemeClr val="accent1">
                    <a:lumMod val="75000"/>
                  </a:schemeClr>
                </a:solidFill>
              </a:rPr>
              <a:t>ShiftRegHC595.h</a:t>
            </a:r>
            <a:r>
              <a:rPr lang="en-US" dirty="0" smtClean="0"/>
              <a:t>”</a:t>
            </a:r>
          </a:p>
          <a:p>
            <a:endParaRPr lang="en-US" dirty="0" smtClean="0"/>
          </a:p>
        </p:txBody>
      </p:sp>
      <p:pic>
        <p:nvPicPr>
          <p:cNvPr id="4" name="Picture 3"/>
          <p:cNvPicPr>
            <a:picLocks noChangeAspect="1"/>
          </p:cNvPicPr>
          <p:nvPr/>
        </p:nvPicPr>
        <p:blipFill>
          <a:blip r:embed="rId2"/>
          <a:stretch>
            <a:fillRect/>
          </a:stretch>
        </p:blipFill>
        <p:spPr>
          <a:xfrm>
            <a:off x="3587707" y="2934600"/>
            <a:ext cx="4752975" cy="1647825"/>
          </a:xfrm>
          <a:prstGeom prst="rect">
            <a:avLst/>
          </a:prstGeom>
        </p:spPr>
      </p:pic>
    </p:spTree>
    <p:extLst>
      <p:ext uri="{BB962C8B-B14F-4D97-AF65-F5344CB8AC3E}">
        <p14:creationId xmlns:p14="http://schemas.microsoft.com/office/powerpoint/2010/main" val="24246625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1.Daisy </a:t>
            </a:r>
            <a:r>
              <a:rPr lang="en-US" dirty="0">
                <a:solidFill>
                  <a:schemeClr val="accent2">
                    <a:lumMod val="75000"/>
                  </a:schemeClr>
                </a:solidFill>
              </a:rPr>
              <a:t>chain Library (shiftreghc595_daisy.h)</a:t>
            </a:r>
          </a:p>
        </p:txBody>
      </p:sp>
      <p:sp>
        <p:nvSpPr>
          <p:cNvPr id="3" name="Content Placeholder 2"/>
          <p:cNvSpPr>
            <a:spLocks noGrp="1"/>
          </p:cNvSpPr>
          <p:nvPr>
            <p:ph idx="1"/>
          </p:nvPr>
        </p:nvSpPr>
        <p:spPr/>
        <p:txBody>
          <a:bodyPr/>
          <a:lstStyle/>
          <a:p>
            <a:r>
              <a:rPr lang="en-US" dirty="0" smtClean="0"/>
              <a:t>Then configure the connection for SR0 (Closest to MCU) </a:t>
            </a:r>
            <a:r>
              <a:rPr lang="en-US" dirty="0"/>
              <a:t>in </a:t>
            </a:r>
            <a:r>
              <a:rPr lang="en-US" dirty="0" smtClean="0">
                <a:solidFill>
                  <a:schemeClr val="accent1">
                    <a:lumMod val="75000"/>
                  </a:schemeClr>
                </a:solidFill>
              </a:rPr>
              <a:t>ShiftRegHC595.h</a:t>
            </a:r>
          </a:p>
          <a:p>
            <a:endParaRPr lang="en-US" dirty="0" smtClean="0"/>
          </a:p>
        </p:txBody>
      </p:sp>
      <p:pic>
        <p:nvPicPr>
          <p:cNvPr id="5" name="Content Placeholder 6"/>
          <p:cNvPicPr>
            <a:picLocks noChangeAspect="1"/>
          </p:cNvPicPr>
          <p:nvPr/>
        </p:nvPicPr>
        <p:blipFill>
          <a:blip r:embed="rId2"/>
          <a:stretch>
            <a:fillRect/>
          </a:stretch>
        </p:blipFill>
        <p:spPr>
          <a:xfrm>
            <a:off x="3886687" y="2451827"/>
            <a:ext cx="3782740" cy="3725135"/>
          </a:xfrm>
          <a:prstGeom prst="rect">
            <a:avLst/>
          </a:prstGeom>
        </p:spPr>
      </p:pic>
    </p:spTree>
    <p:extLst>
      <p:ext uri="{BB962C8B-B14F-4D97-AF65-F5344CB8AC3E}">
        <p14:creationId xmlns:p14="http://schemas.microsoft.com/office/powerpoint/2010/main" val="10707924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1.Daisy </a:t>
            </a:r>
            <a:r>
              <a:rPr lang="en-US" dirty="0">
                <a:solidFill>
                  <a:schemeClr val="accent2">
                    <a:lumMod val="75000"/>
                  </a:schemeClr>
                </a:solidFill>
              </a:rPr>
              <a:t>chain Library (shiftreghc595_daisy.h)</a:t>
            </a:r>
          </a:p>
        </p:txBody>
      </p:sp>
      <p:sp>
        <p:nvSpPr>
          <p:cNvPr id="3" name="Content Placeholder 2"/>
          <p:cNvSpPr>
            <a:spLocks noGrp="1"/>
          </p:cNvSpPr>
          <p:nvPr>
            <p:ph idx="1"/>
          </p:nvPr>
        </p:nvSpPr>
        <p:spPr/>
        <p:txBody>
          <a:bodyPr/>
          <a:lstStyle/>
          <a:p>
            <a:r>
              <a:rPr lang="en-US" dirty="0" smtClean="0"/>
              <a:t>Then specify number of SR(s) cascaded, i.e. total number of SR(s) excluding SR0, in ShiftRegHC595_daisy.h</a:t>
            </a:r>
          </a:p>
          <a:p>
            <a:endParaRPr lang="en-US" dirty="0" smtClean="0"/>
          </a:p>
        </p:txBody>
      </p:sp>
      <p:pic>
        <p:nvPicPr>
          <p:cNvPr id="4" name="Picture 3"/>
          <p:cNvPicPr>
            <a:picLocks noChangeAspect="1"/>
          </p:cNvPicPr>
          <p:nvPr/>
        </p:nvPicPr>
        <p:blipFill>
          <a:blip r:embed="rId2"/>
          <a:stretch>
            <a:fillRect/>
          </a:stretch>
        </p:blipFill>
        <p:spPr>
          <a:xfrm>
            <a:off x="2514600" y="2749550"/>
            <a:ext cx="7162800" cy="3562350"/>
          </a:xfrm>
          <a:prstGeom prst="rect">
            <a:avLst/>
          </a:prstGeom>
        </p:spPr>
      </p:pic>
    </p:spTree>
    <p:extLst>
      <p:ext uri="{BB962C8B-B14F-4D97-AF65-F5344CB8AC3E}">
        <p14:creationId xmlns:p14="http://schemas.microsoft.com/office/powerpoint/2010/main" val="38074690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1.Daisy </a:t>
            </a:r>
            <a:r>
              <a:rPr lang="en-US" dirty="0">
                <a:solidFill>
                  <a:schemeClr val="accent2">
                    <a:lumMod val="75000"/>
                  </a:schemeClr>
                </a:solidFill>
              </a:rPr>
              <a:t>chain Library (shiftreghc595_daisy.h)</a:t>
            </a:r>
          </a:p>
        </p:txBody>
      </p:sp>
      <p:sp>
        <p:nvSpPr>
          <p:cNvPr id="3" name="Content Placeholder 2"/>
          <p:cNvSpPr>
            <a:spLocks noGrp="1"/>
          </p:cNvSpPr>
          <p:nvPr>
            <p:ph idx="1"/>
          </p:nvPr>
        </p:nvSpPr>
        <p:spPr/>
        <p:txBody>
          <a:bodyPr/>
          <a:lstStyle/>
          <a:p>
            <a:r>
              <a:rPr lang="en-US" dirty="0" smtClean="0"/>
              <a:t>That’s it, Now just call the functions. Here’s a sample program.</a:t>
            </a:r>
          </a:p>
          <a:p>
            <a:endParaRPr lang="en-US" dirty="0" smtClean="0"/>
          </a:p>
        </p:txBody>
      </p:sp>
      <p:pic>
        <p:nvPicPr>
          <p:cNvPr id="6" name="Picture 5"/>
          <p:cNvPicPr>
            <a:picLocks noChangeAspect="1"/>
          </p:cNvPicPr>
          <p:nvPr/>
        </p:nvPicPr>
        <p:blipFill>
          <a:blip r:embed="rId2"/>
          <a:stretch>
            <a:fillRect/>
          </a:stretch>
        </p:blipFill>
        <p:spPr>
          <a:xfrm>
            <a:off x="3000375" y="2371081"/>
            <a:ext cx="6191250" cy="3648075"/>
          </a:xfrm>
          <a:prstGeom prst="rect">
            <a:avLst/>
          </a:prstGeom>
        </p:spPr>
      </p:pic>
    </p:spTree>
    <p:extLst>
      <p:ext uri="{BB962C8B-B14F-4D97-AF65-F5344CB8AC3E}">
        <p14:creationId xmlns:p14="http://schemas.microsoft.com/office/powerpoint/2010/main" val="1373708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Preface</a:t>
            </a:r>
            <a:endParaRPr lang="en-US" dirty="0"/>
          </a:p>
        </p:txBody>
      </p:sp>
      <p:sp>
        <p:nvSpPr>
          <p:cNvPr id="3" name="Content Placeholder 2"/>
          <p:cNvSpPr>
            <a:spLocks noGrp="1"/>
          </p:cNvSpPr>
          <p:nvPr>
            <p:ph idx="1"/>
          </p:nvPr>
        </p:nvSpPr>
        <p:spPr/>
        <p:txBody>
          <a:bodyPr>
            <a:normAutofit lnSpcReduction="10000"/>
          </a:bodyPr>
          <a:lstStyle/>
          <a:p>
            <a:r>
              <a:rPr lang="en-US" dirty="0" smtClean="0"/>
              <a:t>When there more devices to drive than available MCU pins, this shift register comes handy</a:t>
            </a:r>
          </a:p>
          <a:p>
            <a:r>
              <a:rPr lang="en-US" dirty="0" smtClean="0"/>
              <a:t>Essentially a serial to parallel converter</a:t>
            </a:r>
          </a:p>
          <a:p>
            <a:r>
              <a:rPr lang="en-US" dirty="0" smtClean="0"/>
              <a:t>Typical applications include driving 7 Segment display, Bargraph display etc.</a:t>
            </a:r>
          </a:p>
          <a:p>
            <a:r>
              <a:rPr lang="en-US" dirty="0" smtClean="0"/>
              <a:t>One or more shift registers can be cascaded with the existing one (daisy chaining) to get 16 or 32 or more separate output lines without having to increase MCU pins</a:t>
            </a:r>
          </a:p>
          <a:p>
            <a:r>
              <a:rPr lang="en-US" dirty="0" smtClean="0"/>
              <a:t>These work as output devices. There are devices available for input as well </a:t>
            </a:r>
          </a:p>
          <a:p>
            <a:pPr marL="0" indent="0">
              <a:buNone/>
            </a:pPr>
            <a:endParaRPr lang="en-US" dirty="0"/>
          </a:p>
        </p:txBody>
      </p:sp>
    </p:spTree>
    <p:extLst>
      <p:ext uri="{BB962C8B-B14F-4D97-AF65-F5344CB8AC3E}">
        <p14:creationId xmlns:p14="http://schemas.microsoft.com/office/powerpoint/2010/main" val="39128770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accent2">
                    <a:lumMod val="75000"/>
                  </a:schemeClr>
                </a:solidFill>
              </a:rPr>
              <a:t>2. Common Clocks</a:t>
            </a:r>
            <a:endParaRPr lang="en-US" dirty="0"/>
          </a:p>
        </p:txBody>
      </p:sp>
      <p:sp>
        <p:nvSpPr>
          <p:cNvPr id="3" name="Subtitle 2"/>
          <p:cNvSpPr>
            <a:spLocks noGrp="1"/>
          </p:cNvSpPr>
          <p:nvPr>
            <p:ph type="subTitle" idx="1"/>
          </p:nvPr>
        </p:nvSpPr>
        <p:spPr/>
        <p:txBody>
          <a:bodyPr/>
          <a:lstStyle/>
          <a:p>
            <a:r>
              <a:rPr lang="en-US" dirty="0" smtClean="0">
                <a:solidFill>
                  <a:schemeClr val="accent1">
                    <a:lumMod val="75000"/>
                  </a:schemeClr>
                </a:solidFill>
              </a:rPr>
              <a:t>SHCP(shift Clk) &amp; STCP(latch Clk)</a:t>
            </a:r>
            <a:endParaRPr lang="en-US" dirty="0">
              <a:solidFill>
                <a:schemeClr val="accent1">
                  <a:lumMod val="75000"/>
                </a:schemeClr>
              </a:solidFill>
            </a:endParaRPr>
          </a:p>
        </p:txBody>
      </p:sp>
    </p:spTree>
    <p:extLst>
      <p:ext uri="{BB962C8B-B14F-4D97-AF65-F5344CB8AC3E}">
        <p14:creationId xmlns:p14="http://schemas.microsoft.com/office/powerpoint/2010/main" val="1251593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lumMod val="75000"/>
                  </a:schemeClr>
                </a:solidFill>
              </a:rPr>
              <a:t>2</a:t>
            </a:r>
            <a:r>
              <a:rPr lang="en-US" dirty="0" smtClean="0">
                <a:solidFill>
                  <a:schemeClr val="accent2">
                    <a:lumMod val="75000"/>
                  </a:schemeClr>
                </a:solidFill>
              </a:rPr>
              <a:t>. Common Clocks (SHCP &amp; STCP)</a:t>
            </a:r>
            <a:endParaRPr lang="en-US" dirty="0">
              <a:solidFill>
                <a:schemeClr val="accent2">
                  <a:lumMod val="75000"/>
                </a:schemeClr>
              </a:solidFill>
            </a:endParaRPr>
          </a:p>
        </p:txBody>
      </p:sp>
      <p:sp>
        <p:nvSpPr>
          <p:cNvPr id="3" name="Content Placeholder 2"/>
          <p:cNvSpPr>
            <a:spLocks noGrp="1"/>
          </p:cNvSpPr>
          <p:nvPr>
            <p:ph idx="1"/>
          </p:nvPr>
        </p:nvSpPr>
        <p:spPr/>
        <p:txBody>
          <a:bodyPr/>
          <a:lstStyle/>
          <a:p>
            <a:r>
              <a:rPr lang="en-US" dirty="0" smtClean="0"/>
              <a:t>Shift registers are not cascaded.</a:t>
            </a:r>
          </a:p>
          <a:p>
            <a:r>
              <a:rPr lang="en-US" dirty="0" smtClean="0"/>
              <a:t>All the SR(s) share the same clock line (SHCP &amp; STCP)</a:t>
            </a:r>
          </a:p>
          <a:p>
            <a:r>
              <a:rPr lang="en-US" dirty="0" smtClean="0"/>
              <a:t>But each SR have their own an different DS lines</a:t>
            </a:r>
          </a:p>
          <a:p>
            <a:r>
              <a:rPr lang="en-US" dirty="0" smtClean="0"/>
              <a:t>Since they share clocks. If one SR is updated then this will cause shifts in all the SR(s). To overcome this all shift registers will have to be updated all at once.</a:t>
            </a:r>
          </a:p>
          <a:p>
            <a:r>
              <a:rPr lang="en-US" dirty="0" smtClean="0"/>
              <a:t>First SR (SR0) requires 3 MCU lines and then after one more MCU lines (DS) each for each SR(s) added.</a:t>
            </a:r>
          </a:p>
        </p:txBody>
      </p:sp>
    </p:spTree>
    <p:extLst>
      <p:ext uri="{BB962C8B-B14F-4D97-AF65-F5344CB8AC3E}">
        <p14:creationId xmlns:p14="http://schemas.microsoft.com/office/powerpoint/2010/main" val="21742899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2. Common Clocks Connections</a:t>
            </a:r>
            <a:endParaRPr lang="en-US" dirty="0">
              <a:solidFill>
                <a:schemeClr val="accent2">
                  <a:lumMod val="75000"/>
                </a:schemeClr>
              </a:solidFill>
            </a:endParaRPr>
          </a:p>
        </p:txBody>
      </p:sp>
      <p:pic>
        <p:nvPicPr>
          <p:cNvPr id="4" name="Content Placeholder 3"/>
          <p:cNvPicPr>
            <a:picLocks noGrp="1" noChangeAspect="1"/>
          </p:cNvPicPr>
          <p:nvPr>
            <p:ph idx="1"/>
          </p:nvPr>
        </p:nvPicPr>
        <p:blipFill>
          <a:blip r:embed="rId2"/>
          <a:stretch>
            <a:fillRect/>
          </a:stretch>
        </p:blipFill>
        <p:spPr>
          <a:xfrm>
            <a:off x="838200" y="2597543"/>
            <a:ext cx="10515600" cy="2807502"/>
          </a:xfrm>
          <a:prstGeom prst="rect">
            <a:avLst/>
          </a:prstGeom>
        </p:spPr>
      </p:pic>
    </p:spTree>
    <p:extLst>
      <p:ext uri="{BB962C8B-B14F-4D97-AF65-F5344CB8AC3E}">
        <p14:creationId xmlns:p14="http://schemas.microsoft.com/office/powerpoint/2010/main" val="17348521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lumMod val="75000"/>
                  </a:schemeClr>
                </a:solidFill>
              </a:rPr>
              <a:t>2</a:t>
            </a:r>
            <a:r>
              <a:rPr lang="en-US" dirty="0" smtClean="0">
                <a:solidFill>
                  <a:schemeClr val="accent2">
                    <a:lumMod val="75000"/>
                  </a:schemeClr>
                </a:solidFill>
              </a:rPr>
              <a:t>. Common </a:t>
            </a:r>
            <a:r>
              <a:rPr lang="en-US" dirty="0">
                <a:solidFill>
                  <a:schemeClr val="accent2">
                    <a:lumMod val="75000"/>
                  </a:schemeClr>
                </a:solidFill>
              </a:rPr>
              <a:t>Clocks Library </a:t>
            </a:r>
            <a:r>
              <a:rPr lang="en-US" sz="3200" dirty="0">
                <a:solidFill>
                  <a:schemeClr val="accent2">
                    <a:lumMod val="75000"/>
                  </a:schemeClr>
                </a:solidFill>
              </a:rPr>
              <a:t>(</a:t>
            </a:r>
            <a:r>
              <a:rPr lang="en-US" sz="3200" dirty="0" smtClean="0">
                <a:solidFill>
                  <a:schemeClr val="accent2">
                    <a:lumMod val="75000"/>
                  </a:schemeClr>
                </a:solidFill>
              </a:rPr>
              <a:t>shiftreghc595_comClk.h</a:t>
            </a:r>
            <a:r>
              <a:rPr lang="en-US" sz="3200" dirty="0">
                <a:solidFill>
                  <a:schemeClr val="accent2">
                    <a:lumMod val="75000"/>
                  </a:schemeClr>
                </a:solidFill>
              </a:rPr>
              <a:t>)</a:t>
            </a:r>
          </a:p>
        </p:txBody>
      </p:sp>
      <p:sp>
        <p:nvSpPr>
          <p:cNvPr id="5" name="Content Placeholder 2"/>
          <p:cNvSpPr>
            <a:spLocks noGrp="1"/>
          </p:cNvSpPr>
          <p:nvPr>
            <p:ph idx="1"/>
          </p:nvPr>
        </p:nvSpPr>
        <p:spPr>
          <a:xfrm>
            <a:off x="838200" y="1825625"/>
            <a:ext cx="10515600" cy="4351338"/>
          </a:xfrm>
        </p:spPr>
        <p:txBody>
          <a:bodyPr/>
          <a:lstStyle/>
          <a:p>
            <a:r>
              <a:rPr lang="en-US" dirty="0" smtClean="0"/>
              <a:t>Include “</a:t>
            </a:r>
            <a:r>
              <a:rPr lang="en-US" dirty="0" smtClean="0">
                <a:solidFill>
                  <a:schemeClr val="accent1">
                    <a:lumMod val="75000"/>
                  </a:schemeClr>
                </a:solidFill>
              </a:rPr>
              <a:t>ShiftRegHC595_comClk.h</a:t>
            </a:r>
            <a:r>
              <a:rPr lang="en-US" dirty="0" smtClean="0"/>
              <a:t>” and this will automatically include  “</a:t>
            </a:r>
            <a:r>
              <a:rPr lang="en-US" dirty="0" smtClean="0">
                <a:solidFill>
                  <a:schemeClr val="accent1">
                    <a:lumMod val="75000"/>
                  </a:schemeClr>
                </a:solidFill>
              </a:rPr>
              <a:t>ShiftRegHC595.h</a:t>
            </a:r>
            <a:r>
              <a:rPr lang="en-US" dirty="0" smtClean="0"/>
              <a:t>”</a:t>
            </a:r>
          </a:p>
          <a:p>
            <a:endParaRPr lang="en-US" dirty="0" smtClean="0"/>
          </a:p>
        </p:txBody>
      </p:sp>
      <p:pic>
        <p:nvPicPr>
          <p:cNvPr id="6" name="Picture 5"/>
          <p:cNvPicPr>
            <a:picLocks noChangeAspect="1"/>
          </p:cNvPicPr>
          <p:nvPr/>
        </p:nvPicPr>
        <p:blipFill>
          <a:blip r:embed="rId2"/>
          <a:stretch>
            <a:fillRect/>
          </a:stretch>
        </p:blipFill>
        <p:spPr>
          <a:xfrm>
            <a:off x="3738562" y="2733675"/>
            <a:ext cx="4714875" cy="1390650"/>
          </a:xfrm>
          <a:prstGeom prst="rect">
            <a:avLst/>
          </a:prstGeom>
        </p:spPr>
      </p:pic>
    </p:spTree>
    <p:extLst>
      <p:ext uri="{BB962C8B-B14F-4D97-AF65-F5344CB8AC3E}">
        <p14:creationId xmlns:p14="http://schemas.microsoft.com/office/powerpoint/2010/main" val="9827378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lumMod val="75000"/>
                  </a:schemeClr>
                </a:solidFill>
              </a:rPr>
              <a:t>2</a:t>
            </a:r>
            <a:r>
              <a:rPr lang="en-US" dirty="0" smtClean="0">
                <a:solidFill>
                  <a:schemeClr val="accent2">
                    <a:lumMod val="75000"/>
                  </a:schemeClr>
                </a:solidFill>
              </a:rPr>
              <a:t>. Common </a:t>
            </a:r>
            <a:r>
              <a:rPr lang="en-US" dirty="0">
                <a:solidFill>
                  <a:schemeClr val="accent2">
                    <a:lumMod val="75000"/>
                  </a:schemeClr>
                </a:solidFill>
              </a:rPr>
              <a:t>Clocks Library </a:t>
            </a:r>
            <a:r>
              <a:rPr lang="en-US" sz="3200" dirty="0">
                <a:solidFill>
                  <a:schemeClr val="accent2">
                    <a:lumMod val="75000"/>
                  </a:schemeClr>
                </a:solidFill>
              </a:rPr>
              <a:t>(</a:t>
            </a:r>
            <a:r>
              <a:rPr lang="en-US" sz="3200" dirty="0" smtClean="0">
                <a:solidFill>
                  <a:schemeClr val="accent2">
                    <a:lumMod val="75000"/>
                  </a:schemeClr>
                </a:solidFill>
              </a:rPr>
              <a:t>shiftreghc595_comClk.h</a:t>
            </a:r>
            <a:r>
              <a:rPr lang="en-US" sz="3200" dirty="0">
                <a:solidFill>
                  <a:schemeClr val="accent2">
                    <a:lumMod val="75000"/>
                  </a:schemeClr>
                </a:solidFill>
              </a:rPr>
              <a:t>)</a:t>
            </a:r>
          </a:p>
        </p:txBody>
      </p:sp>
      <p:sp>
        <p:nvSpPr>
          <p:cNvPr id="5" name="Content Placeholder 2"/>
          <p:cNvSpPr>
            <a:spLocks noGrp="1"/>
          </p:cNvSpPr>
          <p:nvPr>
            <p:ph idx="1"/>
          </p:nvPr>
        </p:nvSpPr>
        <p:spPr>
          <a:xfrm>
            <a:off x="838200" y="1825625"/>
            <a:ext cx="10515600" cy="4351338"/>
          </a:xfrm>
        </p:spPr>
        <p:txBody>
          <a:bodyPr/>
          <a:lstStyle/>
          <a:p>
            <a:r>
              <a:rPr lang="en-US" dirty="0"/>
              <a:t>Then configure the connection for SR0 (Closest to MCU) in </a:t>
            </a:r>
            <a:r>
              <a:rPr lang="en-US" dirty="0">
                <a:solidFill>
                  <a:schemeClr val="accent1">
                    <a:lumMod val="75000"/>
                  </a:schemeClr>
                </a:solidFill>
              </a:rPr>
              <a:t>ShiftRegHC595.h</a:t>
            </a:r>
          </a:p>
          <a:p>
            <a:endParaRPr lang="en-US" dirty="0" smtClean="0"/>
          </a:p>
        </p:txBody>
      </p:sp>
      <p:pic>
        <p:nvPicPr>
          <p:cNvPr id="7" name="Content Placeholder 6"/>
          <p:cNvPicPr>
            <a:picLocks noChangeAspect="1"/>
          </p:cNvPicPr>
          <p:nvPr/>
        </p:nvPicPr>
        <p:blipFill>
          <a:blip r:embed="rId2"/>
          <a:stretch>
            <a:fillRect/>
          </a:stretch>
        </p:blipFill>
        <p:spPr>
          <a:xfrm>
            <a:off x="3886687" y="2451827"/>
            <a:ext cx="3782740" cy="3725135"/>
          </a:xfrm>
          <a:prstGeom prst="rect">
            <a:avLst/>
          </a:prstGeom>
        </p:spPr>
      </p:pic>
    </p:spTree>
    <p:extLst>
      <p:ext uri="{BB962C8B-B14F-4D97-AF65-F5344CB8AC3E}">
        <p14:creationId xmlns:p14="http://schemas.microsoft.com/office/powerpoint/2010/main" val="7827083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lumMod val="75000"/>
                  </a:schemeClr>
                </a:solidFill>
              </a:rPr>
              <a:t>2</a:t>
            </a:r>
            <a:r>
              <a:rPr lang="en-US" dirty="0" smtClean="0">
                <a:solidFill>
                  <a:schemeClr val="accent2">
                    <a:lumMod val="75000"/>
                  </a:schemeClr>
                </a:solidFill>
              </a:rPr>
              <a:t>. Common </a:t>
            </a:r>
            <a:r>
              <a:rPr lang="en-US" dirty="0">
                <a:solidFill>
                  <a:schemeClr val="accent2">
                    <a:lumMod val="75000"/>
                  </a:schemeClr>
                </a:solidFill>
              </a:rPr>
              <a:t>Clocks Library </a:t>
            </a:r>
            <a:r>
              <a:rPr lang="en-US" sz="3200" dirty="0">
                <a:solidFill>
                  <a:schemeClr val="accent2">
                    <a:lumMod val="75000"/>
                  </a:schemeClr>
                </a:solidFill>
              </a:rPr>
              <a:t>(</a:t>
            </a:r>
            <a:r>
              <a:rPr lang="en-US" sz="3200" dirty="0" smtClean="0">
                <a:solidFill>
                  <a:schemeClr val="accent2">
                    <a:lumMod val="75000"/>
                  </a:schemeClr>
                </a:solidFill>
              </a:rPr>
              <a:t>shiftreghc595_comClk.h</a:t>
            </a:r>
            <a:r>
              <a:rPr lang="en-US" sz="3200" dirty="0">
                <a:solidFill>
                  <a:schemeClr val="accent2">
                    <a:lumMod val="75000"/>
                  </a:schemeClr>
                </a:solidFill>
              </a:rPr>
              <a:t>)</a:t>
            </a:r>
          </a:p>
        </p:txBody>
      </p:sp>
      <p:sp>
        <p:nvSpPr>
          <p:cNvPr id="5" name="Content Placeholder 2"/>
          <p:cNvSpPr>
            <a:spLocks noGrp="1"/>
          </p:cNvSpPr>
          <p:nvPr>
            <p:ph idx="1"/>
          </p:nvPr>
        </p:nvSpPr>
        <p:spPr>
          <a:xfrm>
            <a:off x="838200" y="1825625"/>
            <a:ext cx="10515600" cy="4351338"/>
          </a:xfrm>
        </p:spPr>
        <p:txBody>
          <a:bodyPr/>
          <a:lstStyle/>
          <a:p>
            <a:r>
              <a:rPr lang="en-US" dirty="0"/>
              <a:t>Then configure </a:t>
            </a:r>
            <a:r>
              <a:rPr lang="en-US" dirty="0" err="1" smtClean="0"/>
              <a:t>DSx</a:t>
            </a:r>
            <a:r>
              <a:rPr lang="en-US" dirty="0" smtClean="0"/>
              <a:t> line connections for SR1 and SR2 in </a:t>
            </a:r>
            <a:r>
              <a:rPr lang="en-US" dirty="0" smtClean="0">
                <a:solidFill>
                  <a:schemeClr val="accent1">
                    <a:lumMod val="75000"/>
                  </a:schemeClr>
                </a:solidFill>
              </a:rPr>
              <a:t>ShiftRegHC595_comClk.h</a:t>
            </a:r>
            <a:endParaRPr lang="en-US" dirty="0">
              <a:solidFill>
                <a:schemeClr val="accent1">
                  <a:lumMod val="75000"/>
                </a:schemeClr>
              </a:solidFill>
            </a:endParaRPr>
          </a:p>
          <a:p>
            <a:endParaRPr lang="en-US" dirty="0" smtClean="0"/>
          </a:p>
        </p:txBody>
      </p:sp>
      <p:pic>
        <p:nvPicPr>
          <p:cNvPr id="4" name="Picture 3"/>
          <p:cNvPicPr>
            <a:picLocks noChangeAspect="1"/>
          </p:cNvPicPr>
          <p:nvPr/>
        </p:nvPicPr>
        <p:blipFill>
          <a:blip r:embed="rId2"/>
          <a:stretch>
            <a:fillRect/>
          </a:stretch>
        </p:blipFill>
        <p:spPr>
          <a:xfrm>
            <a:off x="3590152" y="2916929"/>
            <a:ext cx="5011695" cy="3260034"/>
          </a:xfrm>
          <a:prstGeom prst="rect">
            <a:avLst/>
          </a:prstGeom>
        </p:spPr>
      </p:pic>
    </p:spTree>
    <p:extLst>
      <p:ext uri="{BB962C8B-B14F-4D97-AF65-F5344CB8AC3E}">
        <p14:creationId xmlns:p14="http://schemas.microsoft.com/office/powerpoint/2010/main" val="36681092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2. </a:t>
            </a:r>
            <a:r>
              <a:rPr lang="en-US" dirty="0">
                <a:solidFill>
                  <a:schemeClr val="accent2">
                    <a:lumMod val="75000"/>
                  </a:schemeClr>
                </a:solidFill>
              </a:rPr>
              <a:t>Common Clocks Library </a:t>
            </a:r>
            <a:r>
              <a:rPr lang="en-US" sz="3200" dirty="0">
                <a:solidFill>
                  <a:schemeClr val="accent2">
                    <a:lumMod val="75000"/>
                  </a:schemeClr>
                </a:solidFill>
              </a:rPr>
              <a:t>(shiftreghc595_comClk.h)</a:t>
            </a:r>
            <a:endParaRPr lang="en-US" dirty="0">
              <a:solidFill>
                <a:schemeClr val="accent2">
                  <a:lumMod val="75000"/>
                </a:schemeClr>
              </a:solidFill>
            </a:endParaRPr>
          </a:p>
        </p:txBody>
      </p:sp>
      <p:sp>
        <p:nvSpPr>
          <p:cNvPr id="3" name="Content Placeholder 2"/>
          <p:cNvSpPr>
            <a:spLocks noGrp="1"/>
          </p:cNvSpPr>
          <p:nvPr>
            <p:ph idx="1"/>
          </p:nvPr>
        </p:nvSpPr>
        <p:spPr/>
        <p:txBody>
          <a:bodyPr/>
          <a:lstStyle/>
          <a:p>
            <a:r>
              <a:rPr lang="en-US" dirty="0" smtClean="0"/>
              <a:t>That’s it, Now just call the functions. Here’s a sample program.</a:t>
            </a:r>
          </a:p>
          <a:p>
            <a:endParaRPr lang="en-US" dirty="0" smtClean="0"/>
          </a:p>
        </p:txBody>
      </p:sp>
      <p:pic>
        <p:nvPicPr>
          <p:cNvPr id="5" name="Picture 4"/>
          <p:cNvPicPr>
            <a:picLocks noChangeAspect="1"/>
          </p:cNvPicPr>
          <p:nvPr/>
        </p:nvPicPr>
        <p:blipFill>
          <a:blip r:embed="rId2"/>
          <a:stretch>
            <a:fillRect/>
          </a:stretch>
        </p:blipFill>
        <p:spPr>
          <a:xfrm>
            <a:off x="2428938" y="2677297"/>
            <a:ext cx="7342907" cy="3499666"/>
          </a:xfrm>
          <a:prstGeom prst="rect">
            <a:avLst/>
          </a:prstGeom>
        </p:spPr>
      </p:pic>
    </p:spTree>
    <p:extLst>
      <p:ext uri="{BB962C8B-B14F-4D97-AF65-F5344CB8AC3E}">
        <p14:creationId xmlns:p14="http://schemas.microsoft.com/office/powerpoint/2010/main" val="3755607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accent2">
                    <a:lumMod val="75000"/>
                  </a:schemeClr>
                </a:solidFill>
              </a:rPr>
              <a:t>3. Common latch</a:t>
            </a:r>
            <a:endParaRPr lang="en-US" dirty="0"/>
          </a:p>
        </p:txBody>
      </p:sp>
      <p:sp>
        <p:nvSpPr>
          <p:cNvPr id="3" name="Subtitle 2"/>
          <p:cNvSpPr>
            <a:spLocks noGrp="1"/>
          </p:cNvSpPr>
          <p:nvPr>
            <p:ph type="subTitle" idx="1"/>
          </p:nvPr>
        </p:nvSpPr>
        <p:spPr/>
        <p:txBody>
          <a:bodyPr/>
          <a:lstStyle/>
          <a:p>
            <a:r>
              <a:rPr lang="en-US" dirty="0" smtClean="0">
                <a:solidFill>
                  <a:schemeClr val="accent1">
                    <a:lumMod val="75000"/>
                  </a:schemeClr>
                </a:solidFill>
              </a:rPr>
              <a:t>STCP(latch Clk is common)</a:t>
            </a:r>
            <a:endParaRPr lang="en-US" dirty="0">
              <a:solidFill>
                <a:schemeClr val="accent1">
                  <a:lumMod val="75000"/>
                </a:schemeClr>
              </a:solidFill>
            </a:endParaRPr>
          </a:p>
        </p:txBody>
      </p:sp>
    </p:spTree>
    <p:extLst>
      <p:ext uri="{BB962C8B-B14F-4D97-AF65-F5344CB8AC3E}">
        <p14:creationId xmlns:p14="http://schemas.microsoft.com/office/powerpoint/2010/main" val="516949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3. </a:t>
            </a:r>
            <a:r>
              <a:rPr lang="en-US" dirty="0">
                <a:solidFill>
                  <a:schemeClr val="accent2">
                    <a:lumMod val="75000"/>
                  </a:schemeClr>
                </a:solidFill>
              </a:rPr>
              <a:t>Common </a:t>
            </a:r>
            <a:r>
              <a:rPr lang="en-US" dirty="0" smtClean="0">
                <a:solidFill>
                  <a:schemeClr val="accent2">
                    <a:lumMod val="75000"/>
                  </a:schemeClr>
                </a:solidFill>
              </a:rPr>
              <a:t>Latch</a:t>
            </a:r>
            <a:endParaRPr lang="en-US" dirty="0"/>
          </a:p>
        </p:txBody>
      </p:sp>
      <p:sp>
        <p:nvSpPr>
          <p:cNvPr id="3" name="Content Placeholder 2"/>
          <p:cNvSpPr>
            <a:spLocks noGrp="1"/>
          </p:cNvSpPr>
          <p:nvPr>
            <p:ph idx="1"/>
          </p:nvPr>
        </p:nvSpPr>
        <p:spPr/>
        <p:txBody>
          <a:bodyPr/>
          <a:lstStyle/>
          <a:p>
            <a:r>
              <a:rPr lang="en-US" dirty="0" smtClean="0"/>
              <a:t>The latch Clk(STCP) is shared between all the SR(s)</a:t>
            </a:r>
          </a:p>
          <a:p>
            <a:r>
              <a:rPr lang="en-US" dirty="0" smtClean="0"/>
              <a:t>Each SR has its own Shift Clk(SHCP) and Serial data(DS)</a:t>
            </a:r>
          </a:p>
          <a:p>
            <a:r>
              <a:rPr lang="en-US" dirty="0" smtClean="0"/>
              <a:t>This mode can be achieved by Configuring the same PORT, DDR, POS  for STCP pic in Totally separate mode </a:t>
            </a:r>
          </a:p>
        </p:txBody>
      </p:sp>
    </p:spTree>
    <p:extLst>
      <p:ext uri="{BB962C8B-B14F-4D97-AF65-F5344CB8AC3E}">
        <p14:creationId xmlns:p14="http://schemas.microsoft.com/office/powerpoint/2010/main" val="18309597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3. </a:t>
            </a:r>
            <a:r>
              <a:rPr lang="en-US" dirty="0">
                <a:solidFill>
                  <a:schemeClr val="accent2">
                    <a:lumMod val="75000"/>
                  </a:schemeClr>
                </a:solidFill>
              </a:rPr>
              <a:t>Common </a:t>
            </a:r>
            <a:r>
              <a:rPr lang="en-US" dirty="0" smtClean="0">
                <a:solidFill>
                  <a:schemeClr val="accent2">
                    <a:lumMod val="75000"/>
                  </a:schemeClr>
                </a:solidFill>
              </a:rPr>
              <a:t>Latch Connections</a:t>
            </a:r>
            <a:endParaRPr lang="en-US" dirty="0"/>
          </a:p>
        </p:txBody>
      </p:sp>
      <p:pic>
        <p:nvPicPr>
          <p:cNvPr id="4" name="Content Placeholder 3"/>
          <p:cNvPicPr>
            <a:picLocks noGrp="1" noChangeAspect="1"/>
          </p:cNvPicPr>
          <p:nvPr>
            <p:ph idx="1"/>
          </p:nvPr>
        </p:nvPicPr>
        <p:blipFill>
          <a:blip r:embed="rId2"/>
          <a:stretch>
            <a:fillRect/>
          </a:stretch>
        </p:blipFill>
        <p:spPr>
          <a:xfrm>
            <a:off x="838200" y="2405824"/>
            <a:ext cx="10515600" cy="3190940"/>
          </a:xfrm>
          <a:prstGeom prst="rect">
            <a:avLst/>
          </a:prstGeom>
        </p:spPr>
      </p:pic>
    </p:spTree>
    <p:extLst>
      <p:ext uri="{BB962C8B-B14F-4D97-AF65-F5344CB8AC3E}">
        <p14:creationId xmlns:p14="http://schemas.microsoft.com/office/powerpoint/2010/main" val="3444314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Refference</a:t>
            </a:r>
            <a:endParaRPr lang="en-US" dirty="0"/>
          </a:p>
        </p:txBody>
      </p:sp>
      <p:sp>
        <p:nvSpPr>
          <p:cNvPr id="3" name="Content Placeholder 2"/>
          <p:cNvSpPr>
            <a:spLocks noGrp="1"/>
          </p:cNvSpPr>
          <p:nvPr>
            <p:ph idx="1"/>
          </p:nvPr>
        </p:nvSpPr>
        <p:spPr/>
        <p:txBody>
          <a:bodyPr/>
          <a:lstStyle/>
          <a:p>
            <a:r>
              <a:rPr lang="en-US" dirty="0" smtClean="0"/>
              <a:t>Datasheet</a:t>
            </a:r>
            <a:r>
              <a:rPr lang="en-US" sz="1400" dirty="0" smtClean="0"/>
              <a:t>: </a:t>
            </a:r>
            <a:r>
              <a:rPr lang="en-US" sz="1400" dirty="0" smtClean="0">
                <a:solidFill>
                  <a:schemeClr val="accent1">
                    <a:lumMod val="50000"/>
                  </a:schemeClr>
                </a:solidFill>
                <a:hlinkClick r:id="rId3" action="ppaction://hlinkfile"/>
              </a:rPr>
              <a:t>E:\educational\datasheets\74HC_HCT595.pdf</a:t>
            </a:r>
            <a:endParaRPr lang="en-US" sz="1400" dirty="0" smtClean="0"/>
          </a:p>
          <a:p>
            <a:endParaRPr lang="en-US" dirty="0" smtClean="0"/>
          </a:p>
          <a:p>
            <a:endParaRPr lang="en-US" dirty="0" smtClean="0"/>
          </a:p>
          <a:p>
            <a:r>
              <a:rPr lang="en-US" dirty="0" smtClean="0"/>
              <a:t>Extreme-Electronics: </a:t>
            </a:r>
            <a:r>
              <a:rPr lang="en-US" sz="1400" dirty="0" smtClean="0">
                <a:solidFill>
                  <a:schemeClr val="accent1">
                    <a:lumMod val="50000"/>
                  </a:schemeClr>
                </a:solidFill>
                <a:hlinkClick r:id="rId4"/>
              </a:rPr>
              <a:t>http://extremeelectronics.co.in/avr-tutorials/using-shift-registers-with-avr-micro-avr-tutorial/</a:t>
            </a:r>
            <a:endParaRPr lang="en-US" sz="1400" dirty="0" smtClean="0">
              <a:solidFill>
                <a:schemeClr val="accent1">
                  <a:lumMod val="50000"/>
                </a:schemeClr>
              </a:solidFill>
            </a:endParaRPr>
          </a:p>
          <a:p>
            <a:endParaRPr lang="en-US" sz="1400" dirty="0">
              <a:solidFill>
                <a:schemeClr val="accent1">
                  <a:lumMod val="50000"/>
                </a:schemeClr>
              </a:solidFill>
            </a:endParaRPr>
          </a:p>
          <a:p>
            <a:endParaRPr lang="en-US" dirty="0" smtClean="0"/>
          </a:p>
          <a:p>
            <a:r>
              <a:rPr lang="en-US" dirty="0" smtClean="0"/>
              <a:t>Youtube </a:t>
            </a:r>
            <a:r>
              <a:rPr lang="en-US" dirty="0"/>
              <a:t>: </a:t>
            </a:r>
            <a:r>
              <a:rPr lang="en-US" sz="1400" dirty="0">
                <a:solidFill>
                  <a:srgbClr val="0070C0"/>
                </a:solidFill>
                <a:hlinkClick r:id="rId5"/>
              </a:rPr>
              <a:t>https://www.youtube.com/watch?v=d7Au3I4ZdZc</a:t>
            </a:r>
            <a:endParaRPr lang="en-US" sz="1400" dirty="0" smtClean="0">
              <a:solidFill>
                <a:srgbClr val="0070C0"/>
              </a:solidFill>
            </a:endParaRPr>
          </a:p>
          <a:p>
            <a:pPr marL="0" indent="0">
              <a:buNone/>
            </a:pPr>
            <a:endParaRPr lang="en-US" dirty="0">
              <a:solidFill>
                <a:schemeClr val="accent1">
                  <a:lumMod val="50000"/>
                </a:schemeClr>
              </a:solidFill>
            </a:endParaRPr>
          </a:p>
          <a:p>
            <a:pPr marL="0" indent="0">
              <a:buNone/>
            </a:pPr>
            <a:endParaRPr lang="en-US" dirty="0">
              <a:solidFill>
                <a:schemeClr val="accent1">
                  <a:lumMod val="50000"/>
                </a:schemeClr>
              </a:solidFill>
            </a:endParaRPr>
          </a:p>
        </p:txBody>
      </p:sp>
      <p:graphicFrame>
        <p:nvGraphicFramePr>
          <p:cNvPr id="4" name="Object 3">
            <a:hlinkClick r:id="rId3" action="ppaction://hlinkfile"/>
          </p:cNvPr>
          <p:cNvGraphicFramePr>
            <a:graphicFrameLocks noChangeAspect="1"/>
          </p:cNvGraphicFramePr>
          <p:nvPr>
            <p:extLst>
              <p:ext uri="{D42A27DB-BD31-4B8C-83A1-F6EECF244321}">
                <p14:modId xmlns:p14="http://schemas.microsoft.com/office/powerpoint/2010/main" val="323892869"/>
              </p:ext>
            </p:extLst>
          </p:nvPr>
        </p:nvGraphicFramePr>
        <p:xfrm>
          <a:off x="6310183" y="1825625"/>
          <a:ext cx="1549400" cy="685800"/>
        </p:xfrm>
        <a:graphic>
          <a:graphicData uri="http://schemas.openxmlformats.org/presentationml/2006/ole">
            <mc:AlternateContent xmlns:mc="http://schemas.openxmlformats.org/markup-compatibility/2006">
              <mc:Choice xmlns:v="urn:schemas-microsoft-com:vml" Requires="v">
                <p:oleObj spid="_x0000_s2088" name="Packager Shell Object" showAsIcon="1" r:id="rId6" imgW="1548720" imgH="685800" progId="Package">
                  <p:embed/>
                </p:oleObj>
              </mc:Choice>
              <mc:Fallback>
                <p:oleObj name="Packager Shell Object" showAsIcon="1" r:id="rId6" imgW="1548720" imgH="685800" progId="Package">
                  <p:embed/>
                  <p:pic>
                    <p:nvPicPr>
                      <p:cNvPr id="0" name=""/>
                      <p:cNvPicPr/>
                      <p:nvPr/>
                    </p:nvPicPr>
                    <p:blipFill>
                      <a:blip r:embed="rId7"/>
                      <a:stretch>
                        <a:fillRect/>
                      </a:stretch>
                    </p:blipFill>
                    <p:spPr>
                      <a:xfrm>
                        <a:off x="6310183" y="1825625"/>
                        <a:ext cx="1549400" cy="685800"/>
                      </a:xfrm>
                      <a:prstGeom prst="rect">
                        <a:avLst/>
                      </a:prstGeom>
                    </p:spPr>
                  </p:pic>
                </p:oleObj>
              </mc:Fallback>
            </mc:AlternateContent>
          </a:graphicData>
        </a:graphic>
      </p:graphicFrame>
    </p:spTree>
    <p:extLst>
      <p:ext uri="{BB962C8B-B14F-4D97-AF65-F5344CB8AC3E}">
        <p14:creationId xmlns:p14="http://schemas.microsoft.com/office/powerpoint/2010/main" val="9793506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3. </a:t>
            </a:r>
            <a:r>
              <a:rPr lang="en-US" dirty="0">
                <a:solidFill>
                  <a:schemeClr val="accent2">
                    <a:lumMod val="75000"/>
                  </a:schemeClr>
                </a:solidFill>
              </a:rPr>
              <a:t>Common Latch Library </a:t>
            </a:r>
            <a:r>
              <a:rPr lang="en-US" sz="4000" dirty="0">
                <a:solidFill>
                  <a:schemeClr val="accent2">
                    <a:lumMod val="75000"/>
                  </a:schemeClr>
                </a:solidFill>
              </a:rPr>
              <a:t>(ShiftRegHC595_X.h)</a:t>
            </a:r>
            <a:endParaRPr lang="en-US" sz="4000" dirty="0"/>
          </a:p>
        </p:txBody>
      </p:sp>
      <p:sp>
        <p:nvSpPr>
          <p:cNvPr id="3" name="Content Placeholder 2"/>
          <p:cNvSpPr>
            <a:spLocks noGrp="1"/>
          </p:cNvSpPr>
          <p:nvPr>
            <p:ph idx="1"/>
          </p:nvPr>
        </p:nvSpPr>
        <p:spPr/>
        <p:txBody>
          <a:bodyPr/>
          <a:lstStyle/>
          <a:p>
            <a:r>
              <a:rPr lang="en-US" dirty="0"/>
              <a:t>Include “</a:t>
            </a:r>
            <a:r>
              <a:rPr lang="en-US" dirty="0" smtClean="0">
                <a:solidFill>
                  <a:schemeClr val="accent1">
                    <a:lumMod val="75000"/>
                  </a:schemeClr>
                </a:solidFill>
              </a:rPr>
              <a:t>ShiftRegHC595_X.h</a:t>
            </a:r>
            <a:r>
              <a:rPr lang="en-US" dirty="0"/>
              <a:t>” and this will automatically include  “</a:t>
            </a:r>
            <a:r>
              <a:rPr lang="en-US" dirty="0">
                <a:solidFill>
                  <a:schemeClr val="accent1">
                    <a:lumMod val="75000"/>
                  </a:schemeClr>
                </a:solidFill>
              </a:rPr>
              <a:t>ShiftRegHC595.h</a:t>
            </a:r>
            <a:r>
              <a:rPr lang="en-US" dirty="0" smtClean="0"/>
              <a:t>”</a:t>
            </a:r>
          </a:p>
          <a:p>
            <a:endParaRPr lang="en-US" dirty="0"/>
          </a:p>
        </p:txBody>
      </p:sp>
      <p:pic>
        <p:nvPicPr>
          <p:cNvPr id="5" name="Picture 4"/>
          <p:cNvPicPr>
            <a:picLocks noChangeAspect="1"/>
          </p:cNvPicPr>
          <p:nvPr/>
        </p:nvPicPr>
        <p:blipFill>
          <a:blip r:embed="rId2"/>
          <a:stretch>
            <a:fillRect/>
          </a:stretch>
        </p:blipFill>
        <p:spPr>
          <a:xfrm>
            <a:off x="3128962" y="3110706"/>
            <a:ext cx="5934075" cy="1781175"/>
          </a:xfrm>
          <a:prstGeom prst="rect">
            <a:avLst/>
          </a:prstGeom>
        </p:spPr>
      </p:pic>
    </p:spTree>
    <p:extLst>
      <p:ext uri="{BB962C8B-B14F-4D97-AF65-F5344CB8AC3E}">
        <p14:creationId xmlns:p14="http://schemas.microsoft.com/office/powerpoint/2010/main" val="638457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3. </a:t>
            </a:r>
            <a:r>
              <a:rPr lang="en-US" dirty="0">
                <a:solidFill>
                  <a:schemeClr val="accent2">
                    <a:lumMod val="75000"/>
                  </a:schemeClr>
                </a:solidFill>
              </a:rPr>
              <a:t>Common Latch Library </a:t>
            </a:r>
            <a:r>
              <a:rPr lang="en-US" sz="4000" dirty="0">
                <a:solidFill>
                  <a:schemeClr val="accent2">
                    <a:lumMod val="75000"/>
                  </a:schemeClr>
                </a:solidFill>
              </a:rPr>
              <a:t>(ShiftRegHC595_X.h)</a:t>
            </a:r>
            <a:endParaRPr lang="en-US" sz="4000" dirty="0"/>
          </a:p>
        </p:txBody>
      </p:sp>
      <p:sp>
        <p:nvSpPr>
          <p:cNvPr id="3" name="Content Placeholder 2"/>
          <p:cNvSpPr>
            <a:spLocks noGrp="1"/>
          </p:cNvSpPr>
          <p:nvPr>
            <p:ph idx="1"/>
          </p:nvPr>
        </p:nvSpPr>
        <p:spPr/>
        <p:txBody>
          <a:bodyPr/>
          <a:lstStyle/>
          <a:p>
            <a:r>
              <a:rPr lang="en-US" dirty="0"/>
              <a:t>Then configure the connection for SR0 (Closest to MCU) in </a:t>
            </a:r>
            <a:r>
              <a:rPr lang="en-US" dirty="0">
                <a:solidFill>
                  <a:schemeClr val="accent1">
                    <a:lumMod val="75000"/>
                  </a:schemeClr>
                </a:solidFill>
              </a:rPr>
              <a:t>ShiftRegHC595.h</a:t>
            </a:r>
          </a:p>
          <a:p>
            <a:endParaRPr lang="en-US" dirty="0"/>
          </a:p>
        </p:txBody>
      </p:sp>
      <p:pic>
        <p:nvPicPr>
          <p:cNvPr id="4" name="Picture 3"/>
          <p:cNvPicPr>
            <a:picLocks noChangeAspect="1"/>
          </p:cNvPicPr>
          <p:nvPr/>
        </p:nvPicPr>
        <p:blipFill>
          <a:blip r:embed="rId2"/>
          <a:stretch>
            <a:fillRect/>
          </a:stretch>
        </p:blipFill>
        <p:spPr>
          <a:xfrm>
            <a:off x="3890963" y="2640808"/>
            <a:ext cx="3712562" cy="3536155"/>
          </a:xfrm>
          <a:prstGeom prst="rect">
            <a:avLst/>
          </a:prstGeom>
        </p:spPr>
      </p:pic>
    </p:spTree>
    <p:extLst>
      <p:ext uri="{BB962C8B-B14F-4D97-AF65-F5344CB8AC3E}">
        <p14:creationId xmlns:p14="http://schemas.microsoft.com/office/powerpoint/2010/main" val="7538254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3. </a:t>
            </a:r>
            <a:r>
              <a:rPr lang="en-US" dirty="0">
                <a:solidFill>
                  <a:schemeClr val="accent2">
                    <a:lumMod val="75000"/>
                  </a:schemeClr>
                </a:solidFill>
              </a:rPr>
              <a:t>Common Latch Library </a:t>
            </a:r>
            <a:r>
              <a:rPr lang="en-US" sz="4000" dirty="0">
                <a:solidFill>
                  <a:schemeClr val="accent2">
                    <a:lumMod val="75000"/>
                  </a:schemeClr>
                </a:solidFill>
              </a:rPr>
              <a:t>(ShiftRegHC595_X.h)</a:t>
            </a:r>
            <a:endParaRPr lang="en-US" sz="4000" dirty="0"/>
          </a:p>
        </p:txBody>
      </p:sp>
      <p:sp>
        <p:nvSpPr>
          <p:cNvPr id="3" name="Content Placeholder 2"/>
          <p:cNvSpPr>
            <a:spLocks noGrp="1"/>
          </p:cNvSpPr>
          <p:nvPr>
            <p:ph idx="1"/>
          </p:nvPr>
        </p:nvSpPr>
        <p:spPr/>
        <p:txBody>
          <a:bodyPr/>
          <a:lstStyle/>
          <a:p>
            <a:r>
              <a:rPr lang="en-US" dirty="0"/>
              <a:t>Then configure the connection for </a:t>
            </a:r>
            <a:r>
              <a:rPr lang="en-US" dirty="0" smtClean="0"/>
              <a:t>SR1 </a:t>
            </a:r>
            <a:r>
              <a:rPr lang="en-US" dirty="0"/>
              <a:t>in </a:t>
            </a:r>
            <a:r>
              <a:rPr lang="en-US" dirty="0" smtClean="0">
                <a:solidFill>
                  <a:schemeClr val="accent1">
                    <a:lumMod val="75000"/>
                  </a:schemeClr>
                </a:solidFill>
              </a:rPr>
              <a:t>ShiftRegHC595_X.h</a:t>
            </a:r>
            <a:endParaRPr lang="en-US" dirty="0">
              <a:solidFill>
                <a:schemeClr val="accent1">
                  <a:lumMod val="75000"/>
                </a:schemeClr>
              </a:solidFill>
            </a:endParaRPr>
          </a:p>
          <a:p>
            <a:endParaRPr lang="en-US" dirty="0"/>
          </a:p>
        </p:txBody>
      </p:sp>
      <p:pic>
        <p:nvPicPr>
          <p:cNvPr id="6" name="Picture 5"/>
          <p:cNvPicPr>
            <a:picLocks noChangeAspect="1"/>
          </p:cNvPicPr>
          <p:nvPr/>
        </p:nvPicPr>
        <p:blipFill>
          <a:blip r:embed="rId2"/>
          <a:stretch>
            <a:fillRect/>
          </a:stretch>
        </p:blipFill>
        <p:spPr>
          <a:xfrm>
            <a:off x="2541446" y="2738825"/>
            <a:ext cx="7109107" cy="3438138"/>
          </a:xfrm>
          <a:prstGeom prst="rect">
            <a:avLst/>
          </a:prstGeom>
        </p:spPr>
      </p:pic>
    </p:spTree>
    <p:extLst>
      <p:ext uri="{BB962C8B-B14F-4D97-AF65-F5344CB8AC3E}">
        <p14:creationId xmlns:p14="http://schemas.microsoft.com/office/powerpoint/2010/main" val="6566529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3. </a:t>
            </a:r>
            <a:r>
              <a:rPr lang="en-US" dirty="0">
                <a:solidFill>
                  <a:schemeClr val="accent2">
                    <a:lumMod val="75000"/>
                  </a:schemeClr>
                </a:solidFill>
              </a:rPr>
              <a:t>Common Latch Library </a:t>
            </a:r>
            <a:r>
              <a:rPr lang="en-US" sz="4000" dirty="0">
                <a:solidFill>
                  <a:schemeClr val="accent2">
                    <a:lumMod val="75000"/>
                  </a:schemeClr>
                </a:solidFill>
              </a:rPr>
              <a:t>(ShiftRegHC595_X.h)</a:t>
            </a:r>
            <a:endParaRPr lang="en-US" sz="4000" dirty="0"/>
          </a:p>
        </p:txBody>
      </p:sp>
      <p:sp>
        <p:nvSpPr>
          <p:cNvPr id="3" name="Content Placeholder 2"/>
          <p:cNvSpPr>
            <a:spLocks noGrp="1"/>
          </p:cNvSpPr>
          <p:nvPr>
            <p:ph idx="1"/>
          </p:nvPr>
        </p:nvSpPr>
        <p:spPr/>
        <p:txBody>
          <a:bodyPr/>
          <a:lstStyle/>
          <a:p>
            <a:r>
              <a:rPr lang="en-US" dirty="0" smtClean="0"/>
              <a:t>Sample Program</a:t>
            </a:r>
            <a:endParaRPr lang="en-US" dirty="0">
              <a:solidFill>
                <a:schemeClr val="accent1">
                  <a:lumMod val="75000"/>
                </a:schemeClr>
              </a:solidFill>
            </a:endParaRPr>
          </a:p>
          <a:p>
            <a:endParaRPr lang="en-US" dirty="0"/>
          </a:p>
        </p:txBody>
      </p:sp>
      <p:pic>
        <p:nvPicPr>
          <p:cNvPr id="4" name="Picture 3"/>
          <p:cNvPicPr>
            <a:picLocks noChangeAspect="1"/>
          </p:cNvPicPr>
          <p:nvPr/>
        </p:nvPicPr>
        <p:blipFill>
          <a:blip r:embed="rId2"/>
          <a:stretch>
            <a:fillRect/>
          </a:stretch>
        </p:blipFill>
        <p:spPr>
          <a:xfrm>
            <a:off x="3381656" y="2397211"/>
            <a:ext cx="5428688" cy="3779752"/>
          </a:xfrm>
          <a:prstGeom prst="rect">
            <a:avLst/>
          </a:prstGeom>
        </p:spPr>
      </p:pic>
    </p:spTree>
    <p:extLst>
      <p:ext uri="{BB962C8B-B14F-4D97-AF65-F5344CB8AC3E}">
        <p14:creationId xmlns:p14="http://schemas.microsoft.com/office/powerpoint/2010/main" val="36778347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accent2">
                    <a:lumMod val="75000"/>
                  </a:schemeClr>
                </a:solidFill>
              </a:rPr>
              <a:t>4</a:t>
            </a:r>
            <a:r>
              <a:rPr lang="en-US" dirty="0" smtClean="0">
                <a:solidFill>
                  <a:schemeClr val="accent2">
                    <a:lumMod val="75000"/>
                  </a:schemeClr>
                </a:solidFill>
              </a:rPr>
              <a:t>. Totally Separate </a:t>
            </a:r>
            <a:endParaRPr lang="en-US" dirty="0"/>
          </a:p>
        </p:txBody>
      </p:sp>
      <p:sp>
        <p:nvSpPr>
          <p:cNvPr id="3" name="Subtitle 2"/>
          <p:cNvSpPr>
            <a:spLocks noGrp="1"/>
          </p:cNvSpPr>
          <p:nvPr>
            <p:ph type="subTitle" idx="1"/>
          </p:nvPr>
        </p:nvSpPr>
        <p:spPr/>
        <p:txBody>
          <a:bodyPr/>
          <a:lstStyle/>
          <a:p>
            <a:r>
              <a:rPr lang="en-US" dirty="0" smtClean="0">
                <a:solidFill>
                  <a:schemeClr val="accent1">
                    <a:lumMod val="75000"/>
                  </a:schemeClr>
                </a:solidFill>
              </a:rPr>
              <a:t> </a:t>
            </a:r>
            <a:endParaRPr lang="en-US" dirty="0">
              <a:solidFill>
                <a:schemeClr val="accent1">
                  <a:lumMod val="75000"/>
                </a:schemeClr>
              </a:solidFill>
            </a:endParaRPr>
          </a:p>
        </p:txBody>
      </p:sp>
    </p:spTree>
    <p:extLst>
      <p:ext uri="{BB962C8B-B14F-4D97-AF65-F5344CB8AC3E}">
        <p14:creationId xmlns:p14="http://schemas.microsoft.com/office/powerpoint/2010/main" val="17399223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4. Totally separate Connections</a:t>
            </a:r>
            <a:endParaRPr lang="en-US" sz="4000" dirty="0"/>
          </a:p>
        </p:txBody>
      </p:sp>
      <p:pic>
        <p:nvPicPr>
          <p:cNvPr id="5" name="Content Placeholder 4"/>
          <p:cNvPicPr>
            <a:picLocks noGrp="1" noChangeAspect="1"/>
          </p:cNvPicPr>
          <p:nvPr>
            <p:ph idx="1"/>
          </p:nvPr>
        </p:nvPicPr>
        <p:blipFill>
          <a:blip r:embed="rId2"/>
          <a:stretch>
            <a:fillRect/>
          </a:stretch>
        </p:blipFill>
        <p:spPr>
          <a:xfrm>
            <a:off x="838200" y="2412584"/>
            <a:ext cx="10515600" cy="3177419"/>
          </a:xfrm>
          <a:prstGeom prst="rect">
            <a:avLst/>
          </a:prstGeom>
        </p:spPr>
      </p:pic>
      <p:sp>
        <p:nvSpPr>
          <p:cNvPr id="6" name="TextBox 5"/>
          <p:cNvSpPr txBox="1"/>
          <p:nvPr/>
        </p:nvSpPr>
        <p:spPr>
          <a:xfrm>
            <a:off x="6277232" y="3698789"/>
            <a:ext cx="532518" cy="369332"/>
          </a:xfrm>
          <a:prstGeom prst="rect">
            <a:avLst/>
          </a:prstGeom>
          <a:noFill/>
        </p:spPr>
        <p:txBody>
          <a:bodyPr wrap="none" rtlCol="0">
            <a:spAutoFit/>
          </a:bodyPr>
          <a:lstStyle/>
          <a:p>
            <a:r>
              <a:rPr lang="en-US" dirty="0" smtClean="0">
                <a:solidFill>
                  <a:schemeClr val="accent2">
                    <a:lumMod val="75000"/>
                  </a:schemeClr>
                </a:solidFill>
              </a:rPr>
              <a:t>SR0</a:t>
            </a:r>
            <a:endParaRPr lang="en-US" dirty="0">
              <a:solidFill>
                <a:schemeClr val="accent2">
                  <a:lumMod val="75000"/>
                </a:schemeClr>
              </a:solidFill>
            </a:endParaRPr>
          </a:p>
        </p:txBody>
      </p:sp>
      <p:sp>
        <p:nvSpPr>
          <p:cNvPr id="7" name="TextBox 6"/>
          <p:cNvSpPr txBox="1"/>
          <p:nvPr/>
        </p:nvSpPr>
        <p:spPr>
          <a:xfrm>
            <a:off x="1915297" y="3698789"/>
            <a:ext cx="532518" cy="369332"/>
          </a:xfrm>
          <a:prstGeom prst="rect">
            <a:avLst/>
          </a:prstGeom>
          <a:noFill/>
        </p:spPr>
        <p:txBody>
          <a:bodyPr wrap="none" rtlCol="0">
            <a:spAutoFit/>
          </a:bodyPr>
          <a:lstStyle/>
          <a:p>
            <a:r>
              <a:rPr lang="en-US" dirty="0" smtClean="0">
                <a:solidFill>
                  <a:schemeClr val="accent2">
                    <a:lumMod val="75000"/>
                  </a:schemeClr>
                </a:solidFill>
              </a:rPr>
              <a:t>SR1</a:t>
            </a:r>
            <a:endParaRPr lang="en-US" dirty="0">
              <a:solidFill>
                <a:schemeClr val="accent2">
                  <a:lumMod val="75000"/>
                </a:schemeClr>
              </a:solidFill>
            </a:endParaRPr>
          </a:p>
        </p:txBody>
      </p:sp>
    </p:spTree>
    <p:extLst>
      <p:ext uri="{BB962C8B-B14F-4D97-AF65-F5344CB8AC3E}">
        <p14:creationId xmlns:p14="http://schemas.microsoft.com/office/powerpoint/2010/main" val="12716048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4. Totally separate Connections</a:t>
            </a:r>
            <a:endParaRPr lang="en-US" sz="4000" dirty="0"/>
          </a:p>
        </p:txBody>
      </p:sp>
      <p:sp>
        <p:nvSpPr>
          <p:cNvPr id="3" name="Content Placeholder 2"/>
          <p:cNvSpPr>
            <a:spLocks noGrp="1"/>
          </p:cNvSpPr>
          <p:nvPr>
            <p:ph idx="1"/>
          </p:nvPr>
        </p:nvSpPr>
        <p:spPr/>
        <p:txBody>
          <a:bodyPr/>
          <a:lstStyle/>
          <a:p>
            <a:r>
              <a:rPr lang="en-US" dirty="0"/>
              <a:t>Include “</a:t>
            </a:r>
            <a:r>
              <a:rPr lang="en-US" dirty="0">
                <a:solidFill>
                  <a:schemeClr val="accent1">
                    <a:lumMod val="75000"/>
                  </a:schemeClr>
                </a:solidFill>
              </a:rPr>
              <a:t>ShiftRegHC595_X.h</a:t>
            </a:r>
            <a:r>
              <a:rPr lang="en-US" dirty="0"/>
              <a:t>” and this will automatically include  “</a:t>
            </a:r>
            <a:r>
              <a:rPr lang="en-US" dirty="0">
                <a:solidFill>
                  <a:schemeClr val="accent1">
                    <a:lumMod val="75000"/>
                  </a:schemeClr>
                </a:solidFill>
              </a:rPr>
              <a:t>ShiftRegHC595.h</a:t>
            </a:r>
            <a:r>
              <a:rPr lang="en-US" dirty="0" smtClean="0"/>
              <a:t>”</a:t>
            </a:r>
          </a:p>
          <a:p>
            <a:endParaRPr lang="en-US" dirty="0"/>
          </a:p>
          <a:p>
            <a:endParaRPr lang="en-US" dirty="0"/>
          </a:p>
        </p:txBody>
      </p:sp>
      <p:pic>
        <p:nvPicPr>
          <p:cNvPr id="6" name="Picture 5"/>
          <p:cNvPicPr>
            <a:picLocks noChangeAspect="1"/>
          </p:cNvPicPr>
          <p:nvPr/>
        </p:nvPicPr>
        <p:blipFill>
          <a:blip r:embed="rId2"/>
          <a:stretch>
            <a:fillRect/>
          </a:stretch>
        </p:blipFill>
        <p:spPr>
          <a:xfrm>
            <a:off x="3128962" y="3110706"/>
            <a:ext cx="5934075" cy="1781175"/>
          </a:xfrm>
          <a:prstGeom prst="rect">
            <a:avLst/>
          </a:prstGeom>
        </p:spPr>
      </p:pic>
    </p:spTree>
    <p:extLst>
      <p:ext uri="{BB962C8B-B14F-4D97-AF65-F5344CB8AC3E}">
        <p14:creationId xmlns:p14="http://schemas.microsoft.com/office/powerpoint/2010/main" val="17409175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4. Totally separate Connections</a:t>
            </a:r>
            <a:endParaRPr lang="en-US" sz="4000" dirty="0"/>
          </a:p>
        </p:txBody>
      </p:sp>
      <p:sp>
        <p:nvSpPr>
          <p:cNvPr id="3" name="Content Placeholder 2"/>
          <p:cNvSpPr>
            <a:spLocks noGrp="1"/>
          </p:cNvSpPr>
          <p:nvPr>
            <p:ph idx="1"/>
          </p:nvPr>
        </p:nvSpPr>
        <p:spPr/>
        <p:txBody>
          <a:bodyPr/>
          <a:lstStyle/>
          <a:p>
            <a:r>
              <a:rPr lang="en-US" dirty="0"/>
              <a:t>Then configure the connection for SR0 (Closest to MCU) in </a:t>
            </a:r>
            <a:r>
              <a:rPr lang="en-US" dirty="0">
                <a:solidFill>
                  <a:schemeClr val="accent1">
                    <a:lumMod val="75000"/>
                  </a:schemeClr>
                </a:solidFill>
              </a:rPr>
              <a:t>ShiftRegHC595.h</a:t>
            </a:r>
          </a:p>
          <a:p>
            <a:endParaRPr lang="en-US" dirty="0"/>
          </a:p>
          <a:p>
            <a:endParaRPr lang="en-US" dirty="0"/>
          </a:p>
        </p:txBody>
      </p:sp>
      <p:pic>
        <p:nvPicPr>
          <p:cNvPr id="5" name="Content Placeholder 6"/>
          <p:cNvPicPr>
            <a:picLocks noChangeAspect="1"/>
          </p:cNvPicPr>
          <p:nvPr/>
        </p:nvPicPr>
        <p:blipFill>
          <a:blip r:embed="rId2"/>
          <a:stretch>
            <a:fillRect/>
          </a:stretch>
        </p:blipFill>
        <p:spPr>
          <a:xfrm>
            <a:off x="3886687" y="2451827"/>
            <a:ext cx="3782740" cy="3725135"/>
          </a:xfrm>
          <a:prstGeom prst="rect">
            <a:avLst/>
          </a:prstGeom>
        </p:spPr>
      </p:pic>
    </p:spTree>
    <p:extLst>
      <p:ext uri="{BB962C8B-B14F-4D97-AF65-F5344CB8AC3E}">
        <p14:creationId xmlns:p14="http://schemas.microsoft.com/office/powerpoint/2010/main" val="8593421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4. Totally separate Connections</a:t>
            </a:r>
            <a:endParaRPr lang="en-US" sz="4000" dirty="0"/>
          </a:p>
        </p:txBody>
      </p:sp>
      <p:sp>
        <p:nvSpPr>
          <p:cNvPr id="3" name="Content Placeholder 2"/>
          <p:cNvSpPr>
            <a:spLocks noGrp="1"/>
          </p:cNvSpPr>
          <p:nvPr>
            <p:ph idx="1"/>
          </p:nvPr>
        </p:nvSpPr>
        <p:spPr/>
        <p:txBody>
          <a:bodyPr/>
          <a:lstStyle/>
          <a:p>
            <a:r>
              <a:rPr lang="en-US" dirty="0"/>
              <a:t>Then configure the connection for SR1 in </a:t>
            </a:r>
            <a:r>
              <a:rPr lang="en-US" dirty="0">
                <a:solidFill>
                  <a:schemeClr val="accent1">
                    <a:lumMod val="75000"/>
                  </a:schemeClr>
                </a:solidFill>
              </a:rPr>
              <a:t>ShiftRegHC595_X.h</a:t>
            </a:r>
          </a:p>
          <a:p>
            <a:endParaRPr lang="en-US" dirty="0"/>
          </a:p>
          <a:p>
            <a:endParaRPr lang="en-US" dirty="0"/>
          </a:p>
        </p:txBody>
      </p:sp>
      <p:pic>
        <p:nvPicPr>
          <p:cNvPr id="4" name="Picture 3"/>
          <p:cNvPicPr>
            <a:picLocks noChangeAspect="1"/>
          </p:cNvPicPr>
          <p:nvPr/>
        </p:nvPicPr>
        <p:blipFill>
          <a:blip r:embed="rId2"/>
          <a:stretch>
            <a:fillRect/>
          </a:stretch>
        </p:blipFill>
        <p:spPr>
          <a:xfrm>
            <a:off x="3371206" y="3260840"/>
            <a:ext cx="5449587" cy="2916123"/>
          </a:xfrm>
          <a:prstGeom prst="rect">
            <a:avLst/>
          </a:prstGeom>
        </p:spPr>
      </p:pic>
    </p:spTree>
    <p:extLst>
      <p:ext uri="{BB962C8B-B14F-4D97-AF65-F5344CB8AC3E}">
        <p14:creationId xmlns:p14="http://schemas.microsoft.com/office/powerpoint/2010/main" val="19156288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4. Totally separate Connections</a:t>
            </a:r>
            <a:endParaRPr lang="en-US" sz="4000" dirty="0"/>
          </a:p>
        </p:txBody>
      </p:sp>
      <p:sp>
        <p:nvSpPr>
          <p:cNvPr id="3" name="Content Placeholder 2"/>
          <p:cNvSpPr>
            <a:spLocks noGrp="1"/>
          </p:cNvSpPr>
          <p:nvPr>
            <p:ph idx="1"/>
          </p:nvPr>
        </p:nvSpPr>
        <p:spPr/>
        <p:txBody>
          <a:bodyPr/>
          <a:lstStyle/>
          <a:p>
            <a:r>
              <a:rPr lang="en-US" dirty="0" smtClean="0"/>
              <a:t>Sample Program</a:t>
            </a:r>
            <a:endParaRPr lang="en-US" dirty="0">
              <a:solidFill>
                <a:schemeClr val="accent1">
                  <a:lumMod val="75000"/>
                </a:schemeClr>
              </a:solidFill>
            </a:endParaRPr>
          </a:p>
          <a:p>
            <a:endParaRPr lang="en-US" dirty="0"/>
          </a:p>
          <a:p>
            <a:endParaRPr lang="en-US" dirty="0"/>
          </a:p>
        </p:txBody>
      </p:sp>
      <p:pic>
        <p:nvPicPr>
          <p:cNvPr id="5" name="Picture 4"/>
          <p:cNvPicPr>
            <a:picLocks noChangeAspect="1"/>
          </p:cNvPicPr>
          <p:nvPr/>
        </p:nvPicPr>
        <p:blipFill>
          <a:blip r:embed="rId2"/>
          <a:stretch>
            <a:fillRect/>
          </a:stretch>
        </p:blipFill>
        <p:spPr>
          <a:xfrm>
            <a:off x="3381656" y="2397211"/>
            <a:ext cx="5428688" cy="3779752"/>
          </a:xfrm>
          <a:prstGeom prst="rect">
            <a:avLst/>
          </a:prstGeom>
        </p:spPr>
      </p:pic>
    </p:spTree>
    <p:extLst>
      <p:ext uri="{BB962C8B-B14F-4D97-AF65-F5344CB8AC3E}">
        <p14:creationId xmlns:p14="http://schemas.microsoft.com/office/powerpoint/2010/main" val="27620231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 out</a:t>
            </a:r>
            <a:endParaRPr lang="en-US" dirty="0"/>
          </a:p>
        </p:txBody>
      </p:sp>
      <p:pic>
        <p:nvPicPr>
          <p:cNvPr id="4" name="Content Placeholder 3"/>
          <p:cNvPicPr>
            <a:picLocks noGrp="1" noChangeAspect="1"/>
          </p:cNvPicPr>
          <p:nvPr>
            <p:ph idx="1"/>
          </p:nvPr>
        </p:nvPicPr>
        <p:blipFill>
          <a:blip r:embed="rId2"/>
          <a:stretch>
            <a:fillRect/>
          </a:stretch>
        </p:blipFill>
        <p:spPr>
          <a:xfrm>
            <a:off x="4397127" y="1825625"/>
            <a:ext cx="3397746" cy="4351338"/>
          </a:xfrm>
          <a:prstGeom prst="rect">
            <a:avLst/>
          </a:prstGeom>
        </p:spPr>
      </p:pic>
    </p:spTree>
    <p:extLst>
      <p:ext uri="{BB962C8B-B14F-4D97-AF65-F5344CB8AC3E}">
        <p14:creationId xmlns:p14="http://schemas.microsoft.com/office/powerpoint/2010/main" val="83119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mechanism</a:t>
            </a:r>
            <a:endParaRPr lang="en-US" dirty="0"/>
          </a:p>
        </p:txBody>
      </p:sp>
      <p:pic>
        <p:nvPicPr>
          <p:cNvPr id="4" name="Content Placeholder 3"/>
          <p:cNvPicPr>
            <a:picLocks noGrp="1" noChangeAspect="1"/>
          </p:cNvPicPr>
          <p:nvPr>
            <p:ph idx="1"/>
          </p:nvPr>
        </p:nvPicPr>
        <p:blipFill>
          <a:blip r:embed="rId2"/>
          <a:stretch>
            <a:fillRect/>
          </a:stretch>
        </p:blipFill>
        <p:spPr>
          <a:xfrm>
            <a:off x="2239980" y="1825625"/>
            <a:ext cx="7712040" cy="4351338"/>
          </a:xfrm>
          <a:prstGeom prst="rect">
            <a:avLst/>
          </a:prstGeom>
        </p:spPr>
      </p:pic>
    </p:spTree>
    <p:extLst>
      <p:ext uri="{BB962C8B-B14F-4D97-AF65-F5344CB8AC3E}">
        <p14:creationId xmlns:p14="http://schemas.microsoft.com/office/powerpoint/2010/main" val="4048729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Principle </a:t>
            </a:r>
            <a:r>
              <a:rPr lang="en-US" dirty="0" smtClean="0">
                <a:solidFill>
                  <a:schemeClr val="accent6">
                    <a:lumMod val="75000"/>
                  </a:schemeClr>
                </a:solidFill>
              </a:rPr>
              <a:t>DS</a:t>
            </a:r>
            <a:r>
              <a:rPr lang="en-US" dirty="0" smtClean="0"/>
              <a:t> and </a:t>
            </a:r>
            <a:r>
              <a:rPr lang="en-US" dirty="0" smtClean="0">
                <a:solidFill>
                  <a:schemeClr val="accent6">
                    <a:lumMod val="75000"/>
                  </a:schemeClr>
                </a:solidFill>
              </a:rPr>
              <a:t>SHCP</a:t>
            </a:r>
            <a:endParaRPr lang="en-US" dirty="0">
              <a:solidFill>
                <a:schemeClr val="accent6">
                  <a:lumMod val="75000"/>
                </a:schemeClr>
              </a:solidFill>
            </a:endParaRPr>
          </a:p>
        </p:txBody>
      </p:sp>
      <p:sp>
        <p:nvSpPr>
          <p:cNvPr id="3" name="Content Placeholder 2"/>
          <p:cNvSpPr>
            <a:spLocks noGrp="1"/>
          </p:cNvSpPr>
          <p:nvPr>
            <p:ph idx="1"/>
          </p:nvPr>
        </p:nvSpPr>
        <p:spPr/>
        <p:txBody>
          <a:bodyPr>
            <a:normAutofit/>
          </a:bodyPr>
          <a:lstStyle/>
          <a:p>
            <a:r>
              <a:rPr lang="en-US" dirty="0" smtClean="0">
                <a:solidFill>
                  <a:schemeClr val="accent6">
                    <a:lumMod val="75000"/>
                  </a:schemeClr>
                </a:solidFill>
              </a:rPr>
              <a:t>DS </a:t>
            </a:r>
            <a:r>
              <a:rPr lang="en-US" dirty="0" smtClean="0"/>
              <a:t>(serial data pin-14) takes in serial data. </a:t>
            </a:r>
          </a:p>
          <a:p>
            <a:r>
              <a:rPr lang="en-US" dirty="0" smtClean="0"/>
              <a:t>At every rising edge of shift </a:t>
            </a:r>
            <a:r>
              <a:rPr lang="en-US" dirty="0" err="1" smtClean="0"/>
              <a:t>clk</a:t>
            </a:r>
            <a:r>
              <a:rPr lang="en-US" dirty="0" smtClean="0"/>
              <a:t> on pin 11, the register left-shifts  its previous byte present in </a:t>
            </a:r>
            <a:r>
              <a:rPr lang="en-US" dirty="0" smtClean="0">
                <a:solidFill>
                  <a:srgbClr val="0070C0"/>
                </a:solidFill>
              </a:rPr>
              <a:t>8 STAGE SHIFT REGISTER</a:t>
            </a:r>
            <a:r>
              <a:rPr lang="en-US" dirty="0" smtClean="0"/>
              <a:t>. </a:t>
            </a:r>
          </a:p>
          <a:p>
            <a:r>
              <a:rPr lang="en-US" dirty="0" smtClean="0"/>
              <a:t>samples and captures </a:t>
            </a:r>
            <a:r>
              <a:rPr lang="en-US" dirty="0" smtClean="0">
                <a:solidFill>
                  <a:schemeClr val="accent6">
                    <a:lumMod val="75000"/>
                  </a:schemeClr>
                </a:solidFill>
              </a:rPr>
              <a:t>DS</a:t>
            </a:r>
            <a:r>
              <a:rPr lang="en-US" dirty="0" smtClean="0"/>
              <a:t> (high or low) and places it on newly vacant  LSB position  </a:t>
            </a:r>
          </a:p>
          <a:p>
            <a:r>
              <a:rPr lang="en-US" dirty="0" smtClean="0"/>
              <a:t>This way 8 rising edge on </a:t>
            </a:r>
            <a:r>
              <a:rPr lang="en-US" dirty="0" smtClean="0">
                <a:solidFill>
                  <a:schemeClr val="accent6">
                    <a:lumMod val="75000"/>
                  </a:schemeClr>
                </a:solidFill>
              </a:rPr>
              <a:t>SHCP</a:t>
            </a:r>
            <a:r>
              <a:rPr lang="en-US" dirty="0" smtClean="0"/>
              <a:t> will load a new byte in</a:t>
            </a:r>
            <a:r>
              <a:rPr lang="en-US" dirty="0">
                <a:solidFill>
                  <a:srgbClr val="0070C0"/>
                </a:solidFill>
              </a:rPr>
              <a:t> 8 STAGE SHIFT </a:t>
            </a:r>
            <a:r>
              <a:rPr lang="en-US" dirty="0" smtClean="0">
                <a:solidFill>
                  <a:srgbClr val="0070C0"/>
                </a:solidFill>
              </a:rPr>
              <a:t>REGISTER.</a:t>
            </a:r>
            <a:r>
              <a:rPr lang="en-US" dirty="0" smtClean="0"/>
              <a:t> </a:t>
            </a:r>
          </a:p>
          <a:p>
            <a:pPr marL="0" indent="0">
              <a:buNone/>
            </a:pPr>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499420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a:t>
            </a:r>
            <a:r>
              <a:rPr lang="en-US" dirty="0" smtClean="0"/>
              <a:t>Principle </a:t>
            </a:r>
            <a:r>
              <a:rPr lang="en-US" dirty="0" smtClean="0">
                <a:solidFill>
                  <a:schemeClr val="accent6">
                    <a:lumMod val="75000"/>
                  </a:schemeClr>
                </a:solidFill>
              </a:rPr>
              <a:t>STCP</a:t>
            </a:r>
            <a:endParaRPr lang="en-US" dirty="0">
              <a:solidFill>
                <a:schemeClr val="accent6">
                  <a:lumMod val="75000"/>
                </a:schemeClr>
              </a:solidFill>
            </a:endParaRPr>
          </a:p>
        </p:txBody>
      </p:sp>
      <p:sp>
        <p:nvSpPr>
          <p:cNvPr id="3" name="Content Placeholder 2"/>
          <p:cNvSpPr>
            <a:spLocks noGrp="1"/>
          </p:cNvSpPr>
          <p:nvPr>
            <p:ph idx="1"/>
          </p:nvPr>
        </p:nvSpPr>
        <p:spPr/>
        <p:txBody>
          <a:bodyPr/>
          <a:lstStyle/>
          <a:p>
            <a:r>
              <a:rPr lang="en-US" dirty="0" smtClean="0"/>
              <a:t>Unless  </a:t>
            </a:r>
            <a:r>
              <a:rPr lang="en-US" dirty="0" smtClean="0">
                <a:solidFill>
                  <a:schemeClr val="accent6">
                    <a:lumMod val="75000"/>
                  </a:schemeClr>
                </a:solidFill>
              </a:rPr>
              <a:t>STCP</a:t>
            </a:r>
            <a:r>
              <a:rPr lang="en-US" dirty="0" smtClean="0"/>
              <a:t> receive a rising edge the content of </a:t>
            </a:r>
            <a:r>
              <a:rPr lang="en-US" dirty="0">
                <a:solidFill>
                  <a:srgbClr val="0070C0"/>
                </a:solidFill>
              </a:rPr>
              <a:t>8 STAGE SHIFT </a:t>
            </a:r>
            <a:r>
              <a:rPr lang="en-US" dirty="0" smtClean="0">
                <a:solidFill>
                  <a:srgbClr val="0070C0"/>
                </a:solidFill>
              </a:rPr>
              <a:t>REGISTER </a:t>
            </a:r>
            <a:r>
              <a:rPr lang="en-US" dirty="0" smtClean="0"/>
              <a:t>will not be available at </a:t>
            </a:r>
            <a:r>
              <a:rPr lang="en-US" dirty="0" smtClean="0">
                <a:solidFill>
                  <a:srgbClr val="0070C0"/>
                </a:solidFill>
              </a:rPr>
              <a:t>8 BIT STORAGE REGISTER</a:t>
            </a:r>
          </a:p>
          <a:p>
            <a:r>
              <a:rPr lang="en-US" dirty="0" smtClean="0"/>
              <a:t>Once </a:t>
            </a:r>
            <a:r>
              <a:rPr lang="en-US" dirty="0" smtClean="0">
                <a:solidFill>
                  <a:schemeClr val="accent6">
                    <a:lumMod val="75000"/>
                  </a:schemeClr>
                </a:solidFill>
              </a:rPr>
              <a:t>STCP</a:t>
            </a:r>
            <a:r>
              <a:rPr lang="en-US" dirty="0" smtClean="0"/>
              <a:t> receives a rising edge the content of </a:t>
            </a:r>
            <a:r>
              <a:rPr lang="en-US" dirty="0">
                <a:solidFill>
                  <a:srgbClr val="0070C0"/>
                </a:solidFill>
              </a:rPr>
              <a:t>8 STAGE SHIFT </a:t>
            </a:r>
            <a:r>
              <a:rPr lang="en-US" dirty="0" smtClean="0">
                <a:solidFill>
                  <a:srgbClr val="0070C0"/>
                </a:solidFill>
              </a:rPr>
              <a:t>REGISTER </a:t>
            </a:r>
            <a:r>
              <a:rPr lang="en-US" dirty="0" smtClean="0"/>
              <a:t>gets copied into </a:t>
            </a:r>
            <a:r>
              <a:rPr lang="en-US" dirty="0">
                <a:solidFill>
                  <a:srgbClr val="0070C0"/>
                </a:solidFill>
              </a:rPr>
              <a:t>8 BIT STORAGE </a:t>
            </a:r>
            <a:r>
              <a:rPr lang="en-US" dirty="0" smtClean="0">
                <a:solidFill>
                  <a:srgbClr val="0070C0"/>
                </a:solidFill>
              </a:rPr>
              <a:t>REGISTER</a:t>
            </a:r>
          </a:p>
          <a:p>
            <a:r>
              <a:rPr lang="en-US" dirty="0" smtClean="0"/>
              <a:t>So its usually done once after 8 new bits have shifted in </a:t>
            </a:r>
            <a:r>
              <a:rPr lang="en-US" dirty="0">
                <a:solidFill>
                  <a:srgbClr val="0070C0"/>
                </a:solidFill>
              </a:rPr>
              <a:t>8 STAGE SHIFT </a:t>
            </a:r>
            <a:r>
              <a:rPr lang="en-US" dirty="0" smtClean="0">
                <a:solidFill>
                  <a:srgbClr val="0070C0"/>
                </a:solidFill>
              </a:rPr>
              <a:t>REGISTER</a:t>
            </a:r>
          </a:p>
          <a:p>
            <a:r>
              <a:rPr lang="en-US" dirty="0" smtClean="0"/>
              <a:t>When </a:t>
            </a:r>
            <a:r>
              <a:rPr lang="en-US" dirty="0" smtClean="0">
                <a:solidFill>
                  <a:schemeClr val="accent6">
                    <a:lumMod val="75000"/>
                  </a:schemeClr>
                </a:solidFill>
              </a:rPr>
              <a:t>OE</a:t>
            </a:r>
            <a:r>
              <a:rPr lang="en-US" dirty="0" smtClean="0"/>
              <a:t> is connected to GND (default) the 8 bits in </a:t>
            </a:r>
            <a:r>
              <a:rPr lang="en-US" dirty="0">
                <a:solidFill>
                  <a:srgbClr val="0070C0"/>
                </a:solidFill>
              </a:rPr>
              <a:t>8 BIT STORAGE </a:t>
            </a:r>
            <a:r>
              <a:rPr lang="en-US" dirty="0" smtClean="0">
                <a:solidFill>
                  <a:srgbClr val="0070C0"/>
                </a:solidFill>
              </a:rPr>
              <a:t>REGISTER</a:t>
            </a:r>
            <a:r>
              <a:rPr lang="en-US" dirty="0" smtClean="0"/>
              <a:t> is available in </a:t>
            </a:r>
            <a:r>
              <a:rPr lang="en-US" dirty="0" smtClean="0">
                <a:solidFill>
                  <a:srgbClr val="0070C0"/>
                </a:solidFill>
              </a:rPr>
              <a:t>3 STATE OUTPUTS  </a:t>
            </a:r>
            <a:r>
              <a:rPr lang="en-US" dirty="0" smtClean="0"/>
              <a:t>for external use</a:t>
            </a:r>
          </a:p>
          <a:p>
            <a:pPr marL="0" indent="0">
              <a:buNone/>
            </a:pPr>
            <a:endParaRPr lang="en-US" dirty="0" smtClean="0"/>
          </a:p>
        </p:txBody>
      </p:sp>
    </p:spTree>
    <p:extLst>
      <p:ext uri="{BB962C8B-B14F-4D97-AF65-F5344CB8AC3E}">
        <p14:creationId xmlns:p14="http://schemas.microsoft.com/office/powerpoint/2010/main" val="1429106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MCU connection (Basic mode) just 5 pins (3MCU pins)</a:t>
            </a:r>
            <a:endParaRPr lang="en-US" dirty="0"/>
          </a:p>
        </p:txBody>
      </p:sp>
      <p:pic>
        <p:nvPicPr>
          <p:cNvPr id="4" name="Content Placeholder 3"/>
          <p:cNvPicPr>
            <a:picLocks noGrp="1" noChangeAspect="1"/>
          </p:cNvPicPr>
          <p:nvPr>
            <p:ph idx="1"/>
          </p:nvPr>
        </p:nvPicPr>
        <p:blipFill>
          <a:blip r:embed="rId2"/>
          <a:stretch>
            <a:fillRect/>
          </a:stretch>
        </p:blipFill>
        <p:spPr>
          <a:xfrm>
            <a:off x="2986087" y="1877219"/>
            <a:ext cx="6219825" cy="4248150"/>
          </a:xfrm>
          <a:prstGeom prst="rect">
            <a:avLst/>
          </a:prstGeom>
        </p:spPr>
      </p:pic>
    </p:spTree>
    <p:extLst>
      <p:ext uri="{BB962C8B-B14F-4D97-AF65-F5344CB8AC3E}">
        <p14:creationId xmlns:p14="http://schemas.microsoft.com/office/powerpoint/2010/main" val="1426329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Library (</a:t>
            </a:r>
            <a:r>
              <a:rPr lang="en-US" dirty="0" smtClean="0">
                <a:solidFill>
                  <a:schemeClr val="accent2">
                    <a:lumMod val="75000"/>
                  </a:schemeClr>
                </a:solidFill>
              </a:rPr>
              <a:t>ShiftRegHC595.h</a:t>
            </a:r>
            <a:r>
              <a:rPr lang="en-US" dirty="0" smtClean="0"/>
              <a:t>)</a:t>
            </a:r>
            <a:endParaRPr lang="en-US" dirty="0"/>
          </a:p>
        </p:txBody>
      </p:sp>
      <p:pic>
        <p:nvPicPr>
          <p:cNvPr id="7" name="Content Placeholder 6"/>
          <p:cNvPicPr>
            <a:picLocks noGrp="1" noChangeAspect="1"/>
          </p:cNvPicPr>
          <p:nvPr>
            <p:ph idx="1"/>
          </p:nvPr>
        </p:nvPicPr>
        <p:blipFill>
          <a:blip r:embed="rId2"/>
          <a:stretch>
            <a:fillRect/>
          </a:stretch>
        </p:blipFill>
        <p:spPr>
          <a:xfrm>
            <a:off x="3886687" y="1825625"/>
            <a:ext cx="4418626" cy="4351338"/>
          </a:xfrm>
          <a:prstGeom prst="rect">
            <a:avLst/>
          </a:prstGeom>
        </p:spPr>
      </p:pic>
    </p:spTree>
    <p:extLst>
      <p:ext uri="{BB962C8B-B14F-4D97-AF65-F5344CB8AC3E}">
        <p14:creationId xmlns:p14="http://schemas.microsoft.com/office/powerpoint/2010/main" val="2722092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893</Words>
  <Application>Microsoft Office PowerPoint</Application>
  <PresentationFormat>Widescreen</PresentationFormat>
  <Paragraphs>103</Paragraphs>
  <Slides>39</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4" baseType="lpstr">
      <vt:lpstr>Arial</vt:lpstr>
      <vt:lpstr>Calibri</vt:lpstr>
      <vt:lpstr>Calibri Light</vt:lpstr>
      <vt:lpstr>Office Theme</vt:lpstr>
      <vt:lpstr>Packager Shell Object</vt:lpstr>
      <vt:lpstr>Interface Shift Register with Atmega</vt:lpstr>
      <vt:lpstr>Preface</vt:lpstr>
      <vt:lpstr>Refference</vt:lpstr>
      <vt:lpstr>Pin out</vt:lpstr>
      <vt:lpstr>Working mechanism</vt:lpstr>
      <vt:lpstr>Working Principle DS and SHCP</vt:lpstr>
      <vt:lpstr>Working Principle STCP</vt:lpstr>
      <vt:lpstr>MCU connection (Basic mode) just 5 pins (3MCU pins)</vt:lpstr>
      <vt:lpstr>Library (ShiftRegHC595.h)</vt:lpstr>
      <vt:lpstr>Library (ShiftRegHC595.h)</vt:lpstr>
      <vt:lpstr>Library (ShiftRegHC595.h)</vt:lpstr>
      <vt:lpstr>Extended &amp; Advanced Features</vt:lpstr>
      <vt:lpstr>1. Daisy Chain</vt:lpstr>
      <vt:lpstr>1. Daisy Chain</vt:lpstr>
      <vt:lpstr>1.Daisy chain Connections</vt:lpstr>
      <vt:lpstr>1.Daisy chain Library (shiftreghc595_daisy.h)</vt:lpstr>
      <vt:lpstr>1.Daisy chain Library (shiftreghc595_daisy.h)</vt:lpstr>
      <vt:lpstr>1.Daisy chain Library (shiftreghc595_daisy.h)</vt:lpstr>
      <vt:lpstr>1.Daisy chain Library (shiftreghc595_daisy.h)</vt:lpstr>
      <vt:lpstr>2. Common Clocks</vt:lpstr>
      <vt:lpstr>2. Common Clocks (SHCP &amp; STCP)</vt:lpstr>
      <vt:lpstr>2. Common Clocks Connections</vt:lpstr>
      <vt:lpstr>2. Common Clocks Library (shiftreghc595_comClk.h)</vt:lpstr>
      <vt:lpstr>2. Common Clocks Library (shiftreghc595_comClk.h)</vt:lpstr>
      <vt:lpstr>2. Common Clocks Library (shiftreghc595_comClk.h)</vt:lpstr>
      <vt:lpstr>2. Common Clocks Library (shiftreghc595_comClk.h)</vt:lpstr>
      <vt:lpstr>3. Common latch</vt:lpstr>
      <vt:lpstr>3. Common Latch</vt:lpstr>
      <vt:lpstr>3. Common Latch Connections</vt:lpstr>
      <vt:lpstr>3. Common Latch Library (ShiftRegHC595_X.h)</vt:lpstr>
      <vt:lpstr>3. Common Latch Library (ShiftRegHC595_X.h)</vt:lpstr>
      <vt:lpstr>3. Common Latch Library (ShiftRegHC595_X.h)</vt:lpstr>
      <vt:lpstr>3. Common Latch Library (ShiftRegHC595_X.h)</vt:lpstr>
      <vt:lpstr>4. Totally Separate </vt:lpstr>
      <vt:lpstr>4. Totally separate Connections</vt:lpstr>
      <vt:lpstr>4. Totally separate Connections</vt:lpstr>
      <vt:lpstr>4. Totally separate Connections</vt:lpstr>
      <vt:lpstr>4. Totally separate Connections</vt:lpstr>
      <vt:lpstr>4. Totally separate Connections</vt:lpstr>
    </vt:vector>
  </TitlesOfParts>
  <Company>MIT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Interface Shift Register with Atmega</dc:title>
  <dc:creator>drag</dc:creator>
  <cp:lastModifiedBy>drag</cp:lastModifiedBy>
  <cp:revision>35</cp:revision>
  <dcterms:created xsi:type="dcterms:W3CDTF">2015-09-13T19:58:29Z</dcterms:created>
  <dcterms:modified xsi:type="dcterms:W3CDTF">2015-09-15T08:22:50Z</dcterms:modified>
</cp:coreProperties>
</file>