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Genty Sans" charset="1" panose="00000600000000000000"/>
      <p:regular r:id="rId25"/>
    </p:embeddedFont>
    <p:embeddedFont>
      <p:font typeface="Century Gothic Paneuropean Bold" charset="1" panose="020B0702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4.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0.jpe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5.png" Type="http://schemas.openxmlformats.org/officeDocument/2006/relationships/image"/><Relationship Id="rId5" Target="../media/image2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2.jpeg" Type="http://schemas.openxmlformats.org/officeDocument/2006/relationships/image"/><Relationship Id="rId5" Target="../media/image15.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4.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4.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4.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93330"/>
          </a:xfrm>
          <a:custGeom>
            <a:avLst/>
            <a:gdLst/>
            <a:ahLst/>
            <a:cxnLst/>
            <a:rect r="r" b="b" t="t" l="l"/>
            <a:pathLst>
              <a:path h="10293330" w="18288000">
                <a:moveTo>
                  <a:pt x="0" y="0"/>
                </a:moveTo>
                <a:lnTo>
                  <a:pt x="18288000" y="0"/>
                </a:lnTo>
                <a:lnTo>
                  <a:pt x="18288000" y="10293330"/>
                </a:lnTo>
                <a:lnTo>
                  <a:pt x="0" y="10293330"/>
                </a:lnTo>
                <a:lnTo>
                  <a:pt x="0" y="0"/>
                </a:lnTo>
                <a:close/>
              </a:path>
            </a:pathLst>
          </a:custGeom>
          <a:blipFill>
            <a:blip r:embed="rId2"/>
            <a:stretch>
              <a:fillRect l="-16152" t="0" r="-16152" b="0"/>
            </a:stretch>
          </a:blipFill>
        </p:spPr>
      </p:sp>
      <p:sp>
        <p:nvSpPr>
          <p:cNvPr name="Freeform 3" id="3"/>
          <p:cNvSpPr/>
          <p:nvPr/>
        </p:nvSpPr>
        <p:spPr>
          <a:xfrm flipH="false" flipV="false" rot="0">
            <a:off x="3007466" y="1771885"/>
            <a:ext cx="12695959" cy="6617769"/>
          </a:xfrm>
          <a:custGeom>
            <a:avLst/>
            <a:gdLst/>
            <a:ahLst/>
            <a:cxnLst/>
            <a:rect r="r" b="b" t="t" l="l"/>
            <a:pathLst>
              <a:path h="6617769" w="12695959">
                <a:moveTo>
                  <a:pt x="0" y="0"/>
                </a:moveTo>
                <a:lnTo>
                  <a:pt x="12695959" y="0"/>
                </a:lnTo>
                <a:lnTo>
                  <a:pt x="12695959" y="6617768"/>
                </a:lnTo>
                <a:lnTo>
                  <a:pt x="0" y="6617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0" y="149713"/>
            <a:ext cx="18288000" cy="10143616"/>
          </a:xfrm>
          <a:custGeom>
            <a:avLst/>
            <a:gdLst/>
            <a:ahLst/>
            <a:cxnLst/>
            <a:rect r="r" b="b" t="t" l="l"/>
            <a:pathLst>
              <a:path h="10143616" w="18288000">
                <a:moveTo>
                  <a:pt x="0" y="0"/>
                </a:moveTo>
                <a:lnTo>
                  <a:pt x="18288000" y="0"/>
                </a:lnTo>
                <a:lnTo>
                  <a:pt x="18288000" y="10143617"/>
                </a:lnTo>
                <a:lnTo>
                  <a:pt x="0" y="10143617"/>
                </a:lnTo>
                <a:lnTo>
                  <a:pt x="0" y="0"/>
                </a:lnTo>
                <a:close/>
              </a:path>
            </a:pathLst>
          </a:custGeom>
          <a:blipFill>
            <a:blip r:embed="rId5"/>
            <a:stretch>
              <a:fillRect l="0" t="-38041" r="0" b="-38041"/>
            </a:stretch>
          </a:blipFill>
        </p:spPr>
      </p:sp>
      <p:sp>
        <p:nvSpPr>
          <p:cNvPr name="Freeform 5" id="5"/>
          <p:cNvSpPr/>
          <p:nvPr/>
        </p:nvSpPr>
        <p:spPr>
          <a:xfrm flipH="false" flipV="false" rot="0">
            <a:off x="2282624" y="574079"/>
            <a:ext cx="14976676" cy="7806592"/>
          </a:xfrm>
          <a:custGeom>
            <a:avLst/>
            <a:gdLst/>
            <a:ahLst/>
            <a:cxnLst/>
            <a:rect r="r" b="b" t="t" l="l"/>
            <a:pathLst>
              <a:path h="7806592" w="14976676">
                <a:moveTo>
                  <a:pt x="0" y="0"/>
                </a:moveTo>
                <a:lnTo>
                  <a:pt x="14976676" y="0"/>
                </a:lnTo>
                <a:lnTo>
                  <a:pt x="14976676" y="7806592"/>
                </a:lnTo>
                <a:lnTo>
                  <a:pt x="0" y="7806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605771" y="8512309"/>
            <a:ext cx="9076459" cy="6469040"/>
          </a:xfrm>
          <a:custGeom>
            <a:avLst/>
            <a:gdLst/>
            <a:ahLst/>
            <a:cxnLst/>
            <a:rect r="r" b="b" t="t" l="l"/>
            <a:pathLst>
              <a:path h="6469040" w="9076459">
                <a:moveTo>
                  <a:pt x="0" y="0"/>
                </a:moveTo>
                <a:lnTo>
                  <a:pt x="9076458" y="0"/>
                </a:lnTo>
                <a:lnTo>
                  <a:pt x="9076458" y="6469040"/>
                </a:lnTo>
                <a:lnTo>
                  <a:pt x="0" y="64690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0">
            <a:off x="-3302732" y="7494222"/>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051508" y="7414485"/>
            <a:ext cx="10616773" cy="7566864"/>
          </a:xfrm>
          <a:custGeom>
            <a:avLst/>
            <a:gdLst/>
            <a:ahLst/>
            <a:cxnLst/>
            <a:rect r="r" b="b" t="t" l="l"/>
            <a:pathLst>
              <a:path h="7566864" w="10616773">
                <a:moveTo>
                  <a:pt x="0" y="0"/>
                </a:moveTo>
                <a:lnTo>
                  <a:pt x="10616774" y="0"/>
                </a:lnTo>
                <a:lnTo>
                  <a:pt x="10616774" y="7566864"/>
                </a:lnTo>
                <a:lnTo>
                  <a:pt x="0" y="7566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392156">
            <a:off x="1314399" y="5688939"/>
            <a:ext cx="3299828" cy="2127741"/>
          </a:xfrm>
          <a:custGeom>
            <a:avLst/>
            <a:gdLst/>
            <a:ahLst/>
            <a:cxnLst/>
            <a:rect r="r" b="b" t="t" l="l"/>
            <a:pathLst>
              <a:path h="2127741" w="3299828">
                <a:moveTo>
                  <a:pt x="0" y="0"/>
                </a:moveTo>
                <a:lnTo>
                  <a:pt x="3299827" y="0"/>
                </a:lnTo>
                <a:lnTo>
                  <a:pt x="3299827" y="2127742"/>
                </a:lnTo>
                <a:lnTo>
                  <a:pt x="0" y="2127742"/>
                </a:lnTo>
                <a:lnTo>
                  <a:pt x="0" y="0"/>
                </a:lnTo>
                <a:close/>
              </a:path>
            </a:pathLst>
          </a:custGeom>
          <a:blipFill>
            <a:blip r:embed="rId10">
              <a:extLst>
                <a:ext uri="{96DAC541-7B7A-43D3-8B79-37D633B846F1}">
                  <asvg:svgBlip xmlns:asvg="http://schemas.microsoft.com/office/drawing/2016/SVG/main" r:embed="rId11"/>
                </a:ext>
              </a:extLst>
            </a:blip>
            <a:stretch>
              <a:fillRect l="0" t="-293101" r="-208429" b="0"/>
            </a:stretch>
          </a:blipFill>
        </p:spPr>
      </p:sp>
      <p:sp>
        <p:nvSpPr>
          <p:cNvPr name="TextBox 10" id="10"/>
          <p:cNvSpPr txBox="true"/>
          <p:nvPr/>
        </p:nvSpPr>
        <p:spPr>
          <a:xfrm rot="0">
            <a:off x="2875381" y="1524235"/>
            <a:ext cx="12960128" cy="2262913"/>
          </a:xfrm>
          <a:prstGeom prst="rect">
            <a:avLst/>
          </a:prstGeom>
        </p:spPr>
        <p:txBody>
          <a:bodyPr anchor="t" rtlCol="false" tIns="0" lIns="0" bIns="0" rIns="0">
            <a:spAutoFit/>
          </a:bodyPr>
          <a:lstStyle/>
          <a:p>
            <a:pPr algn="ctr">
              <a:lnSpc>
                <a:spcPts val="18597"/>
              </a:lnSpc>
            </a:pPr>
            <a:r>
              <a:rPr lang="en-US" sz="13283">
                <a:solidFill>
                  <a:srgbClr val="000000"/>
                </a:solidFill>
                <a:latin typeface="Genty Sans"/>
                <a:ea typeface="Genty Sans"/>
                <a:cs typeface="Genty Sans"/>
                <a:sym typeface="Genty Sans"/>
              </a:rPr>
              <a:t>Presentation</a:t>
            </a:r>
          </a:p>
        </p:txBody>
      </p:sp>
      <p:sp>
        <p:nvSpPr>
          <p:cNvPr name="Freeform 11" id="11"/>
          <p:cNvSpPr/>
          <p:nvPr/>
        </p:nvSpPr>
        <p:spPr>
          <a:xfrm flipH="false" flipV="false" rot="-10577827">
            <a:off x="14868483" y="969747"/>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10">
              <a:extLst>
                <a:ext uri="{96DAC541-7B7A-43D3-8B79-37D633B846F1}">
                  <asvg:svgBlip xmlns:asvg="http://schemas.microsoft.com/office/drawing/2016/SVG/main" r:embed="rId11"/>
                </a:ext>
              </a:extLst>
            </a:blip>
            <a:stretch>
              <a:fillRect l="0" t="-293101" r="-208429" b="0"/>
            </a:stretch>
          </a:blipFill>
        </p:spPr>
      </p:sp>
      <p:sp>
        <p:nvSpPr>
          <p:cNvPr name="TextBox 12" id="12"/>
          <p:cNvSpPr txBox="true"/>
          <p:nvPr/>
        </p:nvSpPr>
        <p:spPr>
          <a:xfrm rot="0">
            <a:off x="3237802" y="3310521"/>
            <a:ext cx="12235287" cy="3416671"/>
          </a:xfrm>
          <a:prstGeom prst="rect">
            <a:avLst/>
          </a:prstGeom>
        </p:spPr>
        <p:txBody>
          <a:bodyPr anchor="t" rtlCol="false" tIns="0" lIns="0" bIns="0" rIns="0">
            <a:spAutoFit/>
          </a:bodyPr>
          <a:lstStyle/>
          <a:p>
            <a:pPr algn="ctr">
              <a:lnSpc>
                <a:spcPts val="9079"/>
              </a:lnSpc>
            </a:pPr>
            <a:r>
              <a:rPr lang="en-US" sz="6485" b="true">
                <a:solidFill>
                  <a:srgbClr val="2A60BB"/>
                </a:solidFill>
                <a:latin typeface="Genty Sans"/>
                <a:ea typeface="Genty Sans"/>
                <a:cs typeface="Genty Sans"/>
                <a:sym typeface="Genty Sans"/>
              </a:rPr>
              <a:t>Cultural Heritage and Festivals of Bangladesh</a:t>
            </a:r>
          </a:p>
          <a:p>
            <a:pPr algn="ctr">
              <a:lnSpc>
                <a:spcPts val="9079"/>
              </a:lnSpc>
            </a:pPr>
          </a:p>
        </p:txBody>
      </p:sp>
      <p:sp>
        <p:nvSpPr>
          <p:cNvPr name="TextBox 13" id="13"/>
          <p:cNvSpPr txBox="true"/>
          <p:nvPr/>
        </p:nvSpPr>
        <p:spPr>
          <a:xfrm rot="0">
            <a:off x="2663936" y="5533207"/>
            <a:ext cx="12235287" cy="2264146"/>
          </a:xfrm>
          <a:prstGeom prst="rect">
            <a:avLst/>
          </a:prstGeom>
        </p:spPr>
        <p:txBody>
          <a:bodyPr anchor="t" rtlCol="false" tIns="0" lIns="0" bIns="0" rIns="0">
            <a:spAutoFit/>
          </a:bodyPr>
          <a:lstStyle/>
          <a:p>
            <a:pPr algn="ctr">
              <a:lnSpc>
                <a:spcPts val="9079"/>
              </a:lnSpc>
            </a:pPr>
            <a:r>
              <a:rPr lang="en-US" sz="6485">
                <a:solidFill>
                  <a:srgbClr val="E3542F"/>
                </a:solidFill>
                <a:latin typeface="Genty Sans"/>
                <a:ea typeface="Genty Sans"/>
                <a:cs typeface="Genty Sans"/>
                <a:sym typeface="Genty Sans"/>
              </a:rPr>
              <a:t>Batch:B-27</a:t>
            </a:r>
          </a:p>
          <a:p>
            <a:pPr algn="ctr">
              <a:lnSpc>
                <a:spcPts val="9079"/>
              </a:lnSpc>
            </a:pPr>
            <a:r>
              <a:rPr lang="en-US" sz="6485">
                <a:solidFill>
                  <a:srgbClr val="E3542F"/>
                </a:solidFill>
                <a:latin typeface="Genty Sans"/>
                <a:ea typeface="Genty Sans"/>
                <a:cs typeface="Genty Sans"/>
                <a:sym typeface="Genty Sans"/>
              </a:rPr>
              <a:t>SL:20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A60BB"/>
        </a:solidFill>
      </p:bgPr>
    </p:bg>
    <p:spTree>
      <p:nvGrpSpPr>
        <p:cNvPr id="1" name=""/>
        <p:cNvGrpSpPr/>
        <p:nvPr/>
      </p:nvGrpSpPr>
      <p:grpSpPr>
        <a:xfrm>
          <a:off x="0" y="0"/>
          <a:ext cx="0" cy="0"/>
          <a:chOff x="0" y="0"/>
          <a:chExt cx="0" cy="0"/>
        </a:xfrm>
      </p:grpSpPr>
      <p:sp>
        <p:nvSpPr>
          <p:cNvPr name="Freeform 2" id="2"/>
          <p:cNvSpPr/>
          <p:nvPr/>
        </p:nvSpPr>
        <p:spPr>
          <a:xfrm flipH="false" flipV="false" rot="0">
            <a:off x="5809600" y="76734"/>
            <a:ext cx="12478400" cy="10133531"/>
          </a:xfrm>
          <a:custGeom>
            <a:avLst/>
            <a:gdLst/>
            <a:ahLst/>
            <a:cxnLst/>
            <a:rect r="r" b="b" t="t" l="l"/>
            <a:pathLst>
              <a:path h="10133531" w="12478400">
                <a:moveTo>
                  <a:pt x="0" y="0"/>
                </a:moveTo>
                <a:lnTo>
                  <a:pt x="12478400" y="0"/>
                </a:lnTo>
                <a:lnTo>
                  <a:pt x="12478400" y="10133532"/>
                </a:lnTo>
                <a:lnTo>
                  <a:pt x="0" y="10133532"/>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37336" y="-29778"/>
            <a:ext cx="12333948" cy="10197666"/>
          </a:xfrm>
          <a:custGeom>
            <a:avLst/>
            <a:gdLst/>
            <a:ahLst/>
            <a:cxnLst/>
            <a:rect r="r" b="b" t="t" l="l"/>
            <a:pathLst>
              <a:path h="10197666" w="12333948">
                <a:moveTo>
                  <a:pt x="0" y="0"/>
                </a:moveTo>
                <a:lnTo>
                  <a:pt x="12333948" y="0"/>
                </a:lnTo>
                <a:lnTo>
                  <a:pt x="12333948" y="10197667"/>
                </a:lnTo>
                <a:lnTo>
                  <a:pt x="0" y="10197667"/>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Freeform 4" id="4"/>
          <p:cNvSpPr/>
          <p:nvPr/>
        </p:nvSpPr>
        <p:spPr>
          <a:xfrm flipH="true" flipV="false" rot="0">
            <a:off x="586104" y="294684"/>
            <a:ext cx="18250664" cy="10316778"/>
          </a:xfrm>
          <a:custGeom>
            <a:avLst/>
            <a:gdLst/>
            <a:ahLst/>
            <a:cxnLst/>
            <a:rect r="r" b="b" t="t" l="l"/>
            <a:pathLst>
              <a:path h="10316778" w="18250664">
                <a:moveTo>
                  <a:pt x="18250664" y="0"/>
                </a:moveTo>
                <a:lnTo>
                  <a:pt x="0" y="0"/>
                </a:lnTo>
                <a:lnTo>
                  <a:pt x="0" y="10316777"/>
                </a:lnTo>
                <a:lnTo>
                  <a:pt x="18250664" y="10316777"/>
                </a:lnTo>
                <a:lnTo>
                  <a:pt x="18250664" y="0"/>
                </a:lnTo>
                <a:close/>
              </a:path>
            </a:pathLst>
          </a:custGeom>
          <a:blipFill>
            <a:blip r:embed="rId4"/>
            <a:stretch>
              <a:fillRect l="-86315" t="-121930" r="-97775" b="-113531"/>
            </a:stretch>
          </a:blipFill>
        </p:spPr>
      </p:sp>
      <p:sp>
        <p:nvSpPr>
          <p:cNvPr name="Freeform 5" id="5"/>
          <p:cNvSpPr/>
          <p:nvPr/>
        </p:nvSpPr>
        <p:spPr>
          <a:xfrm flipH="true" flipV="false" rot="-365753">
            <a:off x="8009206" y="8025773"/>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804187" y="2241754"/>
            <a:ext cx="11814497" cy="6355962"/>
          </a:xfrm>
          <a:prstGeom prst="rect">
            <a:avLst/>
          </a:prstGeom>
        </p:spPr>
        <p:txBody>
          <a:bodyPr anchor="t" rtlCol="false" tIns="0" lIns="0" bIns="0" rIns="0">
            <a:spAutoFit/>
          </a:bodyPr>
          <a:lstStyle/>
          <a:p>
            <a:pPr algn="just">
              <a:lnSpc>
                <a:spcPts val="5096"/>
              </a:lnSpc>
            </a:pPr>
            <a:r>
              <a:rPr lang="en-US" sz="3640" b="true">
                <a:solidFill>
                  <a:srgbClr val="FFFFFF"/>
                </a:solidFill>
                <a:latin typeface="Century Gothic Paneuropean Bold"/>
                <a:ea typeface="Century Gothic Paneuropean Bold"/>
                <a:cs typeface="Century Gothic Paneuropean Bold"/>
                <a:sym typeface="Century Gothic Paneuropean Bold"/>
              </a:rPr>
              <a:t>The majestic Sixty-domed mosque, popularly known as Shait-Gumbuj Masjid, is the southern district of Bagerhat is the largest mosque of the Sultanate period in the country of Sultanate period. The same is surrounded by many other mosques and tombs of same period (Bibi Begni Mosque, Khan Jahan’s tomb, Nine-domed Mosque, etc). The mosque, built by saint ruler Khan Jahan Ali in mid 15th century AD, has been designated as a World Heritage Site by UNESCO.</a:t>
            </a:r>
          </a:p>
        </p:txBody>
      </p:sp>
      <p:sp>
        <p:nvSpPr>
          <p:cNvPr name="TextBox 7" id="7"/>
          <p:cNvSpPr txBox="true"/>
          <p:nvPr/>
        </p:nvSpPr>
        <p:spPr>
          <a:xfrm rot="0">
            <a:off x="4571614" y="942975"/>
            <a:ext cx="10279644" cy="721980"/>
          </a:xfrm>
          <a:prstGeom prst="rect">
            <a:avLst/>
          </a:prstGeom>
        </p:spPr>
        <p:txBody>
          <a:bodyPr anchor="t" rtlCol="false" tIns="0" lIns="0" bIns="0" rIns="0">
            <a:spAutoFit/>
          </a:bodyPr>
          <a:lstStyle/>
          <a:p>
            <a:pPr algn="ctr">
              <a:lnSpc>
                <a:spcPts val="5880"/>
              </a:lnSpc>
            </a:pPr>
            <a:r>
              <a:rPr lang="en-US" sz="4200">
                <a:solidFill>
                  <a:srgbClr val="FFFFFF"/>
                </a:solidFill>
                <a:latin typeface="Genty Sans"/>
                <a:ea typeface="Genty Sans"/>
                <a:cs typeface="Genty Sans"/>
                <a:sym typeface="Genty Sans"/>
              </a:rPr>
              <a:t>Sixty-domed Mosque in Bagerhat:</a:t>
            </a:r>
          </a:p>
        </p:txBody>
      </p:sp>
      <p:sp>
        <p:nvSpPr>
          <p:cNvPr name="Freeform 8" id="8"/>
          <p:cNvSpPr/>
          <p:nvPr/>
        </p:nvSpPr>
        <p:spPr>
          <a:xfrm flipH="false" flipV="false" rot="3401100">
            <a:off x="15468409" y="4446970"/>
            <a:ext cx="2160439" cy="1393059"/>
          </a:xfrm>
          <a:custGeom>
            <a:avLst/>
            <a:gdLst/>
            <a:ahLst/>
            <a:cxnLst/>
            <a:rect r="r" b="b" t="t" l="l"/>
            <a:pathLst>
              <a:path h="1393059" w="2160439">
                <a:moveTo>
                  <a:pt x="0" y="0"/>
                </a:moveTo>
                <a:lnTo>
                  <a:pt x="2160439" y="0"/>
                </a:lnTo>
                <a:lnTo>
                  <a:pt x="2160439" y="1393060"/>
                </a:lnTo>
                <a:lnTo>
                  <a:pt x="0" y="1393060"/>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
        <p:nvSpPr>
          <p:cNvPr name="Freeform 9" id="9"/>
          <p:cNvSpPr/>
          <p:nvPr/>
        </p:nvSpPr>
        <p:spPr>
          <a:xfrm flipH="false" flipV="false" rot="2783302">
            <a:off x="1611791" y="6574818"/>
            <a:ext cx="1657744" cy="1068920"/>
          </a:xfrm>
          <a:custGeom>
            <a:avLst/>
            <a:gdLst/>
            <a:ahLst/>
            <a:cxnLst/>
            <a:rect r="r" b="b" t="t" l="l"/>
            <a:pathLst>
              <a:path h="1068920" w="1657744">
                <a:moveTo>
                  <a:pt x="0" y="0"/>
                </a:moveTo>
                <a:lnTo>
                  <a:pt x="1657745" y="0"/>
                </a:lnTo>
                <a:lnTo>
                  <a:pt x="1657745" y="1068920"/>
                </a:lnTo>
                <a:lnTo>
                  <a:pt x="0" y="1068920"/>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
        <p:nvSpPr>
          <p:cNvPr name="Freeform 10" id="10"/>
          <p:cNvSpPr/>
          <p:nvPr/>
        </p:nvSpPr>
        <p:spPr>
          <a:xfrm flipH="true" flipV="false" rot="9516630">
            <a:off x="-2778882" y="-3883894"/>
            <a:ext cx="9465953" cy="6746643"/>
          </a:xfrm>
          <a:custGeom>
            <a:avLst/>
            <a:gdLst/>
            <a:ahLst/>
            <a:cxnLst/>
            <a:rect r="r" b="b" t="t" l="l"/>
            <a:pathLst>
              <a:path h="6746643" w="9465953">
                <a:moveTo>
                  <a:pt x="9465954" y="0"/>
                </a:moveTo>
                <a:lnTo>
                  <a:pt x="0" y="0"/>
                </a:lnTo>
                <a:lnTo>
                  <a:pt x="0" y="6746644"/>
                </a:lnTo>
                <a:lnTo>
                  <a:pt x="9465954" y="6746644"/>
                </a:lnTo>
                <a:lnTo>
                  <a:pt x="946595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0">
            <a:off x="3805316" y="3195428"/>
            <a:ext cx="9413076" cy="4706538"/>
          </a:xfrm>
          <a:custGeom>
            <a:avLst/>
            <a:gdLst/>
            <a:ahLst/>
            <a:cxnLst/>
            <a:rect r="r" b="b" t="t" l="l"/>
            <a:pathLst>
              <a:path h="4706538" w="9413076">
                <a:moveTo>
                  <a:pt x="0" y="0"/>
                </a:moveTo>
                <a:lnTo>
                  <a:pt x="9413076" y="0"/>
                </a:lnTo>
                <a:lnTo>
                  <a:pt x="9413076" y="4706538"/>
                </a:lnTo>
                <a:lnTo>
                  <a:pt x="0" y="4706538"/>
                </a:lnTo>
                <a:lnTo>
                  <a:pt x="0" y="0"/>
                </a:lnTo>
                <a:close/>
              </a:path>
            </a:pathLst>
          </a:custGeom>
          <a:blipFill>
            <a:blip r:embed="rId2"/>
            <a:stretch>
              <a:fillRect l="0" t="0" r="0" b="0"/>
            </a:stretch>
          </a:blipFill>
        </p:spPr>
      </p:sp>
      <p:sp>
        <p:nvSpPr>
          <p:cNvPr name="Freeform 3" id="3"/>
          <p:cNvSpPr/>
          <p:nvPr/>
        </p:nvSpPr>
        <p:spPr>
          <a:xfrm flipH="false" flipV="false" rot="0">
            <a:off x="1335448" y="405197"/>
            <a:ext cx="18344025" cy="10287000"/>
          </a:xfrm>
          <a:custGeom>
            <a:avLst/>
            <a:gdLst/>
            <a:ahLst/>
            <a:cxnLst/>
            <a:rect r="r" b="b" t="t" l="l"/>
            <a:pathLst>
              <a:path h="10287000" w="18344025">
                <a:moveTo>
                  <a:pt x="0" y="0"/>
                </a:moveTo>
                <a:lnTo>
                  <a:pt x="18344025" y="0"/>
                </a:lnTo>
                <a:lnTo>
                  <a:pt x="18344025" y="10287000"/>
                </a:lnTo>
                <a:lnTo>
                  <a:pt x="0" y="10287000"/>
                </a:lnTo>
                <a:lnTo>
                  <a:pt x="0" y="0"/>
                </a:lnTo>
                <a:close/>
              </a:path>
            </a:pathLst>
          </a:custGeom>
          <a:blipFill>
            <a:blip r:embed="rId3"/>
            <a:stretch>
              <a:fillRect l="-6783" t="-59504" r="-23616" b="-67600"/>
            </a:stretch>
          </a:blipFill>
        </p:spPr>
      </p:sp>
      <p:sp>
        <p:nvSpPr>
          <p:cNvPr name="Freeform 4" id="4"/>
          <p:cNvSpPr/>
          <p:nvPr/>
        </p:nvSpPr>
        <p:spPr>
          <a:xfrm flipH="false" flipV="false" rot="0">
            <a:off x="-1594457" y="0"/>
            <a:ext cx="18344025" cy="10287000"/>
          </a:xfrm>
          <a:custGeom>
            <a:avLst/>
            <a:gdLst/>
            <a:ahLst/>
            <a:cxnLst/>
            <a:rect r="r" b="b" t="t" l="l"/>
            <a:pathLst>
              <a:path h="10287000" w="18344025">
                <a:moveTo>
                  <a:pt x="0" y="0"/>
                </a:moveTo>
                <a:lnTo>
                  <a:pt x="18344024" y="0"/>
                </a:lnTo>
                <a:lnTo>
                  <a:pt x="18344024" y="10287000"/>
                </a:lnTo>
                <a:lnTo>
                  <a:pt x="0" y="10287000"/>
                </a:lnTo>
                <a:lnTo>
                  <a:pt x="0" y="0"/>
                </a:lnTo>
                <a:close/>
              </a:path>
            </a:pathLst>
          </a:custGeom>
          <a:blipFill>
            <a:blip r:embed="rId3"/>
            <a:stretch>
              <a:fillRect l="-6783" t="-59504" r="-23616" b="-67600"/>
            </a:stretch>
          </a:blipFill>
        </p:spPr>
      </p:sp>
      <p:sp>
        <p:nvSpPr>
          <p:cNvPr name="Freeform 5" id="5"/>
          <p:cNvSpPr/>
          <p:nvPr/>
        </p:nvSpPr>
        <p:spPr>
          <a:xfrm flipH="false" flipV="false" rot="0">
            <a:off x="-162059" y="0"/>
            <a:ext cx="18344025" cy="10287000"/>
          </a:xfrm>
          <a:custGeom>
            <a:avLst/>
            <a:gdLst/>
            <a:ahLst/>
            <a:cxnLst/>
            <a:rect r="r" b="b" t="t" l="l"/>
            <a:pathLst>
              <a:path h="10287000" w="18344025">
                <a:moveTo>
                  <a:pt x="0" y="0"/>
                </a:moveTo>
                <a:lnTo>
                  <a:pt x="18344024" y="0"/>
                </a:lnTo>
                <a:lnTo>
                  <a:pt x="18344024" y="10287000"/>
                </a:lnTo>
                <a:lnTo>
                  <a:pt x="0" y="10287000"/>
                </a:lnTo>
                <a:lnTo>
                  <a:pt x="0" y="0"/>
                </a:lnTo>
                <a:close/>
              </a:path>
            </a:pathLst>
          </a:custGeom>
          <a:blipFill>
            <a:blip r:embed="rId3"/>
            <a:stretch>
              <a:fillRect l="-6783" t="-59504" r="-23616" b="-67600"/>
            </a:stretch>
          </a:blipFill>
        </p:spPr>
      </p:sp>
      <p:sp>
        <p:nvSpPr>
          <p:cNvPr name="Freeform 6" id="6"/>
          <p:cNvSpPr/>
          <p:nvPr/>
        </p:nvSpPr>
        <p:spPr>
          <a:xfrm flipH="false" flipV="false" rot="0">
            <a:off x="-367759" y="-346168"/>
            <a:ext cx="18344025" cy="10287000"/>
          </a:xfrm>
          <a:custGeom>
            <a:avLst/>
            <a:gdLst/>
            <a:ahLst/>
            <a:cxnLst/>
            <a:rect r="r" b="b" t="t" l="l"/>
            <a:pathLst>
              <a:path h="10287000" w="18344025">
                <a:moveTo>
                  <a:pt x="0" y="0"/>
                </a:moveTo>
                <a:lnTo>
                  <a:pt x="18344025" y="0"/>
                </a:lnTo>
                <a:lnTo>
                  <a:pt x="18344025" y="10287000"/>
                </a:lnTo>
                <a:lnTo>
                  <a:pt x="0" y="10287000"/>
                </a:lnTo>
                <a:lnTo>
                  <a:pt x="0" y="0"/>
                </a:lnTo>
                <a:close/>
              </a:path>
            </a:pathLst>
          </a:custGeom>
          <a:blipFill>
            <a:blip r:embed="rId3"/>
            <a:stretch>
              <a:fillRect l="-6783" t="-59504" r="-23616" b="-67600"/>
            </a:stretch>
          </a:blipFill>
        </p:spPr>
      </p:sp>
      <p:sp>
        <p:nvSpPr>
          <p:cNvPr name="Freeform 7" id="7"/>
          <p:cNvSpPr/>
          <p:nvPr/>
        </p:nvSpPr>
        <p:spPr>
          <a:xfrm flipH="false" flipV="false" rot="0">
            <a:off x="-3134891" y="0"/>
            <a:ext cx="18344025" cy="10287000"/>
          </a:xfrm>
          <a:custGeom>
            <a:avLst/>
            <a:gdLst/>
            <a:ahLst/>
            <a:cxnLst/>
            <a:rect r="r" b="b" t="t" l="l"/>
            <a:pathLst>
              <a:path h="10287000" w="18344025">
                <a:moveTo>
                  <a:pt x="0" y="0"/>
                </a:moveTo>
                <a:lnTo>
                  <a:pt x="18344024" y="0"/>
                </a:lnTo>
                <a:lnTo>
                  <a:pt x="18344024" y="10287000"/>
                </a:lnTo>
                <a:lnTo>
                  <a:pt x="0" y="10287000"/>
                </a:lnTo>
                <a:lnTo>
                  <a:pt x="0" y="0"/>
                </a:lnTo>
                <a:close/>
              </a:path>
            </a:pathLst>
          </a:custGeom>
          <a:blipFill>
            <a:blip r:embed="rId3"/>
            <a:stretch>
              <a:fillRect l="-6783" t="-59504" r="-23616" b="-67600"/>
            </a:stretch>
          </a:blipFill>
        </p:spPr>
      </p:sp>
      <p:sp>
        <p:nvSpPr>
          <p:cNvPr name="Freeform 8" id="8"/>
          <p:cNvSpPr/>
          <p:nvPr/>
        </p:nvSpPr>
        <p:spPr>
          <a:xfrm flipH="false" flipV="false" rot="2783302">
            <a:off x="853039" y="-16849"/>
            <a:ext cx="3216142" cy="2073780"/>
          </a:xfrm>
          <a:custGeom>
            <a:avLst/>
            <a:gdLst/>
            <a:ahLst/>
            <a:cxnLst/>
            <a:rect r="r" b="b" t="t" l="l"/>
            <a:pathLst>
              <a:path h="2073780" w="3216142">
                <a:moveTo>
                  <a:pt x="0" y="0"/>
                </a:moveTo>
                <a:lnTo>
                  <a:pt x="3216141" y="0"/>
                </a:lnTo>
                <a:lnTo>
                  <a:pt x="3216141" y="2073781"/>
                </a:lnTo>
                <a:lnTo>
                  <a:pt x="0" y="2073781"/>
                </a:lnTo>
                <a:lnTo>
                  <a:pt x="0" y="0"/>
                </a:lnTo>
                <a:close/>
              </a:path>
            </a:pathLst>
          </a:custGeom>
          <a:blipFill>
            <a:blip r:embed="rId4">
              <a:extLst>
                <a:ext uri="{96DAC541-7B7A-43D3-8B79-37D633B846F1}">
                  <asvg:svgBlip xmlns:asvg="http://schemas.microsoft.com/office/drawing/2016/SVG/main" r:embed="rId5"/>
                </a:ext>
              </a:extLst>
            </a:blip>
            <a:stretch>
              <a:fillRect l="0" t="-293101" r="-208429" b="0"/>
            </a:stretch>
          </a:blipFill>
        </p:spPr>
      </p:sp>
      <p:sp>
        <p:nvSpPr>
          <p:cNvPr name="Freeform 9" id="9"/>
          <p:cNvSpPr/>
          <p:nvPr/>
        </p:nvSpPr>
        <p:spPr>
          <a:xfrm flipH="false" flipV="false" rot="2783302">
            <a:off x="814915" y="9225215"/>
            <a:ext cx="3251497" cy="2096577"/>
          </a:xfrm>
          <a:custGeom>
            <a:avLst/>
            <a:gdLst/>
            <a:ahLst/>
            <a:cxnLst/>
            <a:rect r="r" b="b" t="t" l="l"/>
            <a:pathLst>
              <a:path h="2096577" w="3251497">
                <a:moveTo>
                  <a:pt x="0" y="0"/>
                </a:moveTo>
                <a:lnTo>
                  <a:pt x="3251497" y="0"/>
                </a:lnTo>
                <a:lnTo>
                  <a:pt x="3251497" y="2096577"/>
                </a:lnTo>
                <a:lnTo>
                  <a:pt x="0" y="2096577"/>
                </a:lnTo>
                <a:lnTo>
                  <a:pt x="0" y="0"/>
                </a:lnTo>
                <a:close/>
              </a:path>
            </a:pathLst>
          </a:custGeom>
          <a:blipFill>
            <a:blip r:embed="rId4">
              <a:extLst>
                <a:ext uri="{96DAC541-7B7A-43D3-8B79-37D633B846F1}">
                  <asvg:svgBlip xmlns:asvg="http://schemas.microsoft.com/office/drawing/2016/SVG/main" r:embed="rId5"/>
                </a:ext>
              </a:extLst>
            </a:blip>
            <a:stretch>
              <a:fillRect l="0" t="-293101" r="-208429" b="0"/>
            </a:stretch>
          </a:blipFill>
        </p:spPr>
      </p:sp>
      <p:sp>
        <p:nvSpPr>
          <p:cNvPr name="Freeform 10" id="10"/>
          <p:cNvSpPr/>
          <p:nvPr/>
        </p:nvSpPr>
        <p:spPr>
          <a:xfrm flipH="false" flipV="false" rot="2783302">
            <a:off x="-562867" y="8913174"/>
            <a:ext cx="3187505" cy="2055315"/>
          </a:xfrm>
          <a:custGeom>
            <a:avLst/>
            <a:gdLst/>
            <a:ahLst/>
            <a:cxnLst/>
            <a:rect r="r" b="b" t="t" l="l"/>
            <a:pathLst>
              <a:path h="2055315" w="3187505">
                <a:moveTo>
                  <a:pt x="0" y="0"/>
                </a:moveTo>
                <a:lnTo>
                  <a:pt x="3187505" y="0"/>
                </a:lnTo>
                <a:lnTo>
                  <a:pt x="3187505" y="2055315"/>
                </a:lnTo>
                <a:lnTo>
                  <a:pt x="0" y="2055315"/>
                </a:lnTo>
                <a:lnTo>
                  <a:pt x="0" y="0"/>
                </a:lnTo>
                <a:close/>
              </a:path>
            </a:pathLst>
          </a:custGeom>
          <a:blipFill>
            <a:blip r:embed="rId4">
              <a:extLst>
                <a:ext uri="{96DAC541-7B7A-43D3-8B79-37D633B846F1}">
                  <asvg:svgBlip xmlns:asvg="http://schemas.microsoft.com/office/drawing/2016/SVG/main" r:embed="rId5"/>
                </a:ext>
              </a:extLst>
            </a:blip>
            <a:stretch>
              <a:fillRect l="0" t="-293101" r="-208429" b="0"/>
            </a:stretch>
          </a:blipFill>
        </p:spPr>
      </p:sp>
      <p:sp>
        <p:nvSpPr>
          <p:cNvPr name="Freeform 11" id="11"/>
          <p:cNvSpPr/>
          <p:nvPr/>
        </p:nvSpPr>
        <p:spPr>
          <a:xfrm flipH="false" flipV="false" rot="2783302">
            <a:off x="-563163" y="1629696"/>
            <a:ext cx="3183726" cy="2052879"/>
          </a:xfrm>
          <a:custGeom>
            <a:avLst/>
            <a:gdLst/>
            <a:ahLst/>
            <a:cxnLst/>
            <a:rect r="r" b="b" t="t" l="l"/>
            <a:pathLst>
              <a:path h="2052879" w="3183726">
                <a:moveTo>
                  <a:pt x="0" y="0"/>
                </a:moveTo>
                <a:lnTo>
                  <a:pt x="3183726" y="0"/>
                </a:lnTo>
                <a:lnTo>
                  <a:pt x="3183726" y="2052879"/>
                </a:lnTo>
                <a:lnTo>
                  <a:pt x="0" y="2052879"/>
                </a:lnTo>
                <a:lnTo>
                  <a:pt x="0" y="0"/>
                </a:lnTo>
                <a:close/>
              </a:path>
            </a:pathLst>
          </a:custGeom>
          <a:blipFill>
            <a:blip r:embed="rId4">
              <a:extLst>
                <a:ext uri="{96DAC541-7B7A-43D3-8B79-37D633B846F1}">
                  <asvg:svgBlip xmlns:asvg="http://schemas.microsoft.com/office/drawing/2016/SVG/main" r:embed="rId5"/>
                </a:ext>
              </a:extLst>
            </a:blip>
            <a:stretch>
              <a:fillRect l="0" t="-293101" r="-208429" b="0"/>
            </a:stretch>
          </a:blipFill>
        </p:spPr>
      </p:sp>
      <p:sp>
        <p:nvSpPr>
          <p:cNvPr name="Freeform 12" id="12"/>
          <p:cNvSpPr/>
          <p:nvPr/>
        </p:nvSpPr>
        <p:spPr>
          <a:xfrm flipH="false" flipV="false" rot="2783302">
            <a:off x="-771422" y="-365154"/>
            <a:ext cx="3600245" cy="2321452"/>
          </a:xfrm>
          <a:custGeom>
            <a:avLst/>
            <a:gdLst/>
            <a:ahLst/>
            <a:cxnLst/>
            <a:rect r="r" b="b" t="t" l="l"/>
            <a:pathLst>
              <a:path h="2321452" w="3600245">
                <a:moveTo>
                  <a:pt x="0" y="0"/>
                </a:moveTo>
                <a:lnTo>
                  <a:pt x="3600244" y="0"/>
                </a:lnTo>
                <a:lnTo>
                  <a:pt x="3600244" y="2321452"/>
                </a:lnTo>
                <a:lnTo>
                  <a:pt x="0" y="2321452"/>
                </a:lnTo>
                <a:lnTo>
                  <a:pt x="0" y="0"/>
                </a:lnTo>
                <a:close/>
              </a:path>
            </a:pathLst>
          </a:custGeom>
          <a:blipFill>
            <a:blip r:embed="rId4">
              <a:extLst>
                <a:ext uri="{96DAC541-7B7A-43D3-8B79-37D633B846F1}">
                  <asvg:svgBlip xmlns:asvg="http://schemas.microsoft.com/office/drawing/2016/SVG/main" r:embed="rId5"/>
                </a:ext>
              </a:extLst>
            </a:blip>
            <a:stretch>
              <a:fillRect l="0" t="-293101" r="-208429" b="0"/>
            </a:stretch>
          </a:blipFill>
        </p:spPr>
      </p:sp>
      <p:sp>
        <p:nvSpPr>
          <p:cNvPr name="TextBox 13" id="13"/>
          <p:cNvSpPr txBox="true"/>
          <p:nvPr/>
        </p:nvSpPr>
        <p:spPr>
          <a:xfrm rot="0">
            <a:off x="3805316" y="2252283"/>
            <a:ext cx="8735020" cy="72198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Genty Sans"/>
                <a:ea typeface="Genty Sans"/>
                <a:cs typeface="Genty Sans"/>
                <a:sym typeface="Genty Sans"/>
              </a:rPr>
              <a:t>Sixty-domed Mosque in Bagerhat: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24220"/>
        </a:solidFill>
      </p:bgPr>
    </p:bg>
    <p:spTree>
      <p:nvGrpSpPr>
        <p:cNvPr id="1" name=""/>
        <p:cNvGrpSpPr/>
        <p:nvPr/>
      </p:nvGrpSpPr>
      <p:grpSpPr>
        <a:xfrm>
          <a:off x="0" y="0"/>
          <a:ext cx="0" cy="0"/>
          <a:chOff x="0" y="0"/>
          <a:chExt cx="0" cy="0"/>
        </a:xfrm>
      </p:grpSpPr>
      <p:sp>
        <p:nvSpPr>
          <p:cNvPr name="Freeform 2" id="2"/>
          <p:cNvSpPr/>
          <p:nvPr/>
        </p:nvSpPr>
        <p:spPr>
          <a:xfrm flipH="false" flipV="false" rot="0">
            <a:off x="5809600" y="76734"/>
            <a:ext cx="12478400" cy="10133531"/>
          </a:xfrm>
          <a:custGeom>
            <a:avLst/>
            <a:gdLst/>
            <a:ahLst/>
            <a:cxnLst/>
            <a:rect r="r" b="b" t="t" l="l"/>
            <a:pathLst>
              <a:path h="10133531" w="12478400">
                <a:moveTo>
                  <a:pt x="0" y="0"/>
                </a:moveTo>
                <a:lnTo>
                  <a:pt x="12478400" y="0"/>
                </a:lnTo>
                <a:lnTo>
                  <a:pt x="12478400" y="10133532"/>
                </a:lnTo>
                <a:lnTo>
                  <a:pt x="0" y="10133532"/>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37336" y="-29778"/>
            <a:ext cx="12333948" cy="10197666"/>
          </a:xfrm>
          <a:custGeom>
            <a:avLst/>
            <a:gdLst/>
            <a:ahLst/>
            <a:cxnLst/>
            <a:rect r="r" b="b" t="t" l="l"/>
            <a:pathLst>
              <a:path h="10197666" w="12333948">
                <a:moveTo>
                  <a:pt x="0" y="0"/>
                </a:moveTo>
                <a:lnTo>
                  <a:pt x="12333948" y="0"/>
                </a:lnTo>
                <a:lnTo>
                  <a:pt x="12333948" y="10197667"/>
                </a:lnTo>
                <a:lnTo>
                  <a:pt x="0" y="10197667"/>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Freeform 4" id="4"/>
          <p:cNvSpPr/>
          <p:nvPr/>
        </p:nvSpPr>
        <p:spPr>
          <a:xfrm flipH="false" flipV="false" rot="0">
            <a:off x="-162059" y="-2194110"/>
            <a:ext cx="18344025" cy="14675220"/>
          </a:xfrm>
          <a:custGeom>
            <a:avLst/>
            <a:gdLst/>
            <a:ahLst/>
            <a:cxnLst/>
            <a:rect r="r" b="b" t="t" l="l"/>
            <a:pathLst>
              <a:path h="14675220" w="18344025">
                <a:moveTo>
                  <a:pt x="0" y="0"/>
                </a:moveTo>
                <a:lnTo>
                  <a:pt x="18344024" y="0"/>
                </a:lnTo>
                <a:lnTo>
                  <a:pt x="18344024" y="14675220"/>
                </a:lnTo>
                <a:lnTo>
                  <a:pt x="0" y="14675220"/>
                </a:lnTo>
                <a:lnTo>
                  <a:pt x="0" y="0"/>
                </a:lnTo>
                <a:close/>
              </a:path>
            </a:pathLst>
          </a:custGeom>
          <a:blipFill>
            <a:blip r:embed="rId4"/>
            <a:stretch>
              <a:fillRect l="-6783" t="-26760" r="-23616" b="-32435"/>
            </a:stretch>
          </a:blipFill>
        </p:spPr>
      </p:sp>
      <p:sp>
        <p:nvSpPr>
          <p:cNvPr name="TextBox 5" id="5"/>
          <p:cNvSpPr txBox="true"/>
          <p:nvPr/>
        </p:nvSpPr>
        <p:spPr>
          <a:xfrm rot="0">
            <a:off x="2190549" y="3734287"/>
            <a:ext cx="14126260" cy="3803262"/>
          </a:xfrm>
          <a:prstGeom prst="rect">
            <a:avLst/>
          </a:prstGeom>
        </p:spPr>
        <p:txBody>
          <a:bodyPr anchor="t" rtlCol="false" tIns="0" lIns="0" bIns="0" rIns="0">
            <a:spAutoFit/>
          </a:bodyPr>
          <a:lstStyle/>
          <a:p>
            <a:pPr algn="just">
              <a:lnSpc>
                <a:spcPts val="5096"/>
              </a:lnSpc>
            </a:pPr>
            <a:r>
              <a:rPr lang="en-US" sz="3640" b="true">
                <a:solidFill>
                  <a:srgbClr val="FFFFFF"/>
                </a:solidFill>
                <a:latin typeface="Century Gothic Paneuropean Bold"/>
                <a:ea typeface="Century Gothic Paneuropean Bold"/>
                <a:cs typeface="Century Gothic Paneuropean Bold"/>
                <a:sym typeface="Century Gothic Paneuropean Bold"/>
              </a:rPr>
              <a:t> Soto Sona Mosjid (small golden mosque,) in the northern district of Chapai Nawabganj is another landmark monument of Sultanate period (built by Sultan Hussain Shah between 1493 to 1519). Stone carving, brick-setting, terracotta, gilding and glazed tiles were used in decorating the building.</a:t>
            </a:r>
          </a:p>
          <a:p>
            <a:pPr algn="just">
              <a:lnSpc>
                <a:spcPts val="5096"/>
              </a:lnSpc>
            </a:pPr>
          </a:p>
        </p:txBody>
      </p:sp>
      <p:sp>
        <p:nvSpPr>
          <p:cNvPr name="TextBox 6" id="6"/>
          <p:cNvSpPr txBox="true"/>
          <p:nvPr/>
        </p:nvSpPr>
        <p:spPr>
          <a:xfrm rot="0">
            <a:off x="2190549" y="564948"/>
            <a:ext cx="12677181" cy="1979485"/>
          </a:xfrm>
          <a:prstGeom prst="rect">
            <a:avLst/>
          </a:prstGeom>
        </p:spPr>
        <p:txBody>
          <a:bodyPr anchor="t" rtlCol="false" tIns="0" lIns="0" bIns="0" rIns="0">
            <a:spAutoFit/>
          </a:bodyPr>
          <a:lstStyle/>
          <a:p>
            <a:pPr algn="ctr">
              <a:lnSpc>
                <a:spcPts val="7969"/>
              </a:lnSpc>
            </a:pPr>
            <a:r>
              <a:rPr lang="en-US" sz="5692">
                <a:solidFill>
                  <a:srgbClr val="FFFFFF"/>
                </a:solidFill>
                <a:latin typeface="Genty Sans"/>
                <a:ea typeface="Genty Sans"/>
                <a:cs typeface="Genty Sans"/>
                <a:sym typeface="Genty Sans"/>
              </a:rPr>
              <a:t>Soto Sona Mosjid in Chapai Nawabganj</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grpSp>
        <p:nvGrpSpPr>
          <p:cNvPr name="Group 2" id="2"/>
          <p:cNvGrpSpPr/>
          <p:nvPr/>
        </p:nvGrpSpPr>
        <p:grpSpPr>
          <a:xfrm rot="0">
            <a:off x="0" y="0"/>
            <a:ext cx="19118666" cy="10287000"/>
            <a:chOff x="0" y="0"/>
            <a:chExt cx="5035369" cy="2709333"/>
          </a:xfrm>
        </p:grpSpPr>
        <p:sp>
          <p:nvSpPr>
            <p:cNvPr name="Freeform 3" id="3"/>
            <p:cNvSpPr/>
            <p:nvPr/>
          </p:nvSpPr>
          <p:spPr>
            <a:xfrm flipH="false" flipV="false" rot="0">
              <a:off x="0" y="0"/>
              <a:ext cx="5035369" cy="2709333"/>
            </a:xfrm>
            <a:custGeom>
              <a:avLst/>
              <a:gdLst/>
              <a:ahLst/>
              <a:cxnLst/>
              <a:rect r="r" b="b" t="t" l="l"/>
              <a:pathLst>
                <a:path h="2709333" w="5035369">
                  <a:moveTo>
                    <a:pt x="0" y="0"/>
                  </a:moveTo>
                  <a:lnTo>
                    <a:pt x="5035369" y="0"/>
                  </a:lnTo>
                  <a:lnTo>
                    <a:pt x="5035369" y="2709333"/>
                  </a:lnTo>
                  <a:lnTo>
                    <a:pt x="0" y="2709333"/>
                  </a:lnTo>
                  <a:close/>
                </a:path>
              </a:pathLst>
            </a:custGeom>
            <a:solidFill>
              <a:srgbClr val="E3542F"/>
            </a:solidFill>
          </p:spPr>
        </p:sp>
        <p:sp>
          <p:nvSpPr>
            <p:cNvPr name="TextBox 4" id="4"/>
            <p:cNvSpPr txBox="true"/>
            <p:nvPr/>
          </p:nvSpPr>
          <p:spPr>
            <a:xfrm>
              <a:off x="0" y="-38100"/>
              <a:ext cx="5035369"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80373" y="0"/>
            <a:ext cx="18557919" cy="10293330"/>
          </a:xfrm>
          <a:custGeom>
            <a:avLst/>
            <a:gdLst/>
            <a:ahLst/>
            <a:cxnLst/>
            <a:rect r="r" b="b" t="t" l="l"/>
            <a:pathLst>
              <a:path h="10293330" w="18557919">
                <a:moveTo>
                  <a:pt x="0" y="0"/>
                </a:moveTo>
                <a:lnTo>
                  <a:pt x="18557920" y="0"/>
                </a:lnTo>
                <a:lnTo>
                  <a:pt x="18557920" y="10293330"/>
                </a:lnTo>
                <a:lnTo>
                  <a:pt x="0" y="10293330"/>
                </a:lnTo>
                <a:lnTo>
                  <a:pt x="0" y="0"/>
                </a:lnTo>
                <a:close/>
              </a:path>
            </a:pathLst>
          </a:custGeom>
          <a:blipFill>
            <a:blip r:embed="rId2"/>
            <a:stretch>
              <a:fillRect l="0" t="-38041" r="0" b="-38041"/>
            </a:stretch>
          </a:blipFill>
        </p:spPr>
      </p:sp>
      <p:sp>
        <p:nvSpPr>
          <p:cNvPr name="Freeform 6" id="6"/>
          <p:cNvSpPr/>
          <p:nvPr/>
        </p:nvSpPr>
        <p:spPr>
          <a:xfrm flipH="false" flipV="false" rot="0">
            <a:off x="3187294" y="2694122"/>
            <a:ext cx="10643787" cy="4898755"/>
          </a:xfrm>
          <a:custGeom>
            <a:avLst/>
            <a:gdLst/>
            <a:ahLst/>
            <a:cxnLst/>
            <a:rect r="r" b="b" t="t" l="l"/>
            <a:pathLst>
              <a:path h="4898755" w="10643787">
                <a:moveTo>
                  <a:pt x="0" y="0"/>
                </a:moveTo>
                <a:lnTo>
                  <a:pt x="10643787" y="0"/>
                </a:lnTo>
                <a:lnTo>
                  <a:pt x="10643787" y="4898756"/>
                </a:lnTo>
                <a:lnTo>
                  <a:pt x="0" y="4898756"/>
                </a:lnTo>
                <a:lnTo>
                  <a:pt x="0" y="0"/>
                </a:lnTo>
                <a:close/>
              </a:path>
            </a:pathLst>
          </a:custGeom>
          <a:blipFill>
            <a:blip r:embed="rId3"/>
            <a:stretch>
              <a:fillRect l="0" t="-6771" r="0" b="-6771"/>
            </a:stretch>
          </a:blipFill>
        </p:spPr>
      </p:sp>
      <p:sp>
        <p:nvSpPr>
          <p:cNvPr name="TextBox 7" id="7"/>
          <p:cNvSpPr txBox="true"/>
          <p:nvPr/>
        </p:nvSpPr>
        <p:spPr>
          <a:xfrm rot="0">
            <a:off x="4992901" y="7897062"/>
            <a:ext cx="9897368" cy="72198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Genty Sans"/>
                <a:ea typeface="Genty Sans"/>
                <a:cs typeface="Genty Sans"/>
                <a:sym typeface="Genty Sans"/>
              </a:rPr>
              <a:t>Soto Sona Mosjid in Chapai Nawabganj</a:t>
            </a:r>
          </a:p>
        </p:txBody>
      </p:sp>
      <p:sp>
        <p:nvSpPr>
          <p:cNvPr name="Freeform 8" id="8"/>
          <p:cNvSpPr/>
          <p:nvPr/>
        </p:nvSpPr>
        <p:spPr>
          <a:xfrm flipH="true" flipV="false" rot="-365753">
            <a:off x="14248939" y="6263861"/>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2783302">
            <a:off x="-1384186" y="-671880"/>
            <a:ext cx="5274721" cy="3401161"/>
          </a:xfrm>
          <a:custGeom>
            <a:avLst/>
            <a:gdLst/>
            <a:ahLst/>
            <a:cxnLst/>
            <a:rect r="r" b="b" t="t" l="l"/>
            <a:pathLst>
              <a:path h="3401161" w="5274721">
                <a:moveTo>
                  <a:pt x="0" y="0"/>
                </a:moveTo>
                <a:lnTo>
                  <a:pt x="5274721" y="0"/>
                </a:lnTo>
                <a:lnTo>
                  <a:pt x="5274721" y="3401160"/>
                </a:lnTo>
                <a:lnTo>
                  <a:pt x="0" y="3401160"/>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A60BB"/>
        </a:solidFill>
      </p:bgPr>
    </p:bg>
    <p:spTree>
      <p:nvGrpSpPr>
        <p:cNvPr id="1" name=""/>
        <p:cNvGrpSpPr/>
        <p:nvPr/>
      </p:nvGrpSpPr>
      <p:grpSpPr>
        <a:xfrm>
          <a:off x="0" y="0"/>
          <a:ext cx="0" cy="0"/>
          <a:chOff x="0" y="0"/>
          <a:chExt cx="0" cy="0"/>
        </a:xfrm>
      </p:grpSpPr>
      <p:sp>
        <p:nvSpPr>
          <p:cNvPr name="Freeform 2" id="2"/>
          <p:cNvSpPr/>
          <p:nvPr/>
        </p:nvSpPr>
        <p:spPr>
          <a:xfrm flipH="false" flipV="false" rot="0">
            <a:off x="5809600" y="76734"/>
            <a:ext cx="12478400" cy="10133531"/>
          </a:xfrm>
          <a:custGeom>
            <a:avLst/>
            <a:gdLst/>
            <a:ahLst/>
            <a:cxnLst/>
            <a:rect r="r" b="b" t="t" l="l"/>
            <a:pathLst>
              <a:path h="10133531" w="12478400">
                <a:moveTo>
                  <a:pt x="0" y="0"/>
                </a:moveTo>
                <a:lnTo>
                  <a:pt x="12478400" y="0"/>
                </a:lnTo>
                <a:lnTo>
                  <a:pt x="12478400" y="10133532"/>
                </a:lnTo>
                <a:lnTo>
                  <a:pt x="0" y="10133532"/>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37336" y="-29778"/>
            <a:ext cx="12333948" cy="10197666"/>
          </a:xfrm>
          <a:custGeom>
            <a:avLst/>
            <a:gdLst/>
            <a:ahLst/>
            <a:cxnLst/>
            <a:rect r="r" b="b" t="t" l="l"/>
            <a:pathLst>
              <a:path h="10197666" w="12333948">
                <a:moveTo>
                  <a:pt x="0" y="0"/>
                </a:moveTo>
                <a:lnTo>
                  <a:pt x="12333948" y="0"/>
                </a:lnTo>
                <a:lnTo>
                  <a:pt x="12333948" y="10197667"/>
                </a:lnTo>
                <a:lnTo>
                  <a:pt x="0" y="10197667"/>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Freeform 4" id="4"/>
          <p:cNvSpPr/>
          <p:nvPr/>
        </p:nvSpPr>
        <p:spPr>
          <a:xfrm flipH="false" flipV="false" rot="0">
            <a:off x="37336" y="767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4"/>
            <a:stretch>
              <a:fillRect l="-67454" t="-88596" r="-66312" b="-87441"/>
            </a:stretch>
          </a:blipFill>
        </p:spPr>
      </p:sp>
      <p:sp>
        <p:nvSpPr>
          <p:cNvPr name="TextBox 5" id="5"/>
          <p:cNvSpPr txBox="true"/>
          <p:nvPr/>
        </p:nvSpPr>
        <p:spPr>
          <a:xfrm rot="0">
            <a:off x="2831755" y="3326596"/>
            <a:ext cx="12049763" cy="4949437"/>
          </a:xfrm>
          <a:prstGeom prst="rect">
            <a:avLst/>
          </a:prstGeom>
        </p:spPr>
        <p:txBody>
          <a:bodyPr anchor="t" rtlCol="false" tIns="0" lIns="0" bIns="0" rIns="0">
            <a:spAutoFit/>
          </a:bodyPr>
          <a:lstStyle/>
          <a:p>
            <a:pPr algn="just">
              <a:lnSpc>
                <a:spcPts val="4396"/>
              </a:lnSpc>
            </a:pPr>
            <a:r>
              <a:rPr lang="en-US" sz="3140" b="true">
                <a:solidFill>
                  <a:srgbClr val="FFFFFF"/>
                </a:solidFill>
                <a:latin typeface="Century Gothic Paneuropean Bold"/>
                <a:ea typeface="Century Gothic Paneuropean Bold"/>
                <a:cs typeface="Century Gothic Paneuropean Bold"/>
                <a:sym typeface="Century Gothic Paneuropean Bold"/>
              </a:rPr>
              <a:t>The impressive Lalbagh Fort is a 17th century Mughal fort complex that still stands proudly in the bank of river Buriganga in Dhaka. Mughal Prince Muhammad Azam Shah, the third son of Mughal Emperor Aurangzeb, started the work of the fort in 1678 during this vice-royalty in Bengal and stayed in the fort for 15 months. The famous tomb of Pari Bibi, daughter of Shaista Khan who succeeded Prince Azam Khan, constitutes one of the three major components of the fort complex.</a:t>
            </a:r>
          </a:p>
        </p:txBody>
      </p:sp>
      <p:sp>
        <p:nvSpPr>
          <p:cNvPr name="Freeform 6" id="6"/>
          <p:cNvSpPr/>
          <p:nvPr/>
        </p:nvSpPr>
        <p:spPr>
          <a:xfrm flipH="true" flipV="false" rot="-3191686">
            <a:off x="-3936290" y="-6929940"/>
            <a:ext cx="11933336" cy="8505214"/>
          </a:xfrm>
          <a:custGeom>
            <a:avLst/>
            <a:gdLst/>
            <a:ahLst/>
            <a:cxnLst/>
            <a:rect r="r" b="b" t="t" l="l"/>
            <a:pathLst>
              <a:path h="8505214" w="11933336">
                <a:moveTo>
                  <a:pt x="11933337" y="0"/>
                </a:moveTo>
                <a:lnTo>
                  <a:pt x="0" y="0"/>
                </a:lnTo>
                <a:lnTo>
                  <a:pt x="0" y="8505214"/>
                </a:lnTo>
                <a:lnTo>
                  <a:pt x="11933337" y="8505214"/>
                </a:lnTo>
                <a:lnTo>
                  <a:pt x="119333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4423694">
            <a:off x="9501328" y="8877872"/>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804187" y="1822647"/>
            <a:ext cx="10411532" cy="1401640"/>
          </a:xfrm>
          <a:prstGeom prst="rect">
            <a:avLst/>
          </a:prstGeom>
        </p:spPr>
        <p:txBody>
          <a:bodyPr anchor="t" rtlCol="false" tIns="0" lIns="0" bIns="0" rIns="0">
            <a:spAutoFit/>
          </a:bodyPr>
          <a:lstStyle/>
          <a:p>
            <a:pPr algn="ctr">
              <a:lnSpc>
                <a:spcPts val="11469"/>
              </a:lnSpc>
            </a:pPr>
            <a:r>
              <a:rPr lang="en-US" sz="8192">
                <a:solidFill>
                  <a:srgbClr val="FFFFFF"/>
                </a:solidFill>
                <a:latin typeface="Genty Sans"/>
                <a:ea typeface="Genty Sans"/>
                <a:cs typeface="Genty Sans"/>
                <a:sym typeface="Genty Sans"/>
              </a:rPr>
              <a:t>Lalbagh Fort: </a:t>
            </a:r>
          </a:p>
        </p:txBody>
      </p:sp>
      <p:sp>
        <p:nvSpPr>
          <p:cNvPr name="Freeform 9" id="9"/>
          <p:cNvSpPr/>
          <p:nvPr/>
        </p:nvSpPr>
        <p:spPr>
          <a:xfrm flipH="false" flipV="false" rot="1392156">
            <a:off x="1215750" y="7381531"/>
            <a:ext cx="2160439" cy="1393059"/>
          </a:xfrm>
          <a:custGeom>
            <a:avLst/>
            <a:gdLst/>
            <a:ahLst/>
            <a:cxnLst/>
            <a:rect r="r" b="b" t="t" l="l"/>
            <a:pathLst>
              <a:path h="1393059" w="2160439">
                <a:moveTo>
                  <a:pt x="0" y="0"/>
                </a:moveTo>
                <a:lnTo>
                  <a:pt x="2160440" y="0"/>
                </a:lnTo>
                <a:lnTo>
                  <a:pt x="2160440" y="1393059"/>
                </a:lnTo>
                <a:lnTo>
                  <a:pt x="0" y="1393059"/>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
        <p:nvSpPr>
          <p:cNvPr name="Freeform 10" id="10"/>
          <p:cNvSpPr/>
          <p:nvPr/>
        </p:nvSpPr>
        <p:spPr>
          <a:xfrm flipH="false" flipV="false" rot="-8100000">
            <a:off x="15212056" y="5219607"/>
            <a:ext cx="1892922" cy="1220563"/>
          </a:xfrm>
          <a:custGeom>
            <a:avLst/>
            <a:gdLst/>
            <a:ahLst/>
            <a:cxnLst/>
            <a:rect r="r" b="b" t="t" l="l"/>
            <a:pathLst>
              <a:path h="1220563" w="1892922">
                <a:moveTo>
                  <a:pt x="0" y="0"/>
                </a:moveTo>
                <a:lnTo>
                  <a:pt x="1892922" y="0"/>
                </a:lnTo>
                <a:lnTo>
                  <a:pt x="1892922" y="1220564"/>
                </a:lnTo>
                <a:lnTo>
                  <a:pt x="0" y="1220564"/>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2783302">
            <a:off x="249326" y="8889350"/>
            <a:ext cx="3183726" cy="2052879"/>
          </a:xfrm>
          <a:custGeom>
            <a:avLst/>
            <a:gdLst/>
            <a:ahLst/>
            <a:cxnLst/>
            <a:rect r="r" b="b" t="t" l="l"/>
            <a:pathLst>
              <a:path h="2052879" w="3183726">
                <a:moveTo>
                  <a:pt x="0" y="0"/>
                </a:moveTo>
                <a:lnTo>
                  <a:pt x="3183725" y="0"/>
                </a:lnTo>
                <a:lnTo>
                  <a:pt x="3183725" y="2052878"/>
                </a:lnTo>
                <a:lnTo>
                  <a:pt x="0" y="2052878"/>
                </a:lnTo>
                <a:lnTo>
                  <a:pt x="0" y="0"/>
                </a:lnTo>
                <a:close/>
              </a:path>
            </a:pathLst>
          </a:custGeom>
          <a:blipFill>
            <a:blip r:embed="rId2">
              <a:extLst>
                <a:ext uri="{96DAC541-7B7A-43D3-8B79-37D633B846F1}">
                  <asvg:svgBlip xmlns:asvg="http://schemas.microsoft.com/office/drawing/2016/SVG/main" r:embed="rId3"/>
                </a:ext>
              </a:extLst>
            </a:blip>
            <a:stretch>
              <a:fillRect l="0" t="-293101" r="-208429" b="0"/>
            </a:stretch>
          </a:blipFill>
        </p:spPr>
      </p:sp>
      <p:sp>
        <p:nvSpPr>
          <p:cNvPr name="Freeform 3" id="3"/>
          <p:cNvSpPr/>
          <p:nvPr/>
        </p:nvSpPr>
        <p:spPr>
          <a:xfrm flipH="false" flipV="false" rot="2783302">
            <a:off x="-563163" y="6371298"/>
            <a:ext cx="3183726" cy="2052879"/>
          </a:xfrm>
          <a:custGeom>
            <a:avLst/>
            <a:gdLst/>
            <a:ahLst/>
            <a:cxnLst/>
            <a:rect r="r" b="b" t="t" l="l"/>
            <a:pathLst>
              <a:path h="2052879" w="3183726">
                <a:moveTo>
                  <a:pt x="0" y="0"/>
                </a:moveTo>
                <a:lnTo>
                  <a:pt x="3183726" y="0"/>
                </a:lnTo>
                <a:lnTo>
                  <a:pt x="3183726" y="2052878"/>
                </a:lnTo>
                <a:lnTo>
                  <a:pt x="0" y="2052878"/>
                </a:lnTo>
                <a:lnTo>
                  <a:pt x="0" y="0"/>
                </a:lnTo>
                <a:close/>
              </a:path>
            </a:pathLst>
          </a:custGeom>
          <a:blipFill>
            <a:blip r:embed="rId2">
              <a:extLst>
                <a:ext uri="{96DAC541-7B7A-43D3-8B79-37D633B846F1}">
                  <asvg:svgBlip xmlns:asvg="http://schemas.microsoft.com/office/drawing/2016/SVG/main" r:embed="rId3"/>
                </a:ext>
              </a:extLst>
            </a:blip>
            <a:stretch>
              <a:fillRect l="0" t="-293101" r="-208429" b="0"/>
            </a:stretch>
          </a:blipFill>
        </p:spPr>
      </p:sp>
      <p:sp>
        <p:nvSpPr>
          <p:cNvPr name="Freeform 4" id="4"/>
          <p:cNvSpPr/>
          <p:nvPr/>
        </p:nvSpPr>
        <p:spPr>
          <a:xfrm flipH="false" flipV="false" rot="2783302">
            <a:off x="-811789" y="8022188"/>
            <a:ext cx="3183726" cy="2052879"/>
          </a:xfrm>
          <a:custGeom>
            <a:avLst/>
            <a:gdLst/>
            <a:ahLst/>
            <a:cxnLst/>
            <a:rect r="r" b="b" t="t" l="l"/>
            <a:pathLst>
              <a:path h="2052879" w="3183726">
                <a:moveTo>
                  <a:pt x="0" y="0"/>
                </a:moveTo>
                <a:lnTo>
                  <a:pt x="3183725" y="0"/>
                </a:lnTo>
                <a:lnTo>
                  <a:pt x="3183725" y="2052878"/>
                </a:lnTo>
                <a:lnTo>
                  <a:pt x="0" y="2052878"/>
                </a:lnTo>
                <a:lnTo>
                  <a:pt x="0" y="0"/>
                </a:lnTo>
                <a:close/>
              </a:path>
            </a:pathLst>
          </a:custGeom>
          <a:blipFill>
            <a:blip r:embed="rId2">
              <a:extLst>
                <a:ext uri="{96DAC541-7B7A-43D3-8B79-37D633B846F1}">
                  <asvg:svgBlip xmlns:asvg="http://schemas.microsoft.com/office/drawing/2016/SVG/main" r:embed="rId3"/>
                </a:ext>
              </a:extLst>
            </a:blip>
            <a:stretch>
              <a:fillRect l="0" t="-293101" r="-208429" b="0"/>
            </a:stretch>
          </a:blipFill>
        </p:spPr>
      </p:sp>
      <p:sp>
        <p:nvSpPr>
          <p:cNvPr name="Freeform 5" id="5"/>
          <p:cNvSpPr/>
          <p:nvPr/>
        </p:nvSpPr>
        <p:spPr>
          <a:xfrm flipH="false" flipV="false" rot="2783302">
            <a:off x="16301506" y="834124"/>
            <a:ext cx="3183726" cy="2052879"/>
          </a:xfrm>
          <a:custGeom>
            <a:avLst/>
            <a:gdLst/>
            <a:ahLst/>
            <a:cxnLst/>
            <a:rect r="r" b="b" t="t" l="l"/>
            <a:pathLst>
              <a:path h="2052879" w="3183726">
                <a:moveTo>
                  <a:pt x="0" y="0"/>
                </a:moveTo>
                <a:lnTo>
                  <a:pt x="3183726" y="0"/>
                </a:lnTo>
                <a:lnTo>
                  <a:pt x="3183726" y="2052878"/>
                </a:lnTo>
                <a:lnTo>
                  <a:pt x="0" y="2052878"/>
                </a:lnTo>
                <a:lnTo>
                  <a:pt x="0" y="0"/>
                </a:lnTo>
                <a:close/>
              </a:path>
            </a:pathLst>
          </a:custGeom>
          <a:blipFill>
            <a:blip r:embed="rId2">
              <a:extLst>
                <a:ext uri="{96DAC541-7B7A-43D3-8B79-37D633B846F1}">
                  <asvg:svgBlip xmlns:asvg="http://schemas.microsoft.com/office/drawing/2016/SVG/main" r:embed="rId3"/>
                </a:ext>
              </a:extLst>
            </a:blip>
            <a:stretch>
              <a:fillRect l="0" t="-293101" r="-208429" b="0"/>
            </a:stretch>
          </a:blipFill>
        </p:spPr>
      </p:sp>
      <p:sp>
        <p:nvSpPr>
          <p:cNvPr name="Freeform 6" id="6"/>
          <p:cNvSpPr/>
          <p:nvPr/>
        </p:nvSpPr>
        <p:spPr>
          <a:xfrm flipH="false" flipV="false" rot="2783302">
            <a:off x="15314498" y="-230867"/>
            <a:ext cx="3183726" cy="2052879"/>
          </a:xfrm>
          <a:custGeom>
            <a:avLst/>
            <a:gdLst/>
            <a:ahLst/>
            <a:cxnLst/>
            <a:rect r="r" b="b" t="t" l="l"/>
            <a:pathLst>
              <a:path h="2052879" w="3183726">
                <a:moveTo>
                  <a:pt x="0" y="0"/>
                </a:moveTo>
                <a:lnTo>
                  <a:pt x="3183726" y="0"/>
                </a:lnTo>
                <a:lnTo>
                  <a:pt x="3183726" y="2052879"/>
                </a:lnTo>
                <a:lnTo>
                  <a:pt x="0" y="2052879"/>
                </a:lnTo>
                <a:lnTo>
                  <a:pt x="0" y="0"/>
                </a:lnTo>
                <a:close/>
              </a:path>
            </a:pathLst>
          </a:custGeom>
          <a:blipFill>
            <a:blip r:embed="rId2">
              <a:extLst>
                <a:ext uri="{96DAC541-7B7A-43D3-8B79-37D633B846F1}">
                  <asvg:svgBlip xmlns:asvg="http://schemas.microsoft.com/office/drawing/2016/SVG/main" r:embed="rId3"/>
                </a:ext>
              </a:extLst>
            </a:blip>
            <a:stretch>
              <a:fillRect l="0" t="-293101" r="-208429" b="0"/>
            </a:stretch>
          </a:blipFill>
        </p:spPr>
      </p:sp>
      <p:sp>
        <p:nvSpPr>
          <p:cNvPr name="Freeform 7" id="7"/>
          <p:cNvSpPr/>
          <p:nvPr/>
        </p:nvSpPr>
        <p:spPr>
          <a:xfrm flipH="false" flipV="false" rot="2783302">
            <a:off x="16696137" y="-230867"/>
            <a:ext cx="3183726" cy="2052879"/>
          </a:xfrm>
          <a:custGeom>
            <a:avLst/>
            <a:gdLst/>
            <a:ahLst/>
            <a:cxnLst/>
            <a:rect r="r" b="b" t="t" l="l"/>
            <a:pathLst>
              <a:path h="2052879" w="3183726">
                <a:moveTo>
                  <a:pt x="0" y="0"/>
                </a:moveTo>
                <a:lnTo>
                  <a:pt x="3183726" y="0"/>
                </a:lnTo>
                <a:lnTo>
                  <a:pt x="3183726" y="2052879"/>
                </a:lnTo>
                <a:lnTo>
                  <a:pt x="0" y="2052879"/>
                </a:lnTo>
                <a:lnTo>
                  <a:pt x="0" y="0"/>
                </a:lnTo>
                <a:close/>
              </a:path>
            </a:pathLst>
          </a:custGeom>
          <a:blipFill>
            <a:blip r:embed="rId2">
              <a:extLst>
                <a:ext uri="{96DAC541-7B7A-43D3-8B79-37D633B846F1}">
                  <asvg:svgBlip xmlns:asvg="http://schemas.microsoft.com/office/drawing/2016/SVG/main" r:embed="rId3"/>
                </a:ext>
              </a:extLst>
            </a:blip>
            <a:stretch>
              <a:fillRect l="0" t="-293101" r="-208429" b="0"/>
            </a:stretch>
          </a:blipFill>
        </p:spPr>
      </p:sp>
      <p:sp>
        <p:nvSpPr>
          <p:cNvPr name="Freeform 8" id="8"/>
          <p:cNvSpPr/>
          <p:nvPr/>
        </p:nvSpPr>
        <p:spPr>
          <a:xfrm flipH="false" flipV="false" rot="0">
            <a:off x="37336" y="767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4"/>
            <a:stretch>
              <a:fillRect l="-67454" t="-88596" r="-66312" b="-87441"/>
            </a:stretch>
          </a:blipFill>
        </p:spPr>
      </p:sp>
      <p:sp>
        <p:nvSpPr>
          <p:cNvPr name="Freeform 9" id="9"/>
          <p:cNvSpPr/>
          <p:nvPr/>
        </p:nvSpPr>
        <p:spPr>
          <a:xfrm flipH="false" flipV="false" rot="0">
            <a:off x="3184750" y="378785"/>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4"/>
            <a:stretch>
              <a:fillRect l="-67454" t="-88596" r="-66312" b="-87441"/>
            </a:stretch>
          </a:blipFill>
        </p:spPr>
      </p:sp>
      <p:sp>
        <p:nvSpPr>
          <p:cNvPr name="Freeform 10" id="10"/>
          <p:cNvSpPr/>
          <p:nvPr/>
        </p:nvSpPr>
        <p:spPr>
          <a:xfrm flipH="false" flipV="false" rot="0">
            <a:off x="342136" y="3815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4"/>
            <a:stretch>
              <a:fillRect l="-67454" t="-88596" r="-66312" b="-87441"/>
            </a:stretch>
          </a:blipFill>
        </p:spPr>
      </p:sp>
      <p:sp>
        <p:nvSpPr>
          <p:cNvPr name="Freeform 11" id="11"/>
          <p:cNvSpPr/>
          <p:nvPr/>
        </p:nvSpPr>
        <p:spPr>
          <a:xfrm flipH="false" flipV="false" rot="0">
            <a:off x="3682377" y="3102484"/>
            <a:ext cx="9722415" cy="5306290"/>
          </a:xfrm>
          <a:custGeom>
            <a:avLst/>
            <a:gdLst/>
            <a:ahLst/>
            <a:cxnLst/>
            <a:rect r="r" b="b" t="t" l="l"/>
            <a:pathLst>
              <a:path h="5306290" w="9722415">
                <a:moveTo>
                  <a:pt x="0" y="0"/>
                </a:moveTo>
                <a:lnTo>
                  <a:pt x="9722415" y="0"/>
                </a:lnTo>
                <a:lnTo>
                  <a:pt x="9722415" y="5306290"/>
                </a:lnTo>
                <a:lnTo>
                  <a:pt x="0" y="5306290"/>
                </a:lnTo>
                <a:lnTo>
                  <a:pt x="0" y="0"/>
                </a:lnTo>
                <a:close/>
              </a:path>
            </a:pathLst>
          </a:custGeom>
          <a:blipFill>
            <a:blip r:embed="rId5"/>
            <a:stretch>
              <a:fillRect l="0" t="-18620" r="0" b="-18620"/>
            </a:stretch>
          </a:blipFill>
        </p:spPr>
      </p:sp>
      <p:sp>
        <p:nvSpPr>
          <p:cNvPr name="TextBox 12" id="12"/>
          <p:cNvSpPr txBox="true"/>
          <p:nvPr/>
        </p:nvSpPr>
        <p:spPr>
          <a:xfrm rot="0">
            <a:off x="6277751" y="8518409"/>
            <a:ext cx="4531668" cy="946135"/>
          </a:xfrm>
          <a:prstGeom prst="rect">
            <a:avLst/>
          </a:prstGeom>
        </p:spPr>
        <p:txBody>
          <a:bodyPr anchor="t" rtlCol="false" tIns="0" lIns="0" bIns="0" rIns="0">
            <a:spAutoFit/>
          </a:bodyPr>
          <a:lstStyle/>
          <a:p>
            <a:pPr algn="ctr">
              <a:lnSpc>
                <a:spcPts val="7700"/>
              </a:lnSpc>
              <a:spcBef>
                <a:spcPct val="0"/>
              </a:spcBef>
            </a:pPr>
            <a:r>
              <a:rPr lang="en-US" b="true" sz="5500">
                <a:solidFill>
                  <a:srgbClr val="000000"/>
                </a:solidFill>
                <a:latin typeface="Genty Sans"/>
                <a:ea typeface="Genty Sans"/>
                <a:cs typeface="Genty Sans"/>
                <a:sym typeface="Genty Sans"/>
              </a:rPr>
              <a:t>Lalbagh Fort: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0">
            <a:off x="0" y="-441460"/>
            <a:ext cx="18288000" cy="10293330"/>
          </a:xfrm>
          <a:custGeom>
            <a:avLst/>
            <a:gdLst/>
            <a:ahLst/>
            <a:cxnLst/>
            <a:rect r="r" b="b" t="t" l="l"/>
            <a:pathLst>
              <a:path h="10293330" w="18288000">
                <a:moveTo>
                  <a:pt x="0" y="0"/>
                </a:moveTo>
                <a:lnTo>
                  <a:pt x="18288000" y="0"/>
                </a:lnTo>
                <a:lnTo>
                  <a:pt x="18288000" y="10293330"/>
                </a:lnTo>
                <a:lnTo>
                  <a:pt x="0" y="10293330"/>
                </a:lnTo>
                <a:lnTo>
                  <a:pt x="0" y="0"/>
                </a:lnTo>
                <a:close/>
              </a:path>
            </a:pathLst>
          </a:custGeom>
          <a:blipFill>
            <a:blip r:embed="rId2"/>
            <a:stretch>
              <a:fillRect l="-16152" t="0" r="-16152" b="0"/>
            </a:stretch>
          </a:blipFill>
        </p:spPr>
      </p:sp>
      <p:sp>
        <p:nvSpPr>
          <p:cNvPr name="Freeform 3" id="3"/>
          <p:cNvSpPr/>
          <p:nvPr/>
        </p:nvSpPr>
        <p:spPr>
          <a:xfrm flipH="false" flipV="false" rot="0">
            <a:off x="3007466" y="1771885"/>
            <a:ext cx="12695959" cy="6617769"/>
          </a:xfrm>
          <a:custGeom>
            <a:avLst/>
            <a:gdLst/>
            <a:ahLst/>
            <a:cxnLst/>
            <a:rect r="r" b="b" t="t" l="l"/>
            <a:pathLst>
              <a:path h="6617769" w="12695959">
                <a:moveTo>
                  <a:pt x="0" y="0"/>
                </a:moveTo>
                <a:lnTo>
                  <a:pt x="12695959" y="0"/>
                </a:lnTo>
                <a:lnTo>
                  <a:pt x="12695959" y="6617768"/>
                </a:lnTo>
                <a:lnTo>
                  <a:pt x="0" y="6617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9919" y="-65896"/>
            <a:ext cx="18557919" cy="10293330"/>
          </a:xfrm>
          <a:custGeom>
            <a:avLst/>
            <a:gdLst/>
            <a:ahLst/>
            <a:cxnLst/>
            <a:rect r="r" b="b" t="t" l="l"/>
            <a:pathLst>
              <a:path h="10293330" w="18557919">
                <a:moveTo>
                  <a:pt x="0" y="0"/>
                </a:moveTo>
                <a:lnTo>
                  <a:pt x="18557919" y="0"/>
                </a:lnTo>
                <a:lnTo>
                  <a:pt x="18557919" y="10293330"/>
                </a:lnTo>
                <a:lnTo>
                  <a:pt x="0" y="10293330"/>
                </a:lnTo>
                <a:lnTo>
                  <a:pt x="0" y="0"/>
                </a:lnTo>
                <a:close/>
              </a:path>
            </a:pathLst>
          </a:custGeom>
          <a:blipFill>
            <a:blip r:embed="rId5"/>
            <a:stretch>
              <a:fillRect l="0" t="-38041" r="0" b="-38041"/>
            </a:stretch>
          </a:blipFill>
        </p:spPr>
      </p:sp>
      <p:sp>
        <p:nvSpPr>
          <p:cNvPr name="Freeform 5" id="5"/>
          <p:cNvSpPr/>
          <p:nvPr/>
        </p:nvSpPr>
        <p:spPr>
          <a:xfrm flipH="false" flipV="false" rot="0">
            <a:off x="2964312" y="2345338"/>
            <a:ext cx="12695959" cy="6617769"/>
          </a:xfrm>
          <a:custGeom>
            <a:avLst/>
            <a:gdLst/>
            <a:ahLst/>
            <a:cxnLst/>
            <a:rect r="r" b="b" t="t" l="l"/>
            <a:pathLst>
              <a:path h="6617769" w="12695959">
                <a:moveTo>
                  <a:pt x="0" y="0"/>
                </a:moveTo>
                <a:lnTo>
                  <a:pt x="12695960" y="0"/>
                </a:lnTo>
                <a:lnTo>
                  <a:pt x="12695960" y="6617769"/>
                </a:lnTo>
                <a:lnTo>
                  <a:pt x="0" y="66177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605771" y="8512309"/>
            <a:ext cx="9076459" cy="6469040"/>
          </a:xfrm>
          <a:custGeom>
            <a:avLst/>
            <a:gdLst/>
            <a:ahLst/>
            <a:cxnLst/>
            <a:rect r="r" b="b" t="t" l="l"/>
            <a:pathLst>
              <a:path h="6469040" w="9076459">
                <a:moveTo>
                  <a:pt x="0" y="0"/>
                </a:moveTo>
                <a:lnTo>
                  <a:pt x="9076458" y="0"/>
                </a:lnTo>
                <a:lnTo>
                  <a:pt x="9076458" y="6469040"/>
                </a:lnTo>
                <a:lnTo>
                  <a:pt x="0" y="64690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0">
            <a:off x="-3302732" y="7494222"/>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051508" y="7414485"/>
            <a:ext cx="10616773" cy="7566864"/>
          </a:xfrm>
          <a:custGeom>
            <a:avLst/>
            <a:gdLst/>
            <a:ahLst/>
            <a:cxnLst/>
            <a:rect r="r" b="b" t="t" l="l"/>
            <a:pathLst>
              <a:path h="7566864" w="10616773">
                <a:moveTo>
                  <a:pt x="0" y="0"/>
                </a:moveTo>
                <a:lnTo>
                  <a:pt x="10616774" y="0"/>
                </a:lnTo>
                <a:lnTo>
                  <a:pt x="10616774" y="7566864"/>
                </a:lnTo>
                <a:lnTo>
                  <a:pt x="0" y="75668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392156">
            <a:off x="1314399" y="5688939"/>
            <a:ext cx="3299828" cy="2127741"/>
          </a:xfrm>
          <a:custGeom>
            <a:avLst/>
            <a:gdLst/>
            <a:ahLst/>
            <a:cxnLst/>
            <a:rect r="r" b="b" t="t" l="l"/>
            <a:pathLst>
              <a:path h="2127741" w="3299828">
                <a:moveTo>
                  <a:pt x="0" y="0"/>
                </a:moveTo>
                <a:lnTo>
                  <a:pt x="3299827" y="0"/>
                </a:lnTo>
                <a:lnTo>
                  <a:pt x="3299827" y="2127742"/>
                </a:lnTo>
                <a:lnTo>
                  <a:pt x="0" y="2127742"/>
                </a:lnTo>
                <a:lnTo>
                  <a:pt x="0" y="0"/>
                </a:lnTo>
                <a:close/>
              </a:path>
            </a:pathLst>
          </a:custGeom>
          <a:blipFill>
            <a:blip r:embed="rId10">
              <a:extLst>
                <a:ext uri="{96DAC541-7B7A-43D3-8B79-37D633B846F1}">
                  <asvg:svgBlip xmlns:asvg="http://schemas.microsoft.com/office/drawing/2016/SVG/main" r:embed="rId11"/>
                </a:ext>
              </a:extLst>
            </a:blip>
            <a:stretch>
              <a:fillRect l="0" t="-293101" r="-208429" b="0"/>
            </a:stretch>
          </a:blipFill>
        </p:spPr>
      </p:sp>
      <p:sp>
        <p:nvSpPr>
          <p:cNvPr name="TextBox 10" id="10"/>
          <p:cNvSpPr txBox="true"/>
          <p:nvPr/>
        </p:nvSpPr>
        <p:spPr>
          <a:xfrm rot="0">
            <a:off x="3568981" y="3883393"/>
            <a:ext cx="12134444" cy="821812"/>
          </a:xfrm>
          <a:prstGeom prst="rect">
            <a:avLst/>
          </a:prstGeom>
        </p:spPr>
        <p:txBody>
          <a:bodyPr anchor="t" rtlCol="false" tIns="0" lIns="0" bIns="0" rIns="0">
            <a:spAutoFit/>
          </a:bodyPr>
          <a:lstStyle/>
          <a:p>
            <a:pPr algn="ctr">
              <a:lnSpc>
                <a:spcPts val="6678"/>
              </a:lnSpc>
            </a:pPr>
            <a:r>
              <a:rPr lang="en-US" sz="4770">
                <a:solidFill>
                  <a:srgbClr val="333333"/>
                </a:solidFill>
                <a:latin typeface="Genty Sans"/>
                <a:ea typeface="Genty Sans"/>
                <a:cs typeface="Genty Sans"/>
                <a:sym typeface="Genty Sans"/>
              </a:rPr>
              <a:t>Ahsan Manjil Palace: </a:t>
            </a:r>
          </a:p>
        </p:txBody>
      </p:sp>
      <p:sp>
        <p:nvSpPr>
          <p:cNvPr name="Freeform 11" id="11"/>
          <p:cNvSpPr/>
          <p:nvPr/>
        </p:nvSpPr>
        <p:spPr>
          <a:xfrm flipH="false" flipV="false" rot="-10577827">
            <a:off x="14022143" y="1968849"/>
            <a:ext cx="2675503" cy="1725175"/>
          </a:xfrm>
          <a:custGeom>
            <a:avLst/>
            <a:gdLst/>
            <a:ahLst/>
            <a:cxnLst/>
            <a:rect r="r" b="b" t="t" l="l"/>
            <a:pathLst>
              <a:path h="1725175" w="2675503">
                <a:moveTo>
                  <a:pt x="0" y="0"/>
                </a:moveTo>
                <a:lnTo>
                  <a:pt x="2675504" y="0"/>
                </a:lnTo>
                <a:lnTo>
                  <a:pt x="2675504" y="1725174"/>
                </a:lnTo>
                <a:lnTo>
                  <a:pt x="0" y="1725174"/>
                </a:lnTo>
                <a:lnTo>
                  <a:pt x="0" y="0"/>
                </a:lnTo>
                <a:close/>
              </a:path>
            </a:pathLst>
          </a:custGeom>
          <a:blipFill>
            <a:blip r:embed="rId10">
              <a:extLst>
                <a:ext uri="{96DAC541-7B7A-43D3-8B79-37D633B846F1}">
                  <asvg:svgBlip xmlns:asvg="http://schemas.microsoft.com/office/drawing/2016/SVG/main" r:embed="rId11"/>
                </a:ext>
              </a:extLst>
            </a:blip>
            <a:stretch>
              <a:fillRect l="0" t="-293101" r="-208429" b="0"/>
            </a:stretch>
          </a:blipFill>
        </p:spPr>
      </p:sp>
      <p:sp>
        <p:nvSpPr>
          <p:cNvPr name="TextBox 12" id="12"/>
          <p:cNvSpPr txBox="true"/>
          <p:nvPr/>
        </p:nvSpPr>
        <p:spPr>
          <a:xfrm rot="0">
            <a:off x="4999532" y="4844222"/>
            <a:ext cx="9273342" cy="4311818"/>
          </a:xfrm>
          <a:prstGeom prst="rect">
            <a:avLst/>
          </a:prstGeom>
        </p:spPr>
        <p:txBody>
          <a:bodyPr anchor="t" rtlCol="false" tIns="0" lIns="0" bIns="0" rIns="0">
            <a:spAutoFit/>
          </a:bodyPr>
          <a:lstStyle/>
          <a:p>
            <a:pPr algn="ctr">
              <a:lnSpc>
                <a:spcPts val="3213"/>
              </a:lnSpc>
            </a:pPr>
            <a:r>
              <a:rPr lang="en-US" sz="2295">
                <a:solidFill>
                  <a:srgbClr val="000000"/>
                </a:solidFill>
                <a:latin typeface="Genty Sans"/>
                <a:ea typeface="Genty Sans"/>
                <a:cs typeface="Genty Sans"/>
                <a:sym typeface="Genty Sans"/>
              </a:rPr>
              <a:t>It is one of the most significant architectural monuments of Bangladesh. The majestic palace was the residential palace and the seat of Dhaka Nawab family. It was built in the banks of the Buriganga river during the period from 1859 to 1872. Some portions of the palace complex were built earlier in the 18thcentury by the landlord of Jamalpur.</a:t>
            </a:r>
          </a:p>
          <a:p>
            <a:pPr algn="ctr">
              <a:lnSpc>
                <a:spcPts val="1601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10577827">
            <a:off x="-4576719" y="-1570447"/>
            <a:ext cx="8061823" cy="5198294"/>
          </a:xfrm>
          <a:custGeom>
            <a:avLst/>
            <a:gdLst/>
            <a:ahLst/>
            <a:cxnLst/>
            <a:rect r="r" b="b" t="t" l="l"/>
            <a:pathLst>
              <a:path h="5198294" w="8061823">
                <a:moveTo>
                  <a:pt x="0" y="0"/>
                </a:moveTo>
                <a:lnTo>
                  <a:pt x="8061823" y="0"/>
                </a:lnTo>
                <a:lnTo>
                  <a:pt x="8061823" y="5198294"/>
                </a:lnTo>
                <a:lnTo>
                  <a:pt x="0" y="5198294"/>
                </a:lnTo>
                <a:lnTo>
                  <a:pt x="0" y="0"/>
                </a:lnTo>
                <a:close/>
              </a:path>
            </a:pathLst>
          </a:custGeom>
          <a:blipFill>
            <a:blip r:embed="rId2">
              <a:extLst>
                <a:ext uri="{96DAC541-7B7A-43D3-8B79-37D633B846F1}">
                  <asvg:svgBlip xmlns:asvg="http://schemas.microsoft.com/office/drawing/2016/SVG/main" r:embed="rId3"/>
                </a:ext>
              </a:extLst>
            </a:blip>
            <a:stretch>
              <a:fillRect l="0" t="-293101" r="-208429" b="0"/>
            </a:stretch>
          </a:blipFill>
        </p:spPr>
      </p:sp>
      <p:sp>
        <p:nvSpPr>
          <p:cNvPr name="Freeform 3" id="3"/>
          <p:cNvSpPr/>
          <p:nvPr/>
        </p:nvSpPr>
        <p:spPr>
          <a:xfrm flipH="true" flipV="false" rot="-4423694">
            <a:off x="10191441" y="8125021"/>
            <a:ext cx="11933336" cy="8505214"/>
          </a:xfrm>
          <a:custGeom>
            <a:avLst/>
            <a:gdLst/>
            <a:ahLst/>
            <a:cxnLst/>
            <a:rect r="r" b="b" t="t" l="l"/>
            <a:pathLst>
              <a:path h="8505214" w="11933336">
                <a:moveTo>
                  <a:pt x="11933337" y="0"/>
                </a:moveTo>
                <a:lnTo>
                  <a:pt x="0" y="0"/>
                </a:lnTo>
                <a:lnTo>
                  <a:pt x="0" y="8505215"/>
                </a:lnTo>
                <a:lnTo>
                  <a:pt x="11933337" y="8505215"/>
                </a:lnTo>
                <a:lnTo>
                  <a:pt x="119333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520386" y="2112580"/>
            <a:ext cx="10411532" cy="2849440"/>
          </a:xfrm>
          <a:prstGeom prst="rect">
            <a:avLst/>
          </a:prstGeom>
        </p:spPr>
        <p:txBody>
          <a:bodyPr anchor="t" rtlCol="false" tIns="0" lIns="0" bIns="0" rIns="0">
            <a:spAutoFit/>
          </a:bodyPr>
          <a:lstStyle/>
          <a:p>
            <a:pPr algn="ctr">
              <a:lnSpc>
                <a:spcPts val="11469"/>
              </a:lnSpc>
            </a:pPr>
            <a:r>
              <a:rPr lang="en-US" sz="8192">
                <a:solidFill>
                  <a:srgbClr val="FFFFFF"/>
                </a:solidFill>
                <a:latin typeface="Genty Sans"/>
                <a:ea typeface="Genty Sans"/>
                <a:cs typeface="Genty Sans"/>
                <a:sym typeface="Genty Sans"/>
              </a:rPr>
              <a:t> Kantajew Mandir in Dinajpur: </a:t>
            </a:r>
          </a:p>
        </p:txBody>
      </p:sp>
      <p:sp>
        <p:nvSpPr>
          <p:cNvPr name="TextBox 5" id="5"/>
          <p:cNvSpPr txBox="true"/>
          <p:nvPr/>
        </p:nvSpPr>
        <p:spPr>
          <a:xfrm rot="0">
            <a:off x="2157326" y="4904870"/>
            <a:ext cx="13086327" cy="2970394"/>
          </a:xfrm>
          <a:prstGeom prst="rect">
            <a:avLst/>
          </a:prstGeom>
        </p:spPr>
        <p:txBody>
          <a:bodyPr anchor="t" rtlCol="false" tIns="0" lIns="0" bIns="0" rIns="0">
            <a:spAutoFit/>
          </a:bodyPr>
          <a:lstStyle/>
          <a:p>
            <a:pPr algn="just">
              <a:lnSpc>
                <a:spcPts val="4774"/>
              </a:lnSpc>
            </a:pPr>
            <a:r>
              <a:rPr lang="en-US" sz="3410" b="true">
                <a:solidFill>
                  <a:srgbClr val="FFFFFF"/>
                </a:solidFill>
                <a:latin typeface="Century Gothic Paneuropean Bold"/>
                <a:ea typeface="Century Gothic Paneuropean Bold"/>
                <a:cs typeface="Century Gothic Paneuropean Bold"/>
                <a:sym typeface="Century Gothic Paneuropean Bold"/>
              </a:rPr>
              <a:t>It is a late-medieval Hindu temple, built by Maharaja Pran Nath in the northern district of Dinajpur. Its construction started in 1704 and completed in 1722. It boasts one of the greatest examples of terracotta architecture in Bangladesh.</a:t>
            </a:r>
          </a:p>
          <a:p>
            <a:pPr algn="just">
              <a:lnSpc>
                <a:spcPts val="4774"/>
              </a:lnSpc>
            </a:pPr>
          </a:p>
        </p:txBody>
      </p:sp>
      <p:sp>
        <p:nvSpPr>
          <p:cNvPr name="Freeform 6" id="6"/>
          <p:cNvSpPr/>
          <p:nvPr/>
        </p:nvSpPr>
        <p:spPr>
          <a:xfrm flipH="false" flipV="false" rot="0">
            <a:off x="1028700" y="300022"/>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6"/>
            <a:stretch>
              <a:fillRect l="-82259" t="-90489" r="-51507" b="-85548"/>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true" flipV="false" rot="0">
            <a:off x="-3302732" y="7494222"/>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272094" y="8069830"/>
            <a:ext cx="11933336" cy="8505214"/>
          </a:xfrm>
          <a:custGeom>
            <a:avLst/>
            <a:gdLst/>
            <a:ahLst/>
            <a:cxnLst/>
            <a:rect r="r" b="b" t="t" l="l"/>
            <a:pathLst>
              <a:path h="8505214" w="11933336">
                <a:moveTo>
                  <a:pt x="11933336" y="0"/>
                </a:moveTo>
                <a:lnTo>
                  <a:pt x="0" y="0"/>
                </a:lnTo>
                <a:lnTo>
                  <a:pt x="0" y="8505215"/>
                </a:lnTo>
                <a:lnTo>
                  <a:pt x="11933336" y="8505215"/>
                </a:lnTo>
                <a:lnTo>
                  <a:pt x="1193333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0685331" y="7776840"/>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421284" y="1442821"/>
            <a:ext cx="8418640" cy="6051401"/>
          </a:xfrm>
          <a:custGeom>
            <a:avLst/>
            <a:gdLst/>
            <a:ahLst/>
            <a:cxnLst/>
            <a:rect r="r" b="b" t="t" l="l"/>
            <a:pathLst>
              <a:path h="6051401" w="8418640">
                <a:moveTo>
                  <a:pt x="0" y="0"/>
                </a:moveTo>
                <a:lnTo>
                  <a:pt x="8418640" y="0"/>
                </a:lnTo>
                <a:lnTo>
                  <a:pt x="8418640" y="6051401"/>
                </a:lnTo>
                <a:lnTo>
                  <a:pt x="0" y="6051401"/>
                </a:lnTo>
                <a:lnTo>
                  <a:pt x="0" y="0"/>
                </a:lnTo>
                <a:close/>
              </a:path>
            </a:pathLst>
          </a:custGeom>
          <a:blipFill>
            <a:blip r:embed="rId4"/>
            <a:stretch>
              <a:fillRect l="0" t="-17367" r="0" b="-23623"/>
            </a:stretch>
          </a:blipFill>
        </p:spPr>
      </p:sp>
      <p:sp>
        <p:nvSpPr>
          <p:cNvPr name="Freeform 6" id="6"/>
          <p:cNvSpPr/>
          <p:nvPr/>
        </p:nvSpPr>
        <p:spPr>
          <a:xfrm flipH="false" flipV="false" rot="0">
            <a:off x="37336" y="-219979"/>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5"/>
            <a:stretch>
              <a:fillRect l="-67454" t="-88596" r="-66312" b="-87441"/>
            </a:stretch>
          </a:blipFill>
        </p:spPr>
      </p:sp>
      <p:sp>
        <p:nvSpPr>
          <p:cNvPr name="TextBox 7" id="7"/>
          <p:cNvSpPr txBox="true"/>
          <p:nvPr/>
        </p:nvSpPr>
        <p:spPr>
          <a:xfrm rot="0">
            <a:off x="5286449" y="7347851"/>
            <a:ext cx="7715101" cy="72198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Genty Sans"/>
                <a:ea typeface="Genty Sans"/>
                <a:cs typeface="Genty Sans"/>
                <a:sym typeface="Genty Sans"/>
              </a:rPr>
              <a:t> Kantajew Mandir in Dinajpur: </a:t>
            </a:r>
          </a:p>
        </p:txBody>
      </p:sp>
      <p:sp>
        <p:nvSpPr>
          <p:cNvPr name="Freeform 8" id="8"/>
          <p:cNvSpPr/>
          <p:nvPr/>
        </p:nvSpPr>
        <p:spPr>
          <a:xfrm flipH="false" flipV="false" rot="-10577827">
            <a:off x="15314247" y="-366948"/>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9" id="9"/>
          <p:cNvSpPr/>
          <p:nvPr/>
        </p:nvSpPr>
        <p:spPr>
          <a:xfrm flipH="false" flipV="false" rot="-10577827">
            <a:off x="16258345" y="1021667"/>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10" id="10"/>
          <p:cNvSpPr/>
          <p:nvPr/>
        </p:nvSpPr>
        <p:spPr>
          <a:xfrm flipH="false" flipV="false" rot="-10577827">
            <a:off x="16258345" y="-135385"/>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11" id="11"/>
          <p:cNvSpPr/>
          <p:nvPr/>
        </p:nvSpPr>
        <p:spPr>
          <a:xfrm flipH="false" flipV="false" rot="-10577827">
            <a:off x="-1300416" y="580234"/>
            <a:ext cx="2675503" cy="1725175"/>
          </a:xfrm>
          <a:custGeom>
            <a:avLst/>
            <a:gdLst/>
            <a:ahLst/>
            <a:cxnLst/>
            <a:rect r="r" b="b" t="t" l="l"/>
            <a:pathLst>
              <a:path h="1725175" w="2675503">
                <a:moveTo>
                  <a:pt x="0" y="0"/>
                </a:moveTo>
                <a:lnTo>
                  <a:pt x="2675504" y="0"/>
                </a:lnTo>
                <a:lnTo>
                  <a:pt x="2675504" y="1725174"/>
                </a:lnTo>
                <a:lnTo>
                  <a:pt x="0" y="1725174"/>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12" id="12"/>
          <p:cNvSpPr/>
          <p:nvPr/>
        </p:nvSpPr>
        <p:spPr>
          <a:xfrm flipH="false" flipV="false" rot="-10577827">
            <a:off x="-309052" y="-366948"/>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13" id="13"/>
          <p:cNvSpPr/>
          <p:nvPr/>
        </p:nvSpPr>
        <p:spPr>
          <a:xfrm flipH="false" flipV="false" rot="-10577827">
            <a:off x="-1300416" y="-366948"/>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0">
            <a:off x="-1354400" y="-409078"/>
            <a:ext cx="20728706" cy="11624286"/>
          </a:xfrm>
          <a:custGeom>
            <a:avLst/>
            <a:gdLst/>
            <a:ahLst/>
            <a:cxnLst/>
            <a:rect r="r" b="b" t="t" l="l"/>
            <a:pathLst>
              <a:path h="11624286" w="20728706">
                <a:moveTo>
                  <a:pt x="0" y="0"/>
                </a:moveTo>
                <a:lnTo>
                  <a:pt x="20728706" y="0"/>
                </a:lnTo>
                <a:lnTo>
                  <a:pt x="20728706" y="11624286"/>
                </a:lnTo>
                <a:lnTo>
                  <a:pt x="0" y="11624286"/>
                </a:lnTo>
                <a:lnTo>
                  <a:pt x="0" y="0"/>
                </a:lnTo>
                <a:close/>
              </a:path>
            </a:pathLst>
          </a:custGeom>
          <a:blipFill>
            <a:blip r:embed="rId2"/>
            <a:stretch>
              <a:fillRect l="-6783" t="-59504" r="-23616" b="-67600"/>
            </a:stretch>
          </a:blipFill>
        </p:spPr>
      </p:sp>
      <p:sp>
        <p:nvSpPr>
          <p:cNvPr name="TextBox 3" id="3"/>
          <p:cNvSpPr txBox="true"/>
          <p:nvPr/>
        </p:nvSpPr>
        <p:spPr>
          <a:xfrm rot="0">
            <a:off x="1790175" y="1333228"/>
            <a:ext cx="14800394" cy="7760062"/>
          </a:xfrm>
          <a:prstGeom prst="rect">
            <a:avLst/>
          </a:prstGeom>
        </p:spPr>
        <p:txBody>
          <a:bodyPr anchor="t" rtlCol="false" tIns="0" lIns="0" bIns="0" rIns="0">
            <a:spAutoFit/>
          </a:bodyPr>
          <a:lstStyle/>
          <a:p>
            <a:pPr algn="just">
              <a:lnSpc>
                <a:spcPts val="3830"/>
              </a:lnSpc>
            </a:pPr>
            <a:r>
              <a:rPr lang="en-US" sz="2735" b="true">
                <a:solidFill>
                  <a:srgbClr val="050403"/>
                </a:solidFill>
                <a:latin typeface="Century Gothic Paneuropean Bold"/>
                <a:ea typeface="Century Gothic Paneuropean Bold"/>
                <a:cs typeface="Century Gothic Paneuropean Bold"/>
                <a:sym typeface="Century Gothic Paneuropean Bold"/>
              </a:rPr>
              <a:t>The culture of Bangladesh refers to the ways of life of the people of Bangladesh. We have a rich culture, and it has its own uniqueness. Its deeply rooted heritage is thoroughly reflected in its architecture, dance, literature, music, painting and clothing. People of different religions live here in peace. These religions here their influence on our culture. People of Bangladesh are traditionally religious, simple, kind and hospitable. The music in Bangladesh can be divided into three main categories; classical, modern and folk. Both vocal and instrumental classical music is enjoyed in Bangladesh. Various types of folk songs are popular here, such as jari, sari, Bhatiali, Bhawaiya etc. Modern music is becoming more popular and is practiced widely. Contemporary, pop songs and bands are also enjoying widespread fame. But they are mainly popular in Dhaka and other big cities. Tribal dances are very popular among the people here. Dancing with the rhythm of popular folk music is very popular among young boys and girls. They often perform in different festivals and cultural programmes of their communities. . The main food is rice and fish. Bangladesh cuisine is diverse in its own way. People from all over the world love Bangladesh foods. So Bangladesh has an impressive culture, and proud of it.</a:t>
            </a:r>
          </a:p>
        </p:txBody>
      </p:sp>
      <p:sp>
        <p:nvSpPr>
          <p:cNvPr name="TextBox 4" id="4"/>
          <p:cNvSpPr txBox="true"/>
          <p:nvPr/>
        </p:nvSpPr>
        <p:spPr>
          <a:xfrm rot="0">
            <a:off x="3804187" y="-11262"/>
            <a:ext cx="10411532" cy="1401640"/>
          </a:xfrm>
          <a:prstGeom prst="rect">
            <a:avLst/>
          </a:prstGeom>
        </p:spPr>
        <p:txBody>
          <a:bodyPr anchor="t" rtlCol="false" tIns="0" lIns="0" bIns="0" rIns="0">
            <a:spAutoFit/>
          </a:bodyPr>
          <a:lstStyle/>
          <a:p>
            <a:pPr algn="ctr">
              <a:lnSpc>
                <a:spcPts val="11469"/>
              </a:lnSpc>
            </a:pPr>
            <a:r>
              <a:rPr lang="en-US" sz="8192">
                <a:solidFill>
                  <a:srgbClr val="FFFFFF"/>
                </a:solidFill>
                <a:latin typeface="Genty Sans"/>
                <a:ea typeface="Genty Sans"/>
                <a:cs typeface="Genty Sans"/>
                <a:sym typeface="Genty Sans"/>
              </a:rPr>
              <a:t>CONCLUTION</a:t>
            </a:r>
          </a:p>
        </p:txBody>
      </p:sp>
      <p:sp>
        <p:nvSpPr>
          <p:cNvPr name="Freeform 5" id="5"/>
          <p:cNvSpPr/>
          <p:nvPr/>
        </p:nvSpPr>
        <p:spPr>
          <a:xfrm flipH="false" flipV="false" rot="-10577827">
            <a:off x="14796159" y="9145522"/>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6" id="6"/>
          <p:cNvSpPr/>
          <p:nvPr/>
        </p:nvSpPr>
        <p:spPr>
          <a:xfrm flipH="false" flipV="false" rot="-10577827">
            <a:off x="15774743" y="9145522"/>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7" id="7"/>
          <p:cNvSpPr/>
          <p:nvPr/>
        </p:nvSpPr>
        <p:spPr>
          <a:xfrm flipH="false" flipV="false" rot="-10577827">
            <a:off x="13497782" y="9342894"/>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8" id="8"/>
          <p:cNvSpPr/>
          <p:nvPr/>
        </p:nvSpPr>
        <p:spPr>
          <a:xfrm flipH="false" flipV="false" rot="-10577827">
            <a:off x="11393210" y="9145522"/>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9" id="9"/>
          <p:cNvSpPr/>
          <p:nvPr/>
        </p:nvSpPr>
        <p:spPr>
          <a:xfrm flipH="false" flipV="false" rot="-10577827">
            <a:off x="8678098" y="9145522"/>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0" id="10"/>
          <p:cNvSpPr/>
          <p:nvPr/>
        </p:nvSpPr>
        <p:spPr>
          <a:xfrm flipH="false" flipV="false" rot="-10577827">
            <a:off x="5896764" y="9342894"/>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1" id="11"/>
          <p:cNvSpPr/>
          <p:nvPr/>
        </p:nvSpPr>
        <p:spPr>
          <a:xfrm flipH="false" flipV="false" rot="-10577827">
            <a:off x="3444804" y="9342894"/>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2" id="12"/>
          <p:cNvSpPr/>
          <p:nvPr/>
        </p:nvSpPr>
        <p:spPr>
          <a:xfrm flipH="false" flipV="false" rot="-10577827">
            <a:off x="1075769" y="9342894"/>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3" id="13"/>
          <p:cNvSpPr/>
          <p:nvPr/>
        </p:nvSpPr>
        <p:spPr>
          <a:xfrm flipH="false" flipV="false" rot="-10577827">
            <a:off x="-938244" y="9145522"/>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4" id="14"/>
          <p:cNvSpPr/>
          <p:nvPr/>
        </p:nvSpPr>
        <p:spPr>
          <a:xfrm flipH="false" flipV="false" rot="-10577827">
            <a:off x="2343906" y="9003351"/>
            <a:ext cx="2675503" cy="1725175"/>
          </a:xfrm>
          <a:custGeom>
            <a:avLst/>
            <a:gdLst/>
            <a:ahLst/>
            <a:cxnLst/>
            <a:rect r="r" b="b" t="t" l="l"/>
            <a:pathLst>
              <a:path h="1725175" w="2675503">
                <a:moveTo>
                  <a:pt x="0" y="0"/>
                </a:moveTo>
                <a:lnTo>
                  <a:pt x="2675503" y="0"/>
                </a:lnTo>
                <a:lnTo>
                  <a:pt x="2675503" y="1725174"/>
                </a:lnTo>
                <a:lnTo>
                  <a:pt x="0" y="1725174"/>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5" id="15"/>
          <p:cNvSpPr/>
          <p:nvPr/>
        </p:nvSpPr>
        <p:spPr>
          <a:xfrm flipH="false" flipV="false" rot="-10577827">
            <a:off x="4532149" y="9003351"/>
            <a:ext cx="2675503" cy="1725175"/>
          </a:xfrm>
          <a:custGeom>
            <a:avLst/>
            <a:gdLst/>
            <a:ahLst/>
            <a:cxnLst/>
            <a:rect r="r" b="b" t="t" l="l"/>
            <a:pathLst>
              <a:path h="1725175" w="2675503">
                <a:moveTo>
                  <a:pt x="0" y="0"/>
                </a:moveTo>
                <a:lnTo>
                  <a:pt x="2675504" y="0"/>
                </a:lnTo>
                <a:lnTo>
                  <a:pt x="2675504" y="1725174"/>
                </a:lnTo>
                <a:lnTo>
                  <a:pt x="0" y="1725174"/>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6" id="16"/>
          <p:cNvSpPr/>
          <p:nvPr/>
        </p:nvSpPr>
        <p:spPr>
          <a:xfrm flipH="false" flipV="false" rot="-10577827">
            <a:off x="7419007" y="9003351"/>
            <a:ext cx="2675503" cy="1725175"/>
          </a:xfrm>
          <a:custGeom>
            <a:avLst/>
            <a:gdLst/>
            <a:ahLst/>
            <a:cxnLst/>
            <a:rect r="r" b="b" t="t" l="l"/>
            <a:pathLst>
              <a:path h="1725175" w="2675503">
                <a:moveTo>
                  <a:pt x="0" y="0"/>
                </a:moveTo>
                <a:lnTo>
                  <a:pt x="2675503" y="0"/>
                </a:lnTo>
                <a:lnTo>
                  <a:pt x="2675503" y="1725174"/>
                </a:lnTo>
                <a:lnTo>
                  <a:pt x="0" y="1725174"/>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7" id="17"/>
          <p:cNvSpPr/>
          <p:nvPr/>
        </p:nvSpPr>
        <p:spPr>
          <a:xfrm flipH="false" flipV="false" rot="-10577827">
            <a:off x="10002543" y="9003351"/>
            <a:ext cx="2675503" cy="1725175"/>
          </a:xfrm>
          <a:custGeom>
            <a:avLst/>
            <a:gdLst/>
            <a:ahLst/>
            <a:cxnLst/>
            <a:rect r="r" b="b" t="t" l="l"/>
            <a:pathLst>
              <a:path h="1725175" w="2675503">
                <a:moveTo>
                  <a:pt x="0" y="0"/>
                </a:moveTo>
                <a:lnTo>
                  <a:pt x="2675503" y="0"/>
                </a:lnTo>
                <a:lnTo>
                  <a:pt x="2675503" y="1725174"/>
                </a:lnTo>
                <a:lnTo>
                  <a:pt x="0" y="1725174"/>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8" id="18"/>
          <p:cNvSpPr/>
          <p:nvPr/>
        </p:nvSpPr>
        <p:spPr>
          <a:xfrm flipH="false" flipV="false" rot="-10577827">
            <a:off x="12226421" y="9003351"/>
            <a:ext cx="2675503" cy="1725175"/>
          </a:xfrm>
          <a:custGeom>
            <a:avLst/>
            <a:gdLst/>
            <a:ahLst/>
            <a:cxnLst/>
            <a:rect r="r" b="b" t="t" l="l"/>
            <a:pathLst>
              <a:path h="1725175" w="2675503">
                <a:moveTo>
                  <a:pt x="0" y="0"/>
                </a:moveTo>
                <a:lnTo>
                  <a:pt x="2675503" y="0"/>
                </a:lnTo>
                <a:lnTo>
                  <a:pt x="2675503" y="1725174"/>
                </a:lnTo>
                <a:lnTo>
                  <a:pt x="0" y="1725174"/>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19" id="19"/>
          <p:cNvSpPr/>
          <p:nvPr/>
        </p:nvSpPr>
        <p:spPr>
          <a:xfrm flipH="false" flipV="false" rot="-10577827">
            <a:off x="-309052" y="9145522"/>
            <a:ext cx="2675503" cy="1725175"/>
          </a:xfrm>
          <a:custGeom>
            <a:avLst/>
            <a:gdLst/>
            <a:ahLst/>
            <a:cxnLst/>
            <a:rect r="r" b="b" t="t" l="l"/>
            <a:pathLst>
              <a:path h="1725175" w="2675503">
                <a:moveTo>
                  <a:pt x="0" y="0"/>
                </a:moveTo>
                <a:lnTo>
                  <a:pt x="2675504" y="0"/>
                </a:lnTo>
                <a:lnTo>
                  <a:pt x="2675504"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20" id="20"/>
          <p:cNvSpPr/>
          <p:nvPr/>
        </p:nvSpPr>
        <p:spPr>
          <a:xfrm flipH="false" flipV="false" rot="-10577827">
            <a:off x="-1457881" y="-324484"/>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21" id="21"/>
          <p:cNvSpPr/>
          <p:nvPr/>
        </p:nvSpPr>
        <p:spPr>
          <a:xfrm flipH="false" flipV="false" rot="-10577827">
            <a:off x="15921548" y="9208941"/>
            <a:ext cx="2675503" cy="1725175"/>
          </a:xfrm>
          <a:custGeom>
            <a:avLst/>
            <a:gdLst/>
            <a:ahLst/>
            <a:cxnLst/>
            <a:rect r="r" b="b" t="t" l="l"/>
            <a:pathLst>
              <a:path h="1725175" w="2675503">
                <a:moveTo>
                  <a:pt x="0" y="0"/>
                </a:moveTo>
                <a:lnTo>
                  <a:pt x="2675504" y="0"/>
                </a:lnTo>
                <a:lnTo>
                  <a:pt x="2675504" y="1725174"/>
                </a:lnTo>
                <a:lnTo>
                  <a:pt x="0" y="1725174"/>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22" id="22"/>
          <p:cNvSpPr/>
          <p:nvPr/>
        </p:nvSpPr>
        <p:spPr>
          <a:xfrm flipH="false" flipV="false" rot="-10577827">
            <a:off x="16951922" y="9396169"/>
            <a:ext cx="2094773" cy="1350718"/>
          </a:xfrm>
          <a:custGeom>
            <a:avLst/>
            <a:gdLst/>
            <a:ahLst/>
            <a:cxnLst/>
            <a:rect r="r" b="b" t="t" l="l"/>
            <a:pathLst>
              <a:path h="1350718" w="2094773">
                <a:moveTo>
                  <a:pt x="0" y="0"/>
                </a:moveTo>
                <a:lnTo>
                  <a:pt x="2094774" y="0"/>
                </a:lnTo>
                <a:lnTo>
                  <a:pt x="2094774" y="1350718"/>
                </a:lnTo>
                <a:lnTo>
                  <a:pt x="0" y="1350718"/>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23" id="23"/>
          <p:cNvSpPr/>
          <p:nvPr/>
        </p:nvSpPr>
        <p:spPr>
          <a:xfrm flipH="false" flipV="false" rot="-10577827">
            <a:off x="-1699718" y="1067631"/>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24" id="24"/>
          <p:cNvSpPr/>
          <p:nvPr/>
        </p:nvSpPr>
        <p:spPr>
          <a:xfrm flipH="false" flipV="false" rot="-10577827">
            <a:off x="-725046" y="328593"/>
            <a:ext cx="2675503" cy="1725175"/>
          </a:xfrm>
          <a:custGeom>
            <a:avLst/>
            <a:gdLst/>
            <a:ahLst/>
            <a:cxnLst/>
            <a:rect r="r" b="b" t="t" l="l"/>
            <a:pathLst>
              <a:path h="1725175" w="2675503">
                <a:moveTo>
                  <a:pt x="0" y="0"/>
                </a:moveTo>
                <a:lnTo>
                  <a:pt x="2675503" y="0"/>
                </a:lnTo>
                <a:lnTo>
                  <a:pt x="2675503" y="1725175"/>
                </a:lnTo>
                <a:lnTo>
                  <a:pt x="0" y="1725175"/>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
        <p:nvSpPr>
          <p:cNvPr name="Freeform 25" id="25"/>
          <p:cNvSpPr/>
          <p:nvPr/>
        </p:nvSpPr>
        <p:spPr>
          <a:xfrm flipH="false" flipV="false" rot="-10577827">
            <a:off x="-437428" y="-584400"/>
            <a:ext cx="2675503" cy="1725175"/>
          </a:xfrm>
          <a:custGeom>
            <a:avLst/>
            <a:gdLst/>
            <a:ahLst/>
            <a:cxnLst/>
            <a:rect r="r" b="b" t="t" l="l"/>
            <a:pathLst>
              <a:path h="1725175" w="2675503">
                <a:moveTo>
                  <a:pt x="0" y="0"/>
                </a:moveTo>
                <a:lnTo>
                  <a:pt x="2675503" y="0"/>
                </a:lnTo>
                <a:lnTo>
                  <a:pt x="2675503" y="1725174"/>
                </a:lnTo>
                <a:lnTo>
                  <a:pt x="0" y="1725174"/>
                </a:lnTo>
                <a:lnTo>
                  <a:pt x="0" y="0"/>
                </a:lnTo>
                <a:close/>
              </a:path>
            </a:pathLst>
          </a:custGeom>
          <a:blipFill>
            <a:blip r:embed="rId3">
              <a:extLst>
                <a:ext uri="{96DAC541-7B7A-43D3-8B79-37D633B846F1}">
                  <asvg:svgBlip xmlns:asvg="http://schemas.microsoft.com/office/drawing/2016/SVG/main" r:embed="rId4"/>
                </a:ext>
              </a:extLst>
            </a:blip>
            <a:stretch>
              <a:fillRect l="0" t="-293101" r="-208429"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24220"/>
        </a:solidFill>
      </p:bgPr>
    </p:bg>
    <p:spTree>
      <p:nvGrpSpPr>
        <p:cNvPr id="1" name=""/>
        <p:cNvGrpSpPr/>
        <p:nvPr/>
      </p:nvGrpSpPr>
      <p:grpSpPr>
        <a:xfrm>
          <a:off x="0" y="0"/>
          <a:ext cx="0" cy="0"/>
          <a:chOff x="0" y="0"/>
          <a:chExt cx="0" cy="0"/>
        </a:xfrm>
      </p:grpSpPr>
      <p:sp>
        <p:nvSpPr>
          <p:cNvPr name="Freeform 2" id="2"/>
          <p:cNvSpPr/>
          <p:nvPr/>
        </p:nvSpPr>
        <p:spPr>
          <a:xfrm flipH="false" flipV="false" rot="0">
            <a:off x="6242483" y="46754"/>
            <a:ext cx="12478400" cy="10133531"/>
          </a:xfrm>
          <a:custGeom>
            <a:avLst/>
            <a:gdLst/>
            <a:ahLst/>
            <a:cxnLst/>
            <a:rect r="r" b="b" t="t" l="l"/>
            <a:pathLst>
              <a:path h="10133531" w="12478400">
                <a:moveTo>
                  <a:pt x="0" y="0"/>
                </a:moveTo>
                <a:lnTo>
                  <a:pt x="12478400" y="0"/>
                </a:lnTo>
                <a:lnTo>
                  <a:pt x="12478400" y="10133531"/>
                </a:lnTo>
                <a:lnTo>
                  <a:pt x="0" y="10133531"/>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470219" y="-59758"/>
            <a:ext cx="12333948" cy="10197666"/>
          </a:xfrm>
          <a:custGeom>
            <a:avLst/>
            <a:gdLst/>
            <a:ahLst/>
            <a:cxnLst/>
            <a:rect r="r" b="b" t="t" l="l"/>
            <a:pathLst>
              <a:path h="10197666" w="12333948">
                <a:moveTo>
                  <a:pt x="0" y="0"/>
                </a:moveTo>
                <a:lnTo>
                  <a:pt x="12333947" y="0"/>
                </a:lnTo>
                <a:lnTo>
                  <a:pt x="12333947" y="10197666"/>
                </a:lnTo>
                <a:lnTo>
                  <a:pt x="0" y="10197666"/>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TextBox 4" id="4"/>
          <p:cNvSpPr txBox="true"/>
          <p:nvPr/>
        </p:nvSpPr>
        <p:spPr>
          <a:xfrm rot="0">
            <a:off x="4700427" y="1906967"/>
            <a:ext cx="9484818" cy="7984389"/>
          </a:xfrm>
          <a:prstGeom prst="rect">
            <a:avLst/>
          </a:prstGeom>
        </p:spPr>
        <p:txBody>
          <a:bodyPr anchor="t" rtlCol="false" tIns="0" lIns="0" bIns="0" rIns="0">
            <a:spAutoFit/>
          </a:bodyPr>
          <a:lstStyle/>
          <a:p>
            <a:pPr algn="just">
              <a:lnSpc>
                <a:spcPts val="4266"/>
              </a:lnSpc>
            </a:pPr>
          </a:p>
          <a:p>
            <a:pPr algn="just">
              <a:lnSpc>
                <a:spcPts val="4266"/>
              </a:lnSpc>
            </a:pPr>
          </a:p>
          <a:p>
            <a:pPr algn="just">
              <a:lnSpc>
                <a:spcPts val="4266"/>
              </a:lnSpc>
            </a:pPr>
            <a:r>
              <a:rPr lang="en-US" sz="3047" b="true">
                <a:solidFill>
                  <a:srgbClr val="FFFFFF"/>
                </a:solidFill>
                <a:latin typeface="Century Gothic Paneuropean Bold"/>
                <a:ea typeface="Century Gothic Paneuropean Bold"/>
                <a:cs typeface="Century Gothic Paneuropean Bold"/>
                <a:sym typeface="Century Gothic Paneuropean Bold"/>
              </a:rPr>
              <a:t>The culture and tradition of Bangladesh are drawn from people’s faith, ethnic root, thoughts and aspirations and creativity, and the passion for life and nature. Unique geographic location, abundance in resources and natural splendour of the country have throughout the history attracted traders, travellers, religion preachers from outside to visit and settle in this land. Such continued interactions with people of diverse race, civilization and cultural background have helped Bangladesh further enrich its culture and civilization, still maintaining the distinctive indigenous elements.</a:t>
            </a:r>
          </a:p>
        </p:txBody>
      </p:sp>
      <p:sp>
        <p:nvSpPr>
          <p:cNvPr name="Freeform 5" id="5"/>
          <p:cNvSpPr/>
          <p:nvPr/>
        </p:nvSpPr>
        <p:spPr>
          <a:xfrm flipH="true" flipV="false" rot="2109495">
            <a:off x="-4505086" y="6939981"/>
            <a:ext cx="11933336" cy="8505214"/>
          </a:xfrm>
          <a:custGeom>
            <a:avLst/>
            <a:gdLst/>
            <a:ahLst/>
            <a:cxnLst/>
            <a:rect r="r" b="b" t="t" l="l"/>
            <a:pathLst>
              <a:path h="8505214" w="11933336">
                <a:moveTo>
                  <a:pt x="11933337" y="0"/>
                </a:moveTo>
                <a:lnTo>
                  <a:pt x="0" y="0"/>
                </a:lnTo>
                <a:lnTo>
                  <a:pt x="0" y="8505214"/>
                </a:lnTo>
                <a:lnTo>
                  <a:pt x="11933337" y="8505214"/>
                </a:lnTo>
                <a:lnTo>
                  <a:pt x="119333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4423694">
            <a:off x="13440550" y="4362008"/>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237070" y="1792667"/>
            <a:ext cx="10411532" cy="1401640"/>
          </a:xfrm>
          <a:prstGeom prst="rect">
            <a:avLst/>
          </a:prstGeom>
        </p:spPr>
        <p:txBody>
          <a:bodyPr anchor="t" rtlCol="false" tIns="0" lIns="0" bIns="0" rIns="0">
            <a:spAutoFit/>
          </a:bodyPr>
          <a:lstStyle/>
          <a:p>
            <a:pPr algn="ctr">
              <a:lnSpc>
                <a:spcPts val="11469"/>
              </a:lnSpc>
            </a:pPr>
            <a:r>
              <a:rPr lang="en-US" sz="8192">
                <a:solidFill>
                  <a:srgbClr val="FFFFFF"/>
                </a:solidFill>
                <a:latin typeface="Genty Sans"/>
                <a:ea typeface="Genty Sans"/>
                <a:cs typeface="Genty Sans"/>
                <a:sym typeface="Genty Sans"/>
              </a:rPr>
              <a:t>Introduction </a:t>
            </a:r>
          </a:p>
        </p:txBody>
      </p:sp>
      <p:sp>
        <p:nvSpPr>
          <p:cNvPr name="Freeform 8" id="8"/>
          <p:cNvSpPr/>
          <p:nvPr/>
        </p:nvSpPr>
        <p:spPr>
          <a:xfrm flipH="true" flipV="false" rot="10260599">
            <a:off x="12196258" y="-5942910"/>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260599">
            <a:off x="-6282078" y="-4312365"/>
            <a:ext cx="11933336" cy="8505214"/>
          </a:xfrm>
          <a:custGeom>
            <a:avLst/>
            <a:gdLst/>
            <a:ahLst/>
            <a:cxnLst/>
            <a:rect r="r" b="b" t="t" l="l"/>
            <a:pathLst>
              <a:path h="8505214" w="11933336">
                <a:moveTo>
                  <a:pt x="0" y="0"/>
                </a:moveTo>
                <a:lnTo>
                  <a:pt x="11933336" y="0"/>
                </a:lnTo>
                <a:lnTo>
                  <a:pt x="11933336" y="8505214"/>
                </a:lnTo>
                <a:lnTo>
                  <a:pt x="0" y="8505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A60BB"/>
        </a:solidFill>
      </p:bgPr>
    </p:bg>
    <p:spTree>
      <p:nvGrpSpPr>
        <p:cNvPr id="1" name=""/>
        <p:cNvGrpSpPr/>
        <p:nvPr/>
      </p:nvGrpSpPr>
      <p:grpSpPr>
        <a:xfrm>
          <a:off x="0" y="0"/>
          <a:ext cx="0" cy="0"/>
          <a:chOff x="0" y="0"/>
          <a:chExt cx="0" cy="0"/>
        </a:xfrm>
      </p:grpSpPr>
      <p:sp>
        <p:nvSpPr>
          <p:cNvPr name="Freeform 2" id="2"/>
          <p:cNvSpPr/>
          <p:nvPr/>
        </p:nvSpPr>
        <p:spPr>
          <a:xfrm flipH="false" flipV="false" rot="0">
            <a:off x="5809600" y="76734"/>
            <a:ext cx="12478400" cy="10133531"/>
          </a:xfrm>
          <a:custGeom>
            <a:avLst/>
            <a:gdLst/>
            <a:ahLst/>
            <a:cxnLst/>
            <a:rect r="r" b="b" t="t" l="l"/>
            <a:pathLst>
              <a:path h="10133531" w="12478400">
                <a:moveTo>
                  <a:pt x="0" y="0"/>
                </a:moveTo>
                <a:lnTo>
                  <a:pt x="12478400" y="0"/>
                </a:lnTo>
                <a:lnTo>
                  <a:pt x="12478400" y="10133532"/>
                </a:lnTo>
                <a:lnTo>
                  <a:pt x="0" y="10133532"/>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37336" y="-29778"/>
            <a:ext cx="12333948" cy="10197666"/>
          </a:xfrm>
          <a:custGeom>
            <a:avLst/>
            <a:gdLst/>
            <a:ahLst/>
            <a:cxnLst/>
            <a:rect r="r" b="b" t="t" l="l"/>
            <a:pathLst>
              <a:path h="10197666" w="12333948">
                <a:moveTo>
                  <a:pt x="0" y="0"/>
                </a:moveTo>
                <a:lnTo>
                  <a:pt x="12333948" y="0"/>
                </a:lnTo>
                <a:lnTo>
                  <a:pt x="12333948" y="10197667"/>
                </a:lnTo>
                <a:lnTo>
                  <a:pt x="0" y="10197667"/>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Freeform 4" id="4"/>
          <p:cNvSpPr/>
          <p:nvPr/>
        </p:nvSpPr>
        <p:spPr>
          <a:xfrm flipH="false" flipV="false" rot="0">
            <a:off x="37336" y="767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4"/>
            <a:stretch>
              <a:fillRect l="-67454" t="-88596" r="-66312" b="-87441"/>
            </a:stretch>
          </a:blipFill>
        </p:spPr>
      </p:sp>
      <p:sp>
        <p:nvSpPr>
          <p:cNvPr name="TextBox 5" id="5"/>
          <p:cNvSpPr txBox="true"/>
          <p:nvPr/>
        </p:nvSpPr>
        <p:spPr>
          <a:xfrm rot="0">
            <a:off x="3804187" y="3636623"/>
            <a:ext cx="10747958" cy="5717787"/>
          </a:xfrm>
          <a:prstGeom prst="rect">
            <a:avLst/>
          </a:prstGeom>
        </p:spPr>
        <p:txBody>
          <a:bodyPr anchor="t" rtlCol="false" tIns="0" lIns="0" bIns="0" rIns="0">
            <a:spAutoFit/>
          </a:bodyPr>
          <a:lstStyle/>
          <a:p>
            <a:pPr algn="just">
              <a:lnSpc>
                <a:spcPts val="5096"/>
              </a:lnSpc>
            </a:pPr>
            <a:r>
              <a:rPr lang="en-US" sz="3640" b="true">
                <a:solidFill>
                  <a:srgbClr val="FFFFFF"/>
                </a:solidFill>
                <a:latin typeface="Century Gothic Paneuropean Bold"/>
                <a:ea typeface="Century Gothic Paneuropean Bold"/>
                <a:cs typeface="Century Gothic Paneuropean Bold"/>
                <a:sym typeface="Century Gothic Paneuropean Bold"/>
              </a:rPr>
              <a:t>The cultural heritage of Bangladesh is substantiated in numerous vestiges of ancient periods as well as in remnants of pre-historic urban settlements and other magnificent monuments of different era spread all over the country. So far, 448 sites have been enlisted as national heritage. Notable heritage sites in Bangladesh include among other the following:</a:t>
            </a:r>
          </a:p>
          <a:p>
            <a:pPr algn="just">
              <a:lnSpc>
                <a:spcPts val="5096"/>
              </a:lnSpc>
            </a:pPr>
          </a:p>
        </p:txBody>
      </p:sp>
      <p:sp>
        <p:nvSpPr>
          <p:cNvPr name="Freeform 6" id="6"/>
          <p:cNvSpPr/>
          <p:nvPr/>
        </p:nvSpPr>
        <p:spPr>
          <a:xfrm flipH="true" flipV="false" rot="-3191686">
            <a:off x="-3936290" y="-6929940"/>
            <a:ext cx="11933336" cy="8505214"/>
          </a:xfrm>
          <a:custGeom>
            <a:avLst/>
            <a:gdLst/>
            <a:ahLst/>
            <a:cxnLst/>
            <a:rect r="r" b="b" t="t" l="l"/>
            <a:pathLst>
              <a:path h="8505214" w="11933336">
                <a:moveTo>
                  <a:pt x="11933337" y="0"/>
                </a:moveTo>
                <a:lnTo>
                  <a:pt x="0" y="0"/>
                </a:lnTo>
                <a:lnTo>
                  <a:pt x="0" y="8505214"/>
                </a:lnTo>
                <a:lnTo>
                  <a:pt x="11933337" y="8505214"/>
                </a:lnTo>
                <a:lnTo>
                  <a:pt x="119333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4423694">
            <a:off x="8910422" y="8089832"/>
            <a:ext cx="12775092" cy="9105157"/>
          </a:xfrm>
          <a:custGeom>
            <a:avLst/>
            <a:gdLst/>
            <a:ahLst/>
            <a:cxnLst/>
            <a:rect r="r" b="b" t="t" l="l"/>
            <a:pathLst>
              <a:path h="9105157" w="12775092">
                <a:moveTo>
                  <a:pt x="12775092" y="0"/>
                </a:moveTo>
                <a:lnTo>
                  <a:pt x="0" y="0"/>
                </a:lnTo>
                <a:lnTo>
                  <a:pt x="0" y="9105156"/>
                </a:lnTo>
                <a:lnTo>
                  <a:pt x="12775092" y="9105156"/>
                </a:lnTo>
                <a:lnTo>
                  <a:pt x="1277509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5184794" y="904875"/>
            <a:ext cx="8571455" cy="2281696"/>
          </a:xfrm>
          <a:prstGeom prst="rect">
            <a:avLst/>
          </a:prstGeom>
        </p:spPr>
        <p:txBody>
          <a:bodyPr anchor="t" rtlCol="false" tIns="0" lIns="0" bIns="0" rIns="0">
            <a:spAutoFit/>
          </a:bodyPr>
          <a:lstStyle/>
          <a:p>
            <a:pPr algn="ctr">
              <a:lnSpc>
                <a:spcPts val="9162"/>
              </a:lnSpc>
            </a:pPr>
            <a:r>
              <a:rPr lang="en-US" sz="6544">
                <a:solidFill>
                  <a:srgbClr val="FFFFFF"/>
                </a:solidFill>
                <a:latin typeface="Genty Sans"/>
                <a:ea typeface="Genty Sans"/>
                <a:cs typeface="Genty Sans"/>
                <a:sym typeface="Genty Sans"/>
              </a:rPr>
              <a:t>Important Archaeological Sites</a:t>
            </a:r>
          </a:p>
        </p:txBody>
      </p:sp>
      <p:sp>
        <p:nvSpPr>
          <p:cNvPr name="Freeform 9" id="9"/>
          <p:cNvSpPr/>
          <p:nvPr/>
        </p:nvSpPr>
        <p:spPr>
          <a:xfrm flipH="false" flipV="false" rot="1392156">
            <a:off x="1456698" y="6580513"/>
            <a:ext cx="2160439" cy="1393059"/>
          </a:xfrm>
          <a:custGeom>
            <a:avLst/>
            <a:gdLst/>
            <a:ahLst/>
            <a:cxnLst/>
            <a:rect r="r" b="b" t="t" l="l"/>
            <a:pathLst>
              <a:path h="1393059" w="2160439">
                <a:moveTo>
                  <a:pt x="0" y="0"/>
                </a:moveTo>
                <a:lnTo>
                  <a:pt x="2160439" y="0"/>
                </a:lnTo>
                <a:lnTo>
                  <a:pt x="2160439" y="1393060"/>
                </a:lnTo>
                <a:lnTo>
                  <a:pt x="0" y="1393060"/>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
        <p:nvSpPr>
          <p:cNvPr name="Freeform 10" id="10"/>
          <p:cNvSpPr/>
          <p:nvPr/>
        </p:nvSpPr>
        <p:spPr>
          <a:xfrm flipH="false" flipV="false" rot="-8100000">
            <a:off x="13950036" y="262352"/>
            <a:ext cx="2376995" cy="1532695"/>
          </a:xfrm>
          <a:custGeom>
            <a:avLst/>
            <a:gdLst/>
            <a:ahLst/>
            <a:cxnLst/>
            <a:rect r="r" b="b" t="t" l="l"/>
            <a:pathLst>
              <a:path h="1532695" w="2376995">
                <a:moveTo>
                  <a:pt x="0" y="0"/>
                </a:moveTo>
                <a:lnTo>
                  <a:pt x="2376995" y="0"/>
                </a:lnTo>
                <a:lnTo>
                  <a:pt x="2376995" y="1532696"/>
                </a:lnTo>
                <a:lnTo>
                  <a:pt x="0" y="1532696"/>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24220"/>
        </a:solidFill>
      </p:bgPr>
    </p:bg>
    <p:spTree>
      <p:nvGrpSpPr>
        <p:cNvPr id="1" name=""/>
        <p:cNvGrpSpPr/>
        <p:nvPr/>
      </p:nvGrpSpPr>
      <p:grpSpPr>
        <a:xfrm>
          <a:off x="0" y="0"/>
          <a:ext cx="0" cy="0"/>
          <a:chOff x="0" y="0"/>
          <a:chExt cx="0" cy="0"/>
        </a:xfrm>
      </p:grpSpPr>
      <p:sp>
        <p:nvSpPr>
          <p:cNvPr name="Freeform 2" id="2"/>
          <p:cNvSpPr/>
          <p:nvPr/>
        </p:nvSpPr>
        <p:spPr>
          <a:xfrm flipH="false" flipV="false" rot="0">
            <a:off x="5809600" y="76734"/>
            <a:ext cx="12478400" cy="10133531"/>
          </a:xfrm>
          <a:custGeom>
            <a:avLst/>
            <a:gdLst/>
            <a:ahLst/>
            <a:cxnLst/>
            <a:rect r="r" b="b" t="t" l="l"/>
            <a:pathLst>
              <a:path h="10133531" w="12478400">
                <a:moveTo>
                  <a:pt x="0" y="0"/>
                </a:moveTo>
                <a:lnTo>
                  <a:pt x="12478400" y="0"/>
                </a:lnTo>
                <a:lnTo>
                  <a:pt x="12478400" y="10133532"/>
                </a:lnTo>
                <a:lnTo>
                  <a:pt x="0" y="10133532"/>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37336" y="-29778"/>
            <a:ext cx="12333948" cy="10197666"/>
          </a:xfrm>
          <a:custGeom>
            <a:avLst/>
            <a:gdLst/>
            <a:ahLst/>
            <a:cxnLst/>
            <a:rect r="r" b="b" t="t" l="l"/>
            <a:pathLst>
              <a:path h="10197666" w="12333948">
                <a:moveTo>
                  <a:pt x="0" y="0"/>
                </a:moveTo>
                <a:lnTo>
                  <a:pt x="12333948" y="0"/>
                </a:lnTo>
                <a:lnTo>
                  <a:pt x="12333948" y="10197667"/>
                </a:lnTo>
                <a:lnTo>
                  <a:pt x="0" y="10197667"/>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Freeform 4" id="4"/>
          <p:cNvSpPr/>
          <p:nvPr/>
        </p:nvSpPr>
        <p:spPr>
          <a:xfrm flipH="false" flipV="false" rot="0">
            <a:off x="-162059" y="0"/>
            <a:ext cx="18344025" cy="10287000"/>
          </a:xfrm>
          <a:custGeom>
            <a:avLst/>
            <a:gdLst/>
            <a:ahLst/>
            <a:cxnLst/>
            <a:rect r="r" b="b" t="t" l="l"/>
            <a:pathLst>
              <a:path h="10287000" w="18344025">
                <a:moveTo>
                  <a:pt x="0" y="0"/>
                </a:moveTo>
                <a:lnTo>
                  <a:pt x="18344024" y="0"/>
                </a:lnTo>
                <a:lnTo>
                  <a:pt x="18344024" y="10287000"/>
                </a:lnTo>
                <a:lnTo>
                  <a:pt x="0" y="10287000"/>
                </a:lnTo>
                <a:lnTo>
                  <a:pt x="0" y="0"/>
                </a:lnTo>
                <a:close/>
              </a:path>
            </a:pathLst>
          </a:custGeom>
          <a:blipFill>
            <a:blip r:embed="rId4"/>
            <a:stretch>
              <a:fillRect l="-9437" t="-59428" r="-20961" b="-67677"/>
            </a:stretch>
          </a:blipFill>
        </p:spPr>
      </p:sp>
      <p:sp>
        <p:nvSpPr>
          <p:cNvPr name="TextBox 5" id="5"/>
          <p:cNvSpPr txBox="true"/>
          <p:nvPr/>
        </p:nvSpPr>
        <p:spPr>
          <a:xfrm rot="0">
            <a:off x="2125957" y="3557923"/>
            <a:ext cx="14982744" cy="4334757"/>
          </a:xfrm>
          <a:prstGeom prst="rect">
            <a:avLst/>
          </a:prstGeom>
        </p:spPr>
        <p:txBody>
          <a:bodyPr anchor="t" rtlCol="false" tIns="0" lIns="0" bIns="0" rIns="0">
            <a:spAutoFit/>
          </a:bodyPr>
          <a:lstStyle/>
          <a:p>
            <a:pPr algn="just">
              <a:lnSpc>
                <a:spcPts val="4256"/>
              </a:lnSpc>
            </a:pPr>
            <a:r>
              <a:rPr lang="en-US" sz="3040" b="true">
                <a:solidFill>
                  <a:srgbClr val="FFFFFF"/>
                </a:solidFill>
                <a:latin typeface="Century Gothic Paneuropean Bold"/>
                <a:ea typeface="Century Gothic Paneuropean Bold"/>
                <a:cs typeface="Century Gothic Paneuropean Bold"/>
                <a:sym typeface="Century Gothic Paneuropean Bold"/>
              </a:rPr>
              <a:t>The twin village Wari-Batashar in the district of Narsingdi dates back to 450 BC. According to archaeologists, Wari-Batashar was a commercial city represents the most ancient civilization in the region. Before the discovery of Wari-Batashar, it was widely held view that urbanization started much later in Bengal region. Excavation of the site has so far unearthed a road, a water reservoirs, small rooms, punched marked silver coins, earthen pots, iron artifacts, hand axes, semi-precious stone beads of early historic period.</a:t>
            </a:r>
          </a:p>
          <a:p>
            <a:pPr algn="just">
              <a:lnSpc>
                <a:spcPts val="5096"/>
              </a:lnSpc>
            </a:pPr>
          </a:p>
        </p:txBody>
      </p:sp>
      <p:sp>
        <p:nvSpPr>
          <p:cNvPr name="TextBox 6" id="6"/>
          <p:cNvSpPr txBox="true"/>
          <p:nvPr/>
        </p:nvSpPr>
        <p:spPr>
          <a:xfrm rot="0">
            <a:off x="3799537" y="2297116"/>
            <a:ext cx="9909631" cy="804734"/>
          </a:xfrm>
          <a:prstGeom prst="rect">
            <a:avLst/>
          </a:prstGeom>
        </p:spPr>
        <p:txBody>
          <a:bodyPr anchor="t" rtlCol="false" tIns="0" lIns="0" bIns="0" rIns="0">
            <a:spAutoFit/>
          </a:bodyPr>
          <a:lstStyle/>
          <a:p>
            <a:pPr algn="ctr">
              <a:lnSpc>
                <a:spcPts val="6569"/>
              </a:lnSpc>
            </a:pPr>
            <a:r>
              <a:rPr lang="en-US" sz="4692">
                <a:solidFill>
                  <a:srgbClr val="FFFFFF"/>
                </a:solidFill>
                <a:latin typeface="Genty Sans"/>
                <a:ea typeface="Genty Sans"/>
                <a:cs typeface="Genty Sans"/>
                <a:sym typeface="Genty Sans"/>
              </a:rPr>
              <a:t>Pre-historic city in Wari-Batashar: </a:t>
            </a:r>
          </a:p>
        </p:txBody>
      </p:sp>
      <p:sp>
        <p:nvSpPr>
          <p:cNvPr name="Freeform 7" id="7"/>
          <p:cNvSpPr/>
          <p:nvPr/>
        </p:nvSpPr>
        <p:spPr>
          <a:xfrm flipH="true" flipV="false" rot="-9731221">
            <a:off x="13386161" y="-3234016"/>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8252225">
            <a:off x="-4485003" y="-6449872"/>
            <a:ext cx="11933336" cy="8505214"/>
          </a:xfrm>
          <a:custGeom>
            <a:avLst/>
            <a:gdLst/>
            <a:ahLst/>
            <a:cxnLst/>
            <a:rect r="r" b="b" t="t" l="l"/>
            <a:pathLst>
              <a:path h="8505214" w="11933336">
                <a:moveTo>
                  <a:pt x="11933337" y="0"/>
                </a:moveTo>
                <a:lnTo>
                  <a:pt x="0" y="0"/>
                </a:lnTo>
                <a:lnTo>
                  <a:pt x="0" y="8505214"/>
                </a:lnTo>
                <a:lnTo>
                  <a:pt x="11933337" y="8505214"/>
                </a:lnTo>
                <a:lnTo>
                  <a:pt x="119333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1336519">
            <a:off x="-8769689" y="3004284"/>
            <a:ext cx="11933336" cy="8505214"/>
          </a:xfrm>
          <a:custGeom>
            <a:avLst/>
            <a:gdLst/>
            <a:ahLst/>
            <a:cxnLst/>
            <a:rect r="r" b="b" t="t" l="l"/>
            <a:pathLst>
              <a:path h="8505214" w="11933336">
                <a:moveTo>
                  <a:pt x="11933337" y="0"/>
                </a:moveTo>
                <a:lnTo>
                  <a:pt x="0" y="0"/>
                </a:lnTo>
                <a:lnTo>
                  <a:pt x="0" y="8505214"/>
                </a:lnTo>
                <a:lnTo>
                  <a:pt x="11933337" y="8505214"/>
                </a:lnTo>
                <a:lnTo>
                  <a:pt x="119333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1336519">
            <a:off x="9921062" y="8836950"/>
            <a:ext cx="11933336" cy="8505214"/>
          </a:xfrm>
          <a:custGeom>
            <a:avLst/>
            <a:gdLst/>
            <a:ahLst/>
            <a:cxnLst/>
            <a:rect r="r" b="b" t="t" l="l"/>
            <a:pathLst>
              <a:path h="8505214" w="11933336">
                <a:moveTo>
                  <a:pt x="0" y="0"/>
                </a:moveTo>
                <a:lnTo>
                  <a:pt x="11933336" y="0"/>
                </a:lnTo>
                <a:lnTo>
                  <a:pt x="11933336" y="8505214"/>
                </a:lnTo>
                <a:lnTo>
                  <a:pt x="0" y="8505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0">
            <a:off x="3603462" y="2675972"/>
            <a:ext cx="9713787" cy="4935056"/>
          </a:xfrm>
          <a:custGeom>
            <a:avLst/>
            <a:gdLst/>
            <a:ahLst/>
            <a:cxnLst/>
            <a:rect r="r" b="b" t="t" l="l"/>
            <a:pathLst>
              <a:path h="4935056" w="9713787">
                <a:moveTo>
                  <a:pt x="0" y="0"/>
                </a:moveTo>
                <a:lnTo>
                  <a:pt x="9713787" y="0"/>
                </a:lnTo>
                <a:lnTo>
                  <a:pt x="9713787" y="4935056"/>
                </a:lnTo>
                <a:lnTo>
                  <a:pt x="0" y="4935056"/>
                </a:lnTo>
                <a:lnTo>
                  <a:pt x="0" y="0"/>
                </a:lnTo>
                <a:close/>
              </a:path>
            </a:pathLst>
          </a:custGeom>
          <a:blipFill>
            <a:blip r:embed="rId2"/>
            <a:stretch>
              <a:fillRect l="0" t="-23717" r="0" b="-23717"/>
            </a:stretch>
          </a:blipFill>
        </p:spPr>
      </p:sp>
      <p:sp>
        <p:nvSpPr>
          <p:cNvPr name="TextBox 3" id="3"/>
          <p:cNvSpPr txBox="true"/>
          <p:nvPr/>
        </p:nvSpPr>
        <p:spPr>
          <a:xfrm rot="0">
            <a:off x="2198712" y="7748672"/>
            <a:ext cx="13890575" cy="1111621"/>
          </a:xfrm>
          <a:prstGeom prst="rect">
            <a:avLst/>
          </a:prstGeom>
        </p:spPr>
        <p:txBody>
          <a:bodyPr anchor="t" rtlCol="false" tIns="0" lIns="0" bIns="0" rIns="0">
            <a:spAutoFit/>
          </a:bodyPr>
          <a:lstStyle/>
          <a:p>
            <a:pPr algn="ctr">
              <a:lnSpc>
                <a:spcPts val="9079"/>
              </a:lnSpc>
              <a:spcBef>
                <a:spcPct val="0"/>
              </a:spcBef>
            </a:pPr>
            <a:r>
              <a:rPr lang="en-US" b="true" sz="6485">
                <a:solidFill>
                  <a:srgbClr val="000000"/>
                </a:solidFill>
                <a:latin typeface="Genty Sans"/>
                <a:ea typeface="Genty Sans"/>
                <a:cs typeface="Genty Sans"/>
                <a:sym typeface="Genty Sans"/>
              </a:rPr>
              <a:t>Pre-historic city in Wari-Batashar: </a:t>
            </a:r>
          </a:p>
        </p:txBody>
      </p:sp>
      <p:sp>
        <p:nvSpPr>
          <p:cNvPr name="Freeform 4" id="4"/>
          <p:cNvSpPr/>
          <p:nvPr/>
        </p:nvSpPr>
        <p:spPr>
          <a:xfrm flipH="false" flipV="false" rot="0">
            <a:off x="-316461" y="0"/>
            <a:ext cx="18344025" cy="10287000"/>
          </a:xfrm>
          <a:custGeom>
            <a:avLst/>
            <a:gdLst/>
            <a:ahLst/>
            <a:cxnLst/>
            <a:rect r="r" b="b" t="t" l="l"/>
            <a:pathLst>
              <a:path h="10287000" w="18344025">
                <a:moveTo>
                  <a:pt x="0" y="0"/>
                </a:moveTo>
                <a:lnTo>
                  <a:pt x="18344025" y="0"/>
                </a:lnTo>
                <a:lnTo>
                  <a:pt x="18344025" y="10287000"/>
                </a:lnTo>
                <a:lnTo>
                  <a:pt x="0" y="10287000"/>
                </a:lnTo>
                <a:lnTo>
                  <a:pt x="0" y="0"/>
                </a:lnTo>
                <a:close/>
              </a:path>
            </a:pathLst>
          </a:custGeom>
          <a:blipFill>
            <a:blip r:embed="rId3"/>
            <a:stretch>
              <a:fillRect l="-9437" t="-59428" r="-20961" b="-67677"/>
            </a:stretch>
          </a:blipFill>
        </p:spPr>
      </p:sp>
      <p:sp>
        <p:nvSpPr>
          <p:cNvPr name="Freeform 5" id="5"/>
          <p:cNvSpPr/>
          <p:nvPr/>
        </p:nvSpPr>
        <p:spPr>
          <a:xfrm flipH="true" flipV="false" rot="2109495">
            <a:off x="-7793090" y="-4648846"/>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4423694">
            <a:off x="11649925" y="8812763"/>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100000">
            <a:off x="16283075" y="-388738"/>
            <a:ext cx="2376995" cy="1532695"/>
          </a:xfrm>
          <a:custGeom>
            <a:avLst/>
            <a:gdLst/>
            <a:ahLst/>
            <a:cxnLst/>
            <a:rect r="r" b="b" t="t" l="l"/>
            <a:pathLst>
              <a:path h="1532695" w="2376995">
                <a:moveTo>
                  <a:pt x="0" y="0"/>
                </a:moveTo>
                <a:lnTo>
                  <a:pt x="2376994" y="0"/>
                </a:lnTo>
                <a:lnTo>
                  <a:pt x="2376994" y="1532696"/>
                </a:lnTo>
                <a:lnTo>
                  <a:pt x="0" y="1532696"/>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8" id="8"/>
          <p:cNvSpPr/>
          <p:nvPr/>
        </p:nvSpPr>
        <p:spPr>
          <a:xfrm flipH="false" flipV="false" rot="-8100000">
            <a:off x="-872635" y="8716150"/>
            <a:ext cx="2376995" cy="1532695"/>
          </a:xfrm>
          <a:custGeom>
            <a:avLst/>
            <a:gdLst/>
            <a:ahLst/>
            <a:cxnLst/>
            <a:rect r="r" b="b" t="t" l="l"/>
            <a:pathLst>
              <a:path h="1532695" w="2376995">
                <a:moveTo>
                  <a:pt x="0" y="0"/>
                </a:moveTo>
                <a:lnTo>
                  <a:pt x="2376995" y="0"/>
                </a:lnTo>
                <a:lnTo>
                  <a:pt x="2376995" y="1532696"/>
                </a:lnTo>
                <a:lnTo>
                  <a:pt x="0" y="1532696"/>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9" id="9"/>
          <p:cNvSpPr/>
          <p:nvPr/>
        </p:nvSpPr>
        <p:spPr>
          <a:xfrm flipH="false" flipV="false" rot="-8100000">
            <a:off x="15045812" y="-766348"/>
            <a:ext cx="2376995" cy="1532695"/>
          </a:xfrm>
          <a:custGeom>
            <a:avLst/>
            <a:gdLst/>
            <a:ahLst/>
            <a:cxnLst/>
            <a:rect r="r" b="b" t="t" l="l"/>
            <a:pathLst>
              <a:path h="1532695" w="2376995">
                <a:moveTo>
                  <a:pt x="0" y="0"/>
                </a:moveTo>
                <a:lnTo>
                  <a:pt x="2376994" y="0"/>
                </a:lnTo>
                <a:lnTo>
                  <a:pt x="2376994" y="1532696"/>
                </a:lnTo>
                <a:lnTo>
                  <a:pt x="0" y="1532696"/>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10" id="10"/>
          <p:cNvSpPr/>
          <p:nvPr/>
        </p:nvSpPr>
        <p:spPr>
          <a:xfrm flipH="false" flipV="false" rot="-8100000">
            <a:off x="-1086936" y="7600048"/>
            <a:ext cx="2376995" cy="1532695"/>
          </a:xfrm>
          <a:custGeom>
            <a:avLst/>
            <a:gdLst/>
            <a:ahLst/>
            <a:cxnLst/>
            <a:rect r="r" b="b" t="t" l="l"/>
            <a:pathLst>
              <a:path h="1532695" w="2376995">
                <a:moveTo>
                  <a:pt x="0" y="0"/>
                </a:moveTo>
                <a:lnTo>
                  <a:pt x="2376995" y="0"/>
                </a:lnTo>
                <a:lnTo>
                  <a:pt x="2376995" y="1532695"/>
                </a:lnTo>
                <a:lnTo>
                  <a:pt x="0" y="1532695"/>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11" id="11"/>
          <p:cNvSpPr/>
          <p:nvPr/>
        </p:nvSpPr>
        <p:spPr>
          <a:xfrm flipH="false" flipV="false" rot="-8100000">
            <a:off x="159855" y="8786370"/>
            <a:ext cx="2647982" cy="1707429"/>
          </a:xfrm>
          <a:custGeom>
            <a:avLst/>
            <a:gdLst/>
            <a:ahLst/>
            <a:cxnLst/>
            <a:rect r="r" b="b" t="t" l="l"/>
            <a:pathLst>
              <a:path h="1707429" w="2647982">
                <a:moveTo>
                  <a:pt x="0" y="0"/>
                </a:moveTo>
                <a:lnTo>
                  <a:pt x="2647982" y="0"/>
                </a:lnTo>
                <a:lnTo>
                  <a:pt x="2647982" y="1707429"/>
                </a:lnTo>
                <a:lnTo>
                  <a:pt x="0" y="1707429"/>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
        <p:nvSpPr>
          <p:cNvPr name="Freeform 12" id="12"/>
          <p:cNvSpPr/>
          <p:nvPr/>
        </p:nvSpPr>
        <p:spPr>
          <a:xfrm flipH="false" flipV="false" rot="-8100000">
            <a:off x="16070803" y="527340"/>
            <a:ext cx="2376995" cy="1532695"/>
          </a:xfrm>
          <a:custGeom>
            <a:avLst/>
            <a:gdLst/>
            <a:ahLst/>
            <a:cxnLst/>
            <a:rect r="r" b="b" t="t" l="l"/>
            <a:pathLst>
              <a:path h="1532695" w="2376995">
                <a:moveTo>
                  <a:pt x="0" y="0"/>
                </a:moveTo>
                <a:lnTo>
                  <a:pt x="2376994" y="0"/>
                </a:lnTo>
                <a:lnTo>
                  <a:pt x="2376994" y="1532695"/>
                </a:lnTo>
                <a:lnTo>
                  <a:pt x="0" y="1532695"/>
                </a:lnTo>
                <a:lnTo>
                  <a:pt x="0" y="0"/>
                </a:lnTo>
                <a:close/>
              </a:path>
            </a:pathLst>
          </a:custGeom>
          <a:blipFill>
            <a:blip r:embed="rId6">
              <a:extLst>
                <a:ext uri="{96DAC541-7B7A-43D3-8B79-37D633B846F1}">
                  <asvg:svgBlip xmlns:asvg="http://schemas.microsoft.com/office/drawing/2016/SVG/main" r:embed="rId7"/>
                </a:ext>
              </a:extLst>
            </a:blip>
            <a:stretch>
              <a:fillRect l="0" t="-293101" r="-208429"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A60BB"/>
        </a:solidFill>
      </p:bgPr>
    </p:bg>
    <p:spTree>
      <p:nvGrpSpPr>
        <p:cNvPr id="1" name=""/>
        <p:cNvGrpSpPr/>
        <p:nvPr/>
      </p:nvGrpSpPr>
      <p:grpSpPr>
        <a:xfrm>
          <a:off x="0" y="0"/>
          <a:ext cx="0" cy="0"/>
          <a:chOff x="0" y="0"/>
          <a:chExt cx="0" cy="0"/>
        </a:xfrm>
      </p:grpSpPr>
      <p:sp>
        <p:nvSpPr>
          <p:cNvPr name="Freeform 2" id="2"/>
          <p:cNvSpPr/>
          <p:nvPr/>
        </p:nvSpPr>
        <p:spPr>
          <a:xfrm flipH="false" flipV="false" rot="0">
            <a:off x="5809600" y="76734"/>
            <a:ext cx="12478400" cy="10133531"/>
          </a:xfrm>
          <a:custGeom>
            <a:avLst/>
            <a:gdLst/>
            <a:ahLst/>
            <a:cxnLst/>
            <a:rect r="r" b="b" t="t" l="l"/>
            <a:pathLst>
              <a:path h="10133531" w="12478400">
                <a:moveTo>
                  <a:pt x="0" y="0"/>
                </a:moveTo>
                <a:lnTo>
                  <a:pt x="12478400" y="0"/>
                </a:lnTo>
                <a:lnTo>
                  <a:pt x="12478400" y="10133532"/>
                </a:lnTo>
                <a:lnTo>
                  <a:pt x="0" y="10133532"/>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37336" y="-29778"/>
            <a:ext cx="12333948" cy="10197666"/>
          </a:xfrm>
          <a:custGeom>
            <a:avLst/>
            <a:gdLst/>
            <a:ahLst/>
            <a:cxnLst/>
            <a:rect r="r" b="b" t="t" l="l"/>
            <a:pathLst>
              <a:path h="10197666" w="12333948">
                <a:moveTo>
                  <a:pt x="0" y="0"/>
                </a:moveTo>
                <a:lnTo>
                  <a:pt x="12333948" y="0"/>
                </a:lnTo>
                <a:lnTo>
                  <a:pt x="12333948" y="10197667"/>
                </a:lnTo>
                <a:lnTo>
                  <a:pt x="0" y="10197667"/>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Freeform 4" id="4"/>
          <p:cNvSpPr/>
          <p:nvPr/>
        </p:nvSpPr>
        <p:spPr>
          <a:xfrm flipH="false" flipV="false" rot="0">
            <a:off x="37336" y="767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4"/>
            <a:stretch>
              <a:fillRect l="-67454" t="-88596" r="-66312" b="-87441"/>
            </a:stretch>
          </a:blipFill>
        </p:spPr>
      </p:sp>
      <p:sp>
        <p:nvSpPr>
          <p:cNvPr name="TextBox 5" id="5"/>
          <p:cNvSpPr txBox="true"/>
          <p:nvPr/>
        </p:nvSpPr>
        <p:spPr>
          <a:xfrm rot="0">
            <a:off x="3804187" y="3636623"/>
            <a:ext cx="10747958" cy="5079612"/>
          </a:xfrm>
          <a:prstGeom prst="rect">
            <a:avLst/>
          </a:prstGeom>
        </p:spPr>
        <p:txBody>
          <a:bodyPr anchor="t" rtlCol="false" tIns="0" lIns="0" bIns="0" rIns="0">
            <a:spAutoFit/>
          </a:bodyPr>
          <a:lstStyle/>
          <a:p>
            <a:pPr algn="just">
              <a:lnSpc>
                <a:spcPts val="5096"/>
              </a:lnSpc>
            </a:pPr>
            <a:r>
              <a:rPr lang="en-US" sz="3640" b="true">
                <a:solidFill>
                  <a:srgbClr val="FFFFFF"/>
                </a:solidFill>
                <a:latin typeface="Century Gothic Paneuropean Bold"/>
                <a:ea typeface="Century Gothic Paneuropean Bold"/>
                <a:cs typeface="Century Gothic Paneuropean Bold"/>
                <a:sym typeface="Century Gothic Paneuropean Bold"/>
              </a:rPr>
              <a:t> Earliest relics of the historic age are Mahasthangarh in northern district of Bogra district. Mahasthangarh was built as provincial capital in 3rd century BC by Pundra dynasty and the city continued flourishing during the successive ruling dynasties. The wide range of relics recovered from this site has been put on display at a museum in the site.</a:t>
            </a:r>
          </a:p>
        </p:txBody>
      </p:sp>
      <p:sp>
        <p:nvSpPr>
          <p:cNvPr name="Freeform 6" id="6"/>
          <p:cNvSpPr/>
          <p:nvPr/>
        </p:nvSpPr>
        <p:spPr>
          <a:xfrm flipH="true" flipV="false" rot="9990313">
            <a:off x="-1516055" y="-4842972"/>
            <a:ext cx="9843320" cy="7015603"/>
          </a:xfrm>
          <a:custGeom>
            <a:avLst/>
            <a:gdLst/>
            <a:ahLst/>
            <a:cxnLst/>
            <a:rect r="r" b="b" t="t" l="l"/>
            <a:pathLst>
              <a:path h="7015603" w="9843320">
                <a:moveTo>
                  <a:pt x="9843320" y="0"/>
                </a:moveTo>
                <a:lnTo>
                  <a:pt x="0" y="0"/>
                </a:lnTo>
                <a:lnTo>
                  <a:pt x="0" y="7015603"/>
                </a:lnTo>
                <a:lnTo>
                  <a:pt x="9843320" y="7015603"/>
                </a:lnTo>
                <a:lnTo>
                  <a:pt x="984332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968094">
            <a:off x="10813471" y="8089914"/>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904003" y="1791652"/>
            <a:ext cx="7791184" cy="812778"/>
          </a:xfrm>
          <a:prstGeom prst="rect">
            <a:avLst/>
          </a:prstGeom>
        </p:spPr>
        <p:txBody>
          <a:bodyPr anchor="t" rtlCol="false" tIns="0" lIns="0" bIns="0" rIns="0">
            <a:spAutoFit/>
          </a:bodyPr>
          <a:lstStyle/>
          <a:p>
            <a:pPr algn="ctr">
              <a:lnSpc>
                <a:spcPts val="6651"/>
              </a:lnSpc>
            </a:pPr>
            <a:r>
              <a:rPr lang="en-US" sz="4750">
                <a:solidFill>
                  <a:srgbClr val="FFFFFF"/>
                </a:solidFill>
                <a:latin typeface="Genty Sans"/>
                <a:ea typeface="Genty Sans"/>
                <a:cs typeface="Genty Sans"/>
                <a:sym typeface="Genty Sans"/>
              </a:rPr>
              <a:t>Mahastangarh in Bogra: </a:t>
            </a:r>
          </a:p>
        </p:txBody>
      </p:sp>
      <p:sp>
        <p:nvSpPr>
          <p:cNvPr name="Freeform 9" id="9"/>
          <p:cNvSpPr/>
          <p:nvPr/>
        </p:nvSpPr>
        <p:spPr>
          <a:xfrm flipH="false" flipV="false" rot="10086120">
            <a:off x="1523352" y="2812174"/>
            <a:ext cx="2160439" cy="1393059"/>
          </a:xfrm>
          <a:custGeom>
            <a:avLst/>
            <a:gdLst/>
            <a:ahLst/>
            <a:cxnLst/>
            <a:rect r="r" b="b" t="t" l="l"/>
            <a:pathLst>
              <a:path h="1393059" w="2160439">
                <a:moveTo>
                  <a:pt x="0" y="0"/>
                </a:moveTo>
                <a:lnTo>
                  <a:pt x="2160439" y="0"/>
                </a:lnTo>
                <a:lnTo>
                  <a:pt x="2160439" y="1393060"/>
                </a:lnTo>
                <a:lnTo>
                  <a:pt x="0" y="1393060"/>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
        <p:nvSpPr>
          <p:cNvPr name="Freeform 10" id="10"/>
          <p:cNvSpPr/>
          <p:nvPr/>
        </p:nvSpPr>
        <p:spPr>
          <a:xfrm flipH="false" flipV="false" rot="-2423013">
            <a:off x="15043759" y="6599462"/>
            <a:ext cx="1657744" cy="1068920"/>
          </a:xfrm>
          <a:custGeom>
            <a:avLst/>
            <a:gdLst/>
            <a:ahLst/>
            <a:cxnLst/>
            <a:rect r="r" b="b" t="t" l="l"/>
            <a:pathLst>
              <a:path h="1068920" w="1657744">
                <a:moveTo>
                  <a:pt x="0" y="0"/>
                </a:moveTo>
                <a:lnTo>
                  <a:pt x="1657744" y="0"/>
                </a:lnTo>
                <a:lnTo>
                  <a:pt x="1657744" y="1068920"/>
                </a:lnTo>
                <a:lnTo>
                  <a:pt x="0" y="1068920"/>
                </a:lnTo>
                <a:lnTo>
                  <a:pt x="0" y="0"/>
                </a:lnTo>
                <a:close/>
              </a:path>
            </a:pathLst>
          </a:custGeom>
          <a:blipFill>
            <a:blip r:embed="rId7">
              <a:extLst>
                <a:ext uri="{96DAC541-7B7A-43D3-8B79-37D633B846F1}">
                  <asvg:svgBlip xmlns:asvg="http://schemas.microsoft.com/office/drawing/2016/SVG/main" r:embed="rId8"/>
                </a:ext>
              </a:extLst>
            </a:blip>
            <a:stretch>
              <a:fillRect l="0" t="-293101" r="-208429"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false" flipV="false" rot="0">
            <a:off x="37336" y="767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2"/>
            <a:stretch>
              <a:fillRect l="-67454" t="-88596" r="-66312" b="-87441"/>
            </a:stretch>
          </a:blipFill>
        </p:spPr>
      </p:sp>
      <p:sp>
        <p:nvSpPr>
          <p:cNvPr name="Freeform 3" id="3"/>
          <p:cNvSpPr/>
          <p:nvPr/>
        </p:nvSpPr>
        <p:spPr>
          <a:xfrm flipH="false" flipV="false" rot="0">
            <a:off x="2755971" y="767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2"/>
            <a:stretch>
              <a:fillRect l="-67454" t="-88596" r="-66312" b="-87441"/>
            </a:stretch>
          </a:blipFill>
        </p:spPr>
      </p:sp>
      <p:sp>
        <p:nvSpPr>
          <p:cNvPr name="Freeform 4" id="4"/>
          <p:cNvSpPr/>
          <p:nvPr/>
        </p:nvSpPr>
        <p:spPr>
          <a:xfrm flipH="true" flipV="false" rot="968094">
            <a:off x="11292632" y="7601596"/>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9990313">
            <a:off x="-2460135" y="-3768673"/>
            <a:ext cx="9843320" cy="7015603"/>
          </a:xfrm>
          <a:custGeom>
            <a:avLst/>
            <a:gdLst/>
            <a:ahLst/>
            <a:cxnLst/>
            <a:rect r="r" b="b" t="t" l="l"/>
            <a:pathLst>
              <a:path h="7015603" w="9843320">
                <a:moveTo>
                  <a:pt x="9843320" y="0"/>
                </a:moveTo>
                <a:lnTo>
                  <a:pt x="0" y="0"/>
                </a:lnTo>
                <a:lnTo>
                  <a:pt x="0" y="7015603"/>
                </a:lnTo>
                <a:lnTo>
                  <a:pt x="9843320" y="7015603"/>
                </a:lnTo>
                <a:lnTo>
                  <a:pt x="98433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0086120">
            <a:off x="1523352" y="2812174"/>
            <a:ext cx="2160439" cy="1393059"/>
          </a:xfrm>
          <a:custGeom>
            <a:avLst/>
            <a:gdLst/>
            <a:ahLst/>
            <a:cxnLst/>
            <a:rect r="r" b="b" t="t" l="l"/>
            <a:pathLst>
              <a:path h="1393059" w="2160439">
                <a:moveTo>
                  <a:pt x="0" y="0"/>
                </a:moveTo>
                <a:lnTo>
                  <a:pt x="2160439" y="0"/>
                </a:lnTo>
                <a:lnTo>
                  <a:pt x="2160439" y="1393060"/>
                </a:lnTo>
                <a:lnTo>
                  <a:pt x="0" y="1393060"/>
                </a:lnTo>
                <a:lnTo>
                  <a:pt x="0" y="0"/>
                </a:lnTo>
                <a:close/>
              </a:path>
            </a:pathLst>
          </a:custGeom>
          <a:blipFill>
            <a:blip r:embed="rId5">
              <a:extLst>
                <a:ext uri="{96DAC541-7B7A-43D3-8B79-37D633B846F1}">
                  <asvg:svgBlip xmlns:asvg="http://schemas.microsoft.com/office/drawing/2016/SVG/main" r:embed="rId6"/>
                </a:ext>
              </a:extLst>
            </a:blip>
            <a:stretch>
              <a:fillRect l="0" t="-293101" r="-208429" b="0"/>
            </a:stretch>
          </a:blipFill>
        </p:spPr>
      </p:sp>
      <p:sp>
        <p:nvSpPr>
          <p:cNvPr name="Freeform 7" id="7"/>
          <p:cNvSpPr/>
          <p:nvPr/>
        </p:nvSpPr>
        <p:spPr>
          <a:xfrm flipH="false" flipV="false" rot="10086120">
            <a:off x="16007165" y="5959588"/>
            <a:ext cx="2160439" cy="1393059"/>
          </a:xfrm>
          <a:custGeom>
            <a:avLst/>
            <a:gdLst/>
            <a:ahLst/>
            <a:cxnLst/>
            <a:rect r="r" b="b" t="t" l="l"/>
            <a:pathLst>
              <a:path h="1393059" w="2160439">
                <a:moveTo>
                  <a:pt x="0" y="0"/>
                </a:moveTo>
                <a:lnTo>
                  <a:pt x="2160439" y="0"/>
                </a:lnTo>
                <a:lnTo>
                  <a:pt x="2160439" y="1393060"/>
                </a:lnTo>
                <a:lnTo>
                  <a:pt x="0" y="1393060"/>
                </a:lnTo>
                <a:lnTo>
                  <a:pt x="0" y="0"/>
                </a:lnTo>
                <a:close/>
              </a:path>
            </a:pathLst>
          </a:custGeom>
          <a:blipFill>
            <a:blip r:embed="rId5">
              <a:extLst>
                <a:ext uri="{96DAC541-7B7A-43D3-8B79-37D633B846F1}">
                  <asvg:svgBlip xmlns:asvg="http://schemas.microsoft.com/office/drawing/2016/SVG/main" r:embed="rId6"/>
                </a:ext>
              </a:extLst>
            </a:blip>
            <a:stretch>
              <a:fillRect l="0" t="-293101" r="-208429" b="0"/>
            </a:stretch>
          </a:blipFill>
        </p:spPr>
      </p:sp>
      <p:sp>
        <p:nvSpPr>
          <p:cNvPr name="Freeform 8" id="8"/>
          <p:cNvSpPr/>
          <p:nvPr/>
        </p:nvSpPr>
        <p:spPr>
          <a:xfrm flipH="false" flipV="false" rot="10086120">
            <a:off x="-725480" y="4446970"/>
            <a:ext cx="2160439" cy="1393059"/>
          </a:xfrm>
          <a:custGeom>
            <a:avLst/>
            <a:gdLst/>
            <a:ahLst/>
            <a:cxnLst/>
            <a:rect r="r" b="b" t="t" l="l"/>
            <a:pathLst>
              <a:path h="1393059" w="2160439">
                <a:moveTo>
                  <a:pt x="0" y="0"/>
                </a:moveTo>
                <a:lnTo>
                  <a:pt x="2160439" y="0"/>
                </a:lnTo>
                <a:lnTo>
                  <a:pt x="2160439" y="1393060"/>
                </a:lnTo>
                <a:lnTo>
                  <a:pt x="0" y="1393060"/>
                </a:lnTo>
                <a:lnTo>
                  <a:pt x="0" y="0"/>
                </a:lnTo>
                <a:close/>
              </a:path>
            </a:pathLst>
          </a:custGeom>
          <a:blipFill>
            <a:blip r:embed="rId5">
              <a:extLst>
                <a:ext uri="{96DAC541-7B7A-43D3-8B79-37D633B846F1}">
                  <asvg:svgBlip xmlns:asvg="http://schemas.microsoft.com/office/drawing/2016/SVG/main" r:embed="rId6"/>
                </a:ext>
              </a:extLst>
            </a:blip>
            <a:stretch>
              <a:fillRect l="0" t="-293101" r="-208429" b="0"/>
            </a:stretch>
          </a:blipFill>
        </p:spPr>
      </p:sp>
      <p:sp>
        <p:nvSpPr>
          <p:cNvPr name="Freeform 9" id="9"/>
          <p:cNvSpPr/>
          <p:nvPr/>
        </p:nvSpPr>
        <p:spPr>
          <a:xfrm flipH="false" flipV="false" rot="10086120">
            <a:off x="1675752" y="8792708"/>
            <a:ext cx="2160439" cy="1393059"/>
          </a:xfrm>
          <a:custGeom>
            <a:avLst/>
            <a:gdLst/>
            <a:ahLst/>
            <a:cxnLst/>
            <a:rect r="r" b="b" t="t" l="l"/>
            <a:pathLst>
              <a:path h="1393059" w="2160439">
                <a:moveTo>
                  <a:pt x="0" y="0"/>
                </a:moveTo>
                <a:lnTo>
                  <a:pt x="2160439" y="0"/>
                </a:lnTo>
                <a:lnTo>
                  <a:pt x="2160439" y="1393059"/>
                </a:lnTo>
                <a:lnTo>
                  <a:pt x="0" y="1393059"/>
                </a:lnTo>
                <a:lnTo>
                  <a:pt x="0" y="0"/>
                </a:lnTo>
                <a:close/>
              </a:path>
            </a:pathLst>
          </a:custGeom>
          <a:blipFill>
            <a:blip r:embed="rId5">
              <a:extLst>
                <a:ext uri="{96DAC541-7B7A-43D3-8B79-37D633B846F1}">
                  <asvg:svgBlip xmlns:asvg="http://schemas.microsoft.com/office/drawing/2016/SVG/main" r:embed="rId6"/>
                </a:ext>
              </a:extLst>
            </a:blip>
            <a:stretch>
              <a:fillRect l="0" t="-293101" r="-208429" b="0"/>
            </a:stretch>
          </a:blipFill>
        </p:spPr>
      </p:sp>
      <p:sp>
        <p:nvSpPr>
          <p:cNvPr name="Freeform 10" id="10"/>
          <p:cNvSpPr/>
          <p:nvPr/>
        </p:nvSpPr>
        <p:spPr>
          <a:xfrm flipH="false" flipV="false" rot="10086120">
            <a:off x="-877880" y="9466045"/>
            <a:ext cx="2160439" cy="1393059"/>
          </a:xfrm>
          <a:custGeom>
            <a:avLst/>
            <a:gdLst/>
            <a:ahLst/>
            <a:cxnLst/>
            <a:rect r="r" b="b" t="t" l="l"/>
            <a:pathLst>
              <a:path h="1393059" w="2160439">
                <a:moveTo>
                  <a:pt x="0" y="0"/>
                </a:moveTo>
                <a:lnTo>
                  <a:pt x="2160439" y="0"/>
                </a:lnTo>
                <a:lnTo>
                  <a:pt x="2160439" y="1393059"/>
                </a:lnTo>
                <a:lnTo>
                  <a:pt x="0" y="1393059"/>
                </a:lnTo>
                <a:lnTo>
                  <a:pt x="0" y="0"/>
                </a:lnTo>
                <a:close/>
              </a:path>
            </a:pathLst>
          </a:custGeom>
          <a:blipFill>
            <a:blip r:embed="rId5">
              <a:extLst>
                <a:ext uri="{96DAC541-7B7A-43D3-8B79-37D633B846F1}">
                  <asvg:svgBlip xmlns:asvg="http://schemas.microsoft.com/office/drawing/2016/SVG/main" r:embed="rId6"/>
                </a:ext>
              </a:extLst>
            </a:blip>
            <a:stretch>
              <a:fillRect l="0" t="-293101" r="-208429" b="0"/>
            </a:stretch>
          </a:blipFill>
        </p:spPr>
      </p:sp>
      <p:sp>
        <p:nvSpPr>
          <p:cNvPr name="Freeform 11" id="11"/>
          <p:cNvSpPr/>
          <p:nvPr/>
        </p:nvSpPr>
        <p:spPr>
          <a:xfrm flipH="false" flipV="false" rot="0">
            <a:off x="4456919" y="2694122"/>
            <a:ext cx="9374161" cy="4898755"/>
          </a:xfrm>
          <a:custGeom>
            <a:avLst/>
            <a:gdLst/>
            <a:ahLst/>
            <a:cxnLst/>
            <a:rect r="r" b="b" t="t" l="l"/>
            <a:pathLst>
              <a:path h="4898755" w="9374161">
                <a:moveTo>
                  <a:pt x="0" y="0"/>
                </a:moveTo>
                <a:lnTo>
                  <a:pt x="9374162" y="0"/>
                </a:lnTo>
                <a:lnTo>
                  <a:pt x="9374162" y="4898756"/>
                </a:lnTo>
                <a:lnTo>
                  <a:pt x="0" y="4898756"/>
                </a:lnTo>
                <a:lnTo>
                  <a:pt x="0" y="0"/>
                </a:lnTo>
                <a:close/>
              </a:path>
            </a:pathLst>
          </a:custGeom>
          <a:blipFill>
            <a:blip r:embed="rId7"/>
            <a:stretch>
              <a:fillRect l="0" t="0" r="0" b="0"/>
            </a:stretch>
          </a:blipFill>
          <a:ln w="57150" cap="sq">
            <a:solidFill>
              <a:srgbClr val="000000"/>
            </a:solidFill>
            <a:prstDash val="solid"/>
            <a:miter/>
          </a:ln>
        </p:spPr>
      </p:sp>
      <p:sp>
        <p:nvSpPr>
          <p:cNvPr name="TextBox 12" id="12"/>
          <p:cNvSpPr txBox="true"/>
          <p:nvPr/>
        </p:nvSpPr>
        <p:spPr>
          <a:xfrm rot="0">
            <a:off x="4925674" y="7507153"/>
            <a:ext cx="6280398" cy="721980"/>
          </a:xfrm>
          <a:prstGeom prst="rect">
            <a:avLst/>
          </a:prstGeom>
        </p:spPr>
        <p:txBody>
          <a:bodyPr anchor="t" rtlCol="false" tIns="0" lIns="0" bIns="0" rIns="0">
            <a:spAutoFit/>
          </a:bodyPr>
          <a:lstStyle/>
          <a:p>
            <a:pPr algn="ctr">
              <a:lnSpc>
                <a:spcPts val="5880"/>
              </a:lnSpc>
              <a:spcBef>
                <a:spcPct val="0"/>
              </a:spcBef>
            </a:pPr>
            <a:r>
              <a:rPr lang="en-US" b="true" sz="4200">
                <a:solidFill>
                  <a:srgbClr val="FFFFFF"/>
                </a:solidFill>
                <a:latin typeface="Genty Sans"/>
                <a:ea typeface="Genty Sans"/>
                <a:cs typeface="Genty Sans"/>
                <a:sym typeface="Genty Sans"/>
              </a:rPr>
              <a:t>Mahastangarh in Bogra: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24220"/>
        </a:solidFill>
      </p:bgPr>
    </p:bg>
    <p:spTree>
      <p:nvGrpSpPr>
        <p:cNvPr id="1" name=""/>
        <p:cNvGrpSpPr/>
        <p:nvPr/>
      </p:nvGrpSpPr>
      <p:grpSpPr>
        <a:xfrm>
          <a:off x="0" y="0"/>
          <a:ext cx="0" cy="0"/>
          <a:chOff x="0" y="0"/>
          <a:chExt cx="0" cy="0"/>
        </a:xfrm>
      </p:grpSpPr>
      <p:sp>
        <p:nvSpPr>
          <p:cNvPr name="Freeform 2" id="2"/>
          <p:cNvSpPr/>
          <p:nvPr/>
        </p:nvSpPr>
        <p:spPr>
          <a:xfrm flipH="false" flipV="false" rot="0">
            <a:off x="5809600" y="76734"/>
            <a:ext cx="12478400" cy="10133531"/>
          </a:xfrm>
          <a:custGeom>
            <a:avLst/>
            <a:gdLst/>
            <a:ahLst/>
            <a:cxnLst/>
            <a:rect r="r" b="b" t="t" l="l"/>
            <a:pathLst>
              <a:path h="10133531" w="12478400">
                <a:moveTo>
                  <a:pt x="0" y="0"/>
                </a:moveTo>
                <a:lnTo>
                  <a:pt x="12478400" y="0"/>
                </a:lnTo>
                <a:lnTo>
                  <a:pt x="12478400" y="10133532"/>
                </a:lnTo>
                <a:lnTo>
                  <a:pt x="0" y="10133532"/>
                </a:lnTo>
                <a:lnTo>
                  <a:pt x="0" y="0"/>
                </a:lnTo>
                <a:close/>
              </a:path>
            </a:pathLst>
          </a:custGeom>
          <a:blipFill>
            <a:blip r:embed="rId2">
              <a:extLst>
                <a:ext uri="{96DAC541-7B7A-43D3-8B79-37D633B846F1}">
                  <asvg:svgBlip xmlns:asvg="http://schemas.microsoft.com/office/drawing/2016/SVG/main" r:embed="rId3"/>
                </a:ext>
              </a:extLst>
            </a:blip>
            <a:stretch>
              <a:fillRect l="-3884" t="-33799" r="0" b="0"/>
            </a:stretch>
          </a:blipFill>
        </p:spPr>
      </p:sp>
      <p:sp>
        <p:nvSpPr>
          <p:cNvPr name="Freeform 3" id="3"/>
          <p:cNvSpPr/>
          <p:nvPr/>
        </p:nvSpPr>
        <p:spPr>
          <a:xfrm flipH="false" flipV="false" rot="-10800000">
            <a:off x="37336" y="-29778"/>
            <a:ext cx="12333948" cy="10197666"/>
          </a:xfrm>
          <a:custGeom>
            <a:avLst/>
            <a:gdLst/>
            <a:ahLst/>
            <a:cxnLst/>
            <a:rect r="r" b="b" t="t" l="l"/>
            <a:pathLst>
              <a:path h="10197666" w="12333948">
                <a:moveTo>
                  <a:pt x="0" y="0"/>
                </a:moveTo>
                <a:lnTo>
                  <a:pt x="12333948" y="0"/>
                </a:lnTo>
                <a:lnTo>
                  <a:pt x="12333948" y="10197667"/>
                </a:lnTo>
                <a:lnTo>
                  <a:pt x="0" y="10197667"/>
                </a:lnTo>
                <a:lnTo>
                  <a:pt x="0" y="0"/>
                </a:lnTo>
                <a:close/>
              </a:path>
            </a:pathLst>
          </a:custGeom>
          <a:blipFill>
            <a:blip r:embed="rId2">
              <a:extLst>
                <a:ext uri="{96DAC541-7B7A-43D3-8B79-37D633B846F1}">
                  <asvg:svgBlip xmlns:asvg="http://schemas.microsoft.com/office/drawing/2016/SVG/main" r:embed="rId3"/>
                </a:ext>
              </a:extLst>
            </a:blip>
            <a:stretch>
              <a:fillRect l="0" t="-24536" r="-5100" b="-8422"/>
            </a:stretch>
          </a:blipFill>
        </p:spPr>
      </p:sp>
      <p:sp>
        <p:nvSpPr>
          <p:cNvPr name="Freeform 4" id="4"/>
          <p:cNvSpPr/>
          <p:nvPr/>
        </p:nvSpPr>
        <p:spPr>
          <a:xfrm flipH="false" flipV="false" rot="0">
            <a:off x="-162059" y="0"/>
            <a:ext cx="18344025" cy="10287000"/>
          </a:xfrm>
          <a:custGeom>
            <a:avLst/>
            <a:gdLst/>
            <a:ahLst/>
            <a:cxnLst/>
            <a:rect r="r" b="b" t="t" l="l"/>
            <a:pathLst>
              <a:path h="10287000" w="18344025">
                <a:moveTo>
                  <a:pt x="0" y="0"/>
                </a:moveTo>
                <a:lnTo>
                  <a:pt x="18344024" y="0"/>
                </a:lnTo>
                <a:lnTo>
                  <a:pt x="18344024" y="10287000"/>
                </a:lnTo>
                <a:lnTo>
                  <a:pt x="0" y="10287000"/>
                </a:lnTo>
                <a:lnTo>
                  <a:pt x="0" y="0"/>
                </a:lnTo>
                <a:close/>
              </a:path>
            </a:pathLst>
          </a:custGeom>
          <a:blipFill>
            <a:blip r:embed="rId4"/>
            <a:stretch>
              <a:fillRect l="-15556" t="-62180" r="-26388" b="-85033"/>
            </a:stretch>
          </a:blipFill>
        </p:spPr>
      </p:sp>
      <p:sp>
        <p:nvSpPr>
          <p:cNvPr name="TextBox 5" id="5"/>
          <p:cNvSpPr txBox="true"/>
          <p:nvPr/>
        </p:nvSpPr>
        <p:spPr>
          <a:xfrm rot="0">
            <a:off x="3855885" y="3115343"/>
            <a:ext cx="10576231" cy="6142957"/>
          </a:xfrm>
          <a:prstGeom prst="rect">
            <a:avLst/>
          </a:prstGeom>
        </p:spPr>
        <p:txBody>
          <a:bodyPr anchor="t" rtlCol="false" tIns="0" lIns="0" bIns="0" rIns="0">
            <a:spAutoFit/>
          </a:bodyPr>
          <a:lstStyle/>
          <a:p>
            <a:pPr algn="just">
              <a:lnSpc>
                <a:spcPts val="4099"/>
              </a:lnSpc>
            </a:pPr>
            <a:r>
              <a:rPr lang="en-US" sz="2928" b="true">
                <a:solidFill>
                  <a:srgbClr val="FFFFFF"/>
                </a:solidFill>
                <a:latin typeface="Century Gothic Paneuropean Bold"/>
                <a:ea typeface="Century Gothic Paneuropean Bold"/>
                <a:cs typeface="Century Gothic Paneuropean Bold"/>
                <a:sym typeface="Century Gothic Paneuropean Bold"/>
              </a:rPr>
              <a:t> The most striking Buddhist monument is the colossal monastery at Paharpur known as Sompur Mahavihara in the northern district of Naogaon. This is the second largest single monastery in the south of the Himalayas. The Monastery was built the second king of Pala dynasty Dharmapala in the 8th century AD. According to Tibetan sources, Sompur Mahavihara in Paharpur was one of the five greatest Buddhist monasteries of ancient time. Sompur Mahavihara has been designated as a World Heritage Site by UNESCO in 1985. Many other smaller monasteries and stupas have been exposed at in Dinajpur, Savar, and in the Lalmai-Mainamati hill range in Comilla</a:t>
            </a:r>
          </a:p>
        </p:txBody>
      </p:sp>
      <p:sp>
        <p:nvSpPr>
          <p:cNvPr name="TextBox 6" id="6"/>
          <p:cNvSpPr txBox="true"/>
          <p:nvPr/>
        </p:nvSpPr>
        <p:spPr>
          <a:xfrm rot="0">
            <a:off x="5230071" y="1384834"/>
            <a:ext cx="7827859" cy="1447160"/>
          </a:xfrm>
          <a:prstGeom prst="rect">
            <a:avLst/>
          </a:prstGeom>
        </p:spPr>
        <p:txBody>
          <a:bodyPr anchor="t" rtlCol="false" tIns="0" lIns="0" bIns="0" rIns="0">
            <a:spAutoFit/>
          </a:bodyPr>
          <a:lstStyle/>
          <a:p>
            <a:pPr algn="ctr">
              <a:lnSpc>
                <a:spcPts val="5810"/>
              </a:lnSpc>
            </a:pPr>
            <a:r>
              <a:rPr lang="en-US" sz="4150">
                <a:solidFill>
                  <a:srgbClr val="FFFFFF"/>
                </a:solidFill>
                <a:latin typeface="Genty Sans"/>
                <a:ea typeface="Genty Sans"/>
                <a:cs typeface="Genty Sans"/>
                <a:sym typeface="Genty Sans"/>
              </a:rPr>
              <a:t>Sompur Bhuddhist Mahavihara at Paharpur:</a:t>
            </a:r>
          </a:p>
        </p:txBody>
      </p:sp>
      <p:sp>
        <p:nvSpPr>
          <p:cNvPr name="Freeform 7" id="7"/>
          <p:cNvSpPr/>
          <p:nvPr/>
        </p:nvSpPr>
        <p:spPr>
          <a:xfrm flipH="true" flipV="false" rot="2813397">
            <a:off x="-5906269" y="5291934"/>
            <a:ext cx="11933336" cy="8505214"/>
          </a:xfrm>
          <a:custGeom>
            <a:avLst/>
            <a:gdLst/>
            <a:ahLst/>
            <a:cxnLst/>
            <a:rect r="r" b="b" t="t" l="l"/>
            <a:pathLst>
              <a:path h="8505214" w="11933336">
                <a:moveTo>
                  <a:pt x="11933337" y="0"/>
                </a:moveTo>
                <a:lnTo>
                  <a:pt x="0" y="0"/>
                </a:lnTo>
                <a:lnTo>
                  <a:pt x="0" y="8505214"/>
                </a:lnTo>
                <a:lnTo>
                  <a:pt x="11933337" y="8505214"/>
                </a:lnTo>
                <a:lnTo>
                  <a:pt x="119333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3719792">
            <a:off x="12188667" y="6416683"/>
            <a:ext cx="11933336" cy="8505214"/>
          </a:xfrm>
          <a:custGeom>
            <a:avLst/>
            <a:gdLst/>
            <a:ahLst/>
            <a:cxnLst/>
            <a:rect r="r" b="b" t="t" l="l"/>
            <a:pathLst>
              <a:path h="8505214" w="11933336">
                <a:moveTo>
                  <a:pt x="11933337" y="0"/>
                </a:moveTo>
                <a:lnTo>
                  <a:pt x="0" y="0"/>
                </a:lnTo>
                <a:lnTo>
                  <a:pt x="0" y="8505214"/>
                </a:lnTo>
                <a:lnTo>
                  <a:pt x="11933337" y="8505214"/>
                </a:lnTo>
                <a:lnTo>
                  <a:pt x="119333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10635498">
            <a:off x="13065658" y="-3925971"/>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10635498">
            <a:off x="-5358212" y="-6086670"/>
            <a:ext cx="11933336" cy="8505214"/>
          </a:xfrm>
          <a:custGeom>
            <a:avLst/>
            <a:gdLst/>
            <a:ahLst/>
            <a:cxnLst/>
            <a:rect r="r" b="b" t="t" l="l"/>
            <a:pathLst>
              <a:path h="8505214" w="11933336">
                <a:moveTo>
                  <a:pt x="0" y="0"/>
                </a:moveTo>
                <a:lnTo>
                  <a:pt x="11933337" y="0"/>
                </a:lnTo>
                <a:lnTo>
                  <a:pt x="11933337" y="8505214"/>
                </a:lnTo>
                <a:lnTo>
                  <a:pt x="0" y="8505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98BD9"/>
        </a:solidFill>
      </p:bgPr>
    </p:bg>
    <p:spTree>
      <p:nvGrpSpPr>
        <p:cNvPr id="1" name=""/>
        <p:cNvGrpSpPr/>
        <p:nvPr/>
      </p:nvGrpSpPr>
      <p:grpSpPr>
        <a:xfrm>
          <a:off x="0" y="0"/>
          <a:ext cx="0" cy="0"/>
          <a:chOff x="0" y="0"/>
          <a:chExt cx="0" cy="0"/>
        </a:xfrm>
      </p:grpSpPr>
      <p:sp>
        <p:nvSpPr>
          <p:cNvPr name="Freeform 2" id="2"/>
          <p:cNvSpPr/>
          <p:nvPr/>
        </p:nvSpPr>
        <p:spPr>
          <a:xfrm flipH="true" flipV="false" rot="0">
            <a:off x="4948407" y="-812169"/>
            <a:ext cx="18250664" cy="10316778"/>
          </a:xfrm>
          <a:custGeom>
            <a:avLst/>
            <a:gdLst/>
            <a:ahLst/>
            <a:cxnLst/>
            <a:rect r="r" b="b" t="t" l="l"/>
            <a:pathLst>
              <a:path h="10316778" w="18250664">
                <a:moveTo>
                  <a:pt x="18250664" y="0"/>
                </a:moveTo>
                <a:lnTo>
                  <a:pt x="0" y="0"/>
                </a:lnTo>
                <a:lnTo>
                  <a:pt x="0" y="10316777"/>
                </a:lnTo>
                <a:lnTo>
                  <a:pt x="18250664" y="10316777"/>
                </a:lnTo>
                <a:lnTo>
                  <a:pt x="18250664" y="0"/>
                </a:lnTo>
                <a:close/>
              </a:path>
            </a:pathLst>
          </a:custGeom>
          <a:blipFill>
            <a:blip r:embed="rId2"/>
            <a:stretch>
              <a:fillRect l="-86315" t="-121930" r="-97775" b="-113531"/>
            </a:stretch>
          </a:blipFill>
        </p:spPr>
      </p:sp>
      <p:sp>
        <p:nvSpPr>
          <p:cNvPr name="Freeform 3" id="3"/>
          <p:cNvSpPr/>
          <p:nvPr/>
        </p:nvSpPr>
        <p:spPr>
          <a:xfrm flipH="false" flipV="false" rot="0">
            <a:off x="37336" y="76734"/>
            <a:ext cx="18250664" cy="10316778"/>
          </a:xfrm>
          <a:custGeom>
            <a:avLst/>
            <a:gdLst/>
            <a:ahLst/>
            <a:cxnLst/>
            <a:rect r="r" b="b" t="t" l="l"/>
            <a:pathLst>
              <a:path h="10316778" w="18250664">
                <a:moveTo>
                  <a:pt x="0" y="0"/>
                </a:moveTo>
                <a:lnTo>
                  <a:pt x="18250664" y="0"/>
                </a:lnTo>
                <a:lnTo>
                  <a:pt x="18250664" y="10316778"/>
                </a:lnTo>
                <a:lnTo>
                  <a:pt x="0" y="10316778"/>
                </a:lnTo>
                <a:lnTo>
                  <a:pt x="0" y="0"/>
                </a:lnTo>
                <a:close/>
              </a:path>
            </a:pathLst>
          </a:custGeom>
          <a:blipFill>
            <a:blip r:embed="rId2"/>
            <a:stretch>
              <a:fillRect l="-67454" t="-88596" r="-66312" b="-87441"/>
            </a:stretch>
          </a:blipFill>
        </p:spPr>
      </p:sp>
      <p:sp>
        <p:nvSpPr>
          <p:cNvPr name="Freeform 4" id="4"/>
          <p:cNvSpPr/>
          <p:nvPr/>
        </p:nvSpPr>
        <p:spPr>
          <a:xfrm flipH="true" flipV="false" rot="0">
            <a:off x="1028700" y="359793"/>
            <a:ext cx="18250664" cy="10316778"/>
          </a:xfrm>
          <a:custGeom>
            <a:avLst/>
            <a:gdLst/>
            <a:ahLst/>
            <a:cxnLst/>
            <a:rect r="r" b="b" t="t" l="l"/>
            <a:pathLst>
              <a:path h="10316778" w="18250664">
                <a:moveTo>
                  <a:pt x="18250664" y="0"/>
                </a:moveTo>
                <a:lnTo>
                  <a:pt x="0" y="0"/>
                </a:lnTo>
                <a:lnTo>
                  <a:pt x="0" y="10316777"/>
                </a:lnTo>
                <a:lnTo>
                  <a:pt x="18250664" y="10316777"/>
                </a:lnTo>
                <a:lnTo>
                  <a:pt x="18250664" y="0"/>
                </a:lnTo>
                <a:close/>
              </a:path>
            </a:pathLst>
          </a:custGeom>
          <a:blipFill>
            <a:blip r:embed="rId2"/>
            <a:stretch>
              <a:fillRect l="-86315" t="-121930" r="-97775" b="-113531"/>
            </a:stretch>
          </a:blipFill>
        </p:spPr>
      </p:sp>
      <p:sp>
        <p:nvSpPr>
          <p:cNvPr name="Freeform 5" id="5"/>
          <p:cNvSpPr/>
          <p:nvPr/>
        </p:nvSpPr>
        <p:spPr>
          <a:xfrm flipH="true" flipV="false" rot="9516630">
            <a:off x="-2778882" y="-3883894"/>
            <a:ext cx="9465953" cy="6746643"/>
          </a:xfrm>
          <a:custGeom>
            <a:avLst/>
            <a:gdLst/>
            <a:ahLst/>
            <a:cxnLst/>
            <a:rect r="r" b="b" t="t" l="l"/>
            <a:pathLst>
              <a:path h="6746643" w="9465953">
                <a:moveTo>
                  <a:pt x="9465954" y="0"/>
                </a:moveTo>
                <a:lnTo>
                  <a:pt x="0" y="0"/>
                </a:lnTo>
                <a:lnTo>
                  <a:pt x="0" y="6746644"/>
                </a:lnTo>
                <a:lnTo>
                  <a:pt x="9465954" y="6746644"/>
                </a:lnTo>
                <a:lnTo>
                  <a:pt x="946595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9516630">
            <a:off x="-3082245" y="-1680560"/>
            <a:ext cx="9465953" cy="6746643"/>
          </a:xfrm>
          <a:custGeom>
            <a:avLst/>
            <a:gdLst/>
            <a:ahLst/>
            <a:cxnLst/>
            <a:rect r="r" b="b" t="t" l="l"/>
            <a:pathLst>
              <a:path h="6746643" w="9465953">
                <a:moveTo>
                  <a:pt x="9465954" y="0"/>
                </a:moveTo>
                <a:lnTo>
                  <a:pt x="0" y="0"/>
                </a:lnTo>
                <a:lnTo>
                  <a:pt x="0" y="6746643"/>
                </a:lnTo>
                <a:lnTo>
                  <a:pt x="9465954" y="6746643"/>
                </a:lnTo>
                <a:lnTo>
                  <a:pt x="946595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365753">
            <a:off x="9050950" y="7667673"/>
            <a:ext cx="11933336" cy="8505214"/>
          </a:xfrm>
          <a:custGeom>
            <a:avLst/>
            <a:gdLst/>
            <a:ahLst/>
            <a:cxnLst/>
            <a:rect r="r" b="b" t="t" l="l"/>
            <a:pathLst>
              <a:path h="8505214" w="11933336">
                <a:moveTo>
                  <a:pt x="11933336" y="0"/>
                </a:moveTo>
                <a:lnTo>
                  <a:pt x="0" y="0"/>
                </a:lnTo>
                <a:lnTo>
                  <a:pt x="0" y="8505214"/>
                </a:lnTo>
                <a:lnTo>
                  <a:pt x="11933336" y="8505214"/>
                </a:lnTo>
                <a:lnTo>
                  <a:pt x="1193333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015459" y="2906895"/>
            <a:ext cx="10277145" cy="4656456"/>
          </a:xfrm>
          <a:custGeom>
            <a:avLst/>
            <a:gdLst/>
            <a:ahLst/>
            <a:cxnLst/>
            <a:rect r="r" b="b" t="t" l="l"/>
            <a:pathLst>
              <a:path h="4656456" w="10277145">
                <a:moveTo>
                  <a:pt x="0" y="0"/>
                </a:moveTo>
                <a:lnTo>
                  <a:pt x="10277145" y="0"/>
                </a:lnTo>
                <a:lnTo>
                  <a:pt x="10277145" y="4656456"/>
                </a:lnTo>
                <a:lnTo>
                  <a:pt x="0" y="4656456"/>
                </a:lnTo>
                <a:lnTo>
                  <a:pt x="0" y="0"/>
                </a:lnTo>
                <a:close/>
              </a:path>
            </a:pathLst>
          </a:custGeom>
          <a:blipFill>
            <a:blip r:embed="rId5"/>
            <a:stretch>
              <a:fillRect l="0" t="-14772" r="0" b="-14772"/>
            </a:stretch>
          </a:blipFill>
        </p:spPr>
      </p:sp>
      <p:sp>
        <p:nvSpPr>
          <p:cNvPr name="TextBox 9" id="9"/>
          <p:cNvSpPr txBox="true"/>
          <p:nvPr/>
        </p:nvSpPr>
        <p:spPr>
          <a:xfrm rot="0">
            <a:off x="5521221" y="1607037"/>
            <a:ext cx="11309152" cy="72198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Genty Sans"/>
                <a:ea typeface="Genty Sans"/>
                <a:cs typeface="Genty Sans"/>
                <a:sym typeface="Genty Sans"/>
              </a:rPr>
              <a:t>Sompur Bhuddhist Mahavihara at Paharpur: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DAGcLBM-EI0</dc:identifier>
  <dcterms:modified xsi:type="dcterms:W3CDTF">2011-08-01T06:04:30Z</dcterms:modified>
  <cp:revision>1</cp:revision>
  <dc:title>Culturul</dc:title>
</cp:coreProperties>
</file>