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8" r:id="rId4"/>
    <p:sldId id="272" r:id="rId5"/>
    <p:sldId id="269" r:id="rId6"/>
    <p:sldId id="270" r:id="rId7"/>
    <p:sldId id="271" r:id="rId8"/>
    <p:sldId id="276" r:id="rId9"/>
    <p:sldId id="274" r:id="rId10"/>
    <p:sldId id="277" r:id="rId11"/>
    <p:sldId id="278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3FC31-03A3-E85B-2D2D-BB79BC988B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7900A4-4A53-C99A-36EE-149484C41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E10EA7-44EB-99AB-ACBA-5D9A02ACD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2A51-7AFD-4AE1-869B-0BFB0136A81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09F4-9ED2-8FBA-13E5-4F04B693B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CEB0B-C2FA-F589-EEAE-349871E4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99EE-05A3-49ED-B3E8-B6FC75D9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889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5668E-F8C1-54A4-ACF9-9C99F4205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E58456-C6C6-DB3F-0D82-3B3E76F93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A32E2-6511-1946-2C9B-BF89F0292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2A51-7AFD-4AE1-869B-0BFB0136A81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670DB-64C6-9B6B-B031-F2A71A0AA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BE379-EC09-34D9-23DE-9C3789631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99EE-05A3-49ED-B3E8-B6FC75D9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56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815DDE-979B-C923-3CB5-14FAC82A77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7BAA3-67CC-A695-AB6E-3B0D2788A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75899-157C-6CC1-D684-D6C223207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2A51-7AFD-4AE1-869B-0BFB0136A81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9BBDF-37C6-9E68-EBCD-2E12A147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E53C7-CD8B-C460-CDEE-7A042C3E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99EE-05A3-49ED-B3E8-B6FC75D9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8650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43C3-97DC-AB23-9E18-049B4DB3C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F4B34-1C3B-D769-08A9-88C6B6CE2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F3313-4A37-98EB-DE5B-B5C1BD04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2A51-7AFD-4AE1-869B-0BFB0136A81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E18EE3-BC9A-D44A-C5DB-D99C54F17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627D6-6E54-FED9-91D8-4960D5B1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99EE-05A3-49ED-B3E8-B6FC75D9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782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595A-C79A-8267-0B8C-82D419F46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B3604-AA24-2B47-3ED1-1F6450C1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FF481-3D5F-2ADE-6E32-286058F53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2A51-7AFD-4AE1-869B-0BFB0136A81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F33AE-BB02-9ADF-CA06-3AB2CAF33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0C8A8-57FD-1C7C-9077-B0E686C6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99EE-05A3-49ED-B3E8-B6FC75D9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100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A0F0-5141-5047-79AD-9E89E48C0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26A10-48D9-D42B-C71F-294BCFDDA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36DDE-C309-D782-C839-1EFF34C6F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B53DF-0CCA-284D-F576-371F61C4F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2A51-7AFD-4AE1-869B-0BFB0136A81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F086D-32A1-5616-84D8-CE3422A1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EBDD06-84FA-A37D-5356-71367DC2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99EE-05A3-49ED-B3E8-B6FC75D9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121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3A99-5CBA-9629-0B12-021F1A81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7570F-BBCC-B8FF-B4B4-062E41556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3DBDF-35F1-35AB-8D14-EF466F044B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9DD732-87E8-CAB1-E165-BDE87E769D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BCBA5-44FC-70A7-8B7A-712BCE53BD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A44063-95EA-8A7A-A02D-46D68D33E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2A51-7AFD-4AE1-869B-0BFB0136A81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7D8FF-E5CE-8CA9-CB83-2E202659B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A81FFC-93BF-4F07-232B-541BEF99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99EE-05A3-49ED-B3E8-B6FC75D9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7147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6492-7D55-5D4E-4FC8-0E73BC37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8D0036-1150-974D-6570-005A38441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2A51-7AFD-4AE1-869B-0BFB0136A81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9A31D-61D8-9135-29EE-6429A3214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B3FAF-579A-018E-6223-C4EC01EE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99EE-05A3-49ED-B3E8-B6FC75D9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887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87ED67-D926-241C-B116-3FEE36FC7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2A51-7AFD-4AE1-869B-0BFB0136A81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3B2C0-F8E3-496C-7E81-7B86A97D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BA915-4D88-574E-3E4F-AA9C08B6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99EE-05A3-49ED-B3E8-B6FC75D9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65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B3E8-C604-8687-38EF-EC8226FD9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45A7D-0877-3E5B-0C7A-98D968274B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81CD6-7E41-A107-B0B8-6C62F5629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22458-4AB6-4189-6EB3-6B762D39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2A51-7AFD-4AE1-869B-0BFB0136A81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FB60DE-57F6-982C-46DC-E9D5E0CAE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8FC07-370E-9093-9455-E7132F8D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99EE-05A3-49ED-B3E8-B6FC75D9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7866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BABD-49CE-B3C0-1945-BA4D39866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9D9189-1EE8-5CD3-970C-3AD0FD389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CAA0A-18C6-75FA-239B-0E0EC4F76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87A850-9061-66AF-B289-8C846A43C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B2A51-7AFD-4AE1-869B-0BFB0136A81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DA673-294A-29A3-95DF-C2343C6C0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146E1-B22C-B773-793B-5DED3162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199EE-05A3-49ED-B3E8-B6FC75D9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4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9E20F9-A0E5-7C57-D49E-AEEBCBAE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B753A-5CDF-B236-4D4D-DFB015ED2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98A85-F875-8204-713E-BF873CE543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B2A51-7AFD-4AE1-869B-0BFB0136A811}" type="datetimeFigureOut">
              <a:rPr lang="en-IN" smtClean="0"/>
              <a:t>22-01-2025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FE457-CC25-2A74-0254-5E81D4F55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34506-DF3F-A430-0DCC-7BB06D948B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199EE-05A3-49ED-B3E8-B6FC75D9E6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2786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FD80A-FD60-9D1A-7564-134BFC11B5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Law of Total Probability and Independence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B066F-1C5B-A1C4-D564-37CE99CFFD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756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B1E05-ED2D-93ED-C02E-C8DB5F165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 1 Professor Perception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99406-88EC-26C1-4152-1C2333FE6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professor thinks students who live on campus are more likely to get A grade in the probability course. To check this theory, the professor combines the data from the past few years:</a:t>
            </a:r>
          </a:p>
          <a:p>
            <a:pPr marL="914400" lvl="1" indent="-457200">
              <a:buAutoNum type="alphaLcParenR"/>
            </a:pPr>
            <a:r>
              <a:rPr lang="en-IN" dirty="0"/>
              <a:t>600 students have taken the course</a:t>
            </a:r>
          </a:p>
          <a:p>
            <a:pPr marL="914400" lvl="1" indent="-457200">
              <a:buAutoNum type="alphaLcParenR"/>
            </a:pPr>
            <a:r>
              <a:rPr lang="en-IN" dirty="0"/>
              <a:t>120 students have got As</a:t>
            </a:r>
          </a:p>
          <a:p>
            <a:pPr marL="914400" lvl="1" indent="-457200">
              <a:buAutoNum type="alphaLcParenR"/>
            </a:pPr>
            <a:r>
              <a:rPr lang="en-IN" dirty="0"/>
              <a:t>200 students lived on the campus</a:t>
            </a:r>
          </a:p>
          <a:p>
            <a:pPr marL="914400" lvl="1" indent="-457200">
              <a:buAutoNum type="alphaLcParenR"/>
            </a:pPr>
            <a:r>
              <a:rPr lang="en-IN" dirty="0"/>
              <a:t>80 students lived off campus &amp; got As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dirty="0"/>
              <a:t>Does this data suggest that “getting an A” and “living on campus” are dependent or independent ?</a:t>
            </a:r>
            <a:r>
              <a:rPr lang="en-IN" sz="2400" dirty="0"/>
              <a:t> (Hossein </a:t>
            </a:r>
            <a:r>
              <a:rPr lang="en-IN" sz="2400" dirty="0" err="1"/>
              <a:t>Pishro</a:t>
            </a:r>
            <a:r>
              <a:rPr lang="en-IN" sz="2400" dirty="0"/>
              <a:t> Nik)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1721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3BCC2-4646-8062-78F4-A03808F5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 2 Spam Filter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6B2D0-BEB0-98F0-65E8-7E79B1D80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One way to design a spam filter is to look at the words in an email. In particular, some words are more frequent in spam emails. Suppose that we have the following information:- </a:t>
                </a:r>
              </a:p>
              <a:p>
                <a:pPr marL="0" indent="0">
                  <a:buNone/>
                </a:pPr>
                <a:r>
                  <a:rPr lang="en-IN" dirty="0"/>
                  <a:t>  a)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50%</m:t>
                    </m:r>
                  </m:oMath>
                </a14:m>
                <a:r>
                  <a:rPr lang="en-IN" dirty="0"/>
                  <a:t> of emails are spam </a:t>
                </a:r>
              </a:p>
              <a:p>
                <a:pPr marL="0" indent="0">
                  <a:buNone/>
                </a:pPr>
                <a:r>
                  <a:rPr lang="en-IN" dirty="0"/>
                  <a:t>  b)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1%</m:t>
                    </m:r>
                  </m:oMath>
                </a14:m>
                <a:r>
                  <a:rPr lang="en-IN" dirty="0"/>
                  <a:t> of spam emails contain the word “refinance” </a:t>
                </a:r>
              </a:p>
              <a:p>
                <a:pPr marL="0" indent="0">
                  <a:buNone/>
                </a:pPr>
                <a:r>
                  <a:rPr lang="en-IN" dirty="0"/>
                  <a:t>  c)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0.001%</m:t>
                    </m:r>
                  </m:oMath>
                </a14:m>
                <a:r>
                  <a:rPr lang="en-IN" dirty="0"/>
                  <a:t> of non-spam emails contain the word “refinance”.</a:t>
                </a:r>
              </a:p>
              <a:p>
                <a:pPr marL="0" indent="0">
                  <a:buNone/>
                </a:pPr>
                <a:r>
                  <a:rPr lang="en-IN" dirty="0"/>
                  <a:t>   Suppose that an email is checked and found to contain the word   </a:t>
                </a:r>
              </a:p>
              <a:p>
                <a:pPr marL="0" indent="0">
                  <a:buNone/>
                </a:pPr>
                <a:r>
                  <a:rPr lang="en-IN" dirty="0"/>
                  <a:t>   “refinance”. What is the probability that the email is spam 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B6B2D0-BEB0-98F0-65E8-7E79B1D80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2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8788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837AF-F1A2-F0A3-62DD-B2143F63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    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5329A-0008-7AA2-0A2A-5D49F8CC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Pishro</a:t>
            </a:r>
            <a:r>
              <a:rPr lang="en-US" dirty="0"/>
              <a:t>-Nik, Hossein. </a:t>
            </a:r>
            <a:r>
              <a:rPr lang="en-US" i="1" dirty="0"/>
              <a:t>Introduction to probability, statistics, and random processes</a:t>
            </a:r>
            <a:r>
              <a:rPr lang="en-US" dirty="0"/>
              <a:t>. Blue Bell, PA, USA: Kappa Research, LLC, 2014.</a:t>
            </a:r>
          </a:p>
          <a:p>
            <a:r>
              <a:rPr lang="en-US" b="0" i="0" dirty="0" err="1">
                <a:solidFill>
                  <a:srgbClr val="222222"/>
                </a:solidFill>
                <a:effectLst/>
              </a:rPr>
              <a:t>Harchol</a:t>
            </a:r>
            <a:r>
              <a:rPr lang="en-US" b="0" i="0" dirty="0">
                <a:solidFill>
                  <a:srgbClr val="222222"/>
                </a:solidFill>
                <a:effectLst/>
              </a:rPr>
              <a:t>-Balter, Mor. </a:t>
            </a:r>
            <a:r>
              <a:rPr lang="en-US" b="0" i="1" dirty="0">
                <a:solidFill>
                  <a:srgbClr val="222222"/>
                </a:solidFill>
                <a:effectLst/>
              </a:rPr>
              <a:t>Introduction to probability for computing</a:t>
            </a:r>
            <a:r>
              <a:rPr lang="en-US" b="0" i="0" dirty="0">
                <a:solidFill>
                  <a:srgbClr val="222222"/>
                </a:solidFill>
                <a:effectLst/>
              </a:rPr>
              <a:t>. </a:t>
            </a:r>
            <a:r>
              <a:rPr lang="en-US" b="0" i="0">
                <a:solidFill>
                  <a:srgbClr val="222222"/>
                </a:solidFill>
                <a:effectLst/>
              </a:rPr>
              <a:t>Cambridge University Press, 2023.</a:t>
            </a:r>
            <a:endParaRPr lang="en-US" dirty="0"/>
          </a:p>
          <a:p>
            <a:r>
              <a:rPr lang="en-US" dirty="0" err="1"/>
              <a:t>Bertsekas</a:t>
            </a:r>
            <a:r>
              <a:rPr lang="en-US" dirty="0"/>
              <a:t>, Dimitri, and John N. </a:t>
            </a:r>
            <a:r>
              <a:rPr lang="en-US" dirty="0" err="1"/>
              <a:t>Tsitsiklis</a:t>
            </a:r>
            <a:r>
              <a:rPr lang="en-US" dirty="0"/>
              <a:t>. </a:t>
            </a:r>
            <a:r>
              <a:rPr lang="en-US" i="1" dirty="0"/>
              <a:t>Introduction to probability</a:t>
            </a:r>
            <a:r>
              <a:rPr lang="en-US" dirty="0"/>
              <a:t>. Vol. 1. Athena Scientific, 2008.</a:t>
            </a:r>
          </a:p>
        </p:txBody>
      </p:sp>
    </p:spTree>
    <p:extLst>
      <p:ext uri="{BB962C8B-B14F-4D97-AF65-F5344CB8AC3E}">
        <p14:creationId xmlns:p14="http://schemas.microsoft.com/office/powerpoint/2010/main" val="51619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B048-B9F4-AD54-82B5-60F0980D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B5018-037A-EC56-1015-AB941E774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an aircraft is present in a certain area, a radar detects it and generates an alarm signal with probability 0.99. If an aircraft is not present, the radar generates a (false) alarm with probability 0.1. We assume that an aircraft is present with probability 0.05.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What is the probability of no aircraft presence and a false alarm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What is the probability of aircraft presence and no detection 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dirty="0"/>
              <a:t> What is the probability that the radar detects the aircraft ?</a:t>
            </a:r>
          </a:p>
          <a:p>
            <a:pPr marL="457200" lvl="1" indent="0">
              <a:buNone/>
            </a:pPr>
            <a:r>
              <a:rPr lang="en-IN" dirty="0"/>
              <a:t>(Example 1.9 </a:t>
            </a:r>
            <a:r>
              <a:rPr lang="en-IN" i="1" dirty="0" err="1"/>
              <a:t>Bertsekas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2819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62C1-B9C5-CD2E-1CFC-A94B2A37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Law of Total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83F21-4339-4D8A-9B0B-93CA29B91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i="1" dirty="0"/>
                  <a:t>Partition</a:t>
                </a:r>
                <a:r>
                  <a:rPr lang="en-IN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/>
                  <a:t> </a:t>
                </a:r>
                <a:r>
                  <a:rPr lang="en-US" dirty="0"/>
                  <a:t>Definition: 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· · · 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partition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if they are mutually exclusive (pairwise disjoint;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 and exhaustive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b="1" i="1" dirty="0"/>
                  <a:t> Law of Total Probability</a:t>
                </a:r>
                <a:r>
                  <a:rPr lang="en-IN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· · · 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partition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, then for any event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we have:</a:t>
                </a:r>
              </a:p>
              <a:p>
                <a:pPr marL="914400" lvl="2" indent="0">
                  <a:buNone/>
                </a:pPr>
                <a:r>
                  <a:rPr lang="en-IN" b="0" dirty="0"/>
                  <a:t> 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∪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 dirty="0" err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∩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N" dirty="0"/>
              </a:p>
              <a:p>
                <a:pPr marL="914400" lvl="2" indent="0">
                  <a:buNone/>
                </a:pPr>
                <a:r>
                  <a:rPr lang="en-IN" dirty="0"/>
                  <a:t>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83F21-4339-4D8A-9B0B-93CA29B91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7635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762C1-B9C5-CD2E-1CFC-A94B2A370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Law of Total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83F21-4339-4D8A-9B0B-93CA29B910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b="1" i="1" dirty="0"/>
                  <a:t>Partition</a:t>
                </a:r>
                <a:r>
                  <a:rPr lang="en-IN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dirty="0"/>
                  <a:t> </a:t>
                </a:r>
                <a:r>
                  <a:rPr lang="en-US" dirty="0"/>
                  <a:t>Definition: A set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· · · 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partition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if they are mutually exclusive (pairwise disjoint;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∩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) and exhaustive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IN" b="1" i="1" dirty="0"/>
                  <a:t> Law of Total Probability</a:t>
                </a:r>
                <a:r>
                  <a:rPr lang="en-IN" dirty="0"/>
                  <a:t>:</a:t>
                </a:r>
              </a:p>
              <a:p>
                <a:pPr lvl="2">
                  <a:buFont typeface="Wingdings" panose="05000000000000000000" pitchFamily="2" charset="2"/>
                  <a:buChar char="v"/>
                </a:pPr>
                <a:r>
                  <a:rPr lang="en-IN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· · · 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partition of the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, then for any event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we have:</a:t>
                </a:r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 dirty="0" err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∩ </m:t>
                          </m:r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pPr marL="914400" lvl="2" indent="0">
                  <a:buNone/>
                </a:pPr>
                <a:r>
                  <a:rPr lang="en-IN" dirty="0"/>
                  <a:t>   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83F21-4339-4D8A-9B0B-93CA29B910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37F700-2436-FA22-BC3F-D36E67664598}"/>
                  </a:ext>
                </a:extLst>
              </p:cNvPr>
              <p:cNvSpPr/>
              <p:nvPr/>
            </p:nvSpPr>
            <p:spPr>
              <a:xfrm>
                <a:off x="1446245" y="4879910"/>
                <a:ext cx="2155371" cy="67180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I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E37F700-2436-FA22-BC3F-D36E676645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245" y="4879910"/>
                <a:ext cx="2155371" cy="671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3E2438D-7FAA-79D0-E39C-01B4BFBD081C}"/>
              </a:ext>
            </a:extLst>
          </p:cNvPr>
          <p:cNvCxnSpPr/>
          <p:nvPr/>
        </p:nvCxnSpPr>
        <p:spPr>
          <a:xfrm>
            <a:off x="1856792" y="4879910"/>
            <a:ext cx="0" cy="67180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B50DE9-6A96-F14D-9205-20BDF109973A}"/>
              </a:ext>
            </a:extLst>
          </p:cNvPr>
          <p:cNvCxnSpPr/>
          <p:nvPr/>
        </p:nvCxnSpPr>
        <p:spPr>
          <a:xfrm>
            <a:off x="2839617" y="4879910"/>
            <a:ext cx="0" cy="67180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7BB7851-44D2-09DF-8C56-763FD9429E84}"/>
              </a:ext>
            </a:extLst>
          </p:cNvPr>
          <p:cNvSpPr/>
          <p:nvPr/>
        </p:nvSpPr>
        <p:spPr>
          <a:xfrm>
            <a:off x="8372670" y="4879910"/>
            <a:ext cx="2155371" cy="6718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A4F48D-9617-EFE8-3FBE-1835412E0C0C}"/>
              </a:ext>
            </a:extLst>
          </p:cNvPr>
          <p:cNvSpPr/>
          <p:nvPr/>
        </p:nvSpPr>
        <p:spPr>
          <a:xfrm>
            <a:off x="8509518" y="4991878"/>
            <a:ext cx="1866123" cy="4851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B9B2A8-FAD1-3ACB-7B32-E7F7C11A5553}"/>
                  </a:ext>
                </a:extLst>
              </p:cNvPr>
              <p:cNvSpPr/>
              <p:nvPr/>
            </p:nvSpPr>
            <p:spPr>
              <a:xfrm>
                <a:off x="4565779" y="5805520"/>
                <a:ext cx="2155371" cy="67180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dirty="0"/>
                  <a:t> 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   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dirty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sub>
                        <m:r>
                          <a:rPr lang="en-IN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              </m:t>
                    </m:r>
                    <m:sSub>
                      <m:sSub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B9B2A8-FAD1-3ACB-7B32-E7F7C11A55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5779" y="5805520"/>
                <a:ext cx="2155371" cy="6718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1285E05-DDDA-D1F4-018A-B26EF5BA49AA}"/>
              </a:ext>
            </a:extLst>
          </p:cNvPr>
          <p:cNvCxnSpPr/>
          <p:nvPr/>
        </p:nvCxnSpPr>
        <p:spPr>
          <a:xfrm>
            <a:off x="4976326" y="5805520"/>
            <a:ext cx="0" cy="67180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DE755A7-64D1-D92B-0D1A-A7948AF0219C}"/>
              </a:ext>
            </a:extLst>
          </p:cNvPr>
          <p:cNvCxnSpPr/>
          <p:nvPr/>
        </p:nvCxnSpPr>
        <p:spPr>
          <a:xfrm>
            <a:off x="5959151" y="5805520"/>
            <a:ext cx="0" cy="671804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4343FCE-FB7E-3021-DD76-E7A685D8C424}"/>
              </a:ext>
            </a:extLst>
          </p:cNvPr>
          <p:cNvSpPr/>
          <p:nvPr/>
        </p:nvSpPr>
        <p:spPr>
          <a:xfrm>
            <a:off x="4637314" y="5915608"/>
            <a:ext cx="2024743" cy="49452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B9CD62-A41F-72D3-3194-7CB070AE4658}"/>
              </a:ext>
            </a:extLst>
          </p:cNvPr>
          <p:cNvCxnSpPr>
            <a:cxnSpLocks/>
          </p:cNvCxnSpPr>
          <p:nvPr/>
        </p:nvCxnSpPr>
        <p:spPr>
          <a:xfrm>
            <a:off x="3694922" y="5355771"/>
            <a:ext cx="1026367" cy="3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392C23-11E1-D717-2499-7525541C62CA}"/>
              </a:ext>
            </a:extLst>
          </p:cNvPr>
          <p:cNvCxnSpPr>
            <a:cxnSpLocks/>
          </p:cNvCxnSpPr>
          <p:nvPr/>
        </p:nvCxnSpPr>
        <p:spPr>
          <a:xfrm flipH="1">
            <a:off x="6490999" y="5290456"/>
            <a:ext cx="1800804" cy="44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531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D2F6-33D1-9EDD-8626-3D9847E1D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Law of Total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5269E-B370-9E84-0367-1405FF79A0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</a:rPr>
                  <a:t>Looking at the previous figures: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/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dirty="0"/>
                  <a:t> are disjoint sets</a:t>
                </a:r>
              </a:p>
              <a:p>
                <a:r>
                  <a:rPr lang="en-IN" dirty="0"/>
                  <a:t> By the axiom of probability (Probability over union of pair-wise  </a:t>
                </a:r>
              </a:p>
              <a:p>
                <a:pPr marL="0" indent="0">
                  <a:buNone/>
                </a:pPr>
                <a:r>
                  <a:rPr lang="en-IN" dirty="0"/>
                  <a:t>    disjoint sets is same to the Probability over sum of disjoint sets)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IN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A5269E-B370-9E84-0367-1405FF79A0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528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61518-6CD4-4F04-EF0D-AF28E542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Law of Total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0DEF5-6D22-116A-9495-3A9DBEE6C2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IN" b="1" i="1" dirty="0"/>
                  <a:t>Example</a:t>
                </a:r>
                <a:r>
                  <a:rPr lang="en-IN" dirty="0"/>
                  <a:t>: There are four bags and each contain 100 marbles: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IN" dirty="0"/>
                  <a:t> Bag 1 has 75 red and 25 blue marbles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IN" dirty="0"/>
                  <a:t> Bag 2 has 60 red and 40 blue marbles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IN" dirty="0"/>
                  <a:t> Bag 3 has 45 red and 55 blue marbles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en-IN" dirty="0"/>
                  <a:t> Bag 4 has 30 red and 70 blue marbles</a:t>
                </a:r>
              </a:p>
              <a:p>
                <a:pPr marL="914400" lvl="2" indent="0">
                  <a:buNone/>
                </a:pPr>
                <a:r>
                  <a:rPr lang="en-IN" dirty="0"/>
                  <a:t> One choose one of the bags at random and then randomly pick a marble from the chosen </a:t>
                </a:r>
              </a:p>
              <a:p>
                <a:pPr marL="914400" lvl="2" indent="0">
                  <a:buNone/>
                </a:pPr>
                <a:r>
                  <a:rPr lang="en-IN" dirty="0"/>
                  <a:t> bag. What is the probability that the chosen marble is red ?</a:t>
                </a:r>
              </a:p>
              <a:p>
                <a:pPr marL="0" indent="0">
                  <a:buNone/>
                </a:pPr>
                <a:r>
                  <a:rPr lang="en-IN" dirty="0"/>
                  <a:t> </a:t>
                </a:r>
                <a:r>
                  <a:rPr lang="en-IN" b="1" i="1" dirty="0"/>
                  <a:t>Sol</a:t>
                </a:r>
                <a:r>
                  <a:rPr lang="en-IN" dirty="0"/>
                  <a:t>: Let R be the event that the chosen marble is red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dirty="0"/>
                  <a:t> be the </a:t>
                </a:r>
              </a:p>
              <a:p>
                <a:pPr marL="0" indent="0">
                  <a:buNone/>
                </a:pPr>
                <a:r>
                  <a:rPr lang="en-IN" dirty="0"/>
                  <a:t>        event that the chosen bag is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IN" dirty="0"/>
                  <a:t>. We have:</a:t>
                </a:r>
              </a:p>
              <a:p>
                <a:pPr marL="0" indent="0">
                  <a:buNone/>
                </a:pPr>
                <a:r>
                  <a:rPr lang="en-IN" dirty="0"/>
                  <a:t>      </a:t>
                </a:r>
                <a14:m>
                  <m:oMath xmlns:m="http://schemas.openxmlformats.org/officeDocument/2006/math"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000" i="1" dirty="0">
                        <a:latin typeface="Cambria Math" panose="02040503050406030204" pitchFamily="18" charset="0"/>
                      </a:rPr>
                      <m:t>=0.75,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000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6,  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sz="2000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IN" sz="20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0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0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IN" sz="2000" i="1" dirty="0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IN" sz="2000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IN" sz="2000" dirty="0"/>
              </a:p>
              <a:p>
                <a:pPr marL="0" indent="0">
                  <a:buNone/>
                </a:pPr>
                <a:r>
                  <a:rPr lang="en-IN" sz="2000" dirty="0"/>
                  <a:t>        </a:t>
                </a:r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0DEF5-6D22-116A-9495-3A9DBEE6C2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45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85298-A775-A61F-8DD1-688ECAB9A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Law of Total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66E049-C6D2-633D-12F3-A510E90934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N" sz="2800" dirty="0"/>
                  <a:t>Choosing the partition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2800" dirty="0"/>
                  <a:t>. This is a valid partition because:</a:t>
                </a:r>
              </a:p>
              <a:p>
                <a:pPr marL="0" indent="0">
                  <a:buNone/>
                </a:pPr>
                <a:r>
                  <a:rPr lang="en-IN" sz="2200" dirty="0"/>
                  <a:t>        a)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sz="2200" dirty="0"/>
                  <a:t> are disjoint (only one of them can happen i.e. mutually exclusive) </a:t>
                </a:r>
              </a:p>
              <a:p>
                <a:pPr marL="0" indent="0">
                  <a:buNone/>
                </a:pPr>
                <a:r>
                  <a:rPr lang="en-IN" sz="2200" dirty="0"/>
                  <a:t>        b) As one of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IN" sz="2200" dirty="0"/>
                  <a:t>  will be chosen for sure, hence their union will be the entire </a:t>
                </a:r>
              </a:p>
              <a:p>
                <a:pPr marL="0" indent="0">
                  <a:buNone/>
                </a:pPr>
                <a:r>
                  <a:rPr lang="en-IN" sz="2200" dirty="0"/>
                  <a:t>            sample space i.e. </a:t>
                </a:r>
                <a14:m>
                  <m:oMath xmlns:m="http://schemas.openxmlformats.org/officeDocument/2006/math"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⋃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⋃</m:t>
                        </m:r>
                        <m:sSub>
                          <m:sSubPr>
                            <m:ctrlPr>
                              <a:rPr lang="en-I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      Using the law of total probability, one can write:</a:t>
                </a:r>
              </a:p>
              <a:p>
                <a:pPr marL="0" indent="0">
                  <a:buNone/>
                </a:pPr>
                <a:r>
                  <a:rPr lang="en-IN" sz="2200" dirty="0"/>
                  <a:t>      </a:t>
                </a:r>
                <a14:m>
                  <m:oMath xmlns:m="http://schemas.openxmlformats.org/officeDocument/2006/math"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  <m:r>
                      <a:rPr lang="en-IN" sz="2200" b="0" i="0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m:rPr>
                            <m:brk m:alnAt="7"/>
                          </m:rPr>
                          <a:rPr lang="en-IN" sz="22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≤3</m:t>
                        </m:r>
                      </m:sub>
                      <m:sup/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∩ </m:t>
                        </m:r>
                        <m:sSub>
                          <m:sSubPr>
                            <m:ctrlPr>
                              <a:rPr lang="en-I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 err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200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2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2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2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IN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2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2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sz="22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sz="22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IN" sz="2200" i="1" dirty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I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IN" sz="2200" i="1" dirty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2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2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IN" sz="22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IN" sz="2200" dirty="0"/>
              </a:p>
              <a:p>
                <a:pPr marL="0" indent="0">
                  <a:buNone/>
                </a:pPr>
                <a:r>
                  <a:rPr lang="en-IN" sz="2200" dirty="0"/>
                  <a:t> </a:t>
                </a:r>
                <a14:m>
                  <m:oMath xmlns:m="http://schemas.openxmlformats.org/officeDocument/2006/math">
                    <m:r>
                      <a:rPr lang="en-IN" sz="2200" b="0" i="0" smtClean="0">
                        <a:latin typeface="Cambria Math" panose="02040503050406030204" pitchFamily="18" charset="0"/>
                      </a:rPr>
                      <m:t>                </m:t>
                    </m:r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0.75</m:t>
                        </m:r>
                      </m:e>
                    </m:d>
                    <m:f>
                      <m:fPr>
                        <m:ctrlPr>
                          <a:rPr lang="en-IN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2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IN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f>
                      <m:fPr>
                        <m:ctrlPr>
                          <a:rPr lang="en-IN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2200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IN" sz="2200" b="0" i="1" smtClean="0">
                        <a:latin typeface="Cambria Math" panose="02040503050406030204" pitchFamily="18" charset="0"/>
                      </a:rPr>
                      <m:t>=0.525</m:t>
                    </m:r>
                  </m:oMath>
                </a14:m>
                <a:endParaRPr lang="en-IN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66E049-C6D2-633D-12F3-A510E90934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09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5A21-A82C-E235-DDD9-EA0FE2E2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Independence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E4D04-B498-1E94-E604-58565E18E7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Two events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are independent if the occurrence of one event does not affect the probability of occurrence of the other event i.e.</a:t>
                </a:r>
              </a:p>
              <a:p>
                <a:pPr marL="0" indent="0">
                  <a:buNone/>
                </a:pPr>
                <a:r>
                  <a:rPr lang="en-IN" dirty="0"/>
                  <a:t>    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EE4D04-B498-1E94-E604-58565E18E7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220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8B0F2-2476-2F16-58A7-E7541F970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Independence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B1EA-9005-89F2-74EB-7628703EEB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IN" dirty="0"/>
                  <a:t>Example: One picks a number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from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 2, 3, …, 10</m:t>
                        </m:r>
                      </m:e>
                    </m:d>
                  </m:oMath>
                </a14:m>
                <a:r>
                  <a:rPr lang="en-IN" dirty="0"/>
                  <a:t> randomly. Also, suppose</a:t>
                </a:r>
              </a:p>
              <a:p>
                <a:pPr marL="0" indent="0">
                  <a:buNone/>
                </a:pPr>
                <a:r>
                  <a:rPr lang="en-IN" dirty="0"/>
                  <a:t>    that all outcomes are equally likely. Let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be the event that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is less than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7,</m:t>
                    </m:r>
                  </m:oMath>
                </a14:m>
                <a:r>
                  <a:rPr lang="en-IN" dirty="0"/>
                  <a:t> and</a:t>
                </a:r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be the event that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IN" dirty="0"/>
                  <a:t> is an even number. Are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dirty="0"/>
                  <a:t> independent?</a:t>
                </a:r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  <a:r>
                  <a:rPr lang="en-IN" sz="2600" dirty="0"/>
                  <a:t>(Hossein </a:t>
                </a:r>
                <a:r>
                  <a:rPr lang="en-IN" sz="2600" dirty="0" err="1"/>
                  <a:t>Pishro</a:t>
                </a:r>
                <a:r>
                  <a:rPr lang="en-IN" sz="2600" dirty="0"/>
                  <a:t> Nik)</a:t>
                </a:r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  <a:r>
                  <a:rPr lang="en-IN" u="sng" dirty="0"/>
                  <a:t>Sol: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1, 2, 3, 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4, 5, 6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4, 6, 8, 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={2, 4, 6}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   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=0.6, 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=0.5,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=0.3 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    What will be </a:t>
                </a:r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IN" sz="2400" i="1" dirty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IN" sz="2400" b="0" i="1" dirty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:r>
                  <a:rPr lang="en-IN" sz="2400" dirty="0"/>
                  <a:t>     Hence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/>
                  <a:t> and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sz="2400" dirty="0"/>
                  <a:t> will be independent. Knowing that </a:t>
                </a: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IN" sz="2400" dirty="0"/>
                  <a:t> has occurred does not change our belief </a:t>
                </a:r>
              </a:p>
              <a:p>
                <a:pPr marL="0" indent="0">
                  <a:buNone/>
                </a:pPr>
                <a:r>
                  <a:rPr lang="en-IN" sz="2400" dirty="0"/>
                  <a:t>     about the probability of </a:t>
                </a:r>
                <a14:m>
                  <m:oMath xmlns:m="http://schemas.openxmlformats.org/officeDocument/2006/math">
                    <m:r>
                      <a:rPr lang="en-IN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IN" sz="2400" dirty="0"/>
                  <a:t>. </a:t>
                </a:r>
              </a:p>
              <a:p>
                <a:pPr marL="0" indent="0">
                  <a:buNone/>
                </a:pPr>
                <a:r>
                  <a:rPr lang="en-IN" sz="2400" dirty="0"/>
                  <a:t>     Also note that the </a:t>
                </a:r>
                <a:r>
                  <a:rPr lang="en-IN" sz="2400" i="1" dirty="0"/>
                  <a:t>two events are about the same random number, </a:t>
                </a:r>
                <a:r>
                  <a:rPr lang="en-IN" sz="2400" dirty="0"/>
                  <a:t>but they are </a:t>
                </a:r>
                <a:r>
                  <a:rPr lang="en-IN" sz="2400" i="1" dirty="0"/>
                  <a:t>independent</a:t>
                </a:r>
                <a:r>
                  <a:rPr lang="en-IN" sz="2400" dirty="0"/>
                  <a:t> </a:t>
                </a:r>
              </a:p>
              <a:p>
                <a:pPr marL="0" indent="0">
                  <a:buNone/>
                </a:pPr>
                <a:r>
                  <a:rPr lang="en-IN" sz="2400" dirty="0"/>
                  <a:t>     because they satisfy the definition.</a:t>
                </a:r>
                <a:r>
                  <a:rPr lang="en-IN" sz="2400" i="1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D5B1EA-9005-89F2-74EB-7628703EEB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661" b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543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1120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Wingdings</vt:lpstr>
      <vt:lpstr>Office Theme</vt:lpstr>
      <vt:lpstr>Law of Total Probability and Independence</vt:lpstr>
      <vt:lpstr>Example </vt:lpstr>
      <vt:lpstr>Law of Total Probability</vt:lpstr>
      <vt:lpstr>Law of Total Probability</vt:lpstr>
      <vt:lpstr>Law of Total Probability</vt:lpstr>
      <vt:lpstr>Law of Total Probability</vt:lpstr>
      <vt:lpstr>Law of Total Probability</vt:lpstr>
      <vt:lpstr>Independence</vt:lpstr>
      <vt:lpstr>Independence</vt:lpstr>
      <vt:lpstr>Example 1 Professor Perception</vt:lpstr>
      <vt:lpstr>Example 2 Spam Filter</vt:lpstr>
      <vt:lpstr>                             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 Z</dc:creator>
  <cp:lastModifiedBy>N Z</cp:lastModifiedBy>
  <cp:revision>4</cp:revision>
  <dcterms:created xsi:type="dcterms:W3CDTF">2025-01-21T10:48:34Z</dcterms:created>
  <dcterms:modified xsi:type="dcterms:W3CDTF">2025-01-22T06:59:24Z</dcterms:modified>
</cp:coreProperties>
</file>