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6" r:id="rId2"/>
    <p:sldId id="278" r:id="rId3"/>
    <p:sldId id="284" r:id="rId4"/>
    <p:sldId id="282" r:id="rId5"/>
    <p:sldId id="279" r:id="rId6"/>
    <p:sldId id="280" r:id="rId7"/>
    <p:sldId id="281" r:id="rId8"/>
    <p:sldId id="283" r:id="rId9"/>
    <p:sldId id="285" r:id="rId10"/>
    <p:sldId id="258" r:id="rId11"/>
    <p:sldId id="259" r:id="rId12"/>
    <p:sldId id="260" r:id="rId13"/>
    <p:sldId id="261" r:id="rId14"/>
    <p:sldId id="286" r:id="rId15"/>
    <p:sldId id="294" r:id="rId16"/>
    <p:sldId id="262" r:id="rId17"/>
    <p:sldId id="275" r:id="rId18"/>
    <p:sldId id="287" r:id="rId19"/>
    <p:sldId id="288" r:id="rId20"/>
    <p:sldId id="291" r:id="rId21"/>
    <p:sldId id="266" r:id="rId22"/>
    <p:sldId id="289" r:id="rId23"/>
    <p:sldId id="267" r:id="rId24"/>
    <p:sldId id="290" r:id="rId25"/>
    <p:sldId id="268" r:id="rId26"/>
    <p:sldId id="292" r:id="rId27"/>
    <p:sldId id="269" r:id="rId28"/>
    <p:sldId id="293" r:id="rId29"/>
    <p:sldId id="270" r:id="rId30"/>
    <p:sldId id="271" r:id="rId31"/>
    <p:sldId id="272" r:id="rId32"/>
    <p:sldId id="273" r:id="rId33"/>
    <p:sldId id="274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CE638-1C19-4C4B-B752-4FF16EE81277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7B7DD-4EDD-477C-A85D-1F88FC1AD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5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44575" y="685800"/>
            <a:ext cx="6540500" cy="3679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903413" y="4572709"/>
            <a:ext cx="4780815" cy="41148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0" dirty="0">
                <a:latin typeface="Arial" pitchFamily="34" charset="0"/>
                <a:cs typeface="Arial" pitchFamily="34" charset="0"/>
              </a:rPr>
              <a:t>Add instructor notes here. </a:t>
            </a:r>
          </a:p>
        </p:txBody>
      </p:sp>
    </p:spTree>
    <p:extLst>
      <p:ext uri="{BB962C8B-B14F-4D97-AF65-F5344CB8AC3E}">
        <p14:creationId xmlns:p14="http://schemas.microsoft.com/office/powerpoint/2010/main" val="219475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0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79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Graphic 97">
            <a:extLst>
              <a:ext uri="{FF2B5EF4-FFF2-40B4-BE49-F238E27FC236}">
                <a16:creationId xmlns:a16="http://schemas.microsoft.com/office/drawing/2014/main" id="{46279687-00F0-4823-8159-585447C12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127434" y="0"/>
            <a:ext cx="7064567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9" y="3068962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2250"/>
              </a:lnSpc>
              <a:defRPr lang="en-US" sz="1950" b="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3932561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rgbClr val="0070AD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988" y="6101474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7899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2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4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5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0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9D90C-D42E-44D8-A5A3-58B86B3DF5CE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46EC-1BAB-41FF-83BB-9DFC88504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829991" y="3068962"/>
            <a:ext cx="4562342" cy="72072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ndara" panose="020E0502030303020204" pitchFamily="34" charset="0"/>
              </a:rPr>
              <a:t>Microservices With </a:t>
            </a:r>
            <a:br>
              <a:rPr lang="en-US" sz="4400" dirty="0">
                <a:latin typeface="Candara" panose="020E0502030303020204" pitchFamily="34" charset="0"/>
              </a:rPr>
            </a:br>
            <a:br>
              <a:rPr lang="en-US" sz="4400" dirty="0">
                <a:latin typeface="Candara" panose="020E0502030303020204" pitchFamily="34" charset="0"/>
              </a:rPr>
            </a:br>
            <a:r>
              <a:rPr lang="en-US" sz="4400" dirty="0">
                <a:latin typeface="Candara" panose="020E0502030303020204" pitchFamily="34" charset="0"/>
              </a:rPr>
              <a:t>Spring Boot</a:t>
            </a:r>
            <a:br>
              <a:rPr lang="en-US" sz="2000" dirty="0">
                <a:solidFill>
                  <a:srgbClr val="000000"/>
                </a:solidFill>
                <a:latin typeface="Candara" panose="020E0502030303020204" pitchFamily="34" charset="0"/>
                <a:ea typeface="ＭＳ Ｐゴシック" pitchFamily="34" charset="-128"/>
              </a:rPr>
            </a:br>
            <a:endParaRPr lang="en-US" b="0" dirty="0">
              <a:solidFill>
                <a:srgbClr val="000000"/>
              </a:solidFill>
              <a:latin typeface="Candara" panose="020E0502030303020204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495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73685"/>
            <a:ext cx="10271760" cy="1017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chemeClr val="accent1"/>
              </a:solidFill>
            </a:endParaRPr>
          </a:p>
          <a:p>
            <a:pPr algn="l"/>
            <a:endParaRPr lang="en-US" sz="4000" dirty="0">
              <a:solidFill>
                <a:schemeClr val="accent1"/>
              </a:solidFill>
            </a:endParaRPr>
          </a:p>
          <a:p>
            <a:pPr algn="l"/>
            <a:endParaRPr lang="en-US" sz="4000" dirty="0">
              <a:solidFill>
                <a:schemeClr val="accent1"/>
              </a:solidFill>
            </a:endParaRPr>
          </a:p>
          <a:p>
            <a:pPr algn="l"/>
            <a:endParaRPr lang="en-US" sz="4000" dirty="0">
              <a:solidFill>
                <a:schemeClr val="accent1"/>
              </a:solidFill>
            </a:endParaRPr>
          </a:p>
          <a:p>
            <a:pPr algn="l"/>
            <a:endParaRPr lang="en-US" sz="4000" dirty="0">
              <a:solidFill>
                <a:schemeClr val="accent1"/>
              </a:solidFill>
            </a:endParaRPr>
          </a:p>
          <a:p>
            <a:pPr algn="l"/>
            <a:endParaRPr lang="en-US" sz="4000" dirty="0">
              <a:solidFill>
                <a:schemeClr val="accent1"/>
              </a:solidFill>
            </a:endParaRPr>
          </a:p>
          <a:p>
            <a:pPr algn="l"/>
            <a:r>
              <a:rPr lang="en-US" sz="4000" dirty="0">
                <a:solidFill>
                  <a:schemeClr val="accent1"/>
                </a:solidFill>
              </a:rPr>
              <a:t>Spring Initializer continue..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483200"/>
            <a:ext cx="9613300" cy="51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26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386060" cy="1017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2300" dirty="0">
                <a:solidFill>
                  <a:schemeClr val="accent1"/>
                </a:solidFill>
              </a:rPr>
              <a:t>Spring Initializer continue..</a:t>
            </a:r>
          </a:p>
          <a:p>
            <a:pPr algn="l"/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030"/>
            <a:ext cx="8652510" cy="461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73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245" y="2054225"/>
            <a:ext cx="4267525" cy="447074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386060" cy="1017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0" dirty="0">
                <a:solidFill>
                  <a:schemeClr val="accent1"/>
                </a:solidFill>
              </a:rPr>
              <a:t>Spring Initializer Importing the project</a:t>
            </a:r>
          </a:p>
          <a:p>
            <a:pPr algn="l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2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386060" cy="1017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0" dirty="0">
                <a:solidFill>
                  <a:schemeClr val="accent1"/>
                </a:solidFill>
              </a:rPr>
              <a:t>Spring Initializer Importing the project continue..</a:t>
            </a:r>
          </a:p>
          <a:p>
            <a:pPr algn="l"/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570" y="1138237"/>
            <a:ext cx="5737860" cy="55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4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420350" cy="15312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0" dirty="0">
                <a:solidFill>
                  <a:schemeClr val="accent1"/>
                </a:solidFill>
              </a:rPr>
              <a:t>Spring Boot : @</a:t>
            </a:r>
            <a:r>
              <a:rPr lang="en-US" sz="9600" b="1" dirty="0" err="1">
                <a:solidFill>
                  <a:schemeClr val="bg2">
                    <a:lumMod val="75000"/>
                  </a:schemeClr>
                </a:solidFill>
              </a:rPr>
              <a:t>SpringBootApplication</a:t>
            </a:r>
            <a:endParaRPr lang="en-US" sz="10000" dirty="0">
              <a:solidFill>
                <a:schemeClr val="accent1"/>
              </a:solidFill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r>
              <a:rPr lang="en-US" sz="7200" dirty="0">
                <a:solidFill>
                  <a:schemeClr val="bg2">
                    <a:lumMod val="75000"/>
                  </a:schemeClr>
                </a:solidFill>
              </a:rPr>
              <a:t>The main class should annotated with @</a:t>
            </a:r>
            <a:r>
              <a:rPr lang="en-US" sz="7200" b="1" dirty="0" err="1">
                <a:solidFill>
                  <a:schemeClr val="bg2">
                    <a:lumMod val="75000"/>
                  </a:schemeClr>
                </a:solidFill>
              </a:rPr>
              <a:t>SpringBootApplication</a:t>
            </a:r>
            <a:r>
              <a:rPr lang="en-US" sz="7200" b="1" dirty="0">
                <a:solidFill>
                  <a:schemeClr val="bg2">
                    <a:lumMod val="75000"/>
                  </a:schemeClr>
                </a:solidFill>
              </a:rPr>
              <a:t> Which is actually inherit the three annotation </a:t>
            </a:r>
          </a:p>
          <a:p>
            <a:pPr algn="l"/>
            <a:r>
              <a:rPr lang="en-US" sz="7200" b="1" dirty="0">
                <a:solidFill>
                  <a:schemeClr val="bg2">
                    <a:lumMod val="75000"/>
                  </a:schemeClr>
                </a:solidFill>
              </a:rPr>
              <a:t>@</a:t>
            </a:r>
            <a:r>
              <a:rPr lang="en-US" sz="7200" b="1" dirty="0" err="1">
                <a:solidFill>
                  <a:schemeClr val="bg2">
                    <a:lumMod val="75000"/>
                  </a:schemeClr>
                </a:solidFill>
              </a:rPr>
              <a:t>SpringBootConfiguration</a:t>
            </a:r>
            <a:endParaRPr lang="en-US" sz="7200" b="1" dirty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sz="7200" b="1" dirty="0">
                <a:solidFill>
                  <a:schemeClr val="bg2">
                    <a:lumMod val="75000"/>
                  </a:schemeClr>
                </a:solidFill>
              </a:rPr>
              <a:t>@</a:t>
            </a:r>
            <a:r>
              <a:rPr lang="en-US" sz="7200" b="1" dirty="0" err="1">
                <a:solidFill>
                  <a:schemeClr val="bg2">
                    <a:lumMod val="75000"/>
                  </a:schemeClr>
                </a:solidFill>
              </a:rPr>
              <a:t>EnableAutoConfiguration</a:t>
            </a:r>
            <a:endParaRPr lang="en-US" sz="7200" b="1" dirty="0">
              <a:solidFill>
                <a:schemeClr val="bg2">
                  <a:lumMod val="75000"/>
                </a:schemeClr>
              </a:solidFill>
            </a:endParaRPr>
          </a:p>
          <a:p>
            <a:pPr algn="l"/>
            <a:r>
              <a:rPr lang="en-US" sz="7200" b="1" dirty="0">
                <a:solidFill>
                  <a:schemeClr val="bg2">
                    <a:lumMod val="75000"/>
                  </a:schemeClr>
                </a:solidFill>
              </a:rPr>
              <a:t>@</a:t>
            </a:r>
            <a:r>
              <a:rPr lang="en-US" sz="7200" b="1" dirty="0" err="1">
                <a:solidFill>
                  <a:schemeClr val="bg2">
                    <a:lumMod val="75000"/>
                  </a:schemeClr>
                </a:solidFill>
              </a:rPr>
              <a:t>ComponentScan</a:t>
            </a:r>
            <a:endParaRPr lang="en-US" sz="7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5" y="2029820"/>
            <a:ext cx="6238045" cy="25392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5" y="4702562"/>
            <a:ext cx="7986835" cy="187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14265" y="809872"/>
            <a:ext cx="10260330" cy="10864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300" dirty="0">
                <a:solidFill>
                  <a:schemeClr val="accent1"/>
                </a:solidFill>
              </a:rPr>
              <a:t>Spring boot </a:t>
            </a:r>
            <a:r>
              <a:rPr lang="en-US" sz="7300" dirty="0" err="1">
                <a:solidFill>
                  <a:schemeClr val="accent1"/>
                </a:solidFill>
              </a:rPr>
              <a:t>Application.properties</a:t>
            </a:r>
            <a:endParaRPr lang="en-US" sz="7300" dirty="0">
              <a:solidFill>
                <a:schemeClr val="accent1"/>
              </a:solidFill>
            </a:endParaRP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64" y="1546859"/>
            <a:ext cx="9541315" cy="41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4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386060" cy="10179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0" dirty="0">
                <a:solidFill>
                  <a:schemeClr val="accent1"/>
                </a:solidFill>
              </a:rPr>
              <a:t>Running Spring Boot project</a:t>
            </a:r>
          </a:p>
          <a:p>
            <a:pPr algn="l"/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Right click on </a:t>
            </a:r>
            <a:r>
              <a:rPr lang="en-US" dirty="0" err="1">
                <a:solidFill>
                  <a:schemeClr val="accent1"/>
                </a:solidFill>
              </a:rPr>
              <a:t>CustomerApplication</a:t>
            </a:r>
            <a:r>
              <a:rPr lang="en-US" dirty="0">
                <a:solidFill>
                  <a:schemeClr val="accent1"/>
                </a:solidFill>
              </a:rPr>
              <a:t> class  and select Run As </a:t>
            </a:r>
            <a:r>
              <a:rPr lang="en-US" dirty="0" err="1">
                <a:solidFill>
                  <a:schemeClr val="accent1"/>
                </a:solidFill>
              </a:rPr>
              <a:t>SpringBoot</a:t>
            </a:r>
            <a:r>
              <a:rPr lang="en-US" dirty="0">
                <a:solidFill>
                  <a:schemeClr val="accent1"/>
                </a:solidFill>
              </a:rPr>
              <a:t> App.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3200"/>
            <a:ext cx="9475470" cy="504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0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671810" cy="10293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/>
                </a:solidFill>
              </a:rPr>
              <a:t>Postman : testing hello world (http://localhost:8080/customers)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490"/>
            <a:ext cx="9551670" cy="50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64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-3 : – Lab(Customer Microservice)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643110" cy="21634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Create Customer</a:t>
            </a:r>
          </a:p>
          <a:p>
            <a:pPr marL="457200" indent="-457200">
              <a:buAutoNum type="arabicPeriod"/>
            </a:pPr>
            <a:r>
              <a:rPr lang="en-US" sz="2000" dirty="0"/>
              <a:t>Get Customer</a:t>
            </a:r>
          </a:p>
          <a:p>
            <a:pPr marL="457200" indent="-457200">
              <a:buAutoNum type="arabicPeriod"/>
            </a:pPr>
            <a:r>
              <a:rPr lang="en-US" sz="2000" dirty="0"/>
              <a:t>Get All Customer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Customer</a:t>
            </a:r>
          </a:p>
          <a:p>
            <a:pPr marL="457200" indent="-457200">
              <a:buAutoNum type="arabicPeriod"/>
            </a:pPr>
            <a:r>
              <a:rPr lang="en-US" sz="2000" dirty="0"/>
              <a:t>Delete Customer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45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105"/>
            <a:ext cx="10515600" cy="7664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Project Package Setup : Customer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03638"/>
              </p:ext>
            </p:extLst>
          </p:nvPr>
        </p:nvGraphicFramePr>
        <p:xfrm>
          <a:off x="219710" y="1143000"/>
          <a:ext cx="1175258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90">
                  <a:extLst>
                    <a:ext uri="{9D8B030D-6E8A-4147-A177-3AD203B41FA5}">
                      <a16:colId xmlns:a16="http://schemas.microsoft.com/office/drawing/2014/main" val="4095006909"/>
                    </a:ext>
                  </a:extLst>
                </a:gridCol>
                <a:gridCol w="5876290">
                  <a:extLst>
                    <a:ext uri="{9D8B030D-6E8A-4147-A177-3AD203B41FA5}">
                      <a16:colId xmlns:a16="http://schemas.microsoft.com/office/drawing/2014/main" val="1199799520"/>
                    </a:ext>
                  </a:extLst>
                </a:gridCol>
              </a:tblGrid>
              <a:tr h="363395">
                <a:tc>
                  <a:txBody>
                    <a:bodyPr/>
                    <a:lstStyle/>
                    <a:p>
                      <a:r>
                        <a:rPr lang="en-US" dirty="0"/>
                        <a:t>Package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859085"/>
                  </a:ext>
                </a:extLst>
              </a:tr>
              <a:tr h="908488">
                <a:tc>
                  <a:txBody>
                    <a:bodyPr/>
                    <a:lstStyle/>
                    <a:p>
                      <a:r>
                        <a:rPr lang="en-US" dirty="0" err="1"/>
                        <a:t>com.capgemini.training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package contains the class which</a:t>
                      </a:r>
                      <a:r>
                        <a:rPr lang="en-US" baseline="0" dirty="0"/>
                        <a:t> is used to start the Spring boot application and annotated with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SpringBootApplication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757862"/>
                  </a:ext>
                </a:extLst>
              </a:tr>
              <a:tr h="908488">
                <a:tc>
                  <a:txBody>
                    <a:bodyPr/>
                    <a:lstStyle/>
                    <a:p>
                      <a:r>
                        <a:rPr lang="en-US" dirty="0" err="1"/>
                        <a:t>com.capgemini.training.commandrunner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all the class which is used to call the functionality on the application start up and should implements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CommandLineRunner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12738"/>
                  </a:ext>
                </a:extLst>
              </a:tr>
              <a:tr h="635942">
                <a:tc>
                  <a:txBody>
                    <a:bodyPr/>
                    <a:lstStyle/>
                    <a:p>
                      <a:r>
                        <a:rPr lang="en-US" dirty="0" err="1"/>
                        <a:t>com.capgemini.training.controller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the</a:t>
                      </a:r>
                      <a:r>
                        <a:rPr lang="en-US" baseline="0" dirty="0"/>
                        <a:t> controller classes and must be annotated with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RestController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53638"/>
                  </a:ext>
                </a:extLst>
              </a:tr>
              <a:tr h="635942">
                <a:tc>
                  <a:txBody>
                    <a:bodyPr/>
                    <a:lstStyle/>
                    <a:p>
                      <a:r>
                        <a:rPr lang="en-US" dirty="0" err="1"/>
                        <a:t>com.capgemini.training.customer.entity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all the entity classes and annotated with @</a:t>
                      </a:r>
                      <a:r>
                        <a:rPr lang="en-US" b="1" baseline="0" dirty="0"/>
                        <a:t>Entity</a:t>
                      </a:r>
                      <a:r>
                        <a:rPr lang="en-US" baseline="0" dirty="0"/>
                        <a:t>. These classed are used to have ORM mapping.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072710"/>
                  </a:ext>
                </a:extLst>
              </a:tr>
              <a:tr h="1181034">
                <a:tc>
                  <a:txBody>
                    <a:bodyPr/>
                    <a:lstStyle/>
                    <a:p>
                      <a:r>
                        <a:rPr lang="en-US" dirty="0" err="1"/>
                        <a:t>com.capgemini.training.repository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all the </a:t>
                      </a:r>
                      <a:r>
                        <a:rPr lang="en-US" dirty="0"/>
                        <a:t>repository</a:t>
                      </a:r>
                      <a:r>
                        <a:rPr lang="en-US" baseline="0" dirty="0"/>
                        <a:t> classes and annotated with @</a:t>
                      </a:r>
                      <a:r>
                        <a:rPr lang="en-US" b="1" baseline="0" dirty="0"/>
                        <a:t>R</a:t>
                      </a:r>
                      <a:r>
                        <a:rPr lang="en-US" b="1" dirty="0"/>
                        <a:t>epository</a:t>
                      </a:r>
                      <a:r>
                        <a:rPr lang="en-US" dirty="0"/>
                        <a:t>. These classed are used to perform</a:t>
                      </a:r>
                      <a:r>
                        <a:rPr lang="en-US" baseline="0" dirty="0"/>
                        <a:t> the DB operations.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744028"/>
                  </a:ext>
                </a:extLst>
              </a:tr>
              <a:tr h="635942">
                <a:tc>
                  <a:txBody>
                    <a:bodyPr/>
                    <a:lstStyle/>
                    <a:p>
                      <a:r>
                        <a:rPr lang="en-US" dirty="0" err="1"/>
                        <a:t>com.capgemini.training.service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</a:t>
                      </a:r>
                      <a:r>
                        <a:rPr lang="en-US" baseline="0" dirty="0"/>
                        <a:t> all the service classes and annotated with @</a:t>
                      </a:r>
                      <a:r>
                        <a:rPr lang="en-US" b="1" baseline="0" dirty="0"/>
                        <a:t>Service</a:t>
                      </a:r>
                      <a:r>
                        <a:rPr lang="en-US" baseline="0" dirty="0"/>
                        <a:t> annotation.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63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33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Objectives : Microservice  with Spring Boot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28860" cy="4312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Section -1- 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    What is Spring Boot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    Why using Spring Boot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    Keys features.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Section-2- Spring Boot setup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  Setup development environment.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  Create a project using Spring Initializer.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 Setup and run Spring boot App.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 Create a Rest Controller with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8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Create Customer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3100" dirty="0">
                <a:solidFill>
                  <a:schemeClr val="accent1"/>
                </a:solidFill>
              </a:rPr>
              <a:t>HTTP Verb : POST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55" y="1691640"/>
            <a:ext cx="80962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721674"/>
            <a:ext cx="6188213" cy="10106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0" y="3082640"/>
            <a:ext cx="4868228" cy="1254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88994"/>
            <a:ext cx="6450168" cy="7319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Create Customer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122015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" y="264128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430" y="437864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2436743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5" y="1468755"/>
            <a:ext cx="8096250" cy="47434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Get Customer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HTTP Verb : GET</a:t>
            </a:r>
          </a:p>
        </p:txBody>
      </p:sp>
    </p:spTree>
    <p:extLst>
      <p:ext uri="{BB962C8B-B14F-4D97-AF65-F5344CB8AC3E}">
        <p14:creationId xmlns:p14="http://schemas.microsoft.com/office/powerpoint/2010/main" val="4242943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631632"/>
            <a:ext cx="5540454" cy="1009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" y="2992278"/>
            <a:ext cx="5964303" cy="1035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22" y="4739671"/>
            <a:ext cx="6450168" cy="7319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Get Customer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" y="122015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7720" y="264128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430" y="437864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84902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05" y="1308735"/>
            <a:ext cx="8096250" cy="474345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Get All Customer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HTTP Verb : GET</a:t>
            </a:r>
          </a:p>
        </p:txBody>
      </p:sp>
    </p:spTree>
    <p:extLst>
      <p:ext uri="{BB962C8B-B14F-4D97-AF65-F5344CB8AC3E}">
        <p14:creationId xmlns:p14="http://schemas.microsoft.com/office/powerpoint/2010/main" val="2462421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" y="1704736"/>
            <a:ext cx="4504985" cy="905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" y="2941858"/>
            <a:ext cx="5401628" cy="1546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" y="4847572"/>
            <a:ext cx="6450168" cy="7319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get All Customers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760" y="122015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" y="264128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567" y="4362988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4125220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update Customer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3100" dirty="0">
                <a:solidFill>
                  <a:schemeClr val="accent1"/>
                </a:solidFill>
              </a:rPr>
              <a:t>HTTP Verb : 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135" y="1663065"/>
            <a:ext cx="80962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661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1661397"/>
            <a:ext cx="5526305" cy="967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3044665"/>
            <a:ext cx="5349905" cy="1048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" y="4780597"/>
            <a:ext cx="6450168" cy="7319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7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update Customer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6760" y="122015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Controller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720" y="264128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430" y="4378642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DAO</a:t>
            </a:r>
          </a:p>
        </p:txBody>
      </p:sp>
    </p:spTree>
    <p:extLst>
      <p:ext uri="{BB962C8B-B14F-4D97-AF65-F5344CB8AC3E}">
        <p14:creationId xmlns:p14="http://schemas.microsoft.com/office/powerpoint/2010/main" val="3963305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Customer Microservice: delete Customer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3100" dirty="0">
                <a:solidFill>
                  <a:schemeClr val="accent1"/>
                </a:solidFill>
              </a:rPr>
              <a:t>HTTP Verb : DELETE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15" y="1628775"/>
            <a:ext cx="80962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72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90060" y="2925445"/>
            <a:ext cx="2333478" cy="880745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Objectives : Microservice  with Spring Boot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28860" cy="4312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Section – 3 – Lab(Customer Microservice)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Create Customer</a:t>
            </a:r>
          </a:p>
          <a:p>
            <a:pPr marL="457200" indent="-457200">
              <a:buAutoNum type="arabicPeriod"/>
            </a:pPr>
            <a:r>
              <a:rPr lang="en-US" sz="2000" dirty="0"/>
              <a:t>Get Customer</a:t>
            </a:r>
          </a:p>
          <a:p>
            <a:pPr marL="457200" indent="-457200">
              <a:buAutoNum type="arabicPeriod"/>
            </a:pPr>
            <a:r>
              <a:rPr lang="en-US" sz="2000" dirty="0"/>
              <a:t>Get All Customer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Customer</a:t>
            </a:r>
          </a:p>
          <a:p>
            <a:pPr marL="457200" indent="-457200">
              <a:buAutoNum type="arabicPeriod"/>
            </a:pPr>
            <a:r>
              <a:rPr lang="en-US" sz="2000" dirty="0"/>
              <a:t>Delete Customer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59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428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2381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130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513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3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386060" cy="3429635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1"/>
                </a:solidFill>
              </a:rPr>
              <a:t>Section -1</a:t>
            </a:r>
            <a:br>
              <a:rPr lang="en-US" dirty="0"/>
            </a:br>
            <a:r>
              <a:rPr lang="en-US" sz="4000" dirty="0">
                <a:solidFill>
                  <a:schemeClr val="accent1"/>
                </a:solidFill>
              </a:rPr>
              <a:t>Introduction Spring Boot </a:t>
            </a:r>
          </a:p>
        </p:txBody>
      </p:sp>
    </p:spTree>
    <p:extLst>
      <p:ext uri="{BB962C8B-B14F-4D97-AF65-F5344CB8AC3E}">
        <p14:creationId xmlns:p14="http://schemas.microsoft.com/office/powerpoint/2010/main" val="293485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45730" cy="10979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Spring Boot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1390" cy="3626485"/>
          </a:xfrm>
        </p:spPr>
        <p:txBody>
          <a:bodyPr>
            <a:normAutofit/>
          </a:bodyPr>
          <a:lstStyle/>
          <a:p>
            <a:r>
              <a:rPr lang="en-US" sz="2000" dirty="0"/>
              <a:t>Single point of focus (as opposed to large collection of spring-* projects).</a:t>
            </a:r>
          </a:p>
          <a:p>
            <a:r>
              <a:rPr lang="en-US" sz="2000" dirty="0"/>
              <a:t>A tool for getting started very quickly with Spring.</a:t>
            </a:r>
          </a:p>
          <a:p>
            <a:r>
              <a:rPr lang="en-US" sz="2000" dirty="0"/>
              <a:t>Common non-functional requirements for a "real" application.</a:t>
            </a:r>
          </a:p>
          <a:p>
            <a:r>
              <a:rPr lang="en-US" sz="2000" dirty="0"/>
              <a:t>Exposes a lot of useful features by default.</a:t>
            </a:r>
          </a:p>
          <a:p>
            <a:r>
              <a:rPr lang="en-US" sz="2000" dirty="0"/>
              <a:t>Gets out of the way quickly if you want to change defaults.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Why Using Spring Boot 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51620" cy="3615055"/>
          </a:xfrm>
        </p:spPr>
        <p:txBody>
          <a:bodyPr/>
          <a:lstStyle/>
          <a:p>
            <a:r>
              <a:rPr lang="en-US" sz="2000" dirty="0"/>
              <a:t>Convention over configuration</a:t>
            </a:r>
          </a:p>
          <a:p>
            <a:r>
              <a:rPr lang="en-US" sz="2000" dirty="0"/>
              <a:t>Easy and quickly to create stand alone applications.</a:t>
            </a:r>
          </a:p>
          <a:p>
            <a:r>
              <a:rPr lang="en-US" sz="2000" dirty="0"/>
              <a:t>Less Configuration</a:t>
            </a:r>
          </a:p>
          <a:p>
            <a:r>
              <a:rPr lang="en-US" sz="2000" dirty="0"/>
              <a:t>Running as Microservice.</a:t>
            </a:r>
          </a:p>
          <a:p>
            <a:r>
              <a:rPr lang="en-US" sz="2000" dirty="0"/>
              <a:t>More..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    Spring Data JPA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    Spring 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   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      Spring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8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Key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Standalone Spring applications.</a:t>
            </a:r>
          </a:p>
          <a:p>
            <a:r>
              <a:rPr lang="en-US" sz="2000" dirty="0"/>
              <a:t>No Code generation/ No XML config.</a:t>
            </a:r>
          </a:p>
          <a:p>
            <a:r>
              <a:rPr lang="en-US" sz="2000" dirty="0"/>
              <a:t>Automatic configuration.</a:t>
            </a:r>
          </a:p>
          <a:p>
            <a:r>
              <a:rPr lang="en-US" sz="2000" dirty="0"/>
              <a:t>Stater dependencies.</a:t>
            </a:r>
          </a:p>
          <a:p>
            <a:r>
              <a:rPr lang="en-US" sz="2000" dirty="0"/>
              <a:t>Embedded Tomcat or jetty.</a:t>
            </a:r>
          </a:p>
          <a:p>
            <a:r>
              <a:rPr lang="en-US" sz="2000" dirty="0"/>
              <a:t>Production Reddy environment.</a:t>
            </a:r>
          </a:p>
          <a:p>
            <a:r>
              <a:rPr lang="en-US" sz="2000" dirty="0"/>
              <a:t>Support for Profiles.</a:t>
            </a:r>
          </a:p>
          <a:p>
            <a:r>
              <a:rPr lang="en-US" sz="2000" dirty="0"/>
              <a:t>Support for cloud native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8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1810" cy="1863725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dirty="0"/>
            </a:br>
            <a:br>
              <a:rPr lang="en-US" sz="6000" dirty="0"/>
            </a:br>
            <a:r>
              <a:rPr lang="en-US" sz="6000" dirty="0">
                <a:solidFill>
                  <a:schemeClr val="accent1"/>
                </a:solidFill>
              </a:rPr>
              <a:t>Section -2</a:t>
            </a:r>
            <a:br>
              <a:rPr lang="en-US" sz="6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Spring Boot Configuration</a:t>
            </a: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505200" y="2496623"/>
            <a:ext cx="5695950" cy="117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   Create a project using Spring Initializer.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 Setup and run Spring boot App.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 Create a Rest Controller with </a:t>
            </a:r>
          </a:p>
        </p:txBody>
      </p:sp>
    </p:spTree>
    <p:extLst>
      <p:ext uri="{BB962C8B-B14F-4D97-AF65-F5344CB8AC3E}">
        <p14:creationId xmlns:p14="http://schemas.microsoft.com/office/powerpoint/2010/main" val="383118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386060" cy="15436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Spring Initializer.</a:t>
            </a:r>
          </a:p>
          <a:p>
            <a:pPr algn="l"/>
            <a:br>
              <a:rPr lang="en-US" dirty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05940" y="1660525"/>
            <a:ext cx="9235440" cy="3060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l">
              <a:buAutoNum type="arabicPeriod"/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https://start.spring.io/</a:t>
            </a:r>
            <a:endParaRPr lang="en-US" sz="2400" dirty="0"/>
          </a:p>
          <a:p>
            <a:pPr marL="1143000" indent="-1143000" algn="l">
              <a:buAutoNum type="arabicPeriod"/>
            </a:pPr>
            <a:r>
              <a:rPr lang="en-US" sz="2400" dirty="0"/>
              <a:t>Group: </a:t>
            </a:r>
            <a:r>
              <a:rPr lang="en-US" sz="2400" dirty="0" err="1"/>
              <a:t>com.capgemini.training</a:t>
            </a:r>
            <a:endParaRPr lang="en-US" sz="2400" dirty="0"/>
          </a:p>
          <a:p>
            <a:pPr marL="1143000" indent="-1143000" algn="l">
              <a:buAutoNum type="arabicPeriod"/>
            </a:pPr>
            <a:r>
              <a:rPr lang="en-US" sz="2400" dirty="0"/>
              <a:t>Artifacts : customer</a:t>
            </a:r>
          </a:p>
          <a:p>
            <a:pPr marL="1143000" indent="-1143000" algn="l">
              <a:buAutoNum type="arabicPeriod"/>
            </a:pPr>
            <a:r>
              <a:rPr lang="en-US" sz="2400" dirty="0"/>
              <a:t>Selected Dependencies :  Web, </a:t>
            </a:r>
            <a:r>
              <a:rPr lang="en-US" sz="2400" dirty="0" err="1"/>
              <a:t>DevTools</a:t>
            </a:r>
            <a:endParaRPr lang="en-US" sz="2400" dirty="0"/>
          </a:p>
          <a:p>
            <a:pPr marL="1143000" indent="-1143000" algn="l">
              <a:buAutoNum type="arabicPeriod"/>
            </a:pPr>
            <a:r>
              <a:rPr lang="en-US" sz="2400" dirty="0"/>
              <a:t>Click on generate the project.</a:t>
            </a:r>
          </a:p>
          <a:p>
            <a:pPr marL="1143000" indent="-1143000" algn="l">
              <a:buAutoNum type="arabicPeriod"/>
            </a:pPr>
            <a:r>
              <a:rPr lang="en-US" sz="2400" dirty="0"/>
              <a:t>Unzip the generated project. </a:t>
            </a:r>
          </a:p>
          <a:p>
            <a:pPr algn="l"/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182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579</Words>
  <Application>Microsoft Office PowerPoint</Application>
  <PresentationFormat>Widescreen</PresentationFormat>
  <Paragraphs>125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ＭＳ Ｐゴシック</vt:lpstr>
      <vt:lpstr>Arial</vt:lpstr>
      <vt:lpstr>Calibri</vt:lpstr>
      <vt:lpstr>Calibri Light</vt:lpstr>
      <vt:lpstr>Candara</vt:lpstr>
      <vt:lpstr>Wingdings</vt:lpstr>
      <vt:lpstr>Office Theme</vt:lpstr>
      <vt:lpstr>Microservices With   Spring Boot </vt:lpstr>
      <vt:lpstr>Objectives : Microservice  with Spring Boot </vt:lpstr>
      <vt:lpstr>Objectives : Microservice  with Spring Boot </vt:lpstr>
      <vt:lpstr>Section -1 Introduction Spring Boot </vt:lpstr>
      <vt:lpstr>What is Spring Boot ? </vt:lpstr>
      <vt:lpstr>Why Using Spring Boot ? </vt:lpstr>
      <vt:lpstr>Key Features </vt:lpstr>
      <vt:lpstr>  Section -2 Spring Boot Configuration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-3 : – Lab(Customer Microservice) </vt:lpstr>
      <vt:lpstr>Project Package Setup : Customer</vt:lpstr>
      <vt:lpstr>Customer Microservice: Create Customer HTTP Verb : POST</vt:lpstr>
      <vt:lpstr>Customer Microservice: Create Customer </vt:lpstr>
      <vt:lpstr>Customer Microservice: Get Customer HTTP Verb : GET</vt:lpstr>
      <vt:lpstr>Customer Microservice: Get Customer </vt:lpstr>
      <vt:lpstr>Customer Microservice: Get All Customer HTTP Verb : GET</vt:lpstr>
      <vt:lpstr>Customer Microservice: get All Customers </vt:lpstr>
      <vt:lpstr>Customer Microservice: update Customer HTTP Verb : PUT</vt:lpstr>
      <vt:lpstr>Customer Microservice: update Customer </vt:lpstr>
      <vt:lpstr>Customer Microservice: delete Customer HTTP Verb : DELETE</vt:lpstr>
      <vt:lpstr>Q &amp; A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Gupta, Anand</dc:creator>
  <cp:lastModifiedBy>Gupta, Anand</cp:lastModifiedBy>
  <cp:revision>204</cp:revision>
  <dcterms:created xsi:type="dcterms:W3CDTF">2018-04-29T17:59:17Z</dcterms:created>
  <dcterms:modified xsi:type="dcterms:W3CDTF">2018-05-21T06:42:32Z</dcterms:modified>
</cp:coreProperties>
</file>