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88"/>
  </p:notesMasterIdLst>
  <p:sldIdLst>
    <p:sldId id="285" r:id="rId5"/>
    <p:sldId id="366" r:id="rId6"/>
    <p:sldId id="390" r:id="rId7"/>
    <p:sldId id="389" r:id="rId8"/>
    <p:sldId id="397" r:id="rId9"/>
    <p:sldId id="400" r:id="rId10"/>
    <p:sldId id="292" r:id="rId11"/>
    <p:sldId id="293" r:id="rId12"/>
    <p:sldId id="294" r:id="rId13"/>
    <p:sldId id="401" r:id="rId14"/>
    <p:sldId id="295" r:id="rId15"/>
    <p:sldId id="399" r:id="rId16"/>
    <p:sldId id="358" r:id="rId17"/>
    <p:sldId id="375" r:id="rId18"/>
    <p:sldId id="403" r:id="rId19"/>
    <p:sldId id="297" r:id="rId20"/>
    <p:sldId id="298" r:id="rId21"/>
    <p:sldId id="299" r:id="rId22"/>
    <p:sldId id="300" r:id="rId23"/>
    <p:sldId id="301" r:id="rId24"/>
    <p:sldId id="302" r:id="rId25"/>
    <p:sldId id="377" r:id="rId26"/>
    <p:sldId id="303" r:id="rId27"/>
    <p:sldId id="304" r:id="rId28"/>
    <p:sldId id="305" r:id="rId29"/>
    <p:sldId id="306" r:id="rId30"/>
    <p:sldId id="307" r:id="rId31"/>
    <p:sldId id="393" r:id="rId32"/>
    <p:sldId id="347" r:id="rId33"/>
    <p:sldId id="379" r:id="rId34"/>
    <p:sldId id="308" r:id="rId35"/>
    <p:sldId id="309" r:id="rId36"/>
    <p:sldId id="311" r:id="rId37"/>
    <p:sldId id="310" r:id="rId38"/>
    <p:sldId id="312" r:id="rId39"/>
    <p:sldId id="313" r:id="rId40"/>
    <p:sldId id="314" r:id="rId41"/>
    <p:sldId id="315" r:id="rId42"/>
    <p:sldId id="316" r:id="rId43"/>
    <p:sldId id="352" r:id="rId44"/>
    <p:sldId id="317" r:id="rId45"/>
    <p:sldId id="318" r:id="rId46"/>
    <p:sldId id="319" r:id="rId47"/>
    <p:sldId id="382" r:id="rId48"/>
    <p:sldId id="345" r:id="rId49"/>
    <p:sldId id="321" r:id="rId50"/>
    <p:sldId id="322" r:id="rId51"/>
    <p:sldId id="323" r:id="rId52"/>
    <p:sldId id="324" r:id="rId53"/>
    <p:sldId id="355" r:id="rId54"/>
    <p:sldId id="325" r:id="rId55"/>
    <p:sldId id="326" r:id="rId56"/>
    <p:sldId id="353" r:id="rId57"/>
    <p:sldId id="354" r:id="rId58"/>
    <p:sldId id="369" r:id="rId59"/>
    <p:sldId id="327" r:id="rId60"/>
    <p:sldId id="331" r:id="rId61"/>
    <p:sldId id="343" r:id="rId62"/>
    <p:sldId id="344" r:id="rId63"/>
    <p:sldId id="329" r:id="rId64"/>
    <p:sldId id="330" r:id="rId65"/>
    <p:sldId id="370" r:id="rId66"/>
    <p:sldId id="384" r:id="rId67"/>
    <p:sldId id="356" r:id="rId68"/>
    <p:sldId id="333" r:id="rId69"/>
    <p:sldId id="392" r:id="rId70"/>
    <p:sldId id="396" r:id="rId71"/>
    <p:sldId id="335" r:id="rId72"/>
    <p:sldId id="357" r:id="rId73"/>
    <p:sldId id="365" r:id="rId74"/>
    <p:sldId id="386" r:id="rId75"/>
    <p:sldId id="394" r:id="rId76"/>
    <p:sldId id="395" r:id="rId77"/>
    <p:sldId id="398" r:id="rId78"/>
    <p:sldId id="361" r:id="rId79"/>
    <p:sldId id="349" r:id="rId80"/>
    <p:sldId id="337" r:id="rId81"/>
    <p:sldId id="338" r:id="rId82"/>
    <p:sldId id="339" r:id="rId83"/>
    <p:sldId id="371" r:id="rId84"/>
    <p:sldId id="373" r:id="rId85"/>
    <p:sldId id="340" r:id="rId86"/>
    <p:sldId id="282" r:id="rId87"/>
  </p:sldIdLst>
  <p:sldSz cx="9144000" cy="5143500" type="screen16x9"/>
  <p:notesSz cx="7010400" cy="9236075"/>
  <p:custDataLst>
    <p:tags r:id="rId8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Levitt, Becca" initials="LB" lastIdx="57"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243"/>
    <a:srgbClr val="B36BEA"/>
    <a:srgbClr val="7A73FF"/>
    <a:srgbClr val="FCB64C"/>
    <a:srgbClr val="505050"/>
    <a:srgbClr val="D889FF"/>
    <a:srgbClr val="595A5D"/>
    <a:srgbClr val="414042"/>
    <a:srgbClr val="DCDCDC"/>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86" autoAdjust="0"/>
    <p:restoredTop sz="94347" autoAdjust="0"/>
  </p:normalViewPr>
  <p:slideViewPr>
    <p:cSldViewPr snapToGrid="0" showGuides="1">
      <p:cViewPr varScale="1">
        <p:scale>
          <a:sx n="86" d="100"/>
          <a:sy n="86" d="100"/>
        </p:scale>
        <p:origin x="412" y="5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177" tIns="46589" rIns="93177" bIns="46589"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3177" tIns="46589" rIns="93177" bIns="46589" rtlCol="0"/>
          <a:lstStyle>
            <a:lvl1pPr algn="r">
              <a:defRPr sz="1200">
                <a:latin typeface="Arial"/>
              </a:defRPr>
            </a:lvl1pPr>
          </a:lstStyle>
          <a:p>
            <a:fld id="{0B25AC41-3BEC-9247-8322-91B80C013F2D}" type="datetimeFigureOut">
              <a:rPr lang="en-US" smtClean="0"/>
              <a:pPr/>
              <a:t>4/24/2017</a:t>
            </a:fld>
            <a:endParaRPr lang="en-US" dirty="0"/>
          </a:p>
        </p:txBody>
      </p:sp>
      <p:sp>
        <p:nvSpPr>
          <p:cNvPr id="4" name="Slide Image Placeholder 3"/>
          <p:cNvSpPr>
            <a:spLocks noGrp="1" noRot="1" noChangeAspect="1"/>
          </p:cNvSpPr>
          <p:nvPr>
            <p:ph type="sldImg" idx="2"/>
          </p:nvPr>
        </p:nvSpPr>
        <p:spPr>
          <a:xfrm>
            <a:off x="425450" y="692150"/>
            <a:ext cx="6159500" cy="34639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3177" tIns="46589" rIns="93177" bIns="46589"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3177" tIns="46589" rIns="93177" bIns="46589"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663332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11</a:t>
            </a:fld>
            <a:endParaRPr lang="en-US" dirty="0">
              <a:solidFill>
                <a:prstClr val="black"/>
              </a:solidFill>
              <a:latin typeface="Calibri"/>
            </a:endParaRPr>
          </a:p>
        </p:txBody>
      </p:sp>
    </p:spTree>
    <p:extLst>
      <p:ext uri="{BB962C8B-B14F-4D97-AF65-F5344CB8AC3E}">
        <p14:creationId xmlns:p14="http://schemas.microsoft.com/office/powerpoint/2010/main" val="3723923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12</a:t>
            </a:fld>
            <a:endParaRPr lang="en-US" dirty="0">
              <a:solidFill>
                <a:prstClr val="black"/>
              </a:solidFill>
              <a:latin typeface="Calibri"/>
            </a:endParaRPr>
          </a:p>
        </p:txBody>
      </p:sp>
    </p:spTree>
    <p:extLst>
      <p:ext uri="{BB962C8B-B14F-4D97-AF65-F5344CB8AC3E}">
        <p14:creationId xmlns:p14="http://schemas.microsoft.com/office/powerpoint/2010/main" val="69259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eaLnBrk="1" hangingPunct="1">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13</a:t>
            </a:fld>
            <a:endParaRPr lang="en-US" dirty="0">
              <a:solidFill>
                <a:prstClr val="black"/>
              </a:solidFill>
              <a:latin typeface="Calibri"/>
            </a:endParaRPr>
          </a:p>
        </p:txBody>
      </p:sp>
    </p:spTree>
    <p:extLst>
      <p:ext uri="{BB962C8B-B14F-4D97-AF65-F5344CB8AC3E}">
        <p14:creationId xmlns:p14="http://schemas.microsoft.com/office/powerpoint/2010/main" val="99073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15</a:t>
            </a:fld>
            <a:endParaRPr lang="en-US" dirty="0">
              <a:solidFill>
                <a:prstClr val="black"/>
              </a:solidFill>
              <a:latin typeface="Calibri"/>
            </a:endParaRPr>
          </a:p>
        </p:txBody>
      </p:sp>
    </p:spTree>
    <p:extLst>
      <p:ext uri="{BB962C8B-B14F-4D97-AF65-F5344CB8AC3E}">
        <p14:creationId xmlns:p14="http://schemas.microsoft.com/office/powerpoint/2010/main" val="84936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16</a:t>
            </a:fld>
            <a:endParaRPr lang="en-US" dirty="0">
              <a:solidFill>
                <a:prstClr val="black"/>
              </a:solidFill>
              <a:latin typeface="Calibri"/>
            </a:endParaRPr>
          </a:p>
        </p:txBody>
      </p:sp>
    </p:spTree>
    <p:extLst>
      <p:ext uri="{BB962C8B-B14F-4D97-AF65-F5344CB8AC3E}">
        <p14:creationId xmlns:p14="http://schemas.microsoft.com/office/powerpoint/2010/main" val="2673980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17</a:t>
            </a:fld>
            <a:endParaRPr lang="en-US" dirty="0">
              <a:solidFill>
                <a:prstClr val="black"/>
              </a:solidFill>
              <a:latin typeface="Calibri"/>
            </a:endParaRPr>
          </a:p>
        </p:txBody>
      </p:sp>
    </p:spTree>
    <p:extLst>
      <p:ext uri="{BB962C8B-B14F-4D97-AF65-F5344CB8AC3E}">
        <p14:creationId xmlns:p14="http://schemas.microsoft.com/office/powerpoint/2010/main" val="2578989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18</a:t>
            </a:fld>
            <a:endParaRPr lang="en-US" dirty="0">
              <a:solidFill>
                <a:prstClr val="black"/>
              </a:solidFill>
              <a:latin typeface="Calibri"/>
            </a:endParaRPr>
          </a:p>
        </p:txBody>
      </p:sp>
    </p:spTree>
    <p:extLst>
      <p:ext uri="{BB962C8B-B14F-4D97-AF65-F5344CB8AC3E}">
        <p14:creationId xmlns:p14="http://schemas.microsoft.com/office/powerpoint/2010/main" val="3212661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19</a:t>
            </a:fld>
            <a:endParaRPr lang="en-US" dirty="0">
              <a:solidFill>
                <a:prstClr val="black"/>
              </a:solidFill>
              <a:latin typeface="Calibri"/>
            </a:endParaRPr>
          </a:p>
        </p:txBody>
      </p:sp>
    </p:spTree>
    <p:extLst>
      <p:ext uri="{BB962C8B-B14F-4D97-AF65-F5344CB8AC3E}">
        <p14:creationId xmlns:p14="http://schemas.microsoft.com/office/powerpoint/2010/main" val="211015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20</a:t>
            </a:fld>
            <a:endParaRPr lang="en-US" dirty="0">
              <a:solidFill>
                <a:prstClr val="black"/>
              </a:solidFill>
              <a:latin typeface="Calibri"/>
            </a:endParaRPr>
          </a:p>
        </p:txBody>
      </p:sp>
    </p:spTree>
    <p:extLst>
      <p:ext uri="{BB962C8B-B14F-4D97-AF65-F5344CB8AC3E}">
        <p14:creationId xmlns:p14="http://schemas.microsoft.com/office/powerpoint/2010/main" val="3101136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21</a:t>
            </a:fld>
            <a:endParaRPr lang="en-US" dirty="0">
              <a:solidFill>
                <a:prstClr val="black"/>
              </a:solidFill>
              <a:latin typeface="Calibri"/>
            </a:endParaRPr>
          </a:p>
        </p:txBody>
      </p:sp>
    </p:spTree>
    <p:extLst>
      <p:ext uri="{BB962C8B-B14F-4D97-AF65-F5344CB8AC3E}">
        <p14:creationId xmlns:p14="http://schemas.microsoft.com/office/powerpoint/2010/main" val="97432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829502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23</a:t>
            </a:fld>
            <a:endParaRPr lang="en-US" dirty="0">
              <a:solidFill>
                <a:prstClr val="black"/>
              </a:solidFill>
              <a:latin typeface="Calibri"/>
            </a:endParaRPr>
          </a:p>
        </p:txBody>
      </p:sp>
    </p:spTree>
    <p:extLst>
      <p:ext uri="{BB962C8B-B14F-4D97-AF65-F5344CB8AC3E}">
        <p14:creationId xmlns:p14="http://schemas.microsoft.com/office/powerpoint/2010/main" val="4250975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24</a:t>
            </a:fld>
            <a:endParaRPr lang="en-US" dirty="0">
              <a:solidFill>
                <a:prstClr val="black"/>
              </a:solidFill>
              <a:latin typeface="Calibri"/>
            </a:endParaRPr>
          </a:p>
        </p:txBody>
      </p:sp>
    </p:spTree>
    <p:extLst>
      <p:ext uri="{BB962C8B-B14F-4D97-AF65-F5344CB8AC3E}">
        <p14:creationId xmlns:p14="http://schemas.microsoft.com/office/powerpoint/2010/main" val="4283949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25</a:t>
            </a:fld>
            <a:endParaRPr lang="en-US" dirty="0">
              <a:solidFill>
                <a:prstClr val="black"/>
              </a:solidFill>
              <a:latin typeface="Calibri"/>
            </a:endParaRPr>
          </a:p>
        </p:txBody>
      </p:sp>
    </p:spTree>
    <p:extLst>
      <p:ext uri="{BB962C8B-B14F-4D97-AF65-F5344CB8AC3E}">
        <p14:creationId xmlns:p14="http://schemas.microsoft.com/office/powerpoint/2010/main" val="3831118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26</a:t>
            </a:fld>
            <a:endParaRPr lang="en-US" dirty="0">
              <a:solidFill>
                <a:prstClr val="black"/>
              </a:solidFill>
              <a:latin typeface="Calibri"/>
            </a:endParaRPr>
          </a:p>
        </p:txBody>
      </p:sp>
    </p:spTree>
    <p:extLst>
      <p:ext uri="{BB962C8B-B14F-4D97-AF65-F5344CB8AC3E}">
        <p14:creationId xmlns:p14="http://schemas.microsoft.com/office/powerpoint/2010/main" val="3177691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27</a:t>
            </a:fld>
            <a:endParaRPr lang="en-US" dirty="0">
              <a:solidFill>
                <a:prstClr val="black"/>
              </a:solidFill>
              <a:latin typeface="Calibri"/>
            </a:endParaRPr>
          </a:p>
        </p:txBody>
      </p:sp>
    </p:spTree>
    <p:extLst>
      <p:ext uri="{BB962C8B-B14F-4D97-AF65-F5344CB8AC3E}">
        <p14:creationId xmlns:p14="http://schemas.microsoft.com/office/powerpoint/2010/main" val="3209532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28</a:t>
            </a:fld>
            <a:endParaRPr lang="en-US" dirty="0">
              <a:solidFill>
                <a:prstClr val="black"/>
              </a:solidFill>
              <a:latin typeface="Calibri"/>
            </a:endParaRPr>
          </a:p>
        </p:txBody>
      </p:sp>
    </p:spTree>
    <p:extLst>
      <p:ext uri="{BB962C8B-B14F-4D97-AF65-F5344CB8AC3E}">
        <p14:creationId xmlns:p14="http://schemas.microsoft.com/office/powerpoint/2010/main" val="1321070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29</a:t>
            </a:fld>
            <a:endParaRPr lang="en-US" dirty="0">
              <a:solidFill>
                <a:prstClr val="black"/>
              </a:solidFill>
              <a:latin typeface="Calibri"/>
            </a:endParaRPr>
          </a:p>
        </p:txBody>
      </p:sp>
    </p:spTree>
    <p:extLst>
      <p:ext uri="{BB962C8B-B14F-4D97-AF65-F5344CB8AC3E}">
        <p14:creationId xmlns:p14="http://schemas.microsoft.com/office/powerpoint/2010/main" val="1338951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31</a:t>
            </a:fld>
            <a:endParaRPr lang="en-US" dirty="0">
              <a:solidFill>
                <a:prstClr val="black"/>
              </a:solidFill>
              <a:latin typeface="Calibri"/>
            </a:endParaRPr>
          </a:p>
        </p:txBody>
      </p:sp>
    </p:spTree>
    <p:extLst>
      <p:ext uri="{BB962C8B-B14F-4D97-AF65-F5344CB8AC3E}">
        <p14:creationId xmlns:p14="http://schemas.microsoft.com/office/powerpoint/2010/main" val="765784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32</a:t>
            </a:fld>
            <a:endParaRPr lang="en-US" dirty="0">
              <a:solidFill>
                <a:prstClr val="black"/>
              </a:solidFill>
              <a:latin typeface="Calibri"/>
            </a:endParaRPr>
          </a:p>
        </p:txBody>
      </p:sp>
    </p:spTree>
    <p:extLst>
      <p:ext uri="{BB962C8B-B14F-4D97-AF65-F5344CB8AC3E}">
        <p14:creationId xmlns:p14="http://schemas.microsoft.com/office/powerpoint/2010/main" val="2032997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33</a:t>
            </a:fld>
            <a:endParaRPr lang="en-US" dirty="0">
              <a:solidFill>
                <a:prstClr val="black"/>
              </a:solidFill>
              <a:latin typeface="Calibri"/>
            </a:endParaRPr>
          </a:p>
        </p:txBody>
      </p:sp>
    </p:spTree>
    <p:extLst>
      <p:ext uri="{BB962C8B-B14F-4D97-AF65-F5344CB8AC3E}">
        <p14:creationId xmlns:p14="http://schemas.microsoft.com/office/powerpoint/2010/main" val="35849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02510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34</a:t>
            </a:fld>
            <a:endParaRPr lang="en-US" dirty="0">
              <a:solidFill>
                <a:prstClr val="black"/>
              </a:solidFill>
              <a:latin typeface="Calibri"/>
            </a:endParaRPr>
          </a:p>
        </p:txBody>
      </p:sp>
    </p:spTree>
    <p:extLst>
      <p:ext uri="{BB962C8B-B14F-4D97-AF65-F5344CB8AC3E}">
        <p14:creationId xmlns:p14="http://schemas.microsoft.com/office/powerpoint/2010/main" val="1550166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35</a:t>
            </a:fld>
            <a:endParaRPr lang="en-US" dirty="0">
              <a:solidFill>
                <a:prstClr val="black"/>
              </a:solidFill>
              <a:latin typeface="Calibri"/>
            </a:endParaRPr>
          </a:p>
        </p:txBody>
      </p:sp>
    </p:spTree>
    <p:extLst>
      <p:ext uri="{BB962C8B-B14F-4D97-AF65-F5344CB8AC3E}">
        <p14:creationId xmlns:p14="http://schemas.microsoft.com/office/powerpoint/2010/main" val="764023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36</a:t>
            </a:fld>
            <a:endParaRPr lang="en-US" dirty="0">
              <a:solidFill>
                <a:prstClr val="black"/>
              </a:solidFill>
              <a:latin typeface="Calibri"/>
            </a:endParaRPr>
          </a:p>
        </p:txBody>
      </p:sp>
    </p:spTree>
    <p:extLst>
      <p:ext uri="{BB962C8B-B14F-4D97-AF65-F5344CB8AC3E}">
        <p14:creationId xmlns:p14="http://schemas.microsoft.com/office/powerpoint/2010/main" val="272881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37</a:t>
            </a:fld>
            <a:endParaRPr lang="en-US" dirty="0">
              <a:solidFill>
                <a:prstClr val="black"/>
              </a:solidFill>
              <a:latin typeface="Calibri"/>
            </a:endParaRPr>
          </a:p>
        </p:txBody>
      </p:sp>
    </p:spTree>
    <p:extLst>
      <p:ext uri="{BB962C8B-B14F-4D97-AF65-F5344CB8AC3E}">
        <p14:creationId xmlns:p14="http://schemas.microsoft.com/office/powerpoint/2010/main" val="4204515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marL="178027" indent="-178027">
              <a:lnSpc>
                <a:spcPct val="80000"/>
              </a:lnSpc>
              <a:spcBef>
                <a:spcPct val="0"/>
              </a:spcBef>
              <a:buFont typeface="Arial"/>
              <a:buChar char="•"/>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38</a:t>
            </a:fld>
            <a:endParaRPr lang="en-US" dirty="0">
              <a:solidFill>
                <a:prstClr val="black"/>
              </a:solidFill>
              <a:latin typeface="Calibri"/>
            </a:endParaRPr>
          </a:p>
        </p:txBody>
      </p:sp>
    </p:spTree>
    <p:extLst>
      <p:ext uri="{BB962C8B-B14F-4D97-AF65-F5344CB8AC3E}">
        <p14:creationId xmlns:p14="http://schemas.microsoft.com/office/powerpoint/2010/main" val="1966213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39</a:t>
            </a:fld>
            <a:endParaRPr lang="en-US" dirty="0">
              <a:solidFill>
                <a:prstClr val="black"/>
              </a:solidFill>
              <a:latin typeface="Calibri"/>
            </a:endParaRPr>
          </a:p>
        </p:txBody>
      </p:sp>
    </p:spTree>
    <p:extLst>
      <p:ext uri="{BB962C8B-B14F-4D97-AF65-F5344CB8AC3E}">
        <p14:creationId xmlns:p14="http://schemas.microsoft.com/office/powerpoint/2010/main" val="22898380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eaLnBrk="1" hangingPunct="1">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40</a:t>
            </a:fld>
            <a:endParaRPr lang="en-US" dirty="0">
              <a:solidFill>
                <a:prstClr val="black"/>
              </a:solidFill>
              <a:latin typeface="Calibri"/>
            </a:endParaRPr>
          </a:p>
        </p:txBody>
      </p:sp>
    </p:spTree>
    <p:extLst>
      <p:ext uri="{BB962C8B-B14F-4D97-AF65-F5344CB8AC3E}">
        <p14:creationId xmlns:p14="http://schemas.microsoft.com/office/powerpoint/2010/main" val="4217669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41</a:t>
            </a:fld>
            <a:endParaRPr lang="en-US" dirty="0">
              <a:solidFill>
                <a:prstClr val="black"/>
              </a:solidFill>
              <a:latin typeface="Calibri"/>
            </a:endParaRPr>
          </a:p>
        </p:txBody>
      </p:sp>
    </p:spTree>
    <p:extLst>
      <p:ext uri="{BB962C8B-B14F-4D97-AF65-F5344CB8AC3E}">
        <p14:creationId xmlns:p14="http://schemas.microsoft.com/office/powerpoint/2010/main" val="283138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eaLnBrk="1" hangingPunct="1">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42</a:t>
            </a:fld>
            <a:endParaRPr lang="en-US" dirty="0">
              <a:solidFill>
                <a:prstClr val="black"/>
              </a:solidFill>
              <a:latin typeface="Calibri"/>
            </a:endParaRPr>
          </a:p>
        </p:txBody>
      </p:sp>
    </p:spTree>
    <p:extLst>
      <p:ext uri="{BB962C8B-B14F-4D97-AF65-F5344CB8AC3E}">
        <p14:creationId xmlns:p14="http://schemas.microsoft.com/office/powerpoint/2010/main" val="3543106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eaLnBrk="1" hangingPunct="1">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43</a:t>
            </a:fld>
            <a:endParaRPr lang="en-US" dirty="0">
              <a:solidFill>
                <a:prstClr val="black"/>
              </a:solidFill>
              <a:latin typeface="Calibri"/>
            </a:endParaRPr>
          </a:p>
        </p:txBody>
      </p:sp>
    </p:spTree>
    <p:extLst>
      <p:ext uri="{BB962C8B-B14F-4D97-AF65-F5344CB8AC3E}">
        <p14:creationId xmlns:p14="http://schemas.microsoft.com/office/powerpoint/2010/main" val="421766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720014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45</a:t>
            </a:fld>
            <a:endParaRPr lang="en-US" dirty="0">
              <a:solidFill>
                <a:prstClr val="black"/>
              </a:solidFill>
              <a:latin typeface="Calibri"/>
            </a:endParaRPr>
          </a:p>
        </p:txBody>
      </p:sp>
    </p:spTree>
    <p:extLst>
      <p:ext uri="{BB962C8B-B14F-4D97-AF65-F5344CB8AC3E}">
        <p14:creationId xmlns:p14="http://schemas.microsoft.com/office/powerpoint/2010/main" val="12449994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eaLnBrk="1" hangingPunct="1">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46</a:t>
            </a:fld>
            <a:endParaRPr lang="en-US" dirty="0">
              <a:solidFill>
                <a:prstClr val="black"/>
              </a:solidFill>
              <a:latin typeface="Calibri"/>
            </a:endParaRPr>
          </a:p>
        </p:txBody>
      </p:sp>
    </p:spTree>
    <p:extLst>
      <p:ext uri="{BB962C8B-B14F-4D97-AF65-F5344CB8AC3E}">
        <p14:creationId xmlns:p14="http://schemas.microsoft.com/office/powerpoint/2010/main" val="3583203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47</a:t>
            </a:fld>
            <a:endParaRPr lang="en-US" dirty="0">
              <a:solidFill>
                <a:prstClr val="black"/>
              </a:solidFill>
              <a:latin typeface="Calibri"/>
            </a:endParaRPr>
          </a:p>
        </p:txBody>
      </p:sp>
    </p:spTree>
    <p:extLst>
      <p:ext uri="{BB962C8B-B14F-4D97-AF65-F5344CB8AC3E}">
        <p14:creationId xmlns:p14="http://schemas.microsoft.com/office/powerpoint/2010/main" val="3251280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48</a:t>
            </a:fld>
            <a:endParaRPr lang="en-US" dirty="0">
              <a:solidFill>
                <a:prstClr val="black"/>
              </a:solidFill>
              <a:latin typeface="Calibri"/>
            </a:endParaRPr>
          </a:p>
        </p:txBody>
      </p:sp>
    </p:spTree>
    <p:extLst>
      <p:ext uri="{BB962C8B-B14F-4D97-AF65-F5344CB8AC3E}">
        <p14:creationId xmlns:p14="http://schemas.microsoft.com/office/powerpoint/2010/main" val="1810597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49</a:t>
            </a:fld>
            <a:endParaRPr lang="en-US" dirty="0">
              <a:solidFill>
                <a:prstClr val="black"/>
              </a:solidFill>
              <a:latin typeface="Calibri"/>
            </a:endParaRPr>
          </a:p>
        </p:txBody>
      </p:sp>
    </p:spTree>
    <p:extLst>
      <p:ext uri="{BB962C8B-B14F-4D97-AF65-F5344CB8AC3E}">
        <p14:creationId xmlns:p14="http://schemas.microsoft.com/office/powerpoint/2010/main" val="3709194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50</a:t>
            </a:fld>
            <a:endParaRPr lang="en-US" dirty="0">
              <a:solidFill>
                <a:prstClr val="black"/>
              </a:solidFill>
              <a:latin typeface="Calibri"/>
            </a:endParaRPr>
          </a:p>
        </p:txBody>
      </p:sp>
    </p:spTree>
    <p:extLst>
      <p:ext uri="{BB962C8B-B14F-4D97-AF65-F5344CB8AC3E}">
        <p14:creationId xmlns:p14="http://schemas.microsoft.com/office/powerpoint/2010/main" val="20981521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51</a:t>
            </a:fld>
            <a:endParaRPr lang="en-US" dirty="0">
              <a:solidFill>
                <a:prstClr val="black"/>
              </a:solidFill>
              <a:latin typeface="Calibri"/>
            </a:endParaRPr>
          </a:p>
        </p:txBody>
      </p:sp>
    </p:spTree>
    <p:extLst>
      <p:ext uri="{BB962C8B-B14F-4D97-AF65-F5344CB8AC3E}">
        <p14:creationId xmlns:p14="http://schemas.microsoft.com/office/powerpoint/2010/main" val="33763213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52</a:t>
            </a:fld>
            <a:endParaRPr lang="en-US" dirty="0">
              <a:solidFill>
                <a:prstClr val="black"/>
              </a:solidFill>
              <a:latin typeface="Calibri"/>
            </a:endParaRPr>
          </a:p>
        </p:txBody>
      </p:sp>
    </p:spTree>
    <p:extLst>
      <p:ext uri="{BB962C8B-B14F-4D97-AF65-F5344CB8AC3E}">
        <p14:creationId xmlns:p14="http://schemas.microsoft.com/office/powerpoint/2010/main" val="20981521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53</a:t>
            </a:fld>
            <a:endParaRPr lang="en-US" dirty="0">
              <a:solidFill>
                <a:prstClr val="black"/>
              </a:solidFill>
              <a:latin typeface="Calibri"/>
            </a:endParaRPr>
          </a:p>
        </p:txBody>
      </p:sp>
    </p:spTree>
    <p:extLst>
      <p:ext uri="{BB962C8B-B14F-4D97-AF65-F5344CB8AC3E}">
        <p14:creationId xmlns:p14="http://schemas.microsoft.com/office/powerpoint/2010/main" val="20981521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54</a:t>
            </a:fld>
            <a:endParaRPr lang="en-US" dirty="0">
              <a:solidFill>
                <a:prstClr val="black"/>
              </a:solidFill>
              <a:latin typeface="Calibri"/>
            </a:endParaRPr>
          </a:p>
        </p:txBody>
      </p:sp>
    </p:spTree>
    <p:extLst>
      <p:ext uri="{BB962C8B-B14F-4D97-AF65-F5344CB8AC3E}">
        <p14:creationId xmlns:p14="http://schemas.microsoft.com/office/powerpoint/2010/main" val="209815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a:t>
            </a:fld>
            <a:endParaRPr lang="en-US" dirty="0">
              <a:solidFill>
                <a:prstClr val="black"/>
              </a:solidFill>
              <a:latin typeface="Calibri"/>
            </a:endParaRPr>
          </a:p>
        </p:txBody>
      </p:sp>
    </p:spTree>
    <p:extLst>
      <p:ext uri="{BB962C8B-B14F-4D97-AF65-F5344CB8AC3E}">
        <p14:creationId xmlns:p14="http://schemas.microsoft.com/office/powerpoint/2010/main" val="19757645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55</a:t>
            </a:fld>
            <a:endParaRPr lang="en-US" dirty="0">
              <a:solidFill>
                <a:prstClr val="black"/>
              </a:solidFill>
              <a:latin typeface="Calibri"/>
            </a:endParaRPr>
          </a:p>
        </p:txBody>
      </p:sp>
    </p:spTree>
    <p:extLst>
      <p:ext uri="{BB962C8B-B14F-4D97-AF65-F5344CB8AC3E}">
        <p14:creationId xmlns:p14="http://schemas.microsoft.com/office/powerpoint/2010/main" val="957837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56</a:t>
            </a:fld>
            <a:endParaRPr lang="en-US" dirty="0">
              <a:solidFill>
                <a:prstClr val="black"/>
              </a:solidFill>
              <a:latin typeface="Calibri"/>
            </a:endParaRPr>
          </a:p>
        </p:txBody>
      </p:sp>
    </p:spTree>
    <p:extLst>
      <p:ext uri="{BB962C8B-B14F-4D97-AF65-F5344CB8AC3E}">
        <p14:creationId xmlns:p14="http://schemas.microsoft.com/office/powerpoint/2010/main" val="2191672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57</a:t>
            </a:fld>
            <a:endParaRPr lang="en-US" dirty="0">
              <a:solidFill>
                <a:prstClr val="black"/>
              </a:solidFill>
              <a:latin typeface="Calibri"/>
            </a:endParaRPr>
          </a:p>
        </p:txBody>
      </p:sp>
    </p:spTree>
    <p:extLst>
      <p:ext uri="{BB962C8B-B14F-4D97-AF65-F5344CB8AC3E}">
        <p14:creationId xmlns:p14="http://schemas.microsoft.com/office/powerpoint/2010/main" val="803746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58</a:t>
            </a:fld>
            <a:endParaRPr lang="en-US" dirty="0">
              <a:solidFill>
                <a:prstClr val="black"/>
              </a:solidFill>
              <a:latin typeface="Calibri"/>
            </a:endParaRPr>
          </a:p>
        </p:txBody>
      </p:sp>
    </p:spTree>
    <p:extLst>
      <p:ext uri="{BB962C8B-B14F-4D97-AF65-F5344CB8AC3E}">
        <p14:creationId xmlns:p14="http://schemas.microsoft.com/office/powerpoint/2010/main" val="5035600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59</a:t>
            </a:fld>
            <a:endParaRPr lang="en-US" dirty="0">
              <a:solidFill>
                <a:prstClr val="black"/>
              </a:solidFill>
              <a:latin typeface="Calibri"/>
            </a:endParaRPr>
          </a:p>
        </p:txBody>
      </p:sp>
    </p:spTree>
    <p:extLst>
      <p:ext uri="{BB962C8B-B14F-4D97-AF65-F5344CB8AC3E}">
        <p14:creationId xmlns:p14="http://schemas.microsoft.com/office/powerpoint/2010/main" val="3503380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defTabSz="967518" eaLnBrk="0" hangingPunct="0">
              <a:lnSpc>
                <a:spcPct val="80000"/>
              </a:lnSpc>
              <a:defRPr/>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60</a:t>
            </a:fld>
            <a:endParaRPr lang="en-US" dirty="0">
              <a:solidFill>
                <a:prstClr val="black"/>
              </a:solidFill>
              <a:latin typeface="Calibri"/>
            </a:endParaRPr>
          </a:p>
        </p:txBody>
      </p:sp>
    </p:spTree>
    <p:extLst>
      <p:ext uri="{BB962C8B-B14F-4D97-AF65-F5344CB8AC3E}">
        <p14:creationId xmlns:p14="http://schemas.microsoft.com/office/powerpoint/2010/main" val="35250421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61</a:t>
            </a:fld>
            <a:endParaRPr lang="en-US" dirty="0">
              <a:solidFill>
                <a:prstClr val="black"/>
              </a:solidFill>
              <a:latin typeface="Calibri"/>
            </a:endParaRPr>
          </a:p>
        </p:txBody>
      </p:sp>
    </p:spTree>
    <p:extLst>
      <p:ext uri="{BB962C8B-B14F-4D97-AF65-F5344CB8AC3E}">
        <p14:creationId xmlns:p14="http://schemas.microsoft.com/office/powerpoint/2010/main" val="2768514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62</a:t>
            </a:fld>
            <a:endParaRPr lang="en-US" dirty="0">
              <a:solidFill>
                <a:prstClr val="black"/>
              </a:solidFill>
              <a:latin typeface="Calibri"/>
            </a:endParaRPr>
          </a:p>
        </p:txBody>
      </p:sp>
    </p:spTree>
    <p:extLst>
      <p:ext uri="{BB962C8B-B14F-4D97-AF65-F5344CB8AC3E}">
        <p14:creationId xmlns:p14="http://schemas.microsoft.com/office/powerpoint/2010/main" val="32260978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64</a:t>
            </a:fld>
            <a:endParaRPr lang="en-US" dirty="0">
              <a:solidFill>
                <a:prstClr val="black"/>
              </a:solidFill>
              <a:latin typeface="Calibri"/>
            </a:endParaRPr>
          </a:p>
        </p:txBody>
      </p:sp>
    </p:spTree>
    <p:extLst>
      <p:ext uri="{BB962C8B-B14F-4D97-AF65-F5344CB8AC3E}">
        <p14:creationId xmlns:p14="http://schemas.microsoft.com/office/powerpoint/2010/main" val="27279080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65</a:t>
            </a:fld>
            <a:endParaRPr lang="en-US" dirty="0">
              <a:solidFill>
                <a:prstClr val="black"/>
              </a:solidFill>
              <a:latin typeface="Calibri"/>
            </a:endParaRPr>
          </a:p>
        </p:txBody>
      </p:sp>
    </p:spTree>
    <p:extLst>
      <p:ext uri="{BB962C8B-B14F-4D97-AF65-F5344CB8AC3E}">
        <p14:creationId xmlns:p14="http://schemas.microsoft.com/office/powerpoint/2010/main" val="2223688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a:t>
            </a:fld>
            <a:endParaRPr lang="en-US" dirty="0">
              <a:solidFill>
                <a:prstClr val="black"/>
              </a:solidFill>
              <a:latin typeface="Calibri"/>
            </a:endParaRPr>
          </a:p>
        </p:txBody>
      </p:sp>
    </p:spTree>
    <p:extLst>
      <p:ext uri="{BB962C8B-B14F-4D97-AF65-F5344CB8AC3E}">
        <p14:creationId xmlns:p14="http://schemas.microsoft.com/office/powerpoint/2010/main" val="32960132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66</a:t>
            </a:fld>
            <a:endParaRPr lang="en-US" dirty="0">
              <a:solidFill>
                <a:prstClr val="black"/>
              </a:solidFill>
              <a:latin typeface="Calibri"/>
            </a:endParaRPr>
          </a:p>
        </p:txBody>
      </p:sp>
    </p:spTree>
    <p:extLst>
      <p:ext uri="{BB962C8B-B14F-4D97-AF65-F5344CB8AC3E}">
        <p14:creationId xmlns:p14="http://schemas.microsoft.com/office/powerpoint/2010/main" val="10343210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67</a:t>
            </a:fld>
            <a:endParaRPr lang="en-US" dirty="0"/>
          </a:p>
        </p:txBody>
      </p:sp>
    </p:spTree>
    <p:extLst>
      <p:ext uri="{BB962C8B-B14F-4D97-AF65-F5344CB8AC3E}">
        <p14:creationId xmlns:p14="http://schemas.microsoft.com/office/powerpoint/2010/main" val="15695805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68</a:t>
            </a:fld>
            <a:endParaRPr lang="en-US" dirty="0">
              <a:solidFill>
                <a:prstClr val="black"/>
              </a:solidFill>
              <a:latin typeface="Calibri"/>
            </a:endParaRPr>
          </a:p>
        </p:txBody>
      </p:sp>
    </p:spTree>
    <p:extLst>
      <p:ext uri="{BB962C8B-B14F-4D97-AF65-F5344CB8AC3E}">
        <p14:creationId xmlns:p14="http://schemas.microsoft.com/office/powerpoint/2010/main" val="525566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69</a:t>
            </a:fld>
            <a:endParaRPr lang="en-US" dirty="0">
              <a:solidFill>
                <a:prstClr val="black"/>
              </a:solidFill>
              <a:latin typeface="Calibri"/>
            </a:endParaRPr>
          </a:p>
        </p:txBody>
      </p:sp>
    </p:spTree>
    <p:extLst>
      <p:ext uri="{BB962C8B-B14F-4D97-AF65-F5344CB8AC3E}">
        <p14:creationId xmlns:p14="http://schemas.microsoft.com/office/powerpoint/2010/main" val="19734248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70</a:t>
            </a:fld>
            <a:endParaRPr lang="en-US" dirty="0">
              <a:solidFill>
                <a:prstClr val="black"/>
              </a:solidFill>
              <a:latin typeface="Calibri"/>
            </a:endParaRPr>
          </a:p>
        </p:txBody>
      </p:sp>
    </p:spTree>
    <p:extLst>
      <p:ext uri="{BB962C8B-B14F-4D97-AF65-F5344CB8AC3E}">
        <p14:creationId xmlns:p14="http://schemas.microsoft.com/office/powerpoint/2010/main" val="17528038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73</a:t>
            </a:fld>
            <a:endParaRPr lang="en-US" dirty="0">
              <a:solidFill>
                <a:prstClr val="black"/>
              </a:solidFill>
              <a:latin typeface="Calibri"/>
            </a:endParaRPr>
          </a:p>
        </p:txBody>
      </p:sp>
    </p:spTree>
    <p:extLst>
      <p:ext uri="{BB962C8B-B14F-4D97-AF65-F5344CB8AC3E}">
        <p14:creationId xmlns:p14="http://schemas.microsoft.com/office/powerpoint/2010/main" val="15000312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75</a:t>
            </a:fld>
            <a:endParaRPr lang="en-US" dirty="0">
              <a:solidFill>
                <a:prstClr val="black"/>
              </a:solidFill>
              <a:latin typeface="Calibri"/>
            </a:endParaRPr>
          </a:p>
        </p:txBody>
      </p:sp>
    </p:spTree>
    <p:extLst>
      <p:ext uri="{BB962C8B-B14F-4D97-AF65-F5344CB8AC3E}">
        <p14:creationId xmlns:p14="http://schemas.microsoft.com/office/powerpoint/2010/main" val="13389515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76</a:t>
            </a:fld>
            <a:endParaRPr lang="en-US" dirty="0">
              <a:solidFill>
                <a:prstClr val="black"/>
              </a:solidFill>
              <a:latin typeface="Calibri"/>
            </a:endParaRPr>
          </a:p>
        </p:txBody>
      </p:sp>
    </p:spTree>
    <p:extLst>
      <p:ext uri="{BB962C8B-B14F-4D97-AF65-F5344CB8AC3E}">
        <p14:creationId xmlns:p14="http://schemas.microsoft.com/office/powerpoint/2010/main" val="16394740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77</a:t>
            </a:fld>
            <a:endParaRPr lang="en-US" dirty="0">
              <a:solidFill>
                <a:prstClr val="black"/>
              </a:solidFill>
              <a:latin typeface="Calibri"/>
            </a:endParaRPr>
          </a:p>
        </p:txBody>
      </p:sp>
    </p:spTree>
    <p:extLst>
      <p:ext uri="{BB962C8B-B14F-4D97-AF65-F5344CB8AC3E}">
        <p14:creationId xmlns:p14="http://schemas.microsoft.com/office/powerpoint/2010/main" val="39214442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78</a:t>
            </a:fld>
            <a:endParaRPr lang="en-US" dirty="0">
              <a:solidFill>
                <a:prstClr val="black"/>
              </a:solidFill>
              <a:latin typeface="Calibri"/>
            </a:endParaRPr>
          </a:p>
        </p:txBody>
      </p:sp>
    </p:spTree>
    <p:extLst>
      <p:ext uri="{BB962C8B-B14F-4D97-AF65-F5344CB8AC3E}">
        <p14:creationId xmlns:p14="http://schemas.microsoft.com/office/powerpoint/2010/main" val="2531278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28073013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79</a:t>
            </a:fld>
            <a:endParaRPr lang="en-US" dirty="0">
              <a:solidFill>
                <a:prstClr val="black"/>
              </a:solidFill>
              <a:latin typeface="Calibri"/>
            </a:endParaRPr>
          </a:p>
        </p:txBody>
      </p:sp>
    </p:spTree>
    <p:extLst>
      <p:ext uri="{BB962C8B-B14F-4D97-AF65-F5344CB8AC3E}">
        <p14:creationId xmlns:p14="http://schemas.microsoft.com/office/powerpoint/2010/main" val="36467581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80</a:t>
            </a:fld>
            <a:endParaRPr lang="en-US" dirty="0">
              <a:solidFill>
                <a:prstClr val="black"/>
              </a:solidFill>
              <a:latin typeface="Calibri"/>
            </a:endParaRPr>
          </a:p>
        </p:txBody>
      </p:sp>
    </p:spTree>
    <p:extLst>
      <p:ext uri="{BB962C8B-B14F-4D97-AF65-F5344CB8AC3E}">
        <p14:creationId xmlns:p14="http://schemas.microsoft.com/office/powerpoint/2010/main" val="828294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81</a:t>
            </a:fld>
            <a:endParaRPr lang="en-US" dirty="0">
              <a:solidFill>
                <a:prstClr val="black"/>
              </a:solidFill>
              <a:latin typeface="Calibri"/>
            </a:endParaRPr>
          </a:p>
        </p:txBody>
      </p:sp>
    </p:spTree>
    <p:extLst>
      <p:ext uri="{BB962C8B-B14F-4D97-AF65-F5344CB8AC3E}">
        <p14:creationId xmlns:p14="http://schemas.microsoft.com/office/powerpoint/2010/main" val="17064382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82</a:t>
            </a:fld>
            <a:endParaRPr lang="en-US" dirty="0"/>
          </a:p>
        </p:txBody>
      </p:sp>
    </p:spTree>
    <p:extLst>
      <p:ext uri="{BB962C8B-B14F-4D97-AF65-F5344CB8AC3E}">
        <p14:creationId xmlns:p14="http://schemas.microsoft.com/office/powerpoint/2010/main" val="19982874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83</a:t>
            </a:fld>
            <a:endParaRPr lang="en-US" dirty="0"/>
          </a:p>
        </p:txBody>
      </p:sp>
    </p:spTree>
    <p:extLst>
      <p:ext uri="{BB962C8B-B14F-4D97-AF65-F5344CB8AC3E}">
        <p14:creationId xmlns:p14="http://schemas.microsoft.com/office/powerpoint/2010/main" val="1519647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9</a:t>
            </a:fld>
            <a:endParaRPr lang="en-US" dirty="0">
              <a:solidFill>
                <a:prstClr val="black"/>
              </a:solidFill>
              <a:latin typeface="Calibri"/>
            </a:endParaRPr>
          </a:p>
        </p:txBody>
      </p:sp>
    </p:spTree>
    <p:extLst>
      <p:ext uri="{BB962C8B-B14F-4D97-AF65-F5344CB8AC3E}">
        <p14:creationId xmlns:p14="http://schemas.microsoft.com/office/powerpoint/2010/main" val="9517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10</a:t>
            </a:fld>
            <a:endParaRPr lang="en-US" dirty="0">
              <a:solidFill>
                <a:prstClr val="black"/>
              </a:solidFill>
              <a:latin typeface="Calibri"/>
            </a:endParaRPr>
          </a:p>
        </p:txBody>
      </p:sp>
    </p:spTree>
    <p:extLst>
      <p:ext uri="{BB962C8B-B14F-4D97-AF65-F5344CB8AC3E}">
        <p14:creationId xmlns:p14="http://schemas.microsoft.com/office/powerpoint/2010/main" val="408091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2016, Amazon Web Services, Inc. or its Affiliates. All rights reserved.</a:t>
            </a:r>
          </a:p>
        </p:txBody>
      </p:sp>
      <p:pic>
        <p:nvPicPr>
          <p:cNvPr id="8" name="Picture 7" descr="aws_sub-brand-logo_webinar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59185" y="4684715"/>
            <a:ext cx="1495117" cy="387165"/>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7201648" y="4397385"/>
            <a:ext cx="1870836" cy="6824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pic>
        <p:nvPicPr>
          <p:cNvPr id="4" name="Picture 3" descr="aws_sub-brand-logo_webinar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59185" y="4684715"/>
            <a:ext cx="1495117" cy="387165"/>
          </a:xfrm>
          <a:prstGeom prst="rect">
            <a:avLst/>
          </a:prstGeom>
        </p:spPr>
      </p:pic>
    </p:spTree>
    <p:extLst>
      <p:ext uri="{BB962C8B-B14F-4D97-AF65-F5344CB8AC3E}">
        <p14:creationId xmlns:p14="http://schemas.microsoft.com/office/powerpoint/2010/main" val="212483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666750" y="862013"/>
            <a:ext cx="7810500" cy="1743075"/>
          </a:xfrm>
          <a:prstGeom prst="rect">
            <a:avLst/>
          </a:prstGeom>
        </p:spPr>
        <p:txBody>
          <a:bodyPr anchor="b"/>
          <a:lstStyle/>
          <a:p>
            <a:r>
              <a:t>Title Text</a:t>
            </a:r>
          </a:p>
        </p:txBody>
      </p:sp>
      <p:sp>
        <p:nvSpPr>
          <p:cNvPr id="12" name="Shape 12"/>
          <p:cNvSpPr>
            <a:spLocks noGrp="1"/>
          </p:cNvSpPr>
          <p:nvPr>
            <p:ph type="body" sz="quarter" idx="1"/>
          </p:nvPr>
        </p:nvSpPr>
        <p:spPr>
          <a:xfrm>
            <a:off x="666750" y="2652712"/>
            <a:ext cx="7810500" cy="595313"/>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4484637" y="4905375"/>
            <a:ext cx="169964" cy="176213"/>
          </a:xfrm>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95486026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pic>
        <p:nvPicPr>
          <p:cNvPr id="3" name="Picture 2" descr="aws_sub-brand-logo_webinar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59185" y="4684715"/>
            <a:ext cx="1495117" cy="387165"/>
          </a:xfrm>
          <a:prstGeom prst="rect">
            <a:avLst/>
          </a:prstGeom>
        </p:spPr>
      </p:pic>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u="none"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u="none"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barr@amazo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2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3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 Id="rId9" Type="http://schemas.openxmlformats.org/officeDocument/2006/relationships/image" Target="../media/image128.png"/></Relationships>
</file>

<file path=ppt/slides/_rels/slide3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emf"/><Relationship Id="rId7" Type="http://schemas.openxmlformats.org/officeDocument/2006/relationships/image" Target="../media/image133.png"/><Relationship Id="rId12" Type="http://schemas.openxmlformats.org/officeDocument/2006/relationships/image" Target="../media/image138.png"/><Relationship Id="rId2" Type="http://schemas.openxmlformats.org/officeDocument/2006/relationships/notesSlide" Target="../notesSlides/notesSlide40.xml"/><Relationship Id="rId1" Type="http://schemas.openxmlformats.org/officeDocument/2006/relationships/slideLayout" Target="../slideLayouts/slideLayout11.xml"/><Relationship Id="rId6" Type="http://schemas.openxmlformats.org/officeDocument/2006/relationships/image" Target="../media/image132.emf"/><Relationship Id="rId11" Type="http://schemas.openxmlformats.org/officeDocument/2006/relationships/image" Target="../media/image137.png"/><Relationship Id="rId5" Type="http://schemas.openxmlformats.org/officeDocument/2006/relationships/image" Target="../media/image131.emf"/><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emf"/></Relationships>
</file>

<file path=ppt/slides/_rels/slide46.x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3" Type="http://schemas.openxmlformats.org/officeDocument/2006/relationships/image" Target="../media/image14.gif"/><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png"/><Relationship Id="rId42" Type="http://schemas.openxmlformats.org/officeDocument/2006/relationships/image" Target="../media/image43.png"/><Relationship Id="rId47" Type="http://schemas.openxmlformats.org/officeDocument/2006/relationships/image" Target="../media/image48.png"/><Relationship Id="rId50" Type="http://schemas.openxmlformats.org/officeDocument/2006/relationships/image" Target="../media/image51.png"/><Relationship Id="rId55" Type="http://schemas.openxmlformats.org/officeDocument/2006/relationships/image" Target="../media/image56.png"/><Relationship Id="rId63" Type="http://schemas.openxmlformats.org/officeDocument/2006/relationships/image" Target="../media/image64.png"/><Relationship Id="rId68" Type="http://schemas.openxmlformats.org/officeDocument/2006/relationships/image" Target="../media/image69.png"/><Relationship Id="rId76" Type="http://schemas.openxmlformats.org/officeDocument/2006/relationships/image" Target="../media/image77.png"/><Relationship Id="rId84" Type="http://schemas.openxmlformats.org/officeDocument/2006/relationships/image" Target="../media/image85.png"/><Relationship Id="rId89" Type="http://schemas.openxmlformats.org/officeDocument/2006/relationships/image" Target="../media/image90.png"/><Relationship Id="rId7" Type="http://schemas.openxmlformats.org/officeDocument/2006/relationships/image" Target="../media/image8.png"/><Relationship Id="rId71" Type="http://schemas.openxmlformats.org/officeDocument/2006/relationships/image" Target="../media/image72.png"/><Relationship Id="rId92" Type="http://schemas.openxmlformats.org/officeDocument/2006/relationships/image" Target="../media/image93.png"/><Relationship Id="rId2" Type="http://schemas.openxmlformats.org/officeDocument/2006/relationships/image" Target="../media/image3.png"/><Relationship Id="rId16" Type="http://schemas.openxmlformats.org/officeDocument/2006/relationships/image" Target="../media/image17.png"/><Relationship Id="rId29" Type="http://schemas.openxmlformats.org/officeDocument/2006/relationships/image" Target="../media/image30.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png"/><Relationship Id="rId40" Type="http://schemas.openxmlformats.org/officeDocument/2006/relationships/image" Target="../media/image41.png"/><Relationship Id="rId45" Type="http://schemas.openxmlformats.org/officeDocument/2006/relationships/image" Target="../media/image46.png"/><Relationship Id="rId53" Type="http://schemas.openxmlformats.org/officeDocument/2006/relationships/image" Target="../media/image54.png"/><Relationship Id="rId58" Type="http://schemas.openxmlformats.org/officeDocument/2006/relationships/image" Target="../media/image59.png"/><Relationship Id="rId66" Type="http://schemas.openxmlformats.org/officeDocument/2006/relationships/image" Target="../media/image67.png"/><Relationship Id="rId74" Type="http://schemas.openxmlformats.org/officeDocument/2006/relationships/image" Target="../media/image75.png"/><Relationship Id="rId79" Type="http://schemas.openxmlformats.org/officeDocument/2006/relationships/image" Target="../media/image80.png"/><Relationship Id="rId87" Type="http://schemas.openxmlformats.org/officeDocument/2006/relationships/image" Target="../media/image88.png"/><Relationship Id="rId5" Type="http://schemas.openxmlformats.org/officeDocument/2006/relationships/image" Target="../media/image6.png"/><Relationship Id="rId61" Type="http://schemas.openxmlformats.org/officeDocument/2006/relationships/image" Target="../media/image62.png"/><Relationship Id="rId82" Type="http://schemas.openxmlformats.org/officeDocument/2006/relationships/image" Target="../media/image83.png"/><Relationship Id="rId90" Type="http://schemas.openxmlformats.org/officeDocument/2006/relationships/image" Target="../media/image91.png"/><Relationship Id="rId95" Type="http://schemas.openxmlformats.org/officeDocument/2006/relationships/image" Target="../media/image96.png"/><Relationship Id="rId19" Type="http://schemas.openxmlformats.org/officeDocument/2006/relationships/image" Target="../media/image2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 Id="rId43" Type="http://schemas.openxmlformats.org/officeDocument/2006/relationships/image" Target="../media/image44.png"/><Relationship Id="rId48" Type="http://schemas.openxmlformats.org/officeDocument/2006/relationships/image" Target="../media/image49.png"/><Relationship Id="rId56" Type="http://schemas.openxmlformats.org/officeDocument/2006/relationships/image" Target="../media/image57.png"/><Relationship Id="rId64" Type="http://schemas.openxmlformats.org/officeDocument/2006/relationships/image" Target="../media/image65.png"/><Relationship Id="rId69" Type="http://schemas.openxmlformats.org/officeDocument/2006/relationships/image" Target="../media/image70.png"/><Relationship Id="rId77" Type="http://schemas.openxmlformats.org/officeDocument/2006/relationships/image" Target="../media/image78.png"/><Relationship Id="rId8" Type="http://schemas.openxmlformats.org/officeDocument/2006/relationships/image" Target="../media/image9.png"/><Relationship Id="rId51" Type="http://schemas.openxmlformats.org/officeDocument/2006/relationships/image" Target="../media/image52.png"/><Relationship Id="rId72" Type="http://schemas.openxmlformats.org/officeDocument/2006/relationships/image" Target="../media/image73.png"/><Relationship Id="rId80" Type="http://schemas.openxmlformats.org/officeDocument/2006/relationships/image" Target="../media/image81.png"/><Relationship Id="rId85" Type="http://schemas.openxmlformats.org/officeDocument/2006/relationships/image" Target="../media/image86.png"/><Relationship Id="rId93" Type="http://schemas.openxmlformats.org/officeDocument/2006/relationships/image" Target="../media/image94.png"/><Relationship Id="rId3" Type="http://schemas.openxmlformats.org/officeDocument/2006/relationships/image" Target="../media/image4.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png"/><Relationship Id="rId46" Type="http://schemas.openxmlformats.org/officeDocument/2006/relationships/image" Target="../media/image47.png"/><Relationship Id="rId59" Type="http://schemas.openxmlformats.org/officeDocument/2006/relationships/image" Target="../media/image60.png"/><Relationship Id="rId67" Type="http://schemas.openxmlformats.org/officeDocument/2006/relationships/image" Target="../media/image68.png"/><Relationship Id="rId20" Type="http://schemas.openxmlformats.org/officeDocument/2006/relationships/image" Target="../media/image21.png"/><Relationship Id="rId41" Type="http://schemas.openxmlformats.org/officeDocument/2006/relationships/image" Target="../media/image42.png"/><Relationship Id="rId54" Type="http://schemas.openxmlformats.org/officeDocument/2006/relationships/image" Target="../media/image55.png"/><Relationship Id="rId62" Type="http://schemas.openxmlformats.org/officeDocument/2006/relationships/image" Target="../media/image63.png"/><Relationship Id="rId70" Type="http://schemas.openxmlformats.org/officeDocument/2006/relationships/image" Target="../media/image71.png"/><Relationship Id="rId75" Type="http://schemas.openxmlformats.org/officeDocument/2006/relationships/image" Target="../media/image76.png"/><Relationship Id="rId83" Type="http://schemas.openxmlformats.org/officeDocument/2006/relationships/image" Target="../media/image84.png"/><Relationship Id="rId88" Type="http://schemas.openxmlformats.org/officeDocument/2006/relationships/image" Target="../media/image89.png"/><Relationship Id="rId91" Type="http://schemas.openxmlformats.org/officeDocument/2006/relationships/image" Target="../media/image92.png"/><Relationship Id="rId96" Type="http://schemas.openxmlformats.org/officeDocument/2006/relationships/image" Target="../media/image97.png"/><Relationship Id="rId1" Type="http://schemas.openxmlformats.org/officeDocument/2006/relationships/slideLayout" Target="../slideLayouts/slideLayout10.xml"/><Relationship Id="rId6"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49" Type="http://schemas.openxmlformats.org/officeDocument/2006/relationships/image" Target="../media/image50.png"/><Relationship Id="rId57" Type="http://schemas.openxmlformats.org/officeDocument/2006/relationships/image" Target="../media/image58.png"/><Relationship Id="rId10" Type="http://schemas.openxmlformats.org/officeDocument/2006/relationships/image" Target="../media/image11.png"/><Relationship Id="rId31" Type="http://schemas.openxmlformats.org/officeDocument/2006/relationships/image" Target="../media/image32.png"/><Relationship Id="rId44" Type="http://schemas.openxmlformats.org/officeDocument/2006/relationships/image" Target="../media/image45.png"/><Relationship Id="rId52" Type="http://schemas.openxmlformats.org/officeDocument/2006/relationships/image" Target="../media/image53.png"/><Relationship Id="rId60" Type="http://schemas.openxmlformats.org/officeDocument/2006/relationships/image" Target="../media/image61.png"/><Relationship Id="rId65" Type="http://schemas.openxmlformats.org/officeDocument/2006/relationships/image" Target="../media/image66.png"/><Relationship Id="rId73" Type="http://schemas.openxmlformats.org/officeDocument/2006/relationships/image" Target="../media/image74.png"/><Relationship Id="rId78" Type="http://schemas.openxmlformats.org/officeDocument/2006/relationships/image" Target="../media/image79.png"/><Relationship Id="rId81" Type="http://schemas.openxmlformats.org/officeDocument/2006/relationships/image" Target="../media/image82.png"/><Relationship Id="rId86" Type="http://schemas.openxmlformats.org/officeDocument/2006/relationships/image" Target="../media/image87.png"/><Relationship Id="rId94" Type="http://schemas.openxmlformats.org/officeDocument/2006/relationships/image" Target="../media/image95.png"/><Relationship Id="rId4" Type="http://schemas.openxmlformats.org/officeDocument/2006/relationships/image" Target="../media/image5.png"/><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39.emf"/><Relationship Id="rId7" Type="http://schemas.openxmlformats.org/officeDocument/2006/relationships/image" Target="../media/image143.png"/><Relationship Id="rId2" Type="http://schemas.openxmlformats.org/officeDocument/2006/relationships/notesSlide" Target="../notesSlides/notesSlide51.xml"/><Relationship Id="rId1" Type="http://schemas.openxmlformats.org/officeDocument/2006/relationships/slideLayout" Target="../slideLayouts/slideLayout11.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57.x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0.png"/><Relationship Id="rId4" Type="http://schemas.openxmlformats.org/officeDocument/2006/relationships/image" Target="../media/image99.png"/><Relationship Id="rId9" Type="http://schemas.openxmlformats.org/officeDocument/2006/relationships/image" Target="../media/image104.emf"/></Relationships>
</file>

<file path=ppt/slides/_rels/slide6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image" Target="../media/image147.emf"/><Relationship Id="rId7" Type="http://schemas.openxmlformats.org/officeDocument/2006/relationships/image" Target="../media/image151.emf"/><Relationship Id="rId2" Type="http://schemas.openxmlformats.org/officeDocument/2006/relationships/notesSlide" Target="../notesSlides/notesSlide58.xml"/><Relationship Id="rId1" Type="http://schemas.openxmlformats.org/officeDocument/2006/relationships/slideLayout" Target="../slideLayouts/slideLayout11.xml"/><Relationship Id="rId6" Type="http://schemas.openxmlformats.org/officeDocument/2006/relationships/image" Target="../media/image150.png"/><Relationship Id="rId5" Type="http://schemas.openxmlformats.org/officeDocument/2006/relationships/image" Target="../media/image149.emf"/><Relationship Id="rId4" Type="http://schemas.openxmlformats.org/officeDocument/2006/relationships/image" Target="../media/image148.png"/></Relationships>
</file>

<file path=ppt/slides/_rels/slide6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154.png"/><Relationship Id="rId4" Type="http://schemas.openxmlformats.org/officeDocument/2006/relationships/image" Target="../media/image153.png"/></Relationships>
</file>

<file path=ppt/slides/_rels/slide68.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15.xml"/><Relationship Id="rId5" Type="http://schemas.openxmlformats.org/officeDocument/2006/relationships/image" Target="../media/image160.png"/><Relationship Id="rId4" Type="http://schemas.openxmlformats.org/officeDocument/2006/relationships/image" Target="../media/image159.png"/></Relationships>
</file>

<file path=ppt/slides/_rels/slide73.x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notesSlide" Target="../notesSlides/notesSlide67.xml"/><Relationship Id="rId1" Type="http://schemas.openxmlformats.org/officeDocument/2006/relationships/slideLayout" Target="../slideLayouts/slideLayout11.xml"/><Relationship Id="rId5" Type="http://schemas.openxmlformats.org/officeDocument/2006/relationships/image" Target="../media/image165.png"/><Relationship Id="rId4" Type="http://schemas.openxmlformats.org/officeDocument/2006/relationships/image" Target="../media/image164.emf"/></Relationships>
</file>

<file path=ppt/slides/_rels/slide77.x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72.xml"/><Relationship Id="rId1" Type="http://schemas.openxmlformats.org/officeDocument/2006/relationships/slideLayout" Target="../slideLayouts/slideLayout11.xml"/><Relationship Id="rId5" Type="http://schemas.openxmlformats.org/officeDocument/2006/relationships/image" Target="../media/image169.png"/><Relationship Id="rId4" Type="http://schemas.openxmlformats.org/officeDocument/2006/relationships/image" Target="../media/image168.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482770"/>
            <a:ext cx="6977204" cy="433387"/>
          </a:xfrm>
        </p:spPr>
        <p:txBody>
          <a:bodyPr>
            <a:normAutofit/>
          </a:bodyPr>
          <a:lstStyle/>
          <a:p>
            <a:r>
              <a:rPr lang="en-US" dirty="0"/>
              <a:t>Jeff Barr, Chief Evangelist (</a:t>
            </a:r>
            <a:r>
              <a:rPr lang="en-US" dirty="0">
                <a:hlinkClick r:id="rId3"/>
              </a:rPr>
              <a:t>jbarr@amazon.com</a:t>
            </a:r>
            <a:r>
              <a:rPr lang="en-US" dirty="0"/>
              <a:t> / @</a:t>
            </a:r>
            <a:r>
              <a:rPr lang="en-US" dirty="0" err="1"/>
              <a:t>jeffbarr</a:t>
            </a:r>
            <a:r>
              <a:rPr lang="en-US" dirty="0"/>
              <a:t>)</a:t>
            </a:r>
          </a:p>
        </p:txBody>
      </p:sp>
      <p:sp>
        <p:nvSpPr>
          <p:cNvPr id="3" name="Text Placeholder 2"/>
          <p:cNvSpPr>
            <a:spLocks noGrp="1"/>
          </p:cNvSpPr>
          <p:nvPr>
            <p:ph type="body" sz="quarter" idx="11"/>
          </p:nvPr>
        </p:nvSpPr>
        <p:spPr/>
        <p:txBody>
          <a:bodyPr/>
          <a:lstStyle/>
          <a:p>
            <a:r>
              <a:rPr lang="en-US" dirty="0" smtClean="0"/>
              <a:t>April, 2017</a:t>
            </a:r>
            <a:endParaRPr lang="en-US" dirty="0"/>
          </a:p>
        </p:txBody>
      </p:sp>
      <p:sp>
        <p:nvSpPr>
          <p:cNvPr id="4" name="Text Placeholder 3"/>
          <p:cNvSpPr>
            <a:spLocks noGrp="1"/>
          </p:cNvSpPr>
          <p:nvPr>
            <p:ph type="body" sz="quarter" idx="12"/>
          </p:nvPr>
        </p:nvSpPr>
        <p:spPr/>
        <p:txBody>
          <a:bodyPr/>
          <a:lstStyle/>
          <a:p>
            <a:r>
              <a:rPr lang="en-US" dirty="0"/>
              <a:t>AWS Services Overview</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208571" y="1850082"/>
            <a:ext cx="2114936" cy="2114936"/>
          </a:xfrm>
          <a:prstGeom prst="rect">
            <a:avLst/>
          </a:prstGeom>
        </p:spPr>
      </p:pic>
      <p:sp>
        <p:nvSpPr>
          <p:cNvPr id="25" name="Rectangle 24"/>
          <p:cNvSpPr/>
          <p:nvPr/>
        </p:nvSpPr>
        <p:spPr>
          <a:xfrm>
            <a:off x="336789" y="925252"/>
            <a:ext cx="5319059" cy="646331"/>
          </a:xfrm>
          <a:prstGeom prst="rect">
            <a:avLst/>
          </a:prstGeom>
        </p:spPr>
        <p:txBody>
          <a:bodyPr wrap="square">
            <a:spAutoFit/>
          </a:bodyPr>
          <a:lstStyle/>
          <a:p>
            <a:r>
              <a:rPr lang="en-US" sz="2000" b="1" dirty="0" smtClean="0">
                <a:solidFill>
                  <a:srgbClr val="4D4D4C"/>
                </a:solidFill>
                <a:cs typeface="Arial"/>
              </a:rPr>
              <a:t>Batch</a:t>
            </a:r>
            <a:endParaRPr lang="en-US" sz="2000" b="1" dirty="0">
              <a:solidFill>
                <a:srgbClr val="4D4D4C"/>
              </a:solidFill>
              <a:cs typeface="Arial"/>
            </a:endParaRPr>
          </a:p>
          <a:p>
            <a:r>
              <a:rPr lang="en-US" sz="1600" i="1" dirty="0" smtClean="0">
                <a:solidFill>
                  <a:srgbClr val="FCB64C"/>
                </a:solidFill>
                <a:cs typeface="Arial"/>
              </a:rPr>
              <a:t>Run Batch Jobs at Any Scale</a:t>
            </a:r>
            <a:endParaRPr lang="en-US" sz="1600" i="1" dirty="0">
              <a:solidFill>
                <a:srgbClr val="FCB64C"/>
              </a:solidFill>
              <a:cs typeface="Arial"/>
            </a:endParaRPr>
          </a:p>
        </p:txBody>
      </p:sp>
      <p:sp>
        <p:nvSpPr>
          <p:cNvPr id="26" name="Rectangle 25"/>
          <p:cNvSpPr/>
          <p:nvPr/>
        </p:nvSpPr>
        <p:spPr>
          <a:xfrm>
            <a:off x="336789" y="1850082"/>
            <a:ext cx="4783851" cy="2391424"/>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Easily </a:t>
            </a:r>
            <a:r>
              <a:rPr lang="en-US" sz="1600" dirty="0">
                <a:solidFill>
                  <a:schemeClr val="tx1">
                    <a:lumMod val="75000"/>
                    <a:lumOff val="25000"/>
                  </a:schemeClr>
                </a:solidFill>
                <a:cs typeface="Arial"/>
              </a:rPr>
              <a:t>and efficiently </a:t>
            </a:r>
            <a:r>
              <a:rPr lang="en-US" sz="1600" dirty="0" smtClean="0">
                <a:solidFill>
                  <a:schemeClr val="tx1">
                    <a:lumMod val="75000"/>
                    <a:lumOff val="25000"/>
                  </a:schemeClr>
                </a:solidFill>
                <a:cs typeface="Arial"/>
              </a:rPr>
              <a:t>runs </a:t>
            </a:r>
            <a:r>
              <a:rPr lang="en-US" sz="1600" dirty="0">
                <a:solidFill>
                  <a:schemeClr val="tx1">
                    <a:lumMod val="75000"/>
                    <a:lumOff val="25000"/>
                  </a:schemeClr>
                </a:solidFill>
                <a:cs typeface="Arial"/>
              </a:rPr>
              <a:t>hundreds of thousands of batch computing jobs on </a:t>
            </a:r>
            <a:r>
              <a:rPr lang="en-US" sz="1600" dirty="0" smtClean="0">
                <a:solidFill>
                  <a:schemeClr val="tx1">
                    <a:lumMod val="75000"/>
                    <a:lumOff val="25000"/>
                  </a:schemeClr>
                </a:solidFill>
                <a:cs typeface="Arial"/>
              </a:rPr>
              <a:t>AWS</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Dynamically </a:t>
            </a:r>
            <a:r>
              <a:rPr lang="en-US" sz="1600" dirty="0">
                <a:solidFill>
                  <a:schemeClr val="tx1">
                    <a:lumMod val="75000"/>
                    <a:lumOff val="25000"/>
                  </a:schemeClr>
                </a:solidFill>
                <a:cs typeface="Arial"/>
              </a:rPr>
              <a:t>provisions the optimal quantity and type of compute resources </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Natively </a:t>
            </a:r>
            <a:r>
              <a:rPr lang="en-US" sz="1600" dirty="0">
                <a:solidFill>
                  <a:schemeClr val="tx1">
                    <a:lumMod val="75000"/>
                    <a:lumOff val="25000"/>
                  </a:schemeClr>
                </a:solidFill>
                <a:cs typeface="Arial"/>
              </a:rPr>
              <a:t>integrated with the AWS </a:t>
            </a:r>
            <a:r>
              <a:rPr lang="en-US" sz="1600" dirty="0" smtClean="0">
                <a:solidFill>
                  <a:schemeClr val="tx1">
                    <a:lumMod val="75000"/>
                    <a:lumOff val="25000"/>
                  </a:schemeClr>
                </a:solidFill>
                <a:cs typeface="Arial"/>
              </a:rPr>
              <a:t>platform</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No </a:t>
            </a:r>
            <a:r>
              <a:rPr lang="en-US" sz="1600" dirty="0">
                <a:solidFill>
                  <a:schemeClr val="tx1">
                    <a:lumMod val="75000"/>
                    <a:lumOff val="25000"/>
                  </a:schemeClr>
                </a:solidFill>
                <a:cs typeface="Arial"/>
              </a:rPr>
              <a:t>additional charge for AWS Batch. You only pay for the AWS resources </a:t>
            </a:r>
            <a:r>
              <a:rPr lang="en-US" sz="1600" dirty="0" smtClean="0">
                <a:solidFill>
                  <a:schemeClr val="tx1">
                    <a:lumMod val="75000"/>
                    <a:lumOff val="25000"/>
                  </a:schemeClr>
                </a:solidFill>
                <a:cs typeface="Arial"/>
              </a:rPr>
              <a:t>you </a:t>
            </a:r>
            <a:r>
              <a:rPr lang="en-US" sz="1600" dirty="0">
                <a:solidFill>
                  <a:schemeClr val="tx1">
                    <a:lumMod val="75000"/>
                    <a:lumOff val="25000"/>
                  </a:schemeClr>
                </a:solidFill>
                <a:cs typeface="Arial"/>
              </a:rPr>
              <a:t>create to store and run your batch </a:t>
            </a:r>
            <a:r>
              <a:rPr lang="en-US" sz="1600" dirty="0" smtClean="0">
                <a:solidFill>
                  <a:schemeClr val="tx1">
                    <a:lumMod val="75000"/>
                    <a:lumOff val="25000"/>
                  </a:schemeClr>
                </a:solidFill>
                <a:cs typeface="Arial"/>
              </a:rPr>
              <a:t>jobs</a:t>
            </a:r>
          </a:p>
        </p:txBody>
      </p:sp>
      <p:sp>
        <p:nvSpPr>
          <p:cNvPr id="28"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Compute</a:t>
            </a:r>
          </a:p>
        </p:txBody>
      </p:sp>
    </p:spTree>
    <p:extLst>
      <p:ext uri="{BB962C8B-B14F-4D97-AF65-F5344CB8AC3E}">
        <p14:creationId xmlns:p14="http://schemas.microsoft.com/office/powerpoint/2010/main" val="90031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05293" y="2074841"/>
            <a:ext cx="1741830" cy="1626302"/>
          </a:xfrm>
          <a:prstGeom prst="rect">
            <a:avLst/>
          </a:prstGeom>
        </p:spPr>
      </p:pic>
      <p:sp>
        <p:nvSpPr>
          <p:cNvPr id="18" name="Rectangle 17"/>
          <p:cNvSpPr/>
          <p:nvPr/>
        </p:nvSpPr>
        <p:spPr>
          <a:xfrm>
            <a:off x="375556" y="925252"/>
            <a:ext cx="5280291" cy="646331"/>
          </a:xfrm>
          <a:prstGeom prst="rect">
            <a:avLst/>
          </a:prstGeom>
        </p:spPr>
        <p:txBody>
          <a:bodyPr wrap="square">
            <a:spAutoFit/>
          </a:bodyPr>
          <a:lstStyle/>
          <a:p>
            <a:r>
              <a:rPr lang="en-US" sz="2000" b="1" dirty="0">
                <a:solidFill>
                  <a:srgbClr val="4D4D4C"/>
                </a:solidFill>
                <a:cs typeface="Arial"/>
              </a:rPr>
              <a:t>EC2 Container Service</a:t>
            </a:r>
          </a:p>
          <a:p>
            <a:r>
              <a:rPr lang="en-US" sz="1600" i="1" dirty="0">
                <a:solidFill>
                  <a:srgbClr val="FCB64C"/>
                </a:solidFill>
                <a:cs typeface="Arial"/>
              </a:rPr>
              <a:t>Run and Manage Docker Containers</a:t>
            </a:r>
          </a:p>
        </p:txBody>
      </p:sp>
      <p:sp>
        <p:nvSpPr>
          <p:cNvPr id="19" name="Rectangle 18"/>
          <p:cNvSpPr/>
          <p:nvPr/>
        </p:nvSpPr>
        <p:spPr>
          <a:xfrm>
            <a:off x="336790" y="1850082"/>
            <a:ext cx="5108046" cy="1874359"/>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 high performance container management service for running Docker containers on EC2 instances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Use the built in scheduler, write your own, or use a third-party scheduler</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other services like ELB and EBS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No additional </a:t>
            </a:r>
            <a:r>
              <a:rPr lang="en-US" sz="1600" dirty="0" smtClean="0">
                <a:solidFill>
                  <a:schemeClr val="tx1">
                    <a:lumMod val="75000"/>
                    <a:lumOff val="25000"/>
                  </a:schemeClr>
                </a:solidFill>
                <a:cs typeface="Arial"/>
              </a:rPr>
              <a:t>charge</a:t>
            </a:r>
            <a:endParaRPr lang="en-US" sz="1600" dirty="0">
              <a:solidFill>
                <a:schemeClr val="tx1">
                  <a:lumMod val="75000"/>
                  <a:lumOff val="25000"/>
                </a:schemeClr>
              </a:solidFill>
              <a:cs typeface="Arial"/>
            </a:endParaRP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Compute</a:t>
            </a:r>
          </a:p>
        </p:txBody>
      </p:sp>
    </p:spTree>
    <p:extLst>
      <p:ext uri="{BB962C8B-B14F-4D97-AF65-F5344CB8AC3E}">
        <p14:creationId xmlns:p14="http://schemas.microsoft.com/office/powerpoint/2010/main" val="5491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210324" y="1722108"/>
            <a:ext cx="2331768" cy="2331768"/>
          </a:xfrm>
          <a:prstGeom prst="rect">
            <a:avLst/>
          </a:prstGeom>
        </p:spPr>
      </p:pic>
      <p:sp>
        <p:nvSpPr>
          <p:cNvPr id="18" name="Rectangle 17"/>
          <p:cNvSpPr/>
          <p:nvPr/>
        </p:nvSpPr>
        <p:spPr>
          <a:xfrm>
            <a:off x="375556" y="925252"/>
            <a:ext cx="5280291" cy="646331"/>
          </a:xfrm>
          <a:prstGeom prst="rect">
            <a:avLst/>
          </a:prstGeom>
        </p:spPr>
        <p:txBody>
          <a:bodyPr wrap="square">
            <a:spAutoFit/>
          </a:bodyPr>
          <a:lstStyle/>
          <a:p>
            <a:r>
              <a:rPr lang="en-US" sz="2000" b="1" dirty="0">
                <a:solidFill>
                  <a:srgbClr val="4D4D4C"/>
                </a:solidFill>
                <a:cs typeface="Arial"/>
              </a:rPr>
              <a:t>EC2 Container </a:t>
            </a:r>
            <a:r>
              <a:rPr lang="en-US" sz="2000" b="1" dirty="0" smtClean="0">
                <a:solidFill>
                  <a:srgbClr val="4D4D4C"/>
                </a:solidFill>
                <a:cs typeface="Arial"/>
              </a:rPr>
              <a:t>Registry</a:t>
            </a:r>
            <a:endParaRPr lang="en-US" sz="2000" b="1" dirty="0">
              <a:solidFill>
                <a:srgbClr val="4D4D4C"/>
              </a:solidFill>
              <a:cs typeface="Arial"/>
            </a:endParaRPr>
          </a:p>
          <a:p>
            <a:r>
              <a:rPr lang="en-US" sz="1600" i="1" dirty="0" smtClean="0">
                <a:solidFill>
                  <a:srgbClr val="FCB64C"/>
                </a:solidFill>
                <a:cs typeface="Arial"/>
              </a:rPr>
              <a:t>Store and Retrieve Docker Images</a:t>
            </a:r>
            <a:endParaRPr lang="en-US" sz="1600" i="1" dirty="0">
              <a:solidFill>
                <a:srgbClr val="FCB64C"/>
              </a:solidFill>
              <a:cs typeface="Arial"/>
            </a:endParaRPr>
          </a:p>
        </p:txBody>
      </p:sp>
      <p:sp>
        <p:nvSpPr>
          <p:cNvPr id="19" name="Rectangle 18"/>
          <p:cNvSpPr/>
          <p:nvPr/>
        </p:nvSpPr>
        <p:spPr>
          <a:xfrm>
            <a:off x="336790" y="1850082"/>
            <a:ext cx="5108046" cy="2726900"/>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F</a:t>
            </a:r>
            <a:r>
              <a:rPr lang="en-US" sz="1600" dirty="0" smtClean="0">
                <a:solidFill>
                  <a:schemeClr val="tx1">
                    <a:lumMod val="75000"/>
                    <a:lumOff val="25000"/>
                  </a:schemeClr>
                </a:solidFill>
                <a:cs typeface="Arial"/>
              </a:rPr>
              <a:t>ully-managed </a:t>
            </a:r>
            <a:r>
              <a:rPr lang="en-US" sz="1600" dirty="0">
                <a:solidFill>
                  <a:schemeClr val="tx1">
                    <a:lumMod val="75000"/>
                    <a:lumOff val="25000"/>
                  </a:schemeClr>
                </a:solidFill>
                <a:cs typeface="Arial"/>
              </a:rPr>
              <a:t>Docker container registry to easily store, manage, and deploy Docker container </a:t>
            </a:r>
            <a:r>
              <a:rPr lang="en-US" sz="1600" dirty="0" smtClean="0">
                <a:solidFill>
                  <a:schemeClr val="tx1">
                    <a:lumMod val="75000"/>
                    <a:lumOff val="25000"/>
                  </a:schemeClr>
                </a:solidFill>
                <a:cs typeface="Arial"/>
              </a:rPr>
              <a:t>images</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Integrated with Amazon EC2 Container Service</a:t>
            </a:r>
            <a:endParaRPr lang="en-US" sz="1600" dirty="0">
              <a:solidFill>
                <a:schemeClr val="tx1">
                  <a:lumMod val="75000"/>
                  <a:lumOff val="25000"/>
                </a:schemeClr>
              </a:solidFill>
              <a:cs typeface="Arial"/>
            </a:endParaRP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Eliminates </a:t>
            </a:r>
            <a:r>
              <a:rPr lang="en-US" sz="1600" dirty="0">
                <a:solidFill>
                  <a:schemeClr val="tx1">
                    <a:lumMod val="75000"/>
                    <a:lumOff val="25000"/>
                  </a:schemeClr>
                </a:solidFill>
                <a:cs typeface="Arial"/>
              </a:rPr>
              <a:t>the need to operate your own container </a:t>
            </a:r>
            <a:r>
              <a:rPr lang="en-US" sz="1600" dirty="0" smtClean="0">
                <a:solidFill>
                  <a:schemeClr val="tx1">
                    <a:lumMod val="75000"/>
                    <a:lumOff val="25000"/>
                  </a:schemeClr>
                </a:solidFill>
                <a:cs typeface="Arial"/>
              </a:rPr>
              <a:t>repositories</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Pay </a:t>
            </a:r>
            <a:r>
              <a:rPr lang="en-US" sz="1600" dirty="0">
                <a:solidFill>
                  <a:schemeClr val="tx1">
                    <a:lumMod val="75000"/>
                    <a:lumOff val="25000"/>
                  </a:schemeClr>
                </a:solidFill>
                <a:cs typeface="Arial"/>
              </a:rPr>
              <a:t>only for the amount of data you store in your repositories and data transferred to the Internet.</a:t>
            </a:r>
          </a:p>
          <a:p>
            <a:pPr marL="285750" indent="-285750">
              <a:lnSpc>
                <a:spcPct val="105000"/>
              </a:lnSpc>
              <a:spcBef>
                <a:spcPts val="600"/>
              </a:spcBef>
              <a:buClr>
                <a:srgbClr val="FCB64C"/>
              </a:buClr>
              <a:buFont typeface="Wingdings" panose="05000000000000000000" pitchFamily="2" charset="2"/>
              <a:buChar char="§"/>
            </a:pPr>
            <a:endParaRPr lang="en-US" sz="1600" dirty="0">
              <a:solidFill>
                <a:schemeClr val="tx1">
                  <a:lumMod val="75000"/>
                  <a:lumOff val="25000"/>
                </a:schemeClr>
              </a:solidFill>
              <a:cs typeface="Arial"/>
            </a:endParaRP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Compute</a:t>
            </a:r>
          </a:p>
        </p:txBody>
      </p:sp>
    </p:spTree>
    <p:extLst>
      <p:ext uri="{BB962C8B-B14F-4D97-AF65-F5344CB8AC3E}">
        <p14:creationId xmlns:p14="http://schemas.microsoft.com/office/powerpoint/2010/main" val="130422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134048" y="1760044"/>
            <a:ext cx="2263316" cy="2263316"/>
          </a:xfrm>
          <a:prstGeom prst="rect">
            <a:avLst/>
          </a:prstGeom>
        </p:spPr>
      </p:pic>
      <p:sp>
        <p:nvSpPr>
          <p:cNvPr id="12" name="Rectangle 11"/>
          <p:cNvSpPr/>
          <p:nvPr/>
        </p:nvSpPr>
        <p:spPr>
          <a:xfrm>
            <a:off x="336789" y="925252"/>
            <a:ext cx="5319059" cy="646331"/>
          </a:xfrm>
          <a:prstGeom prst="rect">
            <a:avLst/>
          </a:prstGeom>
        </p:spPr>
        <p:txBody>
          <a:bodyPr wrap="square">
            <a:spAutoFit/>
          </a:bodyPr>
          <a:lstStyle/>
          <a:p>
            <a:r>
              <a:rPr lang="en-US" sz="2000" b="1" dirty="0">
                <a:solidFill>
                  <a:srgbClr val="4D4D4C"/>
                </a:solidFill>
                <a:cs typeface="Arial"/>
              </a:rPr>
              <a:t>Elastic Beanstalk</a:t>
            </a:r>
          </a:p>
          <a:p>
            <a:r>
              <a:rPr lang="en-US" sz="1600" i="1" dirty="0">
                <a:solidFill>
                  <a:srgbClr val="FCB64C"/>
                </a:solidFill>
                <a:cs typeface="Arial"/>
              </a:rPr>
              <a:t>Run and Manage Web Apps</a:t>
            </a:r>
          </a:p>
        </p:txBody>
      </p:sp>
      <p:sp>
        <p:nvSpPr>
          <p:cNvPr id="13" name="Rectangle 12"/>
          <p:cNvSpPr/>
          <p:nvPr/>
        </p:nvSpPr>
        <p:spPr>
          <a:xfrm>
            <a:off x="336790" y="1850082"/>
            <a:ext cx="5108046" cy="2373470"/>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Ideal for developers that simply want to upload their code and have the service manage the rest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Supports Docker, Java, .NET, Node.js, PHP, Python, Ruby, and Go</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Automatically handles deployment, load balancing, auto-scaling, and application health monitoring</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Retain full control over the AWS resources powering your application</a:t>
            </a:r>
          </a:p>
        </p:txBody>
      </p:sp>
      <p:sp>
        <p:nvSpPr>
          <p:cNvPr id="14"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Compute</a:t>
            </a:r>
          </a:p>
        </p:txBody>
      </p:sp>
    </p:spTree>
    <p:extLst>
      <p:ext uri="{BB962C8B-B14F-4D97-AF65-F5344CB8AC3E}">
        <p14:creationId xmlns:p14="http://schemas.microsoft.com/office/powerpoint/2010/main" val="176850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36788" y="1708500"/>
            <a:ext cx="8807211" cy="1726501"/>
            <a:chOff x="336788" y="1602254"/>
            <a:chExt cx="8807211" cy="1726501"/>
          </a:xfrm>
        </p:grpSpPr>
        <p:sp>
          <p:nvSpPr>
            <p:cNvPr id="3" name="Rectangle 2"/>
            <p:cNvSpPr/>
            <p:nvPr/>
          </p:nvSpPr>
          <p:spPr>
            <a:xfrm>
              <a:off x="336788" y="1602254"/>
              <a:ext cx="8807211" cy="769441"/>
            </a:xfrm>
            <a:prstGeom prst="rect">
              <a:avLst/>
            </a:prstGeom>
          </p:spPr>
          <p:txBody>
            <a:bodyPr wrap="square">
              <a:spAutoFit/>
            </a:bodyPr>
            <a:lstStyle/>
            <a:p>
              <a:r>
                <a:rPr lang="en-US" sz="4400" b="1" dirty="0">
                  <a:solidFill>
                    <a:schemeClr val="accent1"/>
                  </a:solidFill>
                  <a:cs typeface="Arial"/>
                </a:rPr>
                <a:t>Poll Question </a:t>
              </a:r>
            </a:p>
          </p:txBody>
        </p:sp>
        <p:sp>
          <p:nvSpPr>
            <p:cNvPr id="4" name="Rectangle 3"/>
            <p:cNvSpPr/>
            <p:nvPr/>
          </p:nvSpPr>
          <p:spPr>
            <a:xfrm>
              <a:off x="336789" y="2805535"/>
              <a:ext cx="8807210" cy="523220"/>
            </a:xfrm>
            <a:prstGeom prst="rect">
              <a:avLst/>
            </a:prstGeom>
          </p:spPr>
          <p:txBody>
            <a:bodyPr wrap="square">
              <a:spAutoFit/>
            </a:bodyPr>
            <a:lstStyle/>
            <a:p>
              <a:r>
                <a:rPr lang="en-US" sz="2800" dirty="0">
                  <a:solidFill>
                    <a:srgbClr val="4D4D4C"/>
                  </a:solidFill>
                </a:rPr>
                <a:t>Which Compute service would you like to try next?</a:t>
              </a:r>
            </a:p>
          </p:txBody>
        </p:sp>
      </p:grpSp>
    </p:spTree>
    <p:extLst>
      <p:ext uri="{BB962C8B-B14F-4D97-AF65-F5344CB8AC3E}">
        <p14:creationId xmlns:p14="http://schemas.microsoft.com/office/powerpoint/2010/main" val="3845794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S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7307" y="2065622"/>
            <a:ext cx="708247" cy="708247"/>
          </a:xfrm>
          <a:prstGeom prst="rect">
            <a:avLst/>
          </a:prstGeom>
        </p:spPr>
      </p:pic>
      <p:sp>
        <p:nvSpPr>
          <p:cNvPr id="35" name="TextBox 34"/>
          <p:cNvSpPr txBox="1"/>
          <p:nvPr/>
        </p:nvSpPr>
        <p:spPr>
          <a:xfrm>
            <a:off x="423162" y="2991245"/>
            <a:ext cx="796537" cy="338554"/>
          </a:xfrm>
          <a:prstGeom prst="rect">
            <a:avLst/>
          </a:prstGeom>
          <a:noFill/>
        </p:spPr>
        <p:txBody>
          <a:bodyPr wrap="square" rtlCol="0">
            <a:noAutofit/>
          </a:bodyPr>
          <a:lstStyle/>
          <a:p>
            <a:pPr algn="ctr"/>
            <a:r>
              <a:rPr lang="en-US" sz="1400" b="1" dirty="0" smtClean="0">
                <a:solidFill>
                  <a:schemeClr val="tx1">
                    <a:lumMod val="75000"/>
                    <a:lumOff val="25000"/>
                  </a:schemeClr>
                </a:solidFill>
                <a:latin typeface="Arial"/>
                <a:cs typeface="Arial"/>
              </a:rPr>
              <a:t>S3</a:t>
            </a:r>
            <a:endParaRPr lang="en-US" sz="1400" b="1" dirty="0">
              <a:solidFill>
                <a:schemeClr val="tx1">
                  <a:lumMod val="75000"/>
                  <a:lumOff val="25000"/>
                </a:schemeClr>
              </a:solidFill>
              <a:latin typeface="Arial"/>
              <a:cs typeface="Arial"/>
            </a:endParaRPr>
          </a:p>
        </p:txBody>
      </p:sp>
      <p:pic>
        <p:nvPicPr>
          <p:cNvPr id="24" name="Picture 23" descr="Glacier.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38678" y="2069433"/>
            <a:ext cx="708247" cy="708247"/>
          </a:xfrm>
          <a:prstGeom prst="rect">
            <a:avLst/>
          </a:prstGeom>
        </p:spPr>
      </p:pic>
      <p:sp>
        <p:nvSpPr>
          <p:cNvPr id="38" name="TextBox 37"/>
          <p:cNvSpPr txBox="1"/>
          <p:nvPr/>
        </p:nvSpPr>
        <p:spPr>
          <a:xfrm>
            <a:off x="1453468" y="2991245"/>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Glacier</a:t>
            </a:r>
          </a:p>
        </p:txBody>
      </p:sp>
      <p:pic>
        <p:nvPicPr>
          <p:cNvPr id="23" name="Picture 22" descr="Amazon-Elastic-Block-Storage.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154122" y="2080135"/>
            <a:ext cx="708247" cy="708247"/>
          </a:xfrm>
          <a:prstGeom prst="rect">
            <a:avLst/>
          </a:prstGeom>
        </p:spPr>
      </p:pic>
      <p:sp>
        <p:nvSpPr>
          <p:cNvPr id="39" name="TextBox 38"/>
          <p:cNvSpPr txBox="1"/>
          <p:nvPr/>
        </p:nvSpPr>
        <p:spPr>
          <a:xfrm>
            <a:off x="2823798" y="2991245"/>
            <a:ext cx="1368895"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EBS</a:t>
            </a:r>
          </a:p>
        </p:txBody>
      </p:sp>
      <p:pic>
        <p:nvPicPr>
          <p:cNvPr id="11" name="Picture 10" descr="Storage-Gateway.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620238" y="2133785"/>
            <a:ext cx="627786" cy="627786"/>
          </a:xfrm>
          <a:prstGeom prst="rect">
            <a:avLst/>
          </a:prstGeom>
        </p:spPr>
      </p:pic>
      <p:sp>
        <p:nvSpPr>
          <p:cNvPr id="41" name="TextBox 40"/>
          <p:cNvSpPr txBox="1"/>
          <p:nvPr/>
        </p:nvSpPr>
        <p:spPr>
          <a:xfrm>
            <a:off x="4176290" y="2991245"/>
            <a:ext cx="1515682" cy="584775"/>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Storage Gateway</a:t>
            </a:r>
          </a:p>
        </p:txBody>
      </p:sp>
      <p:pic>
        <p:nvPicPr>
          <p:cNvPr id="12" name="Picture 11" descr="AWS-Import-Export.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074908" y="2072310"/>
            <a:ext cx="731520" cy="731520"/>
          </a:xfrm>
          <a:prstGeom prst="rect">
            <a:avLst/>
          </a:prstGeom>
        </p:spPr>
      </p:pic>
      <p:sp>
        <p:nvSpPr>
          <p:cNvPr id="44" name="TextBox 43"/>
          <p:cNvSpPr txBox="1"/>
          <p:nvPr/>
        </p:nvSpPr>
        <p:spPr>
          <a:xfrm>
            <a:off x="5521193" y="2991245"/>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Import/Export</a:t>
            </a:r>
          </a:p>
        </p:txBody>
      </p:sp>
      <p:pic>
        <p:nvPicPr>
          <p:cNvPr id="13" name="Picture 12" descr="CloudFront.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604141" y="2080135"/>
            <a:ext cx="717714" cy="717714"/>
          </a:xfrm>
          <a:prstGeom prst="rect">
            <a:avLst/>
          </a:prstGeom>
        </p:spPr>
      </p:pic>
      <p:sp>
        <p:nvSpPr>
          <p:cNvPr id="45" name="TextBox 44"/>
          <p:cNvSpPr txBox="1"/>
          <p:nvPr/>
        </p:nvSpPr>
        <p:spPr>
          <a:xfrm>
            <a:off x="7205157" y="2991245"/>
            <a:ext cx="1515682"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CloudFront</a:t>
            </a:r>
          </a:p>
        </p:txBody>
      </p:sp>
      <p:sp>
        <p:nvSpPr>
          <p:cNvPr id="53"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2139867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27069" y="1939785"/>
            <a:ext cx="1935530" cy="1935530"/>
          </a:xfrm>
          <a:prstGeom prst="rect">
            <a:avLst/>
          </a:prstGeom>
        </p:spPr>
      </p:pic>
      <p:sp>
        <p:nvSpPr>
          <p:cNvPr id="11" name="Rectangle 10"/>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Simple Storage Service (S3)</a:t>
            </a:r>
          </a:p>
          <a:p>
            <a:r>
              <a:rPr lang="en-US" sz="1600" i="1" dirty="0" smtClean="0">
                <a:solidFill>
                  <a:srgbClr val="E05243"/>
                </a:solidFill>
                <a:cs typeface="Arial"/>
              </a:rPr>
              <a:t>Simple, durable, massively scalable object storage</a:t>
            </a:r>
            <a:endParaRPr lang="en-US" sz="1600" i="1" dirty="0">
              <a:solidFill>
                <a:srgbClr val="E05243"/>
              </a:solidFill>
              <a:cs typeface="Arial"/>
            </a:endParaRPr>
          </a:p>
        </p:txBody>
      </p:sp>
      <p:sp>
        <p:nvSpPr>
          <p:cNvPr id="12" name="Rectangle 11"/>
          <p:cNvSpPr/>
          <p:nvPr/>
        </p:nvSpPr>
        <p:spPr>
          <a:xfrm>
            <a:off x="336790" y="1850082"/>
            <a:ext cx="5108046" cy="2622256"/>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Storage </a:t>
            </a:r>
            <a:r>
              <a:rPr lang="en-US" sz="1600" dirty="0" smtClean="0">
                <a:solidFill>
                  <a:schemeClr val="tx1">
                    <a:lumMod val="75000"/>
                    <a:lumOff val="25000"/>
                  </a:schemeClr>
                </a:solidFill>
                <a:cs typeface="Arial"/>
              </a:rPr>
              <a:t>with a simple web service interface</a:t>
            </a:r>
            <a:endParaRPr lang="en-US" sz="1600" dirty="0">
              <a:solidFill>
                <a:schemeClr val="tx1">
                  <a:lumMod val="75000"/>
                  <a:lumOff val="25000"/>
                </a:schemeClr>
              </a:solidFill>
              <a:cs typeface="Arial"/>
            </a:endParaRP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Store and retrieve any amount of data, at any time, from anywhere on the web</a:t>
            </a:r>
          </a:p>
          <a:p>
            <a:pPr marL="285750" indent="-285750">
              <a:lnSpc>
                <a:spcPct val="105000"/>
              </a:lnSpc>
              <a:spcBef>
                <a:spcPts val="600"/>
              </a:spcBef>
              <a:buClr>
                <a:srgbClr val="C00000"/>
              </a:buClr>
              <a:buFont typeface="Wingdings" panose="05000000000000000000" pitchFamily="2" charset="2"/>
              <a:buChar char="§"/>
            </a:pPr>
            <a:r>
              <a:rPr lang="en-US" sz="1600" dirty="0" smtClean="0">
                <a:solidFill>
                  <a:schemeClr val="tx1">
                    <a:lumMod val="75000"/>
                    <a:lumOff val="25000"/>
                  </a:schemeClr>
                </a:solidFill>
                <a:cs typeface="Arial"/>
              </a:rPr>
              <a:t>Designed for 99.999999999% durability</a:t>
            </a:r>
          </a:p>
          <a:p>
            <a:pPr marL="285750" indent="-285750">
              <a:lnSpc>
                <a:spcPct val="105000"/>
              </a:lnSpc>
              <a:spcBef>
                <a:spcPts val="600"/>
              </a:spcBef>
              <a:buClr>
                <a:srgbClr val="C00000"/>
              </a:buClr>
              <a:buFont typeface="Wingdings" panose="05000000000000000000" pitchFamily="2" charset="2"/>
              <a:buChar char="§"/>
            </a:pPr>
            <a:r>
              <a:rPr lang="en-US" sz="1600" dirty="0" smtClean="0">
                <a:solidFill>
                  <a:schemeClr val="tx1">
                    <a:lumMod val="75000"/>
                    <a:lumOff val="25000"/>
                  </a:schemeClr>
                </a:solidFill>
                <a:cs typeface="Arial"/>
              </a:rPr>
              <a:t>Use as a bulk repository or “data lake” for analytics</a:t>
            </a:r>
          </a:p>
          <a:p>
            <a:pPr marL="285750" indent="-285750">
              <a:lnSpc>
                <a:spcPct val="105000"/>
              </a:lnSpc>
              <a:spcBef>
                <a:spcPts val="600"/>
              </a:spcBef>
              <a:buClr>
                <a:srgbClr val="C00000"/>
              </a:buClr>
              <a:buFont typeface="Wingdings" panose="05000000000000000000" pitchFamily="2" charset="2"/>
              <a:buChar char="§"/>
            </a:pPr>
            <a:r>
              <a:rPr lang="en-US" sz="1600" dirty="0" smtClean="0">
                <a:solidFill>
                  <a:schemeClr val="tx1">
                    <a:lumMod val="75000"/>
                    <a:lumOff val="25000"/>
                  </a:schemeClr>
                </a:solidFill>
                <a:cs typeface="Arial"/>
              </a:rPr>
              <a:t>Highly </a:t>
            </a:r>
            <a:r>
              <a:rPr lang="en-US" sz="1600" dirty="0">
                <a:solidFill>
                  <a:schemeClr val="tx1">
                    <a:lumMod val="75000"/>
                    <a:lumOff val="25000"/>
                  </a:schemeClr>
                </a:solidFill>
                <a:cs typeface="Arial"/>
              </a:rPr>
              <a:t>scalable, reliable, and secure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Supports encryption</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Pay only for what you use</a:t>
            </a:r>
          </a:p>
        </p:txBody>
      </p:sp>
      <p:sp>
        <p:nvSpPr>
          <p:cNvPr id="13"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300672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lacier.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27069" y="1939785"/>
            <a:ext cx="1935530" cy="1935530"/>
          </a:xfrm>
          <a:prstGeom prst="rect">
            <a:avLst/>
          </a:prstGeom>
        </p:spPr>
      </p:pic>
      <p:sp>
        <p:nvSpPr>
          <p:cNvPr id="18" name="Rectangle 17"/>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Glacier</a:t>
            </a:r>
          </a:p>
          <a:p>
            <a:r>
              <a:rPr lang="en-US" sz="1600" i="1" dirty="0">
                <a:solidFill>
                  <a:srgbClr val="E05243"/>
                </a:solidFill>
                <a:cs typeface="Arial"/>
              </a:rPr>
              <a:t>Archive Storage in the Cloud</a:t>
            </a:r>
          </a:p>
        </p:txBody>
      </p:sp>
      <p:sp>
        <p:nvSpPr>
          <p:cNvPr id="19" name="Rectangle 18"/>
          <p:cNvSpPr/>
          <p:nvPr/>
        </p:nvSpPr>
        <p:spPr>
          <a:xfrm>
            <a:off x="336790" y="1850082"/>
            <a:ext cx="5108046" cy="2286780"/>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smtClean="0">
                <a:solidFill>
                  <a:schemeClr val="tx1">
                    <a:lumMod val="75000"/>
                    <a:lumOff val="25000"/>
                  </a:schemeClr>
                </a:solidFill>
                <a:cs typeface="Arial"/>
              </a:rPr>
              <a:t>Extremely low </a:t>
            </a:r>
            <a:r>
              <a:rPr lang="en-US" sz="1600" dirty="0">
                <a:solidFill>
                  <a:schemeClr val="tx1">
                    <a:lumMod val="75000"/>
                    <a:lumOff val="25000"/>
                  </a:schemeClr>
                </a:solidFill>
                <a:cs typeface="Arial"/>
              </a:rPr>
              <a:t>cost storage for archiving and </a:t>
            </a:r>
            <a:r>
              <a:rPr lang="en-US" sz="1600" dirty="0" smtClean="0">
                <a:solidFill>
                  <a:schemeClr val="tx1">
                    <a:lumMod val="75000"/>
                    <a:lumOff val="25000"/>
                  </a:schemeClr>
                </a:solidFill>
                <a:cs typeface="Arial"/>
              </a:rPr>
              <a:t>long-term backup</a:t>
            </a:r>
            <a:endParaRPr lang="en-US" sz="1600" dirty="0">
              <a:solidFill>
                <a:schemeClr val="tx1">
                  <a:lumMod val="75000"/>
                  <a:lumOff val="25000"/>
                </a:schemeClr>
              </a:solidFill>
              <a:cs typeface="Arial"/>
            </a:endParaRP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Secure and durable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No limit to amount of data stored</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Flexible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Pay only for what you use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Simple integration with S3</a:t>
            </a: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306118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mazon-Elastic-Block-Storag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83010" y="1742414"/>
            <a:ext cx="1940030" cy="1940030"/>
          </a:xfrm>
          <a:prstGeom prst="rect">
            <a:avLst/>
          </a:prstGeom>
        </p:spPr>
      </p:pic>
      <p:sp>
        <p:nvSpPr>
          <p:cNvPr id="11" name="Rectangle 10"/>
          <p:cNvSpPr/>
          <p:nvPr/>
        </p:nvSpPr>
        <p:spPr>
          <a:xfrm rot="5400000">
            <a:off x="-490568" y="-1"/>
            <a:ext cx="307474" cy="3074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rot="5400000">
            <a:off x="-490568" y="421105"/>
            <a:ext cx="307474" cy="307474"/>
          </a:xfrm>
          <a:prstGeom prst="rect">
            <a:avLst/>
          </a:prstGeom>
          <a:solidFill>
            <a:srgbClr val="49A8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rot="5400000">
            <a:off x="-490568" y="875632"/>
            <a:ext cx="307474" cy="30747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rot="5400000">
            <a:off x="-490568" y="1296737"/>
            <a:ext cx="307474" cy="307474"/>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rot="5400000">
            <a:off x="-490568" y="1711157"/>
            <a:ext cx="307474" cy="3074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rot="5400000">
            <a:off x="-490568" y="2118895"/>
            <a:ext cx="307474" cy="307474"/>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rot="5400000">
            <a:off x="-490568" y="2523844"/>
            <a:ext cx="307474" cy="307474"/>
          </a:xfrm>
          <a:prstGeom prst="rect">
            <a:avLst/>
          </a:prstGeom>
          <a:solidFill>
            <a:srgbClr val="E052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Elastic Block Store (EBS)</a:t>
            </a:r>
          </a:p>
          <a:p>
            <a:r>
              <a:rPr lang="en-US" sz="1600" i="1" dirty="0">
                <a:solidFill>
                  <a:srgbClr val="E05243"/>
                </a:solidFill>
                <a:cs typeface="Arial"/>
              </a:rPr>
              <a:t>Block Storage for EC2</a:t>
            </a:r>
          </a:p>
        </p:txBody>
      </p:sp>
      <p:sp>
        <p:nvSpPr>
          <p:cNvPr id="19" name="Rectangle 18"/>
          <p:cNvSpPr/>
          <p:nvPr/>
        </p:nvSpPr>
        <p:spPr>
          <a:xfrm>
            <a:off x="336790" y="1850082"/>
            <a:ext cx="5108046" cy="1674817"/>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Persistent off-instance storage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SSD or magnetic disk</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Durable snapshots to S3</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Encryption support</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Provisioned IOPS option</a:t>
            </a: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3476230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torage-Gateway.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70970" y="1899960"/>
            <a:ext cx="1852070" cy="1852070"/>
          </a:xfrm>
          <a:prstGeom prst="rect">
            <a:avLst/>
          </a:prstGeom>
        </p:spPr>
      </p:pic>
      <p:sp>
        <p:nvSpPr>
          <p:cNvPr id="18" name="Rectangle 17"/>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Storage Gateway</a:t>
            </a:r>
          </a:p>
          <a:p>
            <a:r>
              <a:rPr lang="en-US" sz="1600" i="1" dirty="0">
                <a:solidFill>
                  <a:srgbClr val="E05243"/>
                </a:solidFill>
                <a:cs typeface="Arial"/>
              </a:rPr>
              <a:t>Integrates On-Premises IT Environments with Cloud Storage</a:t>
            </a:r>
          </a:p>
        </p:txBody>
      </p:sp>
      <p:sp>
        <p:nvSpPr>
          <p:cNvPr id="19" name="Rectangle 18"/>
          <p:cNvSpPr/>
          <p:nvPr/>
        </p:nvSpPr>
        <p:spPr>
          <a:xfrm>
            <a:off x="336790" y="1850082"/>
            <a:ext cx="4783850" cy="2803844"/>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smtClean="0">
                <a:solidFill>
                  <a:schemeClr val="tx1">
                    <a:lumMod val="75000"/>
                    <a:lumOff val="25000"/>
                  </a:schemeClr>
                </a:solidFill>
                <a:cs typeface="Arial"/>
              </a:rPr>
              <a:t>Enables hybrid cloud storage</a:t>
            </a:r>
          </a:p>
          <a:p>
            <a:pPr marL="285750" indent="-285750">
              <a:lnSpc>
                <a:spcPct val="105000"/>
              </a:lnSpc>
              <a:spcBef>
                <a:spcPts val="600"/>
              </a:spcBef>
              <a:buClr>
                <a:srgbClr val="C00000"/>
              </a:buClr>
              <a:buFont typeface="Wingdings" panose="05000000000000000000" pitchFamily="2" charset="2"/>
              <a:buChar char="§"/>
            </a:pPr>
            <a:r>
              <a:rPr lang="en-US" sz="1600" dirty="0" smtClean="0">
                <a:solidFill>
                  <a:schemeClr val="tx1">
                    <a:lumMod val="75000"/>
                    <a:lumOff val="25000"/>
                  </a:schemeClr>
                </a:solidFill>
                <a:cs typeface="Arial"/>
              </a:rPr>
              <a:t>Delivered </a:t>
            </a:r>
            <a:r>
              <a:rPr lang="en-US" sz="1600" dirty="0">
                <a:solidFill>
                  <a:schemeClr val="tx1">
                    <a:lumMod val="75000"/>
                    <a:lumOff val="25000"/>
                  </a:schemeClr>
                </a:solidFill>
                <a:cs typeface="Arial"/>
              </a:rPr>
              <a:t>as a virtual machine installed in an on-premises datacenter</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Integration with S3, EBS, and Glacier</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Secure data transmissions between AWS and </a:t>
            </a:r>
            <a:r>
              <a:rPr lang="en-US" sz="1600" dirty="0" err="1">
                <a:solidFill>
                  <a:schemeClr val="tx1">
                    <a:lumMod val="75000"/>
                    <a:lumOff val="25000"/>
                  </a:schemeClr>
                </a:solidFill>
                <a:cs typeface="Arial"/>
              </a:rPr>
              <a:t>on-premise</a:t>
            </a:r>
            <a:r>
              <a:rPr lang="en-US" sz="1600" dirty="0">
                <a:solidFill>
                  <a:schemeClr val="tx1">
                    <a:lumMod val="75000"/>
                    <a:lumOff val="25000"/>
                  </a:schemeClr>
                </a:solidFill>
                <a:cs typeface="Arial"/>
              </a:rPr>
              <a:t> resources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Compatible with </a:t>
            </a:r>
            <a:r>
              <a:rPr lang="en-US" sz="1600" dirty="0" err="1">
                <a:solidFill>
                  <a:schemeClr val="tx1">
                    <a:lumMod val="75000"/>
                    <a:lumOff val="25000"/>
                  </a:schemeClr>
                </a:solidFill>
                <a:cs typeface="Arial"/>
              </a:rPr>
              <a:t>on-premise</a:t>
            </a:r>
            <a:r>
              <a:rPr lang="en-US" sz="1600" dirty="0">
                <a:solidFill>
                  <a:schemeClr val="tx1">
                    <a:lumMod val="75000"/>
                    <a:lumOff val="25000"/>
                  </a:schemeClr>
                </a:solidFill>
                <a:cs typeface="Arial"/>
              </a:rPr>
              <a:t> storage solutions through iSCSI interface</a:t>
            </a:r>
            <a:r>
              <a:rPr lang="en-US" sz="1600" dirty="0" smtClean="0">
                <a:solidFill>
                  <a:schemeClr val="tx1">
                    <a:lumMod val="75000"/>
                    <a:lumOff val="25000"/>
                  </a:schemeClr>
                </a:solidFill>
                <a:cs typeface="Arial"/>
              </a:rPr>
              <a:t>.</a:t>
            </a:r>
          </a:p>
          <a:p>
            <a:pPr marL="285750" indent="-285750">
              <a:lnSpc>
                <a:spcPct val="105000"/>
              </a:lnSpc>
              <a:spcBef>
                <a:spcPts val="600"/>
              </a:spcBef>
              <a:buClr>
                <a:srgbClr val="C00000"/>
              </a:buClr>
              <a:buFont typeface="Wingdings" panose="05000000000000000000" pitchFamily="2" charset="2"/>
              <a:buChar char="§"/>
            </a:pPr>
            <a:r>
              <a:rPr lang="en-US" sz="1600" dirty="0" smtClean="0">
                <a:solidFill>
                  <a:schemeClr val="tx1">
                    <a:lumMod val="75000"/>
                    <a:lumOff val="25000"/>
                  </a:schemeClr>
                </a:solidFill>
                <a:cs typeface="Arial"/>
              </a:rPr>
              <a:t>Connect as a fie server</a:t>
            </a:r>
            <a:endParaRPr lang="en-US" sz="1600" dirty="0">
              <a:solidFill>
                <a:schemeClr val="tx1">
                  <a:lumMod val="75000"/>
                  <a:lumOff val="25000"/>
                </a:schemeClr>
              </a:solidFill>
              <a:cs typeface="Arial"/>
            </a:endParaRP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211831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a:ext>
            </a:extLst>
          </a:blip>
          <a:stretch>
            <a:fillRect/>
          </a:stretch>
        </p:blipFill>
        <p:spPr>
          <a:xfrm>
            <a:off x="5719685" y="921160"/>
            <a:ext cx="2363474" cy="3552825"/>
          </a:xfrm>
        </p:spPr>
      </p:pic>
      <p:sp>
        <p:nvSpPr>
          <p:cNvPr id="5" name="TextBox 4"/>
          <p:cNvSpPr txBox="1"/>
          <p:nvPr/>
        </p:nvSpPr>
        <p:spPr>
          <a:xfrm>
            <a:off x="342500" y="969403"/>
            <a:ext cx="4029946" cy="400110"/>
          </a:xfrm>
          <a:prstGeom prst="rect">
            <a:avLst/>
          </a:prstGeom>
          <a:noFill/>
        </p:spPr>
        <p:txBody>
          <a:bodyPr wrap="square" rtlCol="0">
            <a:spAutoFit/>
          </a:bodyPr>
          <a:lstStyle/>
          <a:p>
            <a:pPr marL="342900" indent="-342900">
              <a:buClr>
                <a:srgbClr val="FCB64C"/>
              </a:buClr>
              <a:buFont typeface="Wingdings" panose="05000000000000000000" pitchFamily="2" charset="2"/>
              <a:buChar char="§"/>
            </a:pPr>
            <a:r>
              <a:rPr lang="en-US" sz="2000" b="1" dirty="0">
                <a:solidFill>
                  <a:schemeClr val="tx1">
                    <a:lumMod val="75000"/>
                    <a:lumOff val="25000"/>
                  </a:schemeClr>
                </a:solidFill>
                <a:latin typeface="Arial"/>
                <a:cs typeface="Arial"/>
              </a:rPr>
              <a:t>This is an overview</a:t>
            </a:r>
          </a:p>
        </p:txBody>
      </p:sp>
      <p:sp>
        <p:nvSpPr>
          <p:cNvPr id="7" name="TextBox 6"/>
          <p:cNvSpPr txBox="1"/>
          <p:nvPr/>
        </p:nvSpPr>
        <p:spPr>
          <a:xfrm>
            <a:off x="342500" y="2891205"/>
            <a:ext cx="4029946" cy="400110"/>
          </a:xfrm>
          <a:prstGeom prst="rect">
            <a:avLst/>
          </a:prstGeom>
          <a:noFill/>
        </p:spPr>
        <p:txBody>
          <a:bodyPr wrap="square" rtlCol="0">
            <a:spAutoFit/>
          </a:bodyPr>
          <a:lstStyle/>
          <a:p>
            <a:pPr marL="342900" indent="-342900">
              <a:buClr>
                <a:srgbClr val="FCB64C"/>
              </a:buClr>
              <a:buFont typeface="Wingdings" panose="05000000000000000000" pitchFamily="2" charset="2"/>
              <a:buChar char="§"/>
            </a:pPr>
            <a:r>
              <a:rPr lang="en-US" sz="2000" b="1" dirty="0">
                <a:solidFill>
                  <a:schemeClr val="tx1">
                    <a:lumMod val="75000"/>
                    <a:lumOff val="25000"/>
                  </a:schemeClr>
                </a:solidFill>
                <a:latin typeface="Arial"/>
                <a:cs typeface="Arial"/>
              </a:rPr>
              <a:t>Plenty of details online</a:t>
            </a:r>
          </a:p>
        </p:txBody>
      </p:sp>
      <p:sp>
        <p:nvSpPr>
          <p:cNvPr id="11" name="TextBox 10"/>
          <p:cNvSpPr txBox="1"/>
          <p:nvPr/>
        </p:nvSpPr>
        <p:spPr>
          <a:xfrm>
            <a:off x="342500" y="1930304"/>
            <a:ext cx="4029946" cy="400110"/>
          </a:xfrm>
          <a:prstGeom prst="rect">
            <a:avLst/>
          </a:prstGeom>
          <a:noFill/>
        </p:spPr>
        <p:txBody>
          <a:bodyPr wrap="square" rtlCol="0">
            <a:spAutoFit/>
          </a:bodyPr>
          <a:lstStyle/>
          <a:p>
            <a:pPr marL="342900" indent="-342900">
              <a:buClr>
                <a:srgbClr val="FCB64C"/>
              </a:buClr>
              <a:buFont typeface="Wingdings" panose="05000000000000000000" pitchFamily="2" charset="2"/>
              <a:buChar char="§"/>
            </a:pPr>
            <a:r>
              <a:rPr lang="en-US" sz="2000" b="1" dirty="0">
                <a:solidFill>
                  <a:schemeClr val="tx1">
                    <a:lumMod val="75000"/>
                    <a:lumOff val="25000"/>
                  </a:schemeClr>
                </a:solidFill>
                <a:latin typeface="Arial"/>
                <a:cs typeface="Arial"/>
              </a:rPr>
              <a:t>Learn name and purpose</a:t>
            </a:r>
          </a:p>
        </p:txBody>
      </p:sp>
      <p:sp>
        <p:nvSpPr>
          <p:cNvPr id="13" name="TextBox 12"/>
          <p:cNvSpPr txBox="1"/>
          <p:nvPr/>
        </p:nvSpPr>
        <p:spPr>
          <a:xfrm>
            <a:off x="342500" y="3852105"/>
            <a:ext cx="3261541" cy="400110"/>
          </a:xfrm>
          <a:prstGeom prst="rect">
            <a:avLst/>
          </a:prstGeom>
          <a:noFill/>
        </p:spPr>
        <p:txBody>
          <a:bodyPr wrap="square" rtlCol="0">
            <a:spAutoFit/>
          </a:bodyPr>
          <a:lstStyle/>
          <a:p>
            <a:pPr marL="342900" indent="-342900">
              <a:buClr>
                <a:srgbClr val="FCB64C"/>
              </a:buClr>
              <a:buFont typeface="Wingdings" panose="05000000000000000000" pitchFamily="2" charset="2"/>
              <a:buChar char="§"/>
            </a:pPr>
            <a:r>
              <a:rPr lang="en-US" sz="2000" b="1" dirty="0">
                <a:solidFill>
                  <a:schemeClr val="tx1">
                    <a:lumMod val="75000"/>
                    <a:lumOff val="25000"/>
                  </a:schemeClr>
                </a:solidFill>
                <a:latin typeface="Arial"/>
                <a:cs typeface="Arial"/>
              </a:rPr>
              <a:t>Fasten your seat belt</a:t>
            </a:r>
          </a:p>
        </p:txBody>
      </p:sp>
    </p:spTree>
    <p:extLst>
      <p:ext uri="{BB962C8B-B14F-4D97-AF65-F5344CB8AC3E}">
        <p14:creationId xmlns:p14="http://schemas.microsoft.com/office/powerpoint/2010/main" val="30922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WS-Import-Expor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49269" y="1778259"/>
            <a:ext cx="2095472" cy="2095472"/>
          </a:xfrm>
          <a:prstGeom prst="rect">
            <a:avLst/>
          </a:prstGeom>
        </p:spPr>
      </p:pic>
      <p:sp>
        <p:nvSpPr>
          <p:cNvPr id="19" name="Rectangle 18"/>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Import/Export Options</a:t>
            </a:r>
          </a:p>
          <a:p>
            <a:r>
              <a:rPr lang="en-US" sz="1600" i="1" dirty="0">
                <a:solidFill>
                  <a:srgbClr val="E05243"/>
                </a:solidFill>
                <a:cs typeface="Arial"/>
              </a:rPr>
              <a:t>Large Volume Data Transfer</a:t>
            </a:r>
          </a:p>
        </p:txBody>
      </p:sp>
      <p:sp>
        <p:nvSpPr>
          <p:cNvPr id="20" name="Rectangle 19"/>
          <p:cNvSpPr/>
          <p:nvPr/>
        </p:nvSpPr>
        <p:spPr>
          <a:xfrm>
            <a:off x="336789" y="1614109"/>
            <a:ext cx="5157923" cy="3243965"/>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Direct Connect: a dedicated virtual network from your location to ours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Import/Export Disk: ship your physical disks to AWS</a:t>
            </a:r>
          </a:p>
          <a:p>
            <a:pPr marL="285750" indent="-285750">
              <a:lnSpc>
                <a:spcPct val="105000"/>
              </a:lnSpc>
              <a:spcBef>
                <a:spcPts val="600"/>
              </a:spcBef>
              <a:buClr>
                <a:srgbClr val="C00000"/>
              </a:buClr>
              <a:buFont typeface="Wingdings" panose="05000000000000000000" pitchFamily="2" charset="2"/>
              <a:buChar char="§"/>
            </a:pPr>
            <a:r>
              <a:rPr lang="en-US" sz="1600" dirty="0" smtClean="0">
                <a:solidFill>
                  <a:srgbClr val="E05243"/>
                </a:solidFill>
                <a:cs typeface="Arial"/>
              </a:rPr>
              <a:t>AWS </a:t>
            </a:r>
            <a:r>
              <a:rPr lang="en-US" sz="1600" dirty="0">
                <a:solidFill>
                  <a:srgbClr val="E05243"/>
                </a:solidFill>
                <a:cs typeface="Arial"/>
              </a:rPr>
              <a:t>Snowball: </a:t>
            </a:r>
            <a:r>
              <a:rPr lang="en-US" sz="1600" dirty="0" smtClean="0">
                <a:solidFill>
                  <a:schemeClr val="tx1">
                    <a:lumMod val="75000"/>
                    <a:lumOff val="25000"/>
                  </a:schemeClr>
                </a:solidFill>
                <a:cs typeface="Arial"/>
              </a:rPr>
              <a:t>petabyte-scale solution uses </a:t>
            </a:r>
            <a:r>
              <a:rPr lang="en-US" sz="1600" dirty="0">
                <a:solidFill>
                  <a:schemeClr val="tx1">
                    <a:lumMod val="75000"/>
                    <a:lumOff val="25000"/>
                  </a:schemeClr>
                </a:solidFill>
                <a:cs typeface="Arial"/>
              </a:rPr>
              <a:t>secure appliances to transfer large amounts of data into and out of the AWS </a:t>
            </a:r>
            <a:r>
              <a:rPr lang="en-US" sz="1600" dirty="0" smtClean="0">
                <a:solidFill>
                  <a:schemeClr val="tx1">
                    <a:lumMod val="75000"/>
                    <a:lumOff val="25000"/>
                  </a:schemeClr>
                </a:solidFill>
                <a:cs typeface="Arial"/>
              </a:rPr>
              <a:t>cloud</a:t>
            </a:r>
          </a:p>
          <a:p>
            <a:pPr marL="285750" indent="-285750">
              <a:lnSpc>
                <a:spcPct val="105000"/>
              </a:lnSpc>
              <a:spcBef>
                <a:spcPts val="600"/>
              </a:spcBef>
              <a:buClr>
                <a:srgbClr val="C00000"/>
              </a:buClr>
              <a:buFont typeface="Wingdings" panose="05000000000000000000" pitchFamily="2" charset="2"/>
              <a:buChar char="§"/>
            </a:pPr>
            <a:r>
              <a:rPr lang="en-US" sz="1600" dirty="0">
                <a:solidFill>
                  <a:srgbClr val="E05243"/>
                </a:solidFill>
                <a:cs typeface="Arial"/>
              </a:rPr>
              <a:t>AWS Snowmobile: </a:t>
            </a:r>
            <a:r>
              <a:rPr lang="en-US" sz="1600" dirty="0">
                <a:solidFill>
                  <a:schemeClr val="tx1">
                    <a:lumMod val="75000"/>
                    <a:lumOff val="25000"/>
                  </a:schemeClr>
                </a:solidFill>
                <a:cs typeface="Arial"/>
              </a:rPr>
              <a:t>transfer up to 100PB per Snowmobile, a 45-foot long ruggedized shipping container, pulled by a semi-trailer truck. </a:t>
            </a:r>
          </a:p>
          <a:p>
            <a:pPr marL="285750" indent="-285750">
              <a:lnSpc>
                <a:spcPct val="105000"/>
              </a:lnSpc>
              <a:spcBef>
                <a:spcPts val="600"/>
              </a:spcBef>
              <a:buClr>
                <a:srgbClr val="C00000"/>
              </a:buClr>
              <a:buFont typeface="Wingdings" panose="05000000000000000000" pitchFamily="2" charset="2"/>
              <a:buChar char="§"/>
            </a:pPr>
            <a:r>
              <a:rPr lang="en-US" sz="1600" dirty="0" smtClean="0">
                <a:solidFill>
                  <a:schemeClr val="tx1">
                    <a:lumMod val="75000"/>
                    <a:lumOff val="25000"/>
                  </a:schemeClr>
                </a:solidFill>
                <a:cs typeface="Arial"/>
              </a:rPr>
              <a:t>Kinesis Firehose: capture and automatically load streaming data into S3 </a:t>
            </a:r>
            <a:endParaRPr lang="en-US" sz="1600" dirty="0">
              <a:solidFill>
                <a:schemeClr val="tx1">
                  <a:lumMod val="75000"/>
                  <a:lumOff val="25000"/>
                </a:schemeClr>
              </a:solidFill>
              <a:cs typeface="Arial"/>
            </a:endParaRPr>
          </a:p>
        </p:txBody>
      </p:sp>
      <p:sp>
        <p:nvSpPr>
          <p:cNvPr id="21"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131192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oudFron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68824" y="1817370"/>
            <a:ext cx="2056362" cy="2056362"/>
          </a:xfrm>
          <a:prstGeom prst="rect">
            <a:avLst/>
          </a:prstGeom>
        </p:spPr>
      </p:pic>
      <p:sp>
        <p:nvSpPr>
          <p:cNvPr id="18" name="Rectangle 17"/>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CloudFront</a:t>
            </a:r>
          </a:p>
          <a:p>
            <a:r>
              <a:rPr lang="en-US" sz="1600" i="1" dirty="0">
                <a:solidFill>
                  <a:srgbClr val="E05243"/>
                </a:solidFill>
                <a:cs typeface="Arial"/>
              </a:rPr>
              <a:t>Global Content Delivery Network</a:t>
            </a:r>
          </a:p>
        </p:txBody>
      </p:sp>
      <p:sp>
        <p:nvSpPr>
          <p:cNvPr id="19" name="Rectangle 18"/>
          <p:cNvSpPr/>
          <p:nvPr/>
        </p:nvSpPr>
        <p:spPr>
          <a:xfrm>
            <a:off x="336789" y="1850082"/>
            <a:ext cx="5157923" cy="2191882"/>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Distribute content with low latency, high transfer speeds, and no commitments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52 edge locations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Simple integration with AWS services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Static and dynamic content</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Advanced CDN features like SSL support, geographic restriction, and private content</a:t>
            </a: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2706325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788" y="1708500"/>
            <a:ext cx="8807211" cy="769441"/>
          </a:xfrm>
          <a:prstGeom prst="rect">
            <a:avLst/>
          </a:prstGeom>
        </p:spPr>
        <p:txBody>
          <a:bodyPr wrap="square">
            <a:spAutoFit/>
          </a:bodyPr>
          <a:lstStyle/>
          <a:p>
            <a:r>
              <a:rPr lang="en-US" sz="4400" b="1" dirty="0">
                <a:solidFill>
                  <a:srgbClr val="E05243"/>
                </a:solidFill>
                <a:cs typeface="Arial"/>
              </a:rPr>
              <a:t>Poll Question </a:t>
            </a:r>
          </a:p>
        </p:txBody>
      </p:sp>
      <p:sp>
        <p:nvSpPr>
          <p:cNvPr id="4" name="Rectangle 3"/>
          <p:cNvSpPr/>
          <p:nvPr/>
        </p:nvSpPr>
        <p:spPr>
          <a:xfrm>
            <a:off x="336789" y="2911781"/>
            <a:ext cx="8807210" cy="523220"/>
          </a:xfrm>
          <a:prstGeom prst="rect">
            <a:avLst/>
          </a:prstGeom>
        </p:spPr>
        <p:txBody>
          <a:bodyPr wrap="square">
            <a:spAutoFit/>
          </a:bodyPr>
          <a:lstStyle/>
          <a:p>
            <a:r>
              <a:rPr lang="en-US" sz="2800" dirty="0">
                <a:solidFill>
                  <a:srgbClr val="4D4D4C"/>
                </a:solidFill>
              </a:rPr>
              <a:t>Which Storage service would you like to try next?</a:t>
            </a:r>
          </a:p>
        </p:txBody>
      </p:sp>
    </p:spTree>
    <p:extLst>
      <p:ext uri="{BB962C8B-B14F-4D97-AF65-F5344CB8AC3E}">
        <p14:creationId xmlns:p14="http://schemas.microsoft.com/office/powerpoint/2010/main" val="2246197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42859" y="2143285"/>
            <a:ext cx="8407149" cy="1189605"/>
            <a:chOff x="542859" y="2143285"/>
            <a:chExt cx="8407149" cy="1189605"/>
          </a:xfrm>
        </p:grpSpPr>
        <p:grpSp>
          <p:nvGrpSpPr>
            <p:cNvPr id="2" name="Group 1"/>
            <p:cNvGrpSpPr/>
            <p:nvPr/>
          </p:nvGrpSpPr>
          <p:grpSpPr>
            <a:xfrm>
              <a:off x="542859" y="2143285"/>
              <a:ext cx="796537" cy="1182160"/>
              <a:chOff x="423162" y="2143285"/>
              <a:chExt cx="796537" cy="1182160"/>
            </a:xfrm>
          </p:grpSpPr>
          <p:pic>
            <p:nvPicPr>
              <p:cNvPr id="17" name="Picture 16" descr="RD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4970" y="2143285"/>
                <a:ext cx="552921" cy="552921"/>
              </a:xfrm>
              <a:prstGeom prst="rect">
                <a:avLst/>
              </a:prstGeom>
            </p:spPr>
          </p:pic>
          <p:sp>
            <p:nvSpPr>
              <p:cNvPr id="42" name="TextBox 41"/>
              <p:cNvSpPr txBox="1"/>
              <p:nvPr/>
            </p:nvSpPr>
            <p:spPr>
              <a:xfrm>
                <a:off x="423162" y="2986891"/>
                <a:ext cx="796537"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RDS</a:t>
                </a:r>
              </a:p>
            </p:txBody>
          </p:sp>
        </p:grpSp>
        <p:grpSp>
          <p:nvGrpSpPr>
            <p:cNvPr id="3" name="Group 2"/>
            <p:cNvGrpSpPr/>
            <p:nvPr/>
          </p:nvGrpSpPr>
          <p:grpSpPr>
            <a:xfrm>
              <a:off x="1999309" y="2147096"/>
              <a:ext cx="1278667" cy="1182703"/>
              <a:chOff x="1453468" y="2147096"/>
              <a:chExt cx="1278667" cy="1182703"/>
            </a:xfrm>
          </p:grpSpPr>
          <p:pic>
            <p:nvPicPr>
              <p:cNvPr id="18" name="Picture 17" descr="DynamoDB.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816341" y="2147096"/>
                <a:ext cx="552921" cy="552921"/>
              </a:xfrm>
              <a:prstGeom prst="rect">
                <a:avLst/>
              </a:prstGeom>
            </p:spPr>
          </p:pic>
          <p:sp>
            <p:nvSpPr>
              <p:cNvPr id="40" name="TextBox 39"/>
              <p:cNvSpPr txBox="1"/>
              <p:nvPr/>
            </p:nvSpPr>
            <p:spPr>
              <a:xfrm>
                <a:off x="1453468" y="2991245"/>
                <a:ext cx="1278667"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DynamoDB</a:t>
                </a:r>
              </a:p>
            </p:txBody>
          </p:sp>
        </p:grpSp>
        <p:grpSp>
          <p:nvGrpSpPr>
            <p:cNvPr id="4" name="Group 3"/>
            <p:cNvGrpSpPr/>
            <p:nvPr/>
          </p:nvGrpSpPr>
          <p:grpSpPr>
            <a:xfrm>
              <a:off x="3763286" y="2188563"/>
              <a:ext cx="1368895" cy="1137169"/>
              <a:chOff x="2823798" y="2157798"/>
              <a:chExt cx="1368895" cy="1137169"/>
            </a:xfrm>
          </p:grpSpPr>
          <p:pic>
            <p:nvPicPr>
              <p:cNvPr id="19" name="Picture 18" descr="ElasticCache.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231785" y="2157798"/>
                <a:ext cx="552921" cy="552921"/>
              </a:xfrm>
              <a:prstGeom prst="rect">
                <a:avLst/>
              </a:prstGeom>
            </p:spPr>
          </p:pic>
          <p:sp>
            <p:nvSpPr>
              <p:cNvPr id="38" name="TextBox 37"/>
              <p:cNvSpPr txBox="1"/>
              <p:nvPr/>
            </p:nvSpPr>
            <p:spPr>
              <a:xfrm>
                <a:off x="2823798" y="2956413"/>
                <a:ext cx="1368895"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ElastiCache</a:t>
                </a:r>
              </a:p>
            </p:txBody>
          </p:sp>
        </p:grpSp>
        <p:grpSp>
          <p:nvGrpSpPr>
            <p:cNvPr id="5" name="Group 4"/>
            <p:cNvGrpSpPr/>
            <p:nvPr/>
          </p:nvGrpSpPr>
          <p:grpSpPr>
            <a:xfrm>
              <a:off x="5458054" y="2171218"/>
              <a:ext cx="1515682" cy="1154227"/>
              <a:chOff x="4176290" y="2171218"/>
              <a:chExt cx="1515682" cy="1154227"/>
            </a:xfrm>
          </p:grpSpPr>
          <p:pic>
            <p:nvPicPr>
              <p:cNvPr id="21" name="Picture 20" descr="RedShift.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672256" y="2171218"/>
                <a:ext cx="552921" cy="552921"/>
              </a:xfrm>
              <a:prstGeom prst="rect">
                <a:avLst/>
              </a:prstGeom>
            </p:spPr>
          </p:pic>
          <p:sp>
            <p:nvSpPr>
              <p:cNvPr id="36" name="TextBox 35"/>
              <p:cNvSpPr txBox="1"/>
              <p:nvPr/>
            </p:nvSpPr>
            <p:spPr>
              <a:xfrm>
                <a:off x="4176290" y="2986891"/>
                <a:ext cx="1515682"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Redshift</a:t>
                </a:r>
              </a:p>
            </p:txBody>
          </p:sp>
        </p:grpSp>
        <p:grpSp>
          <p:nvGrpSpPr>
            <p:cNvPr id="6" name="Group 5"/>
            <p:cNvGrpSpPr/>
            <p:nvPr/>
          </p:nvGrpSpPr>
          <p:grpSpPr>
            <a:xfrm>
              <a:off x="7111058" y="2169055"/>
              <a:ext cx="1838950" cy="1163835"/>
              <a:chOff x="5521193" y="2161610"/>
              <a:chExt cx="1838950" cy="1163835"/>
            </a:xfrm>
          </p:grpSpPr>
          <p:pic>
            <p:nvPicPr>
              <p:cNvPr id="12" name="Picture 11" descr="RD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64208" y="2161610"/>
                <a:ext cx="552921" cy="552921"/>
              </a:xfrm>
              <a:prstGeom prst="rect">
                <a:avLst/>
              </a:prstGeom>
            </p:spPr>
          </p:pic>
          <p:sp>
            <p:nvSpPr>
              <p:cNvPr id="34" name="TextBox 33"/>
              <p:cNvSpPr txBox="1"/>
              <p:nvPr/>
            </p:nvSpPr>
            <p:spPr>
              <a:xfrm>
                <a:off x="5521193" y="2986891"/>
                <a:ext cx="1838950"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Aurora</a:t>
                </a:r>
              </a:p>
            </p:txBody>
          </p:sp>
        </p:grpSp>
      </p:grpSp>
      <p:sp>
        <p:nvSpPr>
          <p:cNvPr id="64"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Tree>
    <p:extLst>
      <p:ext uri="{BB962C8B-B14F-4D97-AF65-F5344CB8AC3E}">
        <p14:creationId xmlns:p14="http://schemas.microsoft.com/office/powerpoint/2010/main" val="233856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D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49669" y="1898215"/>
            <a:ext cx="1894671" cy="1894671"/>
          </a:xfrm>
          <a:prstGeom prst="rect">
            <a:avLst/>
          </a:prstGeom>
        </p:spPr>
      </p:pic>
      <p:sp>
        <p:nvSpPr>
          <p:cNvPr id="17" name="Rectangle 16"/>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Relational Database Service (RDS)</a:t>
            </a:r>
          </a:p>
          <a:p>
            <a:r>
              <a:rPr lang="en-US" sz="1600" i="1" dirty="0">
                <a:solidFill>
                  <a:srgbClr val="49A8F2"/>
                </a:solidFill>
                <a:cs typeface="Arial"/>
              </a:rPr>
              <a:t>Managed Relational Databases</a:t>
            </a:r>
          </a:p>
        </p:txBody>
      </p:sp>
      <p:sp>
        <p:nvSpPr>
          <p:cNvPr id="18" name="Rectangle 17"/>
          <p:cNvSpPr/>
          <p:nvPr/>
        </p:nvSpPr>
        <p:spPr>
          <a:xfrm>
            <a:off x="336789" y="1850082"/>
            <a:ext cx="5157923" cy="1692771"/>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Resizable capacity</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Handles time-consuming administration tasks</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Choice of six popular data engines</a:t>
            </a:r>
            <a:endParaRPr lang="en-US" sz="1600" dirty="0">
              <a:solidFill>
                <a:schemeClr val="tx1">
                  <a:lumMod val="75000"/>
                  <a:lumOff val="25000"/>
                </a:schemeClr>
              </a:solidFill>
              <a:cs typeface="Arial"/>
            </a:endParaRP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High durability options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Automatic patching and backups</a:t>
            </a: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Tree>
    <p:extLst>
      <p:ext uri="{BB962C8B-B14F-4D97-AF65-F5344CB8AC3E}">
        <p14:creationId xmlns:p14="http://schemas.microsoft.com/office/powerpoint/2010/main" val="42376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ynamoDB.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49668" y="1898214"/>
            <a:ext cx="1894672" cy="1894672"/>
          </a:xfrm>
          <a:prstGeom prst="rect">
            <a:avLst/>
          </a:prstGeom>
        </p:spPr>
      </p:pic>
      <p:sp>
        <p:nvSpPr>
          <p:cNvPr id="17" name="Rectangle 16"/>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DynamoDB</a:t>
            </a:r>
          </a:p>
          <a:p>
            <a:r>
              <a:rPr lang="en-US" sz="1600" i="1" dirty="0" smtClean="0">
                <a:solidFill>
                  <a:srgbClr val="49A8F2"/>
                </a:solidFill>
                <a:cs typeface="Arial"/>
              </a:rPr>
              <a:t>Fast and Flexible NoSQL Database Service</a:t>
            </a:r>
            <a:endParaRPr lang="en-US" sz="1600" i="1" dirty="0">
              <a:solidFill>
                <a:srgbClr val="49A8F2"/>
              </a:solidFill>
              <a:cs typeface="Arial"/>
            </a:endParaRPr>
          </a:p>
        </p:txBody>
      </p:sp>
      <p:sp>
        <p:nvSpPr>
          <p:cNvPr id="18" name="Rectangle 17"/>
          <p:cNvSpPr/>
          <p:nvPr/>
        </p:nvSpPr>
        <p:spPr>
          <a:xfrm>
            <a:off x="336789" y="1850082"/>
            <a:ext cx="5562566" cy="2699200"/>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Fast, fully-managed NoSQL Database Service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Capable of handling any amount of </a:t>
            </a:r>
            <a:r>
              <a:rPr lang="en-US" sz="1600" dirty="0" smtClean="0">
                <a:solidFill>
                  <a:schemeClr val="tx1">
                    <a:lumMod val="75000"/>
                    <a:lumOff val="25000"/>
                  </a:schemeClr>
                </a:solidFill>
                <a:cs typeface="Arial"/>
              </a:rPr>
              <a:t>data</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Consistent, single-digit millisecond latency</a:t>
            </a:r>
            <a:endParaRPr lang="en-US" sz="1600" dirty="0">
              <a:solidFill>
                <a:schemeClr val="tx1">
                  <a:lumMod val="75000"/>
                  <a:lumOff val="25000"/>
                </a:schemeClr>
              </a:solidFill>
              <a:cs typeface="Arial"/>
            </a:endParaRP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Durable and Highly Available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All SSD storage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Simple and Cost </a:t>
            </a:r>
            <a:r>
              <a:rPr lang="en-US" sz="1600" dirty="0" smtClean="0">
                <a:solidFill>
                  <a:schemeClr val="tx1">
                    <a:lumMod val="75000"/>
                    <a:lumOff val="25000"/>
                  </a:schemeClr>
                </a:solidFill>
                <a:cs typeface="Arial"/>
              </a:rPr>
              <a:t>Effective</a:t>
            </a:r>
          </a:p>
          <a:p>
            <a:pPr marL="285750" indent="-285750">
              <a:lnSpc>
                <a:spcPct val="105000"/>
              </a:lnSpc>
              <a:spcBef>
                <a:spcPts val="600"/>
              </a:spcBef>
              <a:buClr>
                <a:srgbClr val="00B0F0"/>
              </a:buClr>
              <a:buFont typeface="Wingdings" panose="05000000000000000000" pitchFamily="2" charset="2"/>
              <a:buChar char="§"/>
            </a:pPr>
            <a:r>
              <a:rPr lang="en-US" sz="1600" b="1" i="1" dirty="0" smtClean="0">
                <a:solidFill>
                  <a:schemeClr val="accent3">
                    <a:lumMod val="60000"/>
                    <a:lumOff val="40000"/>
                  </a:schemeClr>
                </a:solidFill>
                <a:cs typeface="Arial"/>
              </a:rPr>
              <a:t>NEW!</a:t>
            </a:r>
            <a:r>
              <a:rPr lang="en-US" sz="1600" b="1" i="1" dirty="0" smtClean="0">
                <a:solidFill>
                  <a:schemeClr val="tx1">
                    <a:lumMod val="75000"/>
                    <a:lumOff val="25000"/>
                  </a:schemeClr>
                </a:solidFill>
                <a:cs typeface="Arial"/>
              </a:rPr>
              <a:t> </a:t>
            </a:r>
            <a:r>
              <a:rPr lang="en-US" sz="1600" dirty="0" err="1" smtClean="0">
                <a:solidFill>
                  <a:schemeClr val="tx1">
                    <a:lumMod val="75000"/>
                    <a:lumOff val="25000"/>
                  </a:schemeClr>
                </a:solidFill>
                <a:cs typeface="Arial"/>
              </a:rPr>
              <a:t>DynamoDB</a:t>
            </a:r>
            <a:r>
              <a:rPr lang="en-US" sz="1600" dirty="0" smtClean="0">
                <a:solidFill>
                  <a:schemeClr val="tx1">
                    <a:lumMod val="75000"/>
                    <a:lumOff val="25000"/>
                  </a:schemeClr>
                </a:solidFill>
                <a:cs typeface="Arial"/>
              </a:rPr>
              <a:t> Accelerator (DAX)</a:t>
            </a:r>
          </a:p>
          <a:p>
            <a:pPr marL="742950" lvl="1" indent="-285750">
              <a:lnSpc>
                <a:spcPct val="105000"/>
              </a:lnSpc>
              <a:spcBef>
                <a:spcPts val="600"/>
              </a:spcBef>
              <a:buClr>
                <a:srgbClr val="00B0F0"/>
              </a:buClr>
              <a:buFont typeface="Wingdings" panose="05000000000000000000" pitchFamily="2" charset="2"/>
              <a:buChar char="§"/>
            </a:pPr>
            <a:r>
              <a:rPr lang="en-US" sz="1600" i="1" dirty="0" smtClean="0">
                <a:solidFill>
                  <a:schemeClr val="tx1">
                    <a:lumMod val="75000"/>
                    <a:lumOff val="25000"/>
                  </a:schemeClr>
                </a:solidFill>
                <a:cs typeface="Arial"/>
              </a:rPr>
              <a:t>Fully managed, in-memory cache for </a:t>
            </a:r>
            <a:r>
              <a:rPr lang="en-US" sz="1600" i="1" dirty="0" err="1" smtClean="0">
                <a:solidFill>
                  <a:schemeClr val="tx1">
                    <a:lumMod val="75000"/>
                    <a:lumOff val="25000"/>
                  </a:schemeClr>
                </a:solidFill>
                <a:cs typeface="Arial"/>
              </a:rPr>
              <a:t>DynamoDB</a:t>
            </a:r>
            <a:endParaRPr lang="en-US" sz="1600" i="1" dirty="0">
              <a:solidFill>
                <a:schemeClr val="tx1">
                  <a:lumMod val="75000"/>
                  <a:lumOff val="25000"/>
                </a:schemeClr>
              </a:solidFill>
              <a:cs typeface="Arial"/>
            </a:endParaRPr>
          </a:p>
        </p:txBody>
      </p:sp>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Tree>
    <p:extLst>
      <p:ext uri="{BB962C8B-B14F-4D97-AF65-F5344CB8AC3E}">
        <p14:creationId xmlns:p14="http://schemas.microsoft.com/office/powerpoint/2010/main" val="1017132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lasticCach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67797" y="1669757"/>
            <a:ext cx="1873096" cy="1873096"/>
          </a:xfrm>
          <a:prstGeom prst="rect">
            <a:avLst/>
          </a:prstGeom>
        </p:spPr>
      </p:pic>
      <p:sp>
        <p:nvSpPr>
          <p:cNvPr id="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
        <p:nvSpPr>
          <p:cNvPr id="18" name="Rectangle 17"/>
          <p:cNvSpPr/>
          <p:nvPr/>
        </p:nvSpPr>
        <p:spPr>
          <a:xfrm>
            <a:off x="453169" y="957880"/>
            <a:ext cx="5814628" cy="646331"/>
          </a:xfrm>
          <a:prstGeom prst="rect">
            <a:avLst/>
          </a:prstGeom>
        </p:spPr>
        <p:txBody>
          <a:bodyPr wrap="square">
            <a:spAutoFit/>
          </a:bodyPr>
          <a:lstStyle/>
          <a:p>
            <a:r>
              <a:rPr lang="en-US" sz="2000" b="1" dirty="0">
                <a:solidFill>
                  <a:srgbClr val="4D4D4C"/>
                </a:solidFill>
                <a:cs typeface="Arial"/>
              </a:rPr>
              <a:t>ElastiCache</a:t>
            </a:r>
          </a:p>
          <a:p>
            <a:r>
              <a:rPr lang="en-US" sz="1600" i="1" dirty="0">
                <a:solidFill>
                  <a:srgbClr val="49A8F2"/>
                </a:solidFill>
                <a:cs typeface="Arial"/>
              </a:rPr>
              <a:t>In-Memory </a:t>
            </a:r>
            <a:r>
              <a:rPr lang="en-US" sz="1600" i="1" dirty="0" smtClean="0">
                <a:solidFill>
                  <a:srgbClr val="49A8F2"/>
                </a:solidFill>
                <a:cs typeface="Arial"/>
              </a:rPr>
              <a:t>Caching System</a:t>
            </a:r>
            <a:endParaRPr lang="en-US" sz="1600" i="1" dirty="0">
              <a:solidFill>
                <a:srgbClr val="49A8F2"/>
              </a:solidFill>
              <a:cs typeface="Arial"/>
            </a:endParaRPr>
          </a:p>
        </p:txBody>
      </p:sp>
      <p:sp>
        <p:nvSpPr>
          <p:cNvPr id="19" name="Rectangle 18"/>
          <p:cNvSpPr/>
          <p:nvPr/>
        </p:nvSpPr>
        <p:spPr>
          <a:xfrm>
            <a:off x="336789" y="1850082"/>
            <a:ext cx="5157923" cy="1692771"/>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Managed cache service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Supports </a:t>
            </a:r>
            <a:r>
              <a:rPr lang="en-US" sz="1600" dirty="0" err="1">
                <a:solidFill>
                  <a:schemeClr val="tx1">
                    <a:lumMod val="75000"/>
                    <a:lumOff val="25000"/>
                  </a:schemeClr>
                </a:solidFill>
                <a:cs typeface="Arial"/>
              </a:rPr>
              <a:t>Memcached</a:t>
            </a:r>
            <a:r>
              <a:rPr lang="en-US" sz="1600" dirty="0">
                <a:solidFill>
                  <a:schemeClr val="tx1">
                    <a:lumMod val="75000"/>
                    <a:lumOff val="25000"/>
                  </a:schemeClr>
                </a:solidFill>
                <a:cs typeface="Arial"/>
              </a:rPr>
              <a:t> or </a:t>
            </a:r>
            <a:r>
              <a:rPr lang="en-US" sz="1600" dirty="0" err="1">
                <a:solidFill>
                  <a:schemeClr val="tx1">
                    <a:lumMod val="75000"/>
                    <a:lumOff val="25000"/>
                  </a:schemeClr>
                </a:solidFill>
                <a:cs typeface="Arial"/>
              </a:rPr>
              <a:t>Redis</a:t>
            </a:r>
            <a:endParaRPr lang="en-US" sz="1600" dirty="0">
              <a:solidFill>
                <a:schemeClr val="tx1">
                  <a:lumMod val="75000"/>
                  <a:lumOff val="25000"/>
                </a:schemeClr>
              </a:solidFill>
              <a:cs typeface="Arial"/>
            </a:endParaRP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Simple resizing through API or console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Integrates with </a:t>
            </a:r>
            <a:r>
              <a:rPr lang="en-US" sz="1600" dirty="0" err="1">
                <a:solidFill>
                  <a:schemeClr val="tx1">
                    <a:lumMod val="75000"/>
                    <a:lumOff val="25000"/>
                  </a:schemeClr>
                </a:solidFill>
                <a:cs typeface="Arial"/>
              </a:rPr>
              <a:t>Cloudwatch</a:t>
            </a:r>
            <a:r>
              <a:rPr lang="en-US" sz="1600" dirty="0">
                <a:solidFill>
                  <a:schemeClr val="tx1">
                    <a:lumMod val="75000"/>
                    <a:lumOff val="25000"/>
                  </a:schemeClr>
                </a:solidFill>
                <a:cs typeface="Arial"/>
              </a:rPr>
              <a:t> and SNS</a:t>
            </a:r>
          </a:p>
          <a:p>
            <a:pPr marL="285750" indent="-285750">
              <a:lnSpc>
                <a:spcPct val="105000"/>
              </a:lnSpc>
              <a:spcBef>
                <a:spcPts val="600"/>
              </a:spcBef>
              <a:buClr>
                <a:srgbClr val="00B0F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402839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RedShif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40519" y="1669757"/>
            <a:ext cx="1873096" cy="1873096"/>
          </a:xfrm>
          <a:prstGeom prst="rect">
            <a:avLst/>
          </a:prstGeom>
        </p:spPr>
      </p:pic>
      <p:sp>
        <p:nvSpPr>
          <p:cNvPr id="6"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smtClean="0"/>
              <a:t>Database</a:t>
            </a:r>
            <a:endParaRPr lang="en-US" dirty="0"/>
          </a:p>
        </p:txBody>
      </p:sp>
      <p:sp>
        <p:nvSpPr>
          <p:cNvPr id="18" name="Rectangle 17"/>
          <p:cNvSpPr/>
          <p:nvPr/>
        </p:nvSpPr>
        <p:spPr>
          <a:xfrm>
            <a:off x="453169" y="957880"/>
            <a:ext cx="5814628" cy="646331"/>
          </a:xfrm>
          <a:prstGeom prst="rect">
            <a:avLst/>
          </a:prstGeom>
        </p:spPr>
        <p:txBody>
          <a:bodyPr wrap="square">
            <a:spAutoFit/>
          </a:bodyPr>
          <a:lstStyle/>
          <a:p>
            <a:r>
              <a:rPr lang="en-US" sz="2000" b="1" dirty="0">
                <a:solidFill>
                  <a:srgbClr val="4D4D4C"/>
                </a:solidFill>
                <a:cs typeface="Arial"/>
              </a:rPr>
              <a:t>Redshift</a:t>
            </a:r>
          </a:p>
          <a:p>
            <a:r>
              <a:rPr lang="en-US" sz="1600" i="1" dirty="0">
                <a:solidFill>
                  <a:srgbClr val="49A8F2"/>
                </a:solidFill>
                <a:cs typeface="Arial"/>
              </a:rPr>
              <a:t>Fast, simple, cost-effective data warehousing</a:t>
            </a:r>
          </a:p>
        </p:txBody>
      </p:sp>
      <p:sp>
        <p:nvSpPr>
          <p:cNvPr id="19" name="Rectangle 18"/>
          <p:cNvSpPr/>
          <p:nvPr/>
        </p:nvSpPr>
        <p:spPr>
          <a:xfrm>
            <a:off x="336789" y="1850082"/>
            <a:ext cx="5157923" cy="2957733"/>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Fully managed SQL based data warehouse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Massively parallel, petabyte scale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As low as $1,000/TB/Year</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Online and functional in minutes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ODBC/JDBC Compliant</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Continuous </a:t>
            </a:r>
            <a:r>
              <a:rPr lang="en-US" sz="1600" dirty="0" smtClean="0">
                <a:solidFill>
                  <a:schemeClr val="tx1">
                    <a:lumMod val="75000"/>
                    <a:lumOff val="25000"/>
                  </a:schemeClr>
                </a:solidFill>
                <a:cs typeface="Arial"/>
              </a:rPr>
              <a:t>backup</a:t>
            </a:r>
          </a:p>
          <a:p>
            <a:pPr marL="285750" indent="-285750">
              <a:lnSpc>
                <a:spcPct val="105000"/>
              </a:lnSpc>
              <a:spcBef>
                <a:spcPts val="600"/>
              </a:spcBef>
              <a:buClr>
                <a:srgbClr val="00B0F0"/>
              </a:buClr>
              <a:buFont typeface="Wingdings" panose="05000000000000000000" pitchFamily="2" charset="2"/>
              <a:buChar char="§"/>
            </a:pPr>
            <a:r>
              <a:rPr lang="en-US" sz="1600" b="1" i="1" dirty="0" smtClean="0">
                <a:solidFill>
                  <a:schemeClr val="accent3">
                    <a:lumMod val="60000"/>
                    <a:lumOff val="40000"/>
                  </a:schemeClr>
                </a:solidFill>
                <a:cs typeface="Arial"/>
              </a:rPr>
              <a:t>NEW!</a:t>
            </a:r>
            <a:r>
              <a:rPr lang="en-US" sz="1600" dirty="0" smtClean="0">
                <a:solidFill>
                  <a:schemeClr val="tx1">
                    <a:lumMod val="75000"/>
                    <a:lumOff val="25000"/>
                  </a:schemeClr>
                </a:solidFill>
                <a:cs typeface="Arial"/>
              </a:rPr>
              <a:t> Redshift Spectrum</a:t>
            </a:r>
          </a:p>
          <a:p>
            <a:pPr marL="742950" lvl="1"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New feature allows you to run Redshift queries against data in Amazon S3. </a:t>
            </a: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657676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smtClean="0"/>
              <a:t>Database</a:t>
            </a:r>
            <a:endParaRPr lang="en-US" dirty="0"/>
          </a:p>
        </p:txBody>
      </p:sp>
      <p:sp>
        <p:nvSpPr>
          <p:cNvPr id="18" name="Rectangle 17"/>
          <p:cNvSpPr/>
          <p:nvPr/>
        </p:nvSpPr>
        <p:spPr>
          <a:xfrm>
            <a:off x="453169" y="957880"/>
            <a:ext cx="5814628" cy="646331"/>
          </a:xfrm>
          <a:prstGeom prst="rect">
            <a:avLst/>
          </a:prstGeom>
        </p:spPr>
        <p:txBody>
          <a:bodyPr wrap="square">
            <a:spAutoFit/>
          </a:bodyPr>
          <a:lstStyle/>
          <a:p>
            <a:r>
              <a:rPr lang="en-US" sz="2000" b="1" dirty="0" smtClean="0">
                <a:solidFill>
                  <a:srgbClr val="4D4D4C"/>
                </a:solidFill>
                <a:cs typeface="Arial"/>
              </a:rPr>
              <a:t>Redshift Spectrum</a:t>
            </a:r>
            <a:endParaRPr lang="en-US" sz="2000" b="1" dirty="0">
              <a:solidFill>
                <a:srgbClr val="4D4D4C"/>
              </a:solidFill>
              <a:cs typeface="Arial"/>
            </a:endParaRPr>
          </a:p>
          <a:p>
            <a:r>
              <a:rPr lang="en-US" sz="1600" i="1" dirty="0" smtClean="0">
                <a:solidFill>
                  <a:srgbClr val="49A8F2"/>
                </a:solidFill>
                <a:cs typeface="Arial"/>
              </a:rPr>
              <a:t>Run Redshift queries </a:t>
            </a:r>
            <a:r>
              <a:rPr lang="en-US" sz="1600" i="1" dirty="0">
                <a:solidFill>
                  <a:srgbClr val="49A8F2"/>
                </a:solidFill>
                <a:cs typeface="Arial"/>
              </a:rPr>
              <a:t>against </a:t>
            </a:r>
            <a:r>
              <a:rPr lang="en-US" sz="1600" i="1" dirty="0" err="1">
                <a:solidFill>
                  <a:srgbClr val="49A8F2"/>
                </a:solidFill>
                <a:cs typeface="Arial"/>
              </a:rPr>
              <a:t>exabytes</a:t>
            </a:r>
            <a:r>
              <a:rPr lang="en-US" sz="1600" i="1" dirty="0">
                <a:solidFill>
                  <a:srgbClr val="49A8F2"/>
                </a:solidFill>
                <a:cs typeface="Arial"/>
              </a:rPr>
              <a:t> of data in Amazon S3.</a:t>
            </a:r>
          </a:p>
        </p:txBody>
      </p:sp>
      <p:sp>
        <p:nvSpPr>
          <p:cNvPr id="19" name="Rectangle 18"/>
          <p:cNvSpPr/>
          <p:nvPr/>
        </p:nvSpPr>
        <p:spPr>
          <a:xfrm>
            <a:off x="336789" y="1741930"/>
            <a:ext cx="5306927" cy="2957733"/>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A new feature of Amazon Redshift</a:t>
            </a:r>
            <a:endParaRPr lang="en-US" sz="1600" dirty="0">
              <a:solidFill>
                <a:schemeClr val="tx1">
                  <a:lumMod val="75000"/>
                  <a:lumOff val="25000"/>
                </a:schemeClr>
              </a:solidFill>
              <a:cs typeface="Arial"/>
            </a:endParaRP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Extends </a:t>
            </a:r>
            <a:r>
              <a:rPr lang="en-US" sz="1600" dirty="0">
                <a:solidFill>
                  <a:schemeClr val="tx1">
                    <a:lumMod val="75000"/>
                    <a:lumOff val="25000"/>
                  </a:schemeClr>
                </a:solidFill>
                <a:cs typeface="Arial"/>
              </a:rPr>
              <a:t>the analytic power of Amazon Redshift </a:t>
            </a:r>
            <a:r>
              <a:rPr lang="en-US" sz="1600" dirty="0" smtClean="0">
                <a:solidFill>
                  <a:schemeClr val="tx1">
                    <a:lumMod val="75000"/>
                    <a:lumOff val="25000"/>
                  </a:schemeClr>
                </a:solidFill>
                <a:cs typeface="Arial"/>
              </a:rPr>
              <a:t>to </a:t>
            </a:r>
            <a:r>
              <a:rPr lang="en-US" sz="1600" dirty="0">
                <a:solidFill>
                  <a:schemeClr val="tx1">
                    <a:lumMod val="75000"/>
                    <a:lumOff val="25000"/>
                  </a:schemeClr>
                </a:solidFill>
                <a:cs typeface="Arial"/>
              </a:rPr>
              <a:t>query </a:t>
            </a:r>
            <a:r>
              <a:rPr lang="en-US" sz="1600" dirty="0" smtClean="0">
                <a:solidFill>
                  <a:schemeClr val="tx1">
                    <a:lumMod val="75000"/>
                    <a:lumOff val="25000"/>
                  </a:schemeClr>
                </a:solidFill>
                <a:cs typeface="Arial"/>
              </a:rPr>
              <a:t>data </a:t>
            </a:r>
            <a:r>
              <a:rPr lang="en-US" sz="1600" dirty="0">
                <a:solidFill>
                  <a:schemeClr val="tx1">
                    <a:lumMod val="75000"/>
                    <a:lumOff val="25000"/>
                  </a:schemeClr>
                </a:solidFill>
                <a:cs typeface="Arial"/>
              </a:rPr>
              <a:t>in </a:t>
            </a:r>
            <a:r>
              <a:rPr lang="en-US" sz="1600" dirty="0" smtClean="0">
                <a:solidFill>
                  <a:schemeClr val="tx1">
                    <a:lumMod val="75000"/>
                    <a:lumOff val="25000"/>
                  </a:schemeClr>
                </a:solidFill>
                <a:cs typeface="Arial"/>
              </a:rPr>
              <a:t>Amazon S3</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Same SQL, same BI tools.</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Query data directly in S3. No loading required</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Elastic &amp; highly available</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Fast at </a:t>
            </a:r>
            <a:r>
              <a:rPr lang="en-US" sz="1600" dirty="0" err="1" smtClean="0">
                <a:solidFill>
                  <a:schemeClr val="tx1">
                    <a:lumMod val="75000"/>
                    <a:lumOff val="25000"/>
                  </a:schemeClr>
                </a:solidFill>
                <a:cs typeface="Arial"/>
              </a:rPr>
              <a:t>exabyte</a:t>
            </a:r>
            <a:r>
              <a:rPr lang="en-US" sz="1600" dirty="0" smtClean="0">
                <a:solidFill>
                  <a:schemeClr val="tx1">
                    <a:lumMod val="75000"/>
                    <a:lumOff val="25000"/>
                  </a:schemeClr>
                </a:solidFill>
                <a:cs typeface="Arial"/>
              </a:rPr>
              <a:t> scale</a:t>
            </a:r>
            <a:endParaRPr lang="en-US" sz="1600" dirty="0">
              <a:solidFill>
                <a:schemeClr val="tx1">
                  <a:lumMod val="75000"/>
                  <a:lumOff val="25000"/>
                </a:schemeClr>
              </a:solidFill>
              <a:cs typeface="Arial"/>
            </a:endParaRP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Separate compute and </a:t>
            </a:r>
            <a:r>
              <a:rPr lang="en-US" sz="1600" dirty="0" smtClean="0">
                <a:solidFill>
                  <a:schemeClr val="tx1">
                    <a:lumMod val="75000"/>
                    <a:lumOff val="25000"/>
                  </a:schemeClr>
                </a:solidFill>
                <a:cs typeface="Arial"/>
              </a:rPr>
              <a:t>storage</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Pay per query</a:t>
            </a:r>
            <a:endParaRPr lang="en-US" sz="1600" dirty="0">
              <a:solidFill>
                <a:schemeClr val="tx1">
                  <a:lumMod val="75000"/>
                  <a:lumOff val="25000"/>
                </a:schemeClr>
              </a:solidFill>
              <a:cs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598" y="2084437"/>
            <a:ext cx="2104572" cy="1473200"/>
          </a:xfrm>
          <a:prstGeom prst="rect">
            <a:avLst/>
          </a:prstGeom>
        </p:spPr>
      </p:pic>
    </p:spTree>
    <p:extLst>
      <p:ext uri="{BB962C8B-B14F-4D97-AF65-F5344CB8AC3E}">
        <p14:creationId xmlns:p14="http://schemas.microsoft.com/office/powerpoint/2010/main" val="2050326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D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49668" y="1908242"/>
            <a:ext cx="1894672" cy="1894672"/>
          </a:xfrm>
          <a:prstGeom prst="rect">
            <a:avLst/>
          </a:prstGeom>
        </p:spPr>
      </p:pic>
      <p:sp>
        <p:nvSpPr>
          <p:cNvPr id="7"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
        <p:nvSpPr>
          <p:cNvPr id="17" name="Rectangle 16"/>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Aurora</a:t>
            </a:r>
          </a:p>
          <a:p>
            <a:r>
              <a:rPr lang="en-US" sz="1600" i="1" dirty="0" smtClean="0">
                <a:solidFill>
                  <a:srgbClr val="49A8F2"/>
                </a:solidFill>
                <a:cs typeface="Arial"/>
              </a:rPr>
              <a:t>High Performance Managed Relational Database</a:t>
            </a:r>
            <a:endParaRPr lang="en-US" sz="1600" i="1" dirty="0">
              <a:solidFill>
                <a:srgbClr val="49A8F2"/>
              </a:solidFill>
              <a:cs typeface="Arial"/>
            </a:endParaRPr>
          </a:p>
        </p:txBody>
      </p:sp>
      <p:sp>
        <p:nvSpPr>
          <p:cNvPr id="18" name="Rectangle 17"/>
          <p:cNvSpPr/>
          <p:nvPr/>
        </p:nvSpPr>
        <p:spPr>
          <a:xfrm>
            <a:off x="336789" y="1850082"/>
            <a:ext cx="5157923" cy="1692771"/>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Relational database built for the cloud</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Highly available, durable, and scalable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Up to 64 TB database size, 15 read replicas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Highly secure</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MySQL and PostgreSQL compatible</a:t>
            </a: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327867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175604" y="1602254"/>
            <a:ext cx="4792792" cy="1938992"/>
          </a:xfrm>
          <a:prstGeom prst="rect">
            <a:avLst/>
          </a:prstGeom>
        </p:spPr>
        <p:txBody>
          <a:bodyPr wrap="square">
            <a:spAutoFit/>
          </a:bodyPr>
          <a:lstStyle/>
          <a:p>
            <a:pPr algn="ctr"/>
            <a:r>
              <a:rPr lang="en-US" sz="12000" b="1" dirty="0" smtClean="0">
                <a:solidFill>
                  <a:schemeClr val="accent1"/>
                </a:solidFill>
                <a:latin typeface="Arial"/>
                <a:cs typeface="Arial"/>
              </a:rPr>
              <a:t>3,149</a:t>
            </a:r>
            <a:endParaRPr lang="en-US" sz="12000" b="1" dirty="0">
              <a:solidFill>
                <a:schemeClr val="accent1"/>
              </a:solidFill>
              <a:latin typeface="Arial"/>
              <a:cs typeface="Arial"/>
            </a:endParaRPr>
          </a:p>
        </p:txBody>
      </p:sp>
      <p:sp>
        <p:nvSpPr>
          <p:cNvPr id="54" name="Rectangle 53"/>
          <p:cNvSpPr/>
          <p:nvPr/>
        </p:nvSpPr>
        <p:spPr>
          <a:xfrm>
            <a:off x="3463881" y="4539117"/>
            <a:ext cx="737652" cy="287258"/>
          </a:xfrm>
          <a:prstGeom prst="rect">
            <a:avLst/>
          </a:prstGeom>
          <a:ln>
            <a:noFill/>
          </a:ln>
        </p:spPr>
        <p:txBody>
          <a:bodyPr wrap="none">
            <a:spAutoFit/>
          </a:bodyPr>
          <a:lstStyle/>
          <a:p>
            <a:pPr algn="ctr">
              <a:lnSpc>
                <a:spcPct val="50000"/>
              </a:lnSpc>
            </a:pPr>
            <a:r>
              <a:rPr lang="en-US" sz="800" dirty="0">
                <a:solidFill>
                  <a:schemeClr val="bg2">
                    <a:lumMod val="90000"/>
                  </a:schemeClr>
                </a:solidFill>
                <a:latin typeface="Arial"/>
                <a:cs typeface="Arial"/>
              </a:rPr>
              <a:t>AWS Direct </a:t>
            </a:r>
          </a:p>
          <a:p>
            <a:pPr algn="ctr">
              <a:lnSpc>
                <a:spcPct val="50000"/>
              </a:lnSpc>
            </a:pPr>
            <a:endParaRPr lang="en-US" sz="800" dirty="0">
              <a:solidFill>
                <a:schemeClr val="bg2">
                  <a:lumMod val="90000"/>
                </a:schemeClr>
              </a:solidFill>
              <a:latin typeface="Arial"/>
              <a:cs typeface="Arial"/>
            </a:endParaRPr>
          </a:p>
          <a:p>
            <a:pPr algn="ctr">
              <a:lnSpc>
                <a:spcPct val="50000"/>
              </a:lnSpc>
            </a:pPr>
            <a:r>
              <a:rPr lang="en-US" sz="800" dirty="0">
                <a:solidFill>
                  <a:schemeClr val="bg2">
                    <a:lumMod val="90000"/>
                  </a:schemeClr>
                </a:solidFill>
                <a:latin typeface="Arial"/>
                <a:cs typeface="Arial"/>
              </a:rPr>
              <a:t>Connect</a:t>
            </a:r>
          </a:p>
        </p:txBody>
      </p:sp>
      <p:sp>
        <p:nvSpPr>
          <p:cNvPr id="57" name="Rectangle 56"/>
          <p:cNvSpPr/>
          <p:nvPr/>
        </p:nvSpPr>
        <p:spPr>
          <a:xfrm>
            <a:off x="7659739" y="754921"/>
            <a:ext cx="1385735" cy="164148"/>
          </a:xfrm>
          <a:prstGeom prst="rect">
            <a:avLst/>
          </a:prstGeom>
          <a:ln>
            <a:noFill/>
          </a:ln>
        </p:spPr>
        <p:txBody>
          <a:bodyPr wrap="square">
            <a:spAutoFit/>
          </a:bodyPr>
          <a:lstStyle/>
          <a:p>
            <a:pPr algn="ctr">
              <a:lnSpc>
                <a:spcPct val="50000"/>
              </a:lnSpc>
            </a:pPr>
            <a:r>
              <a:rPr lang="en-US" sz="800" dirty="0">
                <a:solidFill>
                  <a:schemeClr val="tx1">
                    <a:lumMod val="40000"/>
                    <a:lumOff val="60000"/>
                  </a:schemeClr>
                </a:solidFill>
                <a:latin typeface="Arial"/>
                <a:cs typeface="Arial"/>
              </a:rPr>
              <a:t>AWS Elastic Beanstalk</a:t>
            </a:r>
          </a:p>
        </p:txBody>
      </p:sp>
      <p:sp>
        <p:nvSpPr>
          <p:cNvPr id="58" name="Rectangle 57"/>
          <p:cNvSpPr/>
          <p:nvPr/>
        </p:nvSpPr>
        <p:spPr>
          <a:xfrm>
            <a:off x="1644375" y="164143"/>
            <a:ext cx="1342035" cy="153888"/>
          </a:xfrm>
          <a:prstGeom prst="rect">
            <a:avLst/>
          </a:prstGeom>
          <a:ln>
            <a:noFill/>
          </a:ln>
        </p:spPr>
        <p:txBody>
          <a:bodyPr wrap="none">
            <a:spAutoFit/>
          </a:bodyPr>
          <a:lstStyle/>
          <a:p>
            <a:pPr algn="ctr">
              <a:lnSpc>
                <a:spcPct val="50000"/>
              </a:lnSpc>
            </a:pPr>
            <a:r>
              <a:rPr lang="en-US" sz="800" dirty="0">
                <a:solidFill>
                  <a:schemeClr val="bg2">
                    <a:lumMod val="90000"/>
                  </a:schemeClr>
                </a:solidFill>
                <a:latin typeface="Arial"/>
                <a:cs typeface="Arial"/>
              </a:rPr>
              <a:t>Schema Conversion Tool</a:t>
            </a:r>
          </a:p>
        </p:txBody>
      </p:sp>
      <p:sp>
        <p:nvSpPr>
          <p:cNvPr id="60" name="Rectangle 59"/>
          <p:cNvSpPr/>
          <p:nvPr/>
        </p:nvSpPr>
        <p:spPr>
          <a:xfrm>
            <a:off x="7016897" y="465440"/>
            <a:ext cx="1519086" cy="186590"/>
          </a:xfrm>
          <a:prstGeom prst="rect">
            <a:avLst/>
          </a:prstGeom>
          <a:ln>
            <a:noFill/>
          </a:ln>
        </p:spPr>
        <p:txBody>
          <a:bodyPr wrap="square">
            <a:spAutoFit/>
          </a:bodyPr>
          <a:lstStyle/>
          <a:p>
            <a:pPr algn="ctr">
              <a:lnSpc>
                <a:spcPct val="50000"/>
              </a:lnSpc>
            </a:pPr>
            <a:r>
              <a:rPr lang="en-US" sz="1050" b="1" dirty="0">
                <a:solidFill>
                  <a:schemeClr val="bg1">
                    <a:lumMod val="65000"/>
                  </a:schemeClr>
                </a:solidFill>
                <a:latin typeface="Arial"/>
                <a:cs typeface="Arial"/>
              </a:rPr>
              <a:t>AWS Shield</a:t>
            </a:r>
          </a:p>
        </p:txBody>
      </p:sp>
      <p:sp>
        <p:nvSpPr>
          <p:cNvPr id="61" name="Rectangle 60"/>
          <p:cNvSpPr/>
          <p:nvPr/>
        </p:nvSpPr>
        <p:spPr>
          <a:xfrm>
            <a:off x="8243880" y="502954"/>
            <a:ext cx="484427" cy="184666"/>
          </a:xfrm>
          <a:prstGeom prst="rect">
            <a:avLst/>
          </a:prstGeom>
          <a:ln>
            <a:noFill/>
          </a:ln>
        </p:spPr>
        <p:txBody>
          <a:bodyPr wrap="none">
            <a:spAutoFit/>
          </a:bodyPr>
          <a:lstStyle/>
          <a:p>
            <a:pPr algn="ctr">
              <a:lnSpc>
                <a:spcPct val="50000"/>
              </a:lnSpc>
            </a:pPr>
            <a:r>
              <a:rPr lang="en-US" sz="1200" b="1" dirty="0">
                <a:solidFill>
                  <a:schemeClr val="bg1">
                    <a:lumMod val="65000"/>
                  </a:schemeClr>
                </a:solidFill>
                <a:latin typeface="Arial"/>
                <a:cs typeface="Arial"/>
              </a:rPr>
              <a:t>EFS</a:t>
            </a:r>
          </a:p>
        </p:txBody>
      </p:sp>
      <p:sp>
        <p:nvSpPr>
          <p:cNvPr id="62" name="Rectangle 61"/>
          <p:cNvSpPr/>
          <p:nvPr/>
        </p:nvSpPr>
        <p:spPr>
          <a:xfrm>
            <a:off x="1884252" y="4236290"/>
            <a:ext cx="958328" cy="267381"/>
          </a:xfrm>
          <a:prstGeom prst="rect">
            <a:avLst/>
          </a:prstGeom>
          <a:ln>
            <a:noFill/>
          </a:ln>
        </p:spPr>
        <p:txBody>
          <a:bodyPr wrap="none">
            <a:spAutoFit/>
          </a:bodyPr>
          <a:lstStyle/>
          <a:p>
            <a:pPr algn="ctr">
              <a:lnSpc>
                <a:spcPct val="50000"/>
              </a:lnSpc>
            </a:pPr>
            <a:endParaRPr lang="en-US" sz="1050" dirty="0">
              <a:solidFill>
                <a:schemeClr val="bg1">
                  <a:lumMod val="65000"/>
                </a:schemeClr>
              </a:solidFill>
              <a:latin typeface="Arial"/>
              <a:cs typeface="Arial"/>
            </a:endParaRPr>
          </a:p>
          <a:p>
            <a:pPr algn="ctr">
              <a:lnSpc>
                <a:spcPct val="50000"/>
              </a:lnSpc>
            </a:pPr>
            <a:r>
              <a:rPr lang="en-US" sz="1050" dirty="0">
                <a:solidFill>
                  <a:schemeClr val="bg1">
                    <a:lumMod val="65000"/>
                  </a:schemeClr>
                </a:solidFill>
                <a:latin typeface="Arial"/>
                <a:cs typeface="Arial"/>
              </a:rPr>
              <a:t>WorkSpaces</a:t>
            </a:r>
          </a:p>
        </p:txBody>
      </p:sp>
      <p:sp>
        <p:nvSpPr>
          <p:cNvPr id="63" name="Rectangle 62"/>
          <p:cNvSpPr/>
          <p:nvPr/>
        </p:nvSpPr>
        <p:spPr>
          <a:xfrm>
            <a:off x="4030575" y="780812"/>
            <a:ext cx="1588897" cy="261610"/>
          </a:xfrm>
          <a:prstGeom prst="rect">
            <a:avLst/>
          </a:prstGeom>
          <a:ln>
            <a:noFill/>
          </a:ln>
        </p:spPr>
        <p:txBody>
          <a:bodyPr wrap="none">
            <a:spAutoFit/>
          </a:bodyPr>
          <a:lstStyle/>
          <a:p>
            <a:pPr algn="ctr"/>
            <a:r>
              <a:rPr lang="en-US" sz="1100" b="1" dirty="0">
                <a:solidFill>
                  <a:schemeClr val="bg1">
                    <a:lumMod val="65000"/>
                  </a:schemeClr>
                </a:solidFill>
                <a:latin typeface="Arial"/>
                <a:cs typeface="Arial"/>
              </a:rPr>
              <a:t>Amazon Lumberyard</a:t>
            </a:r>
          </a:p>
        </p:txBody>
      </p:sp>
      <p:sp>
        <p:nvSpPr>
          <p:cNvPr id="65" name="Rectangle 64"/>
          <p:cNvSpPr/>
          <p:nvPr/>
        </p:nvSpPr>
        <p:spPr>
          <a:xfrm>
            <a:off x="300971" y="2586904"/>
            <a:ext cx="720069" cy="415498"/>
          </a:xfrm>
          <a:prstGeom prst="rect">
            <a:avLst/>
          </a:prstGeom>
          <a:ln>
            <a:noFill/>
          </a:ln>
        </p:spPr>
        <p:txBody>
          <a:bodyPr wrap="none">
            <a:spAutoFit/>
          </a:bodyPr>
          <a:lstStyle/>
          <a:p>
            <a:pPr algn="ctr"/>
            <a:r>
              <a:rPr lang="en-US" sz="1050" b="1" dirty="0">
                <a:solidFill>
                  <a:schemeClr val="bg2">
                    <a:lumMod val="50000"/>
                  </a:schemeClr>
                </a:solidFill>
                <a:latin typeface="Arial"/>
                <a:cs typeface="Arial"/>
              </a:rPr>
              <a:t>Amazon</a:t>
            </a:r>
          </a:p>
          <a:p>
            <a:pPr algn="ctr"/>
            <a:r>
              <a:rPr lang="en-US" sz="1050" b="1" dirty="0">
                <a:solidFill>
                  <a:schemeClr val="bg2">
                    <a:lumMod val="50000"/>
                  </a:schemeClr>
                </a:solidFill>
                <a:latin typeface="Arial"/>
                <a:cs typeface="Arial"/>
              </a:rPr>
              <a:t>Pinpoint</a:t>
            </a:r>
          </a:p>
        </p:txBody>
      </p:sp>
      <p:sp>
        <p:nvSpPr>
          <p:cNvPr id="74" name="Rectangle 73"/>
          <p:cNvSpPr/>
          <p:nvPr/>
        </p:nvSpPr>
        <p:spPr>
          <a:xfrm>
            <a:off x="522828" y="4058712"/>
            <a:ext cx="912174" cy="213969"/>
          </a:xfrm>
          <a:prstGeom prst="rect">
            <a:avLst/>
          </a:prstGeom>
          <a:ln>
            <a:noFill/>
          </a:ln>
        </p:spPr>
        <p:txBody>
          <a:bodyPr wrap="none">
            <a:spAutoFit/>
          </a:bodyPr>
          <a:lstStyle/>
          <a:p>
            <a:pPr algn="ctr">
              <a:lnSpc>
                <a:spcPct val="50000"/>
              </a:lnSpc>
            </a:pPr>
            <a:r>
              <a:rPr lang="en-US" sz="1400" b="1" dirty="0">
                <a:solidFill>
                  <a:schemeClr val="bg2">
                    <a:lumMod val="90000"/>
                  </a:schemeClr>
                </a:solidFill>
                <a:latin typeface="Arial"/>
                <a:cs typeface="Arial"/>
              </a:rPr>
              <a:t>AWS </a:t>
            </a:r>
            <a:r>
              <a:rPr lang="en-US" sz="1400" b="1" dirty="0" err="1">
                <a:solidFill>
                  <a:schemeClr val="bg2">
                    <a:lumMod val="90000"/>
                  </a:schemeClr>
                </a:solidFill>
                <a:latin typeface="Arial"/>
                <a:cs typeface="Arial"/>
              </a:rPr>
              <a:t>IoT</a:t>
            </a:r>
            <a:endParaRPr lang="en-US" sz="1400" b="1" dirty="0">
              <a:solidFill>
                <a:schemeClr val="bg2">
                  <a:lumMod val="90000"/>
                </a:schemeClr>
              </a:solidFill>
              <a:latin typeface="Arial"/>
              <a:cs typeface="Arial"/>
            </a:endParaRPr>
          </a:p>
        </p:txBody>
      </p:sp>
      <p:sp>
        <p:nvSpPr>
          <p:cNvPr id="78" name="Rectangle 77"/>
          <p:cNvSpPr/>
          <p:nvPr/>
        </p:nvSpPr>
        <p:spPr>
          <a:xfrm>
            <a:off x="217591" y="1930210"/>
            <a:ext cx="1840153" cy="230833"/>
          </a:xfrm>
          <a:prstGeom prst="rect">
            <a:avLst/>
          </a:prstGeom>
          <a:ln>
            <a:noFill/>
          </a:ln>
        </p:spPr>
        <p:txBody>
          <a:bodyPr wrap="square">
            <a:spAutoFit/>
          </a:bodyPr>
          <a:lstStyle/>
          <a:p>
            <a:pPr algn="ctr"/>
            <a:r>
              <a:rPr lang="en-US" sz="1050" b="1" dirty="0">
                <a:solidFill>
                  <a:schemeClr val="tx1">
                    <a:lumMod val="60000"/>
                    <a:lumOff val="40000"/>
                  </a:schemeClr>
                </a:solidFill>
                <a:latin typeface="Arial"/>
                <a:cs typeface="Arial"/>
              </a:rPr>
              <a:t>AWS Managed Services</a:t>
            </a:r>
          </a:p>
        </p:txBody>
      </p:sp>
      <p:sp>
        <p:nvSpPr>
          <p:cNvPr id="79" name="Rectangle 78"/>
          <p:cNvSpPr/>
          <p:nvPr/>
        </p:nvSpPr>
        <p:spPr>
          <a:xfrm>
            <a:off x="7717591" y="1850368"/>
            <a:ext cx="1114586" cy="215444"/>
          </a:xfrm>
          <a:prstGeom prst="rect">
            <a:avLst/>
          </a:prstGeom>
          <a:ln>
            <a:noFill/>
          </a:ln>
        </p:spPr>
        <p:txBody>
          <a:bodyPr wrap="square">
            <a:spAutoFit/>
          </a:bodyPr>
          <a:lstStyle/>
          <a:p>
            <a:pPr algn="ctr"/>
            <a:r>
              <a:rPr lang="en-US" sz="800" dirty="0">
                <a:solidFill>
                  <a:schemeClr val="bg2">
                    <a:lumMod val="90000"/>
                  </a:schemeClr>
                </a:solidFill>
                <a:latin typeface="Arial"/>
                <a:cs typeface="Arial"/>
              </a:rPr>
              <a:t>Amazon Route 53</a:t>
            </a:r>
          </a:p>
        </p:txBody>
      </p:sp>
      <p:sp>
        <p:nvSpPr>
          <p:cNvPr id="80" name="Rectangle 79"/>
          <p:cNvSpPr/>
          <p:nvPr/>
        </p:nvSpPr>
        <p:spPr>
          <a:xfrm>
            <a:off x="7975949" y="4781272"/>
            <a:ext cx="1069524" cy="164148"/>
          </a:xfrm>
          <a:prstGeom prst="rect">
            <a:avLst/>
          </a:prstGeom>
          <a:ln>
            <a:noFill/>
          </a:ln>
        </p:spPr>
        <p:txBody>
          <a:bodyPr wrap="none">
            <a:spAutoFit/>
          </a:bodyPr>
          <a:lstStyle/>
          <a:p>
            <a:pPr algn="ctr">
              <a:lnSpc>
                <a:spcPct val="50000"/>
              </a:lnSpc>
            </a:pPr>
            <a:r>
              <a:rPr lang="en-US" sz="800" dirty="0">
                <a:solidFill>
                  <a:schemeClr val="bg2">
                    <a:lumMod val="90000"/>
                  </a:schemeClr>
                </a:solidFill>
                <a:latin typeface="Arial"/>
                <a:cs typeface="Arial"/>
              </a:rPr>
              <a:t>AWS Import/Export</a:t>
            </a:r>
          </a:p>
        </p:txBody>
      </p:sp>
      <p:sp>
        <p:nvSpPr>
          <p:cNvPr id="82" name="Rectangle 81"/>
          <p:cNvSpPr/>
          <p:nvPr/>
        </p:nvSpPr>
        <p:spPr>
          <a:xfrm>
            <a:off x="1992542" y="3783773"/>
            <a:ext cx="1350050" cy="415498"/>
          </a:xfrm>
          <a:prstGeom prst="rect">
            <a:avLst/>
          </a:prstGeom>
        </p:spPr>
        <p:txBody>
          <a:bodyPr wrap="none">
            <a:spAutoFit/>
          </a:bodyPr>
          <a:lstStyle/>
          <a:p>
            <a:pPr algn="ctr"/>
            <a:r>
              <a:rPr lang="en-US" sz="1050" dirty="0">
                <a:solidFill>
                  <a:schemeClr val="bg1">
                    <a:lumMod val="65000"/>
                  </a:schemeClr>
                </a:solidFill>
                <a:latin typeface="Arial"/>
                <a:cs typeface="Arial"/>
              </a:rPr>
              <a:t>AWS </a:t>
            </a:r>
            <a:r>
              <a:rPr lang="en-US" sz="1050" dirty="0" err="1">
                <a:solidFill>
                  <a:schemeClr val="bg1">
                    <a:lumMod val="65000"/>
                  </a:schemeClr>
                </a:solidFill>
                <a:latin typeface="Arial"/>
                <a:cs typeface="Arial"/>
              </a:rPr>
              <a:t>OpsWorks</a:t>
            </a:r>
            <a:r>
              <a:rPr lang="en-US" sz="1050" dirty="0">
                <a:solidFill>
                  <a:schemeClr val="bg1">
                    <a:lumMod val="65000"/>
                  </a:schemeClr>
                </a:solidFill>
                <a:latin typeface="Arial"/>
                <a:cs typeface="Arial"/>
              </a:rPr>
              <a:t> for</a:t>
            </a:r>
          </a:p>
          <a:p>
            <a:pPr algn="ctr"/>
            <a:r>
              <a:rPr lang="en-US" sz="1050" dirty="0">
                <a:solidFill>
                  <a:schemeClr val="bg1">
                    <a:lumMod val="65000"/>
                  </a:schemeClr>
                </a:solidFill>
                <a:latin typeface="Arial"/>
                <a:cs typeface="Arial"/>
              </a:rPr>
              <a:t>Chef Automate</a:t>
            </a:r>
          </a:p>
        </p:txBody>
      </p:sp>
      <p:sp>
        <p:nvSpPr>
          <p:cNvPr id="83" name="Rectangle 82"/>
          <p:cNvSpPr/>
          <p:nvPr/>
        </p:nvSpPr>
        <p:spPr>
          <a:xfrm>
            <a:off x="330316" y="2155063"/>
            <a:ext cx="678632" cy="253916"/>
          </a:xfrm>
          <a:prstGeom prst="rect">
            <a:avLst/>
          </a:prstGeom>
        </p:spPr>
        <p:txBody>
          <a:bodyPr wrap="none">
            <a:spAutoFit/>
          </a:bodyPr>
          <a:lstStyle/>
          <a:p>
            <a:pPr algn="ctr"/>
            <a:r>
              <a:rPr lang="en-US" sz="1050" dirty="0">
                <a:solidFill>
                  <a:schemeClr val="bg1">
                    <a:lumMod val="65000"/>
                  </a:schemeClr>
                </a:solidFill>
                <a:latin typeface="Arial"/>
                <a:cs typeface="Arial"/>
              </a:rPr>
              <a:t>Redshift</a:t>
            </a:r>
          </a:p>
        </p:txBody>
      </p:sp>
      <p:sp>
        <p:nvSpPr>
          <p:cNvPr id="85" name="Rectangle 84"/>
          <p:cNvSpPr/>
          <p:nvPr/>
        </p:nvSpPr>
        <p:spPr>
          <a:xfrm>
            <a:off x="423753" y="3055691"/>
            <a:ext cx="910526" cy="186590"/>
          </a:xfrm>
          <a:prstGeom prst="rect">
            <a:avLst/>
          </a:prstGeom>
        </p:spPr>
        <p:txBody>
          <a:bodyPr wrap="none">
            <a:spAutoFit/>
          </a:bodyPr>
          <a:lstStyle/>
          <a:p>
            <a:pPr algn="ctr">
              <a:lnSpc>
                <a:spcPct val="50000"/>
              </a:lnSpc>
            </a:pPr>
            <a:r>
              <a:rPr lang="en-US" sz="1050" dirty="0">
                <a:solidFill>
                  <a:schemeClr val="bg1">
                    <a:lumMod val="65000"/>
                  </a:schemeClr>
                </a:solidFill>
                <a:latin typeface="Arial"/>
                <a:cs typeface="Arial"/>
              </a:rPr>
              <a:t>Dynamo DB</a:t>
            </a:r>
          </a:p>
        </p:txBody>
      </p:sp>
      <p:sp>
        <p:nvSpPr>
          <p:cNvPr id="86" name="Rectangle 85"/>
          <p:cNvSpPr/>
          <p:nvPr/>
        </p:nvSpPr>
        <p:spPr>
          <a:xfrm>
            <a:off x="536374" y="4347506"/>
            <a:ext cx="1066318" cy="183576"/>
          </a:xfrm>
          <a:prstGeom prst="rect">
            <a:avLst/>
          </a:prstGeom>
        </p:spPr>
        <p:txBody>
          <a:bodyPr wrap="none">
            <a:spAutoFit/>
          </a:bodyPr>
          <a:lstStyle/>
          <a:p>
            <a:pPr algn="ctr">
              <a:lnSpc>
                <a:spcPct val="50000"/>
              </a:lnSpc>
            </a:pPr>
            <a:r>
              <a:rPr lang="en-US" sz="1050" b="1" dirty="0">
                <a:solidFill>
                  <a:schemeClr val="bg1">
                    <a:lumMod val="65000"/>
                  </a:schemeClr>
                </a:solidFill>
                <a:latin typeface="Arial"/>
                <a:cs typeface="Arial"/>
              </a:rPr>
              <a:t>Amazon Polly</a:t>
            </a:r>
          </a:p>
        </p:txBody>
      </p:sp>
      <p:sp>
        <p:nvSpPr>
          <p:cNvPr id="88" name="Rectangle 87"/>
          <p:cNvSpPr/>
          <p:nvPr/>
        </p:nvSpPr>
        <p:spPr>
          <a:xfrm>
            <a:off x="268109" y="3234340"/>
            <a:ext cx="734496" cy="415498"/>
          </a:xfrm>
          <a:prstGeom prst="rect">
            <a:avLst/>
          </a:prstGeom>
        </p:spPr>
        <p:txBody>
          <a:bodyPr wrap="none">
            <a:spAutoFit/>
          </a:bodyPr>
          <a:lstStyle/>
          <a:p>
            <a:pPr algn="ctr"/>
            <a:r>
              <a:rPr lang="en-US" sz="1050" dirty="0">
                <a:solidFill>
                  <a:schemeClr val="bg2">
                    <a:lumMod val="50000"/>
                  </a:schemeClr>
                </a:solidFill>
                <a:latin typeface="Arial"/>
                <a:cs typeface="Arial"/>
              </a:rPr>
              <a:t>AWS </a:t>
            </a:r>
          </a:p>
          <a:p>
            <a:pPr algn="ctr"/>
            <a:r>
              <a:rPr lang="en-US" sz="1050" dirty="0">
                <a:solidFill>
                  <a:schemeClr val="bg2">
                    <a:lumMod val="50000"/>
                  </a:schemeClr>
                </a:solidFill>
                <a:latin typeface="Arial"/>
                <a:cs typeface="Arial"/>
              </a:rPr>
              <a:t>Snowball</a:t>
            </a:r>
          </a:p>
        </p:txBody>
      </p:sp>
      <p:sp>
        <p:nvSpPr>
          <p:cNvPr id="89" name="Rectangle 88"/>
          <p:cNvSpPr/>
          <p:nvPr/>
        </p:nvSpPr>
        <p:spPr>
          <a:xfrm>
            <a:off x="415914" y="1470488"/>
            <a:ext cx="1361270" cy="183576"/>
          </a:xfrm>
          <a:prstGeom prst="rect">
            <a:avLst/>
          </a:prstGeom>
        </p:spPr>
        <p:txBody>
          <a:bodyPr wrap="none">
            <a:spAutoFit/>
          </a:bodyPr>
          <a:lstStyle/>
          <a:p>
            <a:pPr algn="ctr">
              <a:lnSpc>
                <a:spcPct val="50000"/>
              </a:lnSpc>
            </a:pPr>
            <a:r>
              <a:rPr lang="en-US" sz="1050" dirty="0">
                <a:solidFill>
                  <a:schemeClr val="bg2">
                    <a:lumMod val="50000"/>
                  </a:schemeClr>
                </a:solidFill>
                <a:latin typeface="Arial"/>
                <a:cs typeface="Arial"/>
              </a:rPr>
              <a:t>AWS </a:t>
            </a:r>
            <a:r>
              <a:rPr lang="en-US" sz="1050" dirty="0" smtClean="0">
                <a:solidFill>
                  <a:schemeClr val="bg2">
                    <a:lumMod val="50000"/>
                  </a:schemeClr>
                </a:solidFill>
                <a:latin typeface="Arial"/>
                <a:cs typeface="Arial"/>
              </a:rPr>
              <a:t>Organizations</a:t>
            </a:r>
            <a:endParaRPr lang="en-US" sz="1050" dirty="0">
              <a:solidFill>
                <a:schemeClr val="bg2">
                  <a:lumMod val="50000"/>
                </a:schemeClr>
              </a:solidFill>
              <a:latin typeface="Arial"/>
              <a:cs typeface="Arial"/>
            </a:endParaRPr>
          </a:p>
        </p:txBody>
      </p:sp>
      <p:sp>
        <p:nvSpPr>
          <p:cNvPr id="91" name="Rectangle 90"/>
          <p:cNvSpPr/>
          <p:nvPr/>
        </p:nvSpPr>
        <p:spPr>
          <a:xfrm>
            <a:off x="4392397" y="4140702"/>
            <a:ext cx="984565" cy="187937"/>
          </a:xfrm>
          <a:prstGeom prst="rect">
            <a:avLst/>
          </a:prstGeom>
          <a:ln>
            <a:noFill/>
          </a:ln>
        </p:spPr>
        <p:txBody>
          <a:bodyPr wrap="none">
            <a:spAutoFit/>
          </a:bodyPr>
          <a:lstStyle/>
          <a:p>
            <a:pPr algn="ctr">
              <a:lnSpc>
                <a:spcPct val="50000"/>
              </a:lnSpc>
            </a:pPr>
            <a:r>
              <a:rPr lang="en-US" sz="1100" dirty="0">
                <a:latin typeface="Arial"/>
                <a:cs typeface="Arial"/>
              </a:rPr>
              <a:t>Device Farm</a:t>
            </a:r>
          </a:p>
        </p:txBody>
      </p:sp>
      <p:sp>
        <p:nvSpPr>
          <p:cNvPr id="92" name="Rectangle 91"/>
          <p:cNvSpPr/>
          <p:nvPr/>
        </p:nvSpPr>
        <p:spPr>
          <a:xfrm>
            <a:off x="5956298" y="515731"/>
            <a:ext cx="1161934"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Amazon Config</a:t>
            </a:r>
          </a:p>
        </p:txBody>
      </p:sp>
      <p:sp>
        <p:nvSpPr>
          <p:cNvPr id="96" name="Rectangle 95"/>
          <p:cNvSpPr/>
          <p:nvPr/>
        </p:nvSpPr>
        <p:spPr>
          <a:xfrm>
            <a:off x="7834149" y="3294016"/>
            <a:ext cx="1098631" cy="430887"/>
          </a:xfrm>
          <a:prstGeom prst="rect">
            <a:avLst/>
          </a:prstGeom>
          <a:ln>
            <a:noFill/>
          </a:ln>
        </p:spPr>
        <p:txBody>
          <a:bodyPr wrap="square">
            <a:spAutoFit/>
          </a:bodyPr>
          <a:lstStyle/>
          <a:p>
            <a:pPr algn="ctr"/>
            <a:r>
              <a:rPr lang="en-US" sz="1100" dirty="0">
                <a:solidFill>
                  <a:schemeClr val="bg2">
                    <a:lumMod val="50000"/>
                  </a:schemeClr>
                </a:solidFill>
                <a:latin typeface="Arial"/>
                <a:cs typeface="Arial"/>
              </a:rPr>
              <a:t>Amazon RDS for Aurora</a:t>
            </a:r>
          </a:p>
        </p:txBody>
      </p:sp>
      <p:sp>
        <p:nvSpPr>
          <p:cNvPr id="98" name="Rectangle 97"/>
          <p:cNvSpPr/>
          <p:nvPr/>
        </p:nvSpPr>
        <p:spPr>
          <a:xfrm>
            <a:off x="4423476" y="4358069"/>
            <a:ext cx="883576" cy="187937"/>
          </a:xfrm>
          <a:prstGeom prst="rect">
            <a:avLst/>
          </a:prstGeom>
          <a:ln>
            <a:noFill/>
          </a:ln>
        </p:spPr>
        <p:txBody>
          <a:bodyPr wrap="none">
            <a:spAutoFit/>
          </a:bodyPr>
          <a:lstStyle/>
          <a:p>
            <a:pPr algn="ctr">
              <a:lnSpc>
                <a:spcPct val="50000"/>
              </a:lnSpc>
            </a:pPr>
            <a:r>
              <a:rPr lang="en-US" sz="1100" b="1" dirty="0">
                <a:solidFill>
                  <a:schemeClr val="tx1">
                    <a:lumMod val="20000"/>
                    <a:lumOff val="80000"/>
                  </a:schemeClr>
                </a:solidFill>
                <a:latin typeface="Arial"/>
                <a:cs typeface="Arial"/>
              </a:rPr>
              <a:t>WorkDocs</a:t>
            </a:r>
          </a:p>
        </p:txBody>
      </p:sp>
      <p:sp>
        <p:nvSpPr>
          <p:cNvPr id="99" name="Rectangle 98"/>
          <p:cNvSpPr/>
          <p:nvPr/>
        </p:nvSpPr>
        <p:spPr>
          <a:xfrm>
            <a:off x="6649157" y="3305809"/>
            <a:ext cx="1270963" cy="430887"/>
          </a:xfrm>
          <a:prstGeom prst="rect">
            <a:avLst/>
          </a:prstGeom>
          <a:ln>
            <a:noFill/>
          </a:ln>
        </p:spPr>
        <p:txBody>
          <a:bodyPr wrap="square">
            <a:spAutoFit/>
          </a:bodyPr>
          <a:lstStyle/>
          <a:p>
            <a:pPr algn="ctr"/>
            <a:r>
              <a:rPr lang="en-US" sz="1100" b="1" dirty="0">
                <a:latin typeface="Arial"/>
                <a:cs typeface="Arial"/>
              </a:rPr>
              <a:t>AWS </a:t>
            </a:r>
          </a:p>
          <a:p>
            <a:pPr algn="ctr"/>
            <a:r>
              <a:rPr lang="en-US" sz="1100" b="1" dirty="0">
                <a:latin typeface="Arial"/>
                <a:cs typeface="Arial"/>
              </a:rPr>
              <a:t>Snowball Edge</a:t>
            </a:r>
          </a:p>
        </p:txBody>
      </p:sp>
      <p:sp>
        <p:nvSpPr>
          <p:cNvPr id="100" name="Rectangle 99"/>
          <p:cNvSpPr/>
          <p:nvPr/>
        </p:nvSpPr>
        <p:spPr>
          <a:xfrm>
            <a:off x="925856" y="542205"/>
            <a:ext cx="1007770" cy="191078"/>
          </a:xfrm>
          <a:prstGeom prst="rect">
            <a:avLst/>
          </a:prstGeom>
          <a:ln>
            <a:noFill/>
          </a:ln>
        </p:spPr>
        <p:txBody>
          <a:bodyPr wrap="none">
            <a:spAutoFit/>
          </a:bodyPr>
          <a:lstStyle/>
          <a:p>
            <a:pPr algn="ctr">
              <a:lnSpc>
                <a:spcPct val="50000"/>
              </a:lnSpc>
            </a:pPr>
            <a:r>
              <a:rPr lang="en-US" sz="1100" dirty="0">
                <a:solidFill>
                  <a:schemeClr val="tx1">
                    <a:lumMod val="75000"/>
                  </a:schemeClr>
                </a:solidFill>
                <a:latin typeface="Arial"/>
                <a:cs typeface="Arial"/>
              </a:rPr>
              <a:t>CodeCommit</a:t>
            </a:r>
          </a:p>
        </p:txBody>
      </p:sp>
      <p:sp>
        <p:nvSpPr>
          <p:cNvPr id="101" name="Rectangle 100"/>
          <p:cNvSpPr/>
          <p:nvPr/>
        </p:nvSpPr>
        <p:spPr>
          <a:xfrm>
            <a:off x="7655964" y="1604328"/>
            <a:ext cx="1391921"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AWS CodePipeline</a:t>
            </a:r>
          </a:p>
        </p:txBody>
      </p:sp>
      <p:sp>
        <p:nvSpPr>
          <p:cNvPr id="102" name="Rectangle 101"/>
          <p:cNvSpPr/>
          <p:nvPr/>
        </p:nvSpPr>
        <p:spPr>
          <a:xfrm>
            <a:off x="6841493" y="4524043"/>
            <a:ext cx="1373492" cy="230832"/>
          </a:xfrm>
          <a:prstGeom prst="rect">
            <a:avLst/>
          </a:prstGeom>
          <a:ln>
            <a:noFill/>
          </a:ln>
        </p:spPr>
        <p:txBody>
          <a:bodyPr wrap="square">
            <a:spAutoFit/>
          </a:bodyPr>
          <a:lstStyle/>
          <a:p>
            <a:pPr algn="ctr"/>
            <a:r>
              <a:rPr lang="en-US" sz="900" dirty="0">
                <a:solidFill>
                  <a:schemeClr val="bg2">
                    <a:lumMod val="50000"/>
                  </a:schemeClr>
                </a:solidFill>
                <a:latin typeface="Arial"/>
                <a:cs typeface="Arial"/>
              </a:rPr>
              <a:t>AWS Service Catalog</a:t>
            </a:r>
          </a:p>
        </p:txBody>
      </p:sp>
      <p:sp>
        <p:nvSpPr>
          <p:cNvPr id="104" name="Rectangle 103"/>
          <p:cNvSpPr/>
          <p:nvPr/>
        </p:nvSpPr>
        <p:spPr>
          <a:xfrm>
            <a:off x="6790409" y="4264633"/>
            <a:ext cx="1292861"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CloudWatch Logs</a:t>
            </a:r>
          </a:p>
        </p:txBody>
      </p:sp>
      <p:sp>
        <p:nvSpPr>
          <p:cNvPr id="106" name="Rectangle 105"/>
          <p:cNvSpPr/>
          <p:nvPr/>
        </p:nvSpPr>
        <p:spPr>
          <a:xfrm>
            <a:off x="308673" y="1731232"/>
            <a:ext cx="1544012" cy="248786"/>
          </a:xfrm>
          <a:prstGeom prst="rect">
            <a:avLst/>
          </a:prstGeom>
          <a:ln>
            <a:noFill/>
          </a:ln>
        </p:spPr>
        <p:txBody>
          <a:bodyPr wrap="none">
            <a:spAutoFit/>
          </a:bodyPr>
          <a:lstStyle/>
          <a:p>
            <a:pPr algn="ctr">
              <a:lnSpc>
                <a:spcPct val="50000"/>
              </a:lnSpc>
            </a:pPr>
            <a:r>
              <a:rPr lang="en-US" b="1" dirty="0">
                <a:latin typeface="Arial"/>
                <a:cs typeface="Arial"/>
              </a:rPr>
              <a:t>Amazon Lex</a:t>
            </a:r>
          </a:p>
        </p:txBody>
      </p:sp>
      <p:sp>
        <p:nvSpPr>
          <p:cNvPr id="107" name="Rectangle 106"/>
          <p:cNvSpPr/>
          <p:nvPr/>
        </p:nvSpPr>
        <p:spPr>
          <a:xfrm>
            <a:off x="3001781" y="4170428"/>
            <a:ext cx="1321196" cy="261610"/>
          </a:xfrm>
          <a:prstGeom prst="rect">
            <a:avLst/>
          </a:prstGeom>
          <a:ln>
            <a:noFill/>
          </a:ln>
        </p:spPr>
        <p:txBody>
          <a:bodyPr wrap="square">
            <a:spAutoFit/>
          </a:bodyPr>
          <a:lstStyle/>
          <a:p>
            <a:pPr algn="ctr"/>
            <a:r>
              <a:rPr lang="en-US" sz="1050" b="1" dirty="0">
                <a:latin typeface="Arial"/>
                <a:cs typeface="Arial"/>
              </a:rPr>
              <a:t>AWS </a:t>
            </a:r>
            <a:r>
              <a:rPr lang="en-US" sz="1050" b="1" dirty="0" err="1">
                <a:latin typeface="Arial"/>
                <a:cs typeface="Arial"/>
              </a:rPr>
              <a:t>Greengrass</a:t>
            </a:r>
            <a:endParaRPr lang="en-US" sz="1050" b="1" dirty="0">
              <a:latin typeface="Arial"/>
              <a:cs typeface="Arial"/>
            </a:endParaRPr>
          </a:p>
        </p:txBody>
      </p:sp>
      <p:sp>
        <p:nvSpPr>
          <p:cNvPr id="109" name="Rectangle 108"/>
          <p:cNvSpPr/>
          <p:nvPr/>
        </p:nvSpPr>
        <p:spPr>
          <a:xfrm>
            <a:off x="2057745" y="4542132"/>
            <a:ext cx="1489510" cy="461665"/>
          </a:xfrm>
          <a:prstGeom prst="rect">
            <a:avLst/>
          </a:prstGeom>
          <a:ln>
            <a:noFill/>
          </a:ln>
        </p:spPr>
        <p:txBody>
          <a:bodyPr wrap="none">
            <a:spAutoFit/>
          </a:bodyPr>
          <a:lstStyle/>
          <a:p>
            <a:pPr algn="ctr"/>
            <a:r>
              <a:rPr lang="en-US" sz="1200" b="1" dirty="0">
                <a:latin typeface="Arial"/>
                <a:cs typeface="Arial"/>
              </a:rPr>
              <a:t>Amazon EC2</a:t>
            </a:r>
          </a:p>
          <a:p>
            <a:pPr algn="ctr"/>
            <a:r>
              <a:rPr lang="en-US" sz="1200" b="1" dirty="0">
                <a:latin typeface="Arial"/>
                <a:cs typeface="Arial"/>
              </a:rPr>
              <a:t>Systems Manager</a:t>
            </a:r>
          </a:p>
        </p:txBody>
      </p:sp>
      <p:sp>
        <p:nvSpPr>
          <p:cNvPr id="111" name="Rectangle 110"/>
          <p:cNvSpPr/>
          <p:nvPr/>
        </p:nvSpPr>
        <p:spPr>
          <a:xfrm>
            <a:off x="928092" y="3781632"/>
            <a:ext cx="932667" cy="200055"/>
          </a:xfrm>
          <a:prstGeom prst="rect">
            <a:avLst/>
          </a:prstGeom>
          <a:ln>
            <a:noFill/>
          </a:ln>
        </p:spPr>
        <p:txBody>
          <a:bodyPr wrap="none">
            <a:spAutoFit/>
          </a:bodyPr>
          <a:lstStyle/>
          <a:p>
            <a:pPr algn="ctr">
              <a:lnSpc>
                <a:spcPct val="50000"/>
              </a:lnSpc>
            </a:pPr>
            <a:r>
              <a:rPr lang="en-US" sz="1200" dirty="0">
                <a:solidFill>
                  <a:schemeClr val="bg2">
                    <a:lumMod val="50000"/>
                  </a:schemeClr>
                </a:solidFill>
                <a:latin typeface="Arial"/>
                <a:cs typeface="Arial"/>
              </a:rPr>
              <a:t>AWS WAF</a:t>
            </a:r>
          </a:p>
        </p:txBody>
      </p:sp>
      <p:sp>
        <p:nvSpPr>
          <p:cNvPr id="113" name="Rectangle 112"/>
          <p:cNvSpPr/>
          <p:nvPr/>
        </p:nvSpPr>
        <p:spPr>
          <a:xfrm>
            <a:off x="5853487" y="691252"/>
            <a:ext cx="1780809" cy="276999"/>
          </a:xfrm>
          <a:prstGeom prst="rect">
            <a:avLst/>
          </a:prstGeom>
          <a:ln>
            <a:noFill/>
          </a:ln>
        </p:spPr>
        <p:txBody>
          <a:bodyPr wrap="none">
            <a:spAutoFit/>
          </a:bodyPr>
          <a:lstStyle/>
          <a:p>
            <a:pPr algn="ctr">
              <a:lnSpc>
                <a:spcPct val="50000"/>
              </a:lnSpc>
            </a:pPr>
            <a:endParaRPr lang="en-US" sz="1200" dirty="0">
              <a:solidFill>
                <a:schemeClr val="bg2">
                  <a:lumMod val="50000"/>
                </a:schemeClr>
              </a:solidFill>
              <a:latin typeface="Arial"/>
              <a:cs typeface="Arial"/>
            </a:endParaRPr>
          </a:p>
          <a:p>
            <a:pPr algn="ctr">
              <a:lnSpc>
                <a:spcPct val="50000"/>
              </a:lnSpc>
            </a:pPr>
            <a:r>
              <a:rPr lang="en-US" sz="1200" dirty="0">
                <a:solidFill>
                  <a:schemeClr val="bg2">
                    <a:lumMod val="50000"/>
                  </a:schemeClr>
                </a:solidFill>
                <a:latin typeface="Arial"/>
                <a:cs typeface="Arial"/>
              </a:rPr>
              <a:t>Amazon </a:t>
            </a:r>
            <a:r>
              <a:rPr lang="en-US" sz="1200" dirty="0" err="1">
                <a:solidFill>
                  <a:schemeClr val="bg2">
                    <a:lumMod val="50000"/>
                  </a:schemeClr>
                </a:solidFill>
                <a:latin typeface="Arial"/>
                <a:cs typeface="Arial"/>
              </a:rPr>
              <a:t>Appstream</a:t>
            </a:r>
            <a:r>
              <a:rPr lang="en-US" sz="1200" dirty="0">
                <a:solidFill>
                  <a:schemeClr val="bg2">
                    <a:lumMod val="50000"/>
                  </a:schemeClr>
                </a:solidFill>
                <a:latin typeface="Arial"/>
                <a:cs typeface="Arial"/>
              </a:rPr>
              <a:t> 2.0</a:t>
            </a:r>
          </a:p>
        </p:txBody>
      </p:sp>
      <p:sp>
        <p:nvSpPr>
          <p:cNvPr id="114" name="Rectangle 113"/>
          <p:cNvSpPr/>
          <p:nvPr/>
        </p:nvSpPr>
        <p:spPr>
          <a:xfrm>
            <a:off x="973264" y="3197388"/>
            <a:ext cx="931665" cy="523220"/>
          </a:xfrm>
          <a:prstGeom prst="rect">
            <a:avLst/>
          </a:prstGeom>
          <a:ln>
            <a:noFill/>
          </a:ln>
        </p:spPr>
        <p:txBody>
          <a:bodyPr wrap="none">
            <a:spAutoFit/>
          </a:bodyPr>
          <a:lstStyle/>
          <a:p>
            <a:pPr algn="ctr"/>
            <a:r>
              <a:rPr lang="en-US" sz="1400" b="1" dirty="0">
                <a:latin typeface="Arial"/>
                <a:cs typeface="Arial"/>
              </a:rPr>
              <a:t>Amazon </a:t>
            </a:r>
          </a:p>
          <a:p>
            <a:pPr algn="ctr"/>
            <a:r>
              <a:rPr lang="en-US" sz="1400" b="1" dirty="0">
                <a:latin typeface="Arial"/>
                <a:cs typeface="Arial"/>
              </a:rPr>
              <a:t>Athena</a:t>
            </a:r>
          </a:p>
        </p:txBody>
      </p:sp>
      <p:sp>
        <p:nvSpPr>
          <p:cNvPr id="110" name="Rectangle 109"/>
          <p:cNvSpPr/>
          <p:nvPr/>
        </p:nvSpPr>
        <p:spPr>
          <a:xfrm>
            <a:off x="7906646" y="2454395"/>
            <a:ext cx="865943" cy="176972"/>
          </a:xfrm>
          <a:prstGeom prst="rect">
            <a:avLst/>
          </a:prstGeom>
          <a:ln>
            <a:noFill/>
          </a:ln>
        </p:spPr>
        <p:txBody>
          <a:bodyPr wrap="none">
            <a:spAutoFit/>
          </a:bodyPr>
          <a:lstStyle/>
          <a:p>
            <a:pPr algn="ctr">
              <a:lnSpc>
                <a:spcPct val="50000"/>
              </a:lnSpc>
            </a:pPr>
            <a:r>
              <a:rPr lang="en-US" sz="1100" b="1" dirty="0">
                <a:solidFill>
                  <a:schemeClr val="bg2">
                    <a:lumMod val="50000"/>
                  </a:schemeClr>
                </a:solidFill>
                <a:latin typeface="Arial"/>
                <a:cs typeface="Arial"/>
              </a:rPr>
              <a:t>AWS Glue</a:t>
            </a:r>
          </a:p>
        </p:txBody>
      </p:sp>
      <p:sp>
        <p:nvSpPr>
          <p:cNvPr id="115" name="Rectangle 114"/>
          <p:cNvSpPr/>
          <p:nvPr/>
        </p:nvSpPr>
        <p:spPr>
          <a:xfrm>
            <a:off x="2929200" y="105702"/>
            <a:ext cx="1921996" cy="276999"/>
          </a:xfrm>
          <a:prstGeom prst="rect">
            <a:avLst/>
          </a:prstGeom>
          <a:ln>
            <a:noFill/>
          </a:ln>
        </p:spPr>
        <p:txBody>
          <a:bodyPr wrap="square">
            <a:spAutoFit/>
          </a:bodyPr>
          <a:lstStyle/>
          <a:p>
            <a:pPr algn="ctr"/>
            <a:r>
              <a:rPr lang="en-US" sz="1200" b="1" dirty="0">
                <a:latin typeface="Arial"/>
                <a:cs typeface="Arial"/>
              </a:rPr>
              <a:t>Amazon </a:t>
            </a:r>
            <a:r>
              <a:rPr lang="en-US" sz="1200" b="1" dirty="0" err="1">
                <a:latin typeface="Arial"/>
                <a:cs typeface="Arial"/>
              </a:rPr>
              <a:t>Lightsail</a:t>
            </a:r>
            <a:endParaRPr lang="en-US" sz="1200" b="1" dirty="0">
              <a:latin typeface="Arial"/>
              <a:cs typeface="Arial"/>
            </a:endParaRPr>
          </a:p>
        </p:txBody>
      </p:sp>
      <p:sp>
        <p:nvSpPr>
          <p:cNvPr id="116" name="Rectangle 115"/>
          <p:cNvSpPr/>
          <p:nvPr/>
        </p:nvSpPr>
        <p:spPr>
          <a:xfrm>
            <a:off x="5506193" y="3969309"/>
            <a:ext cx="1963999" cy="213969"/>
          </a:xfrm>
          <a:prstGeom prst="rect">
            <a:avLst/>
          </a:prstGeom>
          <a:ln>
            <a:noFill/>
          </a:ln>
        </p:spPr>
        <p:txBody>
          <a:bodyPr wrap="none">
            <a:spAutoFit/>
          </a:bodyPr>
          <a:lstStyle/>
          <a:p>
            <a:pPr algn="ctr">
              <a:lnSpc>
                <a:spcPct val="50000"/>
              </a:lnSpc>
            </a:pPr>
            <a:r>
              <a:rPr lang="en-US" sz="1400" b="1" dirty="0">
                <a:latin typeface="Arial"/>
                <a:cs typeface="Arial"/>
              </a:rPr>
              <a:t>Amazon </a:t>
            </a:r>
            <a:r>
              <a:rPr lang="en-US" sz="1400" b="1" dirty="0" err="1">
                <a:latin typeface="Arial"/>
                <a:cs typeface="Arial"/>
              </a:rPr>
              <a:t>Rekognition</a:t>
            </a:r>
            <a:endParaRPr lang="en-US" sz="1400" b="1" dirty="0">
              <a:latin typeface="Arial"/>
              <a:cs typeface="Arial"/>
            </a:endParaRPr>
          </a:p>
        </p:txBody>
      </p:sp>
      <p:sp>
        <p:nvSpPr>
          <p:cNvPr id="117" name="Rectangle 116"/>
          <p:cNvSpPr/>
          <p:nvPr/>
        </p:nvSpPr>
        <p:spPr>
          <a:xfrm>
            <a:off x="3998642" y="4928227"/>
            <a:ext cx="1505540" cy="183576"/>
          </a:xfrm>
          <a:prstGeom prst="rect">
            <a:avLst/>
          </a:prstGeom>
          <a:ln>
            <a:noFill/>
          </a:ln>
        </p:spPr>
        <p:txBody>
          <a:bodyPr wrap="none">
            <a:spAutoFit/>
          </a:bodyPr>
          <a:lstStyle/>
          <a:p>
            <a:pPr algn="ctr">
              <a:lnSpc>
                <a:spcPct val="50000"/>
              </a:lnSpc>
            </a:pPr>
            <a:r>
              <a:rPr lang="en-US" sz="1050" b="1" dirty="0">
                <a:solidFill>
                  <a:schemeClr val="bg2">
                    <a:lumMod val="50000"/>
                  </a:schemeClr>
                </a:solidFill>
                <a:latin typeface="Arial"/>
                <a:cs typeface="Arial"/>
              </a:rPr>
              <a:t>AWS Step Functions</a:t>
            </a:r>
          </a:p>
        </p:txBody>
      </p:sp>
      <p:sp>
        <p:nvSpPr>
          <p:cNvPr id="118" name="Rectangle 117"/>
          <p:cNvSpPr/>
          <p:nvPr/>
        </p:nvSpPr>
        <p:spPr>
          <a:xfrm>
            <a:off x="5360652" y="4488859"/>
            <a:ext cx="1500474" cy="523220"/>
          </a:xfrm>
          <a:prstGeom prst="rect">
            <a:avLst/>
          </a:prstGeom>
          <a:ln>
            <a:noFill/>
          </a:ln>
        </p:spPr>
        <p:txBody>
          <a:bodyPr wrap="none">
            <a:spAutoFit/>
          </a:bodyPr>
          <a:lstStyle/>
          <a:p>
            <a:pPr algn="ctr"/>
            <a:r>
              <a:rPr lang="en-US" sz="1400" b="1" dirty="0">
                <a:latin typeface="Arial"/>
                <a:cs typeface="Arial"/>
              </a:rPr>
              <a:t>AWS Discovery</a:t>
            </a:r>
          </a:p>
          <a:p>
            <a:pPr algn="ctr"/>
            <a:r>
              <a:rPr lang="en-US" sz="1400" b="1" dirty="0">
                <a:latin typeface="Arial"/>
                <a:cs typeface="Arial"/>
              </a:rPr>
              <a:t>Services</a:t>
            </a:r>
          </a:p>
        </p:txBody>
      </p:sp>
      <p:sp>
        <p:nvSpPr>
          <p:cNvPr id="119" name="Rectangle 118"/>
          <p:cNvSpPr/>
          <p:nvPr/>
        </p:nvSpPr>
        <p:spPr>
          <a:xfrm>
            <a:off x="7367556" y="954102"/>
            <a:ext cx="1618328" cy="553998"/>
          </a:xfrm>
          <a:prstGeom prst="rect">
            <a:avLst/>
          </a:prstGeom>
          <a:ln>
            <a:noFill/>
          </a:ln>
        </p:spPr>
        <p:txBody>
          <a:bodyPr wrap="none">
            <a:spAutoFit/>
          </a:bodyPr>
          <a:lstStyle/>
          <a:p>
            <a:pPr algn="ctr"/>
            <a:r>
              <a:rPr lang="en-US" sz="1500" b="1" dirty="0">
                <a:latin typeface="Arial"/>
                <a:cs typeface="Arial"/>
              </a:rPr>
              <a:t>AWS Certificate</a:t>
            </a:r>
          </a:p>
          <a:p>
            <a:pPr algn="ctr"/>
            <a:r>
              <a:rPr lang="en-US" sz="1500" b="1" dirty="0">
                <a:latin typeface="Arial"/>
                <a:cs typeface="Arial"/>
              </a:rPr>
              <a:t>Manager</a:t>
            </a:r>
          </a:p>
        </p:txBody>
      </p:sp>
      <p:sp>
        <p:nvSpPr>
          <p:cNvPr id="122" name="Rectangle 121"/>
          <p:cNvSpPr/>
          <p:nvPr/>
        </p:nvSpPr>
        <p:spPr>
          <a:xfrm>
            <a:off x="4802541" y="454727"/>
            <a:ext cx="949299" cy="334707"/>
          </a:xfrm>
          <a:prstGeom prst="rect">
            <a:avLst/>
          </a:prstGeom>
          <a:ln>
            <a:noFill/>
          </a:ln>
        </p:spPr>
        <p:txBody>
          <a:bodyPr wrap="none">
            <a:spAutoFit/>
          </a:bodyPr>
          <a:lstStyle/>
          <a:p>
            <a:pPr algn="ctr">
              <a:lnSpc>
                <a:spcPct val="50000"/>
              </a:lnSpc>
            </a:pPr>
            <a:r>
              <a:rPr lang="en-US" sz="1050" b="1" dirty="0">
                <a:solidFill>
                  <a:schemeClr val="bg2">
                    <a:lumMod val="90000"/>
                  </a:schemeClr>
                </a:solidFill>
                <a:latin typeface="Arial"/>
                <a:cs typeface="Arial"/>
              </a:rPr>
              <a:t>Amazon </a:t>
            </a:r>
          </a:p>
          <a:p>
            <a:pPr algn="ctr">
              <a:lnSpc>
                <a:spcPct val="50000"/>
              </a:lnSpc>
            </a:pPr>
            <a:endParaRPr lang="en-US" sz="1050" b="1" dirty="0">
              <a:solidFill>
                <a:schemeClr val="bg2">
                  <a:lumMod val="90000"/>
                </a:schemeClr>
              </a:solidFill>
              <a:latin typeface="Arial"/>
              <a:cs typeface="Arial"/>
            </a:endParaRPr>
          </a:p>
          <a:p>
            <a:pPr algn="ctr">
              <a:lnSpc>
                <a:spcPct val="50000"/>
              </a:lnSpc>
            </a:pPr>
            <a:r>
              <a:rPr lang="en-US" sz="1050" b="1" dirty="0">
                <a:solidFill>
                  <a:schemeClr val="bg2">
                    <a:lumMod val="90000"/>
                  </a:schemeClr>
                </a:solidFill>
                <a:latin typeface="Arial"/>
                <a:cs typeface="Arial"/>
              </a:rPr>
              <a:t>ElastiCache</a:t>
            </a:r>
          </a:p>
        </p:txBody>
      </p:sp>
      <p:sp>
        <p:nvSpPr>
          <p:cNvPr id="124" name="Rectangle 123"/>
          <p:cNvSpPr/>
          <p:nvPr/>
        </p:nvSpPr>
        <p:spPr>
          <a:xfrm>
            <a:off x="8032774" y="4260968"/>
            <a:ext cx="947014" cy="369332"/>
          </a:xfrm>
          <a:prstGeom prst="rect">
            <a:avLst/>
          </a:prstGeom>
          <a:ln>
            <a:noFill/>
          </a:ln>
        </p:spPr>
        <p:txBody>
          <a:bodyPr wrap="square">
            <a:spAutoFit/>
          </a:bodyPr>
          <a:lstStyle/>
          <a:p>
            <a:pPr algn="ctr"/>
            <a:r>
              <a:rPr lang="en-US" sz="900" dirty="0">
                <a:solidFill>
                  <a:schemeClr val="bg2">
                    <a:lumMod val="50000"/>
                  </a:schemeClr>
                </a:solidFill>
                <a:latin typeface="Arial"/>
                <a:cs typeface="Arial"/>
              </a:rPr>
              <a:t>Mobile Analytics </a:t>
            </a:r>
          </a:p>
        </p:txBody>
      </p:sp>
      <p:sp>
        <p:nvSpPr>
          <p:cNvPr id="125" name="Rectangle 124"/>
          <p:cNvSpPr/>
          <p:nvPr/>
        </p:nvSpPr>
        <p:spPr>
          <a:xfrm>
            <a:off x="7533261" y="3897042"/>
            <a:ext cx="1363449" cy="200055"/>
          </a:xfrm>
          <a:prstGeom prst="rect">
            <a:avLst/>
          </a:prstGeom>
          <a:ln>
            <a:noFill/>
          </a:ln>
        </p:spPr>
        <p:txBody>
          <a:bodyPr wrap="none">
            <a:spAutoFit/>
          </a:bodyPr>
          <a:lstStyle/>
          <a:p>
            <a:pPr algn="ctr">
              <a:lnSpc>
                <a:spcPct val="50000"/>
              </a:lnSpc>
            </a:pPr>
            <a:r>
              <a:rPr lang="en-US" sz="1200" dirty="0">
                <a:solidFill>
                  <a:schemeClr val="bg2">
                    <a:lumMod val="50000"/>
                  </a:schemeClr>
                </a:solidFill>
                <a:latin typeface="Arial"/>
                <a:cs typeface="Arial"/>
              </a:rPr>
              <a:t>AWS Mobile Hub</a:t>
            </a:r>
          </a:p>
        </p:txBody>
      </p:sp>
      <p:sp>
        <p:nvSpPr>
          <p:cNvPr id="126" name="Rectangle 125"/>
          <p:cNvSpPr/>
          <p:nvPr/>
        </p:nvSpPr>
        <p:spPr>
          <a:xfrm>
            <a:off x="4991202" y="213162"/>
            <a:ext cx="1636785" cy="186590"/>
          </a:xfrm>
          <a:prstGeom prst="rect">
            <a:avLst/>
          </a:prstGeom>
        </p:spPr>
        <p:txBody>
          <a:bodyPr wrap="square">
            <a:spAutoFit/>
          </a:bodyPr>
          <a:lstStyle/>
          <a:p>
            <a:pPr algn="ctr">
              <a:lnSpc>
                <a:spcPct val="50000"/>
              </a:lnSpc>
            </a:pPr>
            <a:r>
              <a:rPr lang="en-US" sz="1050" dirty="0">
                <a:solidFill>
                  <a:schemeClr val="bg2">
                    <a:lumMod val="50000"/>
                  </a:schemeClr>
                </a:solidFill>
                <a:latin typeface="Arial"/>
                <a:cs typeface="Arial"/>
              </a:rPr>
              <a:t>AWS Storage Gateway</a:t>
            </a:r>
          </a:p>
        </p:txBody>
      </p:sp>
      <p:sp>
        <p:nvSpPr>
          <p:cNvPr id="128" name="Rectangle 127"/>
          <p:cNvSpPr/>
          <p:nvPr/>
        </p:nvSpPr>
        <p:spPr>
          <a:xfrm>
            <a:off x="1450223" y="345563"/>
            <a:ext cx="1162607" cy="186590"/>
          </a:xfrm>
          <a:prstGeom prst="rect">
            <a:avLst/>
          </a:prstGeom>
          <a:ln>
            <a:noFill/>
          </a:ln>
        </p:spPr>
        <p:txBody>
          <a:bodyPr wrap="none">
            <a:spAutoFit/>
          </a:bodyPr>
          <a:lstStyle/>
          <a:p>
            <a:pPr algn="ctr">
              <a:lnSpc>
                <a:spcPct val="50000"/>
              </a:lnSpc>
            </a:pPr>
            <a:r>
              <a:rPr lang="en-US" sz="1050" dirty="0">
                <a:solidFill>
                  <a:srgbClr val="BABABA"/>
                </a:solidFill>
                <a:latin typeface="Arial"/>
                <a:cs typeface="Arial"/>
              </a:rPr>
              <a:t>AWS OpsWorks</a:t>
            </a:r>
          </a:p>
        </p:txBody>
      </p:sp>
      <p:sp>
        <p:nvSpPr>
          <p:cNvPr id="129" name="Rectangle 128"/>
          <p:cNvSpPr/>
          <p:nvPr/>
        </p:nvSpPr>
        <p:spPr>
          <a:xfrm>
            <a:off x="201987" y="988585"/>
            <a:ext cx="1861206" cy="196657"/>
          </a:xfrm>
          <a:prstGeom prst="rect">
            <a:avLst/>
          </a:prstGeom>
          <a:ln>
            <a:noFill/>
          </a:ln>
        </p:spPr>
        <p:txBody>
          <a:bodyPr wrap="square">
            <a:spAutoFit/>
          </a:bodyPr>
          <a:lstStyle/>
          <a:p>
            <a:pPr algn="ctr">
              <a:lnSpc>
                <a:spcPct val="50000"/>
              </a:lnSpc>
            </a:pPr>
            <a:r>
              <a:rPr lang="en-US" sz="1200" b="1" dirty="0">
                <a:latin typeface="Arial"/>
                <a:cs typeface="Arial"/>
              </a:rPr>
              <a:t>AWS Batch</a:t>
            </a:r>
          </a:p>
        </p:txBody>
      </p:sp>
      <p:sp>
        <p:nvSpPr>
          <p:cNvPr id="130" name="Rectangle 129"/>
          <p:cNvSpPr/>
          <p:nvPr/>
        </p:nvSpPr>
        <p:spPr>
          <a:xfrm>
            <a:off x="917040" y="759756"/>
            <a:ext cx="909224" cy="153183"/>
          </a:xfrm>
          <a:prstGeom prst="rect">
            <a:avLst/>
          </a:prstGeom>
          <a:ln>
            <a:noFill/>
          </a:ln>
        </p:spPr>
        <p:txBody>
          <a:bodyPr wrap="none">
            <a:spAutoFit/>
          </a:bodyPr>
          <a:lstStyle/>
          <a:p>
            <a:pPr algn="ctr">
              <a:lnSpc>
                <a:spcPct val="50000"/>
              </a:lnSpc>
            </a:pPr>
            <a:r>
              <a:rPr lang="en-US" sz="700" dirty="0">
                <a:solidFill>
                  <a:schemeClr val="bg2">
                    <a:lumMod val="50000"/>
                  </a:schemeClr>
                </a:solidFill>
                <a:latin typeface="Arial"/>
                <a:cs typeface="Arial"/>
              </a:rPr>
              <a:t>Amazon Inspector</a:t>
            </a:r>
          </a:p>
        </p:txBody>
      </p:sp>
      <p:sp>
        <p:nvSpPr>
          <p:cNvPr id="131" name="Rectangle 130"/>
          <p:cNvSpPr/>
          <p:nvPr/>
        </p:nvSpPr>
        <p:spPr>
          <a:xfrm>
            <a:off x="2096878" y="509255"/>
            <a:ext cx="1707519" cy="415498"/>
          </a:xfrm>
          <a:prstGeom prst="rect">
            <a:avLst/>
          </a:prstGeom>
          <a:ln>
            <a:noFill/>
          </a:ln>
        </p:spPr>
        <p:txBody>
          <a:bodyPr wrap="none">
            <a:spAutoFit/>
          </a:bodyPr>
          <a:lstStyle/>
          <a:p>
            <a:pPr algn="ctr">
              <a:lnSpc>
                <a:spcPct val="50000"/>
              </a:lnSpc>
            </a:pPr>
            <a:r>
              <a:rPr lang="en-US" sz="1400" b="1" dirty="0">
                <a:solidFill>
                  <a:schemeClr val="tx1">
                    <a:lumMod val="75000"/>
                  </a:schemeClr>
                </a:solidFill>
                <a:latin typeface="Arial"/>
                <a:cs typeface="Arial"/>
              </a:rPr>
              <a:t>EC2</a:t>
            </a:r>
          </a:p>
          <a:p>
            <a:pPr algn="ctr">
              <a:lnSpc>
                <a:spcPct val="50000"/>
              </a:lnSpc>
            </a:pPr>
            <a:endParaRPr lang="en-US" sz="1400" b="1" dirty="0">
              <a:solidFill>
                <a:schemeClr val="tx1">
                  <a:lumMod val="75000"/>
                </a:schemeClr>
              </a:solidFill>
              <a:latin typeface="Arial"/>
              <a:cs typeface="Arial"/>
            </a:endParaRPr>
          </a:p>
          <a:p>
            <a:pPr algn="ctr">
              <a:lnSpc>
                <a:spcPct val="50000"/>
              </a:lnSpc>
            </a:pPr>
            <a:r>
              <a:rPr lang="en-US" sz="1400" b="1" dirty="0">
                <a:solidFill>
                  <a:schemeClr val="tx1">
                    <a:lumMod val="75000"/>
                  </a:schemeClr>
                </a:solidFill>
                <a:latin typeface="Arial"/>
                <a:cs typeface="Arial"/>
              </a:rPr>
              <a:t>Container Service</a:t>
            </a:r>
          </a:p>
        </p:txBody>
      </p:sp>
      <p:sp>
        <p:nvSpPr>
          <p:cNvPr id="133" name="Rectangle 132"/>
          <p:cNvSpPr/>
          <p:nvPr/>
        </p:nvSpPr>
        <p:spPr>
          <a:xfrm>
            <a:off x="6761696" y="181970"/>
            <a:ext cx="1240387"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Amazon Cognito</a:t>
            </a:r>
          </a:p>
        </p:txBody>
      </p:sp>
      <p:sp>
        <p:nvSpPr>
          <p:cNvPr id="134" name="Rectangle 133"/>
          <p:cNvSpPr/>
          <p:nvPr/>
        </p:nvSpPr>
        <p:spPr>
          <a:xfrm>
            <a:off x="3440133" y="484781"/>
            <a:ext cx="1380969"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AWS CodeDeploy</a:t>
            </a:r>
          </a:p>
        </p:txBody>
      </p:sp>
      <p:sp>
        <p:nvSpPr>
          <p:cNvPr id="135" name="Rectangle 134"/>
          <p:cNvSpPr/>
          <p:nvPr/>
        </p:nvSpPr>
        <p:spPr>
          <a:xfrm>
            <a:off x="373343" y="4550786"/>
            <a:ext cx="1715534" cy="215444"/>
          </a:xfrm>
          <a:prstGeom prst="rect">
            <a:avLst/>
          </a:prstGeom>
        </p:spPr>
        <p:txBody>
          <a:bodyPr wrap="none">
            <a:spAutoFit/>
          </a:bodyPr>
          <a:lstStyle/>
          <a:p>
            <a:pPr algn="ctr"/>
            <a:r>
              <a:rPr lang="en-US" sz="800" dirty="0">
                <a:solidFill>
                  <a:schemeClr val="bg2">
                    <a:lumMod val="50000"/>
                  </a:schemeClr>
                </a:solidFill>
                <a:latin typeface="Arial"/>
                <a:cs typeface="Arial"/>
              </a:rPr>
              <a:t>AWS Personal Health Dashboard</a:t>
            </a:r>
          </a:p>
        </p:txBody>
      </p:sp>
      <p:sp>
        <p:nvSpPr>
          <p:cNvPr id="64" name="Rectangle 63"/>
          <p:cNvSpPr/>
          <p:nvPr/>
        </p:nvSpPr>
        <p:spPr>
          <a:xfrm>
            <a:off x="441584" y="1204238"/>
            <a:ext cx="1406860" cy="196657"/>
          </a:xfrm>
          <a:prstGeom prst="rect">
            <a:avLst/>
          </a:prstGeom>
          <a:ln>
            <a:noFill/>
          </a:ln>
        </p:spPr>
        <p:txBody>
          <a:bodyPr wrap="none">
            <a:spAutoFit/>
          </a:bodyPr>
          <a:lstStyle/>
          <a:p>
            <a:pPr algn="ctr">
              <a:lnSpc>
                <a:spcPct val="50000"/>
              </a:lnSpc>
            </a:pPr>
            <a:r>
              <a:rPr lang="en-US" sz="1200" dirty="0">
                <a:latin typeface="Arial"/>
                <a:cs typeface="Arial"/>
              </a:rPr>
              <a:t>AWS Snowmobile</a:t>
            </a:r>
          </a:p>
        </p:txBody>
      </p:sp>
      <p:sp>
        <p:nvSpPr>
          <p:cNvPr id="66" name="Rectangle 65"/>
          <p:cNvSpPr/>
          <p:nvPr/>
        </p:nvSpPr>
        <p:spPr>
          <a:xfrm>
            <a:off x="7861485" y="2160363"/>
            <a:ext cx="1069674" cy="253916"/>
          </a:xfrm>
          <a:prstGeom prst="rect">
            <a:avLst/>
          </a:prstGeom>
          <a:ln>
            <a:noFill/>
          </a:ln>
        </p:spPr>
        <p:txBody>
          <a:bodyPr wrap="none">
            <a:spAutoFit/>
          </a:bodyPr>
          <a:lstStyle/>
          <a:p>
            <a:pPr algn="ctr">
              <a:lnSpc>
                <a:spcPct val="50000"/>
              </a:lnSpc>
            </a:pPr>
            <a:r>
              <a:rPr lang="en-US" b="1" dirty="0">
                <a:latin typeface="Arial"/>
                <a:cs typeface="Arial"/>
              </a:rPr>
              <a:t>Lambda</a:t>
            </a:r>
          </a:p>
        </p:txBody>
      </p:sp>
      <p:sp>
        <p:nvSpPr>
          <p:cNvPr id="67" name="TextBox 66"/>
          <p:cNvSpPr txBox="1"/>
          <p:nvPr/>
        </p:nvSpPr>
        <p:spPr>
          <a:xfrm>
            <a:off x="217219" y="4843083"/>
            <a:ext cx="1069524" cy="215444"/>
          </a:xfrm>
          <a:prstGeom prst="rect">
            <a:avLst/>
          </a:prstGeom>
          <a:noFill/>
        </p:spPr>
        <p:txBody>
          <a:bodyPr wrap="none" rtlCol="0">
            <a:spAutoFit/>
          </a:bodyPr>
          <a:lstStyle/>
          <a:p>
            <a:pPr algn="ctr"/>
            <a:r>
              <a:rPr lang="en-US" sz="800" i="1" dirty="0">
                <a:solidFill>
                  <a:schemeClr val="tx1">
                    <a:lumMod val="40000"/>
                    <a:lumOff val="60000"/>
                  </a:schemeClr>
                </a:solidFill>
              </a:rPr>
              <a:t>* As of 1 </a:t>
            </a:r>
            <a:r>
              <a:rPr lang="en-US" sz="800" i="1" dirty="0" smtClean="0">
                <a:solidFill>
                  <a:schemeClr val="tx1">
                    <a:lumMod val="40000"/>
                    <a:lumOff val="60000"/>
                  </a:schemeClr>
                </a:solidFill>
              </a:rPr>
              <a:t>April 2017</a:t>
            </a:r>
            <a:endParaRPr lang="en-US" sz="800" i="1" dirty="0">
              <a:solidFill>
                <a:schemeClr val="tx1">
                  <a:lumMod val="40000"/>
                  <a:lumOff val="60000"/>
                </a:schemeClr>
              </a:solidFill>
            </a:endParaRPr>
          </a:p>
        </p:txBody>
      </p:sp>
      <p:sp>
        <p:nvSpPr>
          <p:cNvPr id="59" name="Rectangle 58"/>
          <p:cNvSpPr/>
          <p:nvPr/>
        </p:nvSpPr>
        <p:spPr>
          <a:xfrm>
            <a:off x="7747950" y="3014315"/>
            <a:ext cx="1183337" cy="187937"/>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AWS </a:t>
            </a:r>
            <a:r>
              <a:rPr lang="en-US" sz="1100" dirty="0" err="1">
                <a:solidFill>
                  <a:schemeClr val="bg2">
                    <a:lumMod val="50000"/>
                  </a:schemeClr>
                </a:solidFill>
                <a:latin typeface="Arial"/>
                <a:cs typeface="Arial"/>
              </a:rPr>
              <a:t>Codebuild</a:t>
            </a:r>
            <a:endParaRPr lang="en-US" sz="1100" dirty="0">
              <a:solidFill>
                <a:schemeClr val="bg2">
                  <a:lumMod val="50000"/>
                </a:schemeClr>
              </a:solidFill>
              <a:latin typeface="Arial"/>
              <a:cs typeface="Arial"/>
            </a:endParaRPr>
          </a:p>
        </p:txBody>
      </p:sp>
      <p:sp>
        <p:nvSpPr>
          <p:cNvPr id="69" name="Rectangle 68"/>
          <p:cNvSpPr/>
          <p:nvPr/>
        </p:nvSpPr>
        <p:spPr>
          <a:xfrm>
            <a:off x="7570890" y="2681243"/>
            <a:ext cx="1152623" cy="200055"/>
          </a:xfrm>
          <a:prstGeom prst="rect">
            <a:avLst/>
          </a:prstGeom>
          <a:ln>
            <a:noFill/>
          </a:ln>
        </p:spPr>
        <p:txBody>
          <a:bodyPr wrap="none">
            <a:spAutoFit/>
          </a:bodyPr>
          <a:lstStyle/>
          <a:p>
            <a:pPr algn="ctr">
              <a:lnSpc>
                <a:spcPct val="50000"/>
              </a:lnSpc>
            </a:pPr>
            <a:r>
              <a:rPr lang="en-US" sz="1400" b="1" dirty="0">
                <a:solidFill>
                  <a:schemeClr val="bg2">
                    <a:lumMod val="50000"/>
                  </a:schemeClr>
                </a:solidFill>
                <a:latin typeface="Arial"/>
                <a:cs typeface="Arial"/>
              </a:rPr>
              <a:t>AWS X-Ray</a:t>
            </a:r>
          </a:p>
        </p:txBody>
      </p:sp>
      <p:sp>
        <p:nvSpPr>
          <p:cNvPr id="70" name="Rectangle 69"/>
          <p:cNvSpPr/>
          <p:nvPr/>
        </p:nvSpPr>
        <p:spPr>
          <a:xfrm>
            <a:off x="5368579" y="4304144"/>
            <a:ext cx="1393330" cy="179216"/>
          </a:xfrm>
          <a:prstGeom prst="rect">
            <a:avLst/>
          </a:prstGeom>
          <a:ln>
            <a:noFill/>
          </a:ln>
        </p:spPr>
        <p:txBody>
          <a:bodyPr wrap="none">
            <a:spAutoFit/>
          </a:bodyPr>
          <a:lstStyle/>
          <a:p>
            <a:pPr algn="ctr">
              <a:lnSpc>
                <a:spcPct val="50000"/>
              </a:lnSpc>
            </a:pPr>
            <a:r>
              <a:rPr lang="en-US" sz="1000" b="1" dirty="0">
                <a:solidFill>
                  <a:schemeClr val="bg2">
                    <a:lumMod val="50000"/>
                  </a:schemeClr>
                </a:solidFill>
                <a:latin typeface="Arial"/>
                <a:cs typeface="Arial"/>
              </a:rPr>
              <a:t>Amazon </a:t>
            </a:r>
            <a:r>
              <a:rPr lang="en-US" sz="1000" b="1" dirty="0" err="1">
                <a:solidFill>
                  <a:schemeClr val="bg2">
                    <a:lumMod val="50000"/>
                  </a:schemeClr>
                </a:solidFill>
                <a:latin typeface="Arial"/>
                <a:cs typeface="Arial"/>
              </a:rPr>
              <a:t>QuickSight</a:t>
            </a:r>
            <a:endParaRPr lang="en-US" sz="1000" b="1" dirty="0">
              <a:solidFill>
                <a:schemeClr val="bg2">
                  <a:lumMod val="50000"/>
                </a:schemeClr>
              </a:solidFill>
              <a:latin typeface="Arial"/>
              <a:cs typeface="Arial"/>
            </a:endParaRPr>
          </a:p>
        </p:txBody>
      </p:sp>
      <p:sp>
        <p:nvSpPr>
          <p:cNvPr id="71" name="Rectangle 70"/>
          <p:cNvSpPr/>
          <p:nvPr/>
        </p:nvSpPr>
        <p:spPr>
          <a:xfrm>
            <a:off x="208214" y="2352619"/>
            <a:ext cx="1588897" cy="230832"/>
          </a:xfrm>
          <a:prstGeom prst="rect">
            <a:avLst/>
          </a:prstGeom>
        </p:spPr>
        <p:txBody>
          <a:bodyPr wrap="none">
            <a:spAutoFit/>
          </a:bodyPr>
          <a:lstStyle/>
          <a:p>
            <a:pPr algn="ctr"/>
            <a:r>
              <a:rPr lang="en-US" sz="900" b="1" dirty="0">
                <a:solidFill>
                  <a:schemeClr val="bg1">
                    <a:lumMod val="65000"/>
                  </a:schemeClr>
                </a:solidFill>
                <a:latin typeface="Arial"/>
                <a:cs typeface="Arial"/>
              </a:rPr>
              <a:t>Amazon Kinesis Firehose</a:t>
            </a:r>
          </a:p>
        </p:txBody>
      </p:sp>
      <p:sp>
        <p:nvSpPr>
          <p:cNvPr id="72" name="Rectangle 71"/>
          <p:cNvSpPr/>
          <p:nvPr/>
        </p:nvSpPr>
        <p:spPr>
          <a:xfrm>
            <a:off x="148217" y="3584073"/>
            <a:ext cx="720069" cy="400110"/>
          </a:xfrm>
          <a:prstGeom prst="rect">
            <a:avLst/>
          </a:prstGeom>
          <a:ln>
            <a:noFill/>
          </a:ln>
        </p:spPr>
        <p:txBody>
          <a:bodyPr wrap="none">
            <a:spAutoFit/>
          </a:bodyPr>
          <a:lstStyle/>
          <a:p>
            <a:pPr algn="ctr"/>
            <a:r>
              <a:rPr lang="en-US" sz="1000" dirty="0">
                <a:solidFill>
                  <a:schemeClr val="bg2">
                    <a:lumMod val="50000"/>
                  </a:schemeClr>
                </a:solidFill>
                <a:latin typeface="Arial"/>
                <a:cs typeface="Arial"/>
              </a:rPr>
              <a:t>Amazon </a:t>
            </a:r>
          </a:p>
          <a:p>
            <a:pPr algn="ctr"/>
            <a:r>
              <a:rPr lang="en-US" sz="1000" dirty="0" err="1">
                <a:solidFill>
                  <a:schemeClr val="bg2">
                    <a:lumMod val="50000"/>
                  </a:schemeClr>
                </a:solidFill>
                <a:latin typeface="Arial"/>
                <a:cs typeface="Arial"/>
              </a:rPr>
              <a:t>Workmail</a:t>
            </a:r>
            <a:endParaRPr lang="en-US" sz="1000" dirty="0">
              <a:solidFill>
                <a:schemeClr val="bg2">
                  <a:lumMod val="50000"/>
                </a:schemeClr>
              </a:solidFill>
              <a:latin typeface="Arial"/>
              <a:cs typeface="Arial"/>
            </a:endParaRPr>
          </a:p>
        </p:txBody>
      </p:sp>
      <p:sp>
        <p:nvSpPr>
          <p:cNvPr id="73" name="Rectangle 72"/>
          <p:cNvSpPr/>
          <p:nvPr/>
        </p:nvSpPr>
        <p:spPr>
          <a:xfrm>
            <a:off x="4140216" y="4597905"/>
            <a:ext cx="1319593" cy="187937"/>
          </a:xfrm>
          <a:prstGeom prst="rect">
            <a:avLst/>
          </a:prstGeom>
          <a:ln>
            <a:noFill/>
          </a:ln>
        </p:spPr>
        <p:txBody>
          <a:bodyPr wrap="none">
            <a:spAutoFit/>
          </a:bodyPr>
          <a:lstStyle/>
          <a:p>
            <a:pPr algn="ctr">
              <a:lnSpc>
                <a:spcPct val="50000"/>
              </a:lnSpc>
            </a:pPr>
            <a:r>
              <a:rPr lang="en-US" sz="1100" dirty="0">
                <a:latin typeface="Arial"/>
                <a:cs typeface="Arial"/>
              </a:rPr>
              <a:t>Amazon Inspector</a:t>
            </a:r>
          </a:p>
        </p:txBody>
      </p:sp>
      <p:sp>
        <p:nvSpPr>
          <p:cNvPr id="76" name="Rectangle 75"/>
          <p:cNvSpPr/>
          <p:nvPr/>
        </p:nvSpPr>
        <p:spPr>
          <a:xfrm>
            <a:off x="3415984" y="3850793"/>
            <a:ext cx="1861206" cy="196657"/>
          </a:xfrm>
          <a:prstGeom prst="rect">
            <a:avLst/>
          </a:prstGeom>
          <a:ln>
            <a:noFill/>
          </a:ln>
        </p:spPr>
        <p:txBody>
          <a:bodyPr wrap="square">
            <a:spAutoFit/>
          </a:bodyPr>
          <a:lstStyle/>
          <a:p>
            <a:pPr algn="ctr">
              <a:lnSpc>
                <a:spcPct val="50000"/>
              </a:lnSpc>
            </a:pPr>
            <a:r>
              <a:rPr lang="en-US" sz="1200" b="1" dirty="0">
                <a:latin typeface="Arial"/>
                <a:cs typeface="Arial"/>
              </a:rPr>
              <a:t>Machine Learning</a:t>
            </a:r>
          </a:p>
        </p:txBody>
      </p:sp>
      <p:sp>
        <p:nvSpPr>
          <p:cNvPr id="68" name="Rectangle 67"/>
          <p:cNvSpPr/>
          <p:nvPr/>
        </p:nvSpPr>
        <p:spPr>
          <a:xfrm>
            <a:off x="1937775" y="3621364"/>
            <a:ext cx="1776448" cy="213969"/>
          </a:xfrm>
          <a:prstGeom prst="rect">
            <a:avLst/>
          </a:prstGeom>
          <a:ln>
            <a:noFill/>
          </a:ln>
        </p:spPr>
        <p:txBody>
          <a:bodyPr wrap="none">
            <a:spAutoFit/>
          </a:bodyPr>
          <a:lstStyle/>
          <a:p>
            <a:pPr algn="ctr">
              <a:lnSpc>
                <a:spcPct val="50000"/>
              </a:lnSpc>
            </a:pPr>
            <a:r>
              <a:rPr lang="en-US" sz="1400" b="1" smtClean="0">
                <a:latin typeface="Arial"/>
                <a:cs typeface="Arial"/>
              </a:rPr>
              <a:t>Redshift Spectrum</a:t>
            </a:r>
            <a:endParaRPr lang="en-US" sz="1400" b="1" dirty="0">
              <a:latin typeface="Arial"/>
              <a:cs typeface="Arial"/>
            </a:endParaRPr>
          </a:p>
        </p:txBody>
      </p:sp>
    </p:spTree>
    <p:extLst>
      <p:ext uri="{BB962C8B-B14F-4D97-AF65-F5344CB8AC3E}">
        <p14:creationId xmlns:p14="http://schemas.microsoft.com/office/powerpoint/2010/main" val="1519028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36788" y="1708500"/>
            <a:ext cx="8807211" cy="1726501"/>
            <a:chOff x="336788" y="1602254"/>
            <a:chExt cx="8807211" cy="1726501"/>
          </a:xfrm>
        </p:grpSpPr>
        <p:sp>
          <p:nvSpPr>
            <p:cNvPr id="4" name="Rectangle 3"/>
            <p:cNvSpPr/>
            <p:nvPr/>
          </p:nvSpPr>
          <p:spPr>
            <a:xfrm>
              <a:off x="336788" y="1602254"/>
              <a:ext cx="8807211" cy="769441"/>
            </a:xfrm>
            <a:prstGeom prst="rect">
              <a:avLst/>
            </a:prstGeom>
          </p:spPr>
          <p:txBody>
            <a:bodyPr wrap="square">
              <a:spAutoFit/>
            </a:bodyPr>
            <a:lstStyle/>
            <a:p>
              <a:r>
                <a:rPr lang="en-US" sz="4400" b="1" dirty="0">
                  <a:solidFill>
                    <a:srgbClr val="49A8F2"/>
                  </a:solidFill>
                  <a:cs typeface="Arial"/>
                </a:rPr>
                <a:t>Poll Question </a:t>
              </a:r>
            </a:p>
          </p:txBody>
        </p:sp>
        <p:sp>
          <p:nvSpPr>
            <p:cNvPr id="5" name="Rectangle 4"/>
            <p:cNvSpPr/>
            <p:nvPr/>
          </p:nvSpPr>
          <p:spPr>
            <a:xfrm>
              <a:off x="336789" y="2805535"/>
              <a:ext cx="8807210" cy="523220"/>
            </a:xfrm>
            <a:prstGeom prst="rect">
              <a:avLst/>
            </a:prstGeom>
          </p:spPr>
          <p:txBody>
            <a:bodyPr wrap="square">
              <a:spAutoFit/>
            </a:bodyPr>
            <a:lstStyle/>
            <a:p>
              <a:r>
                <a:rPr lang="en-US" sz="2800" dirty="0">
                  <a:solidFill>
                    <a:srgbClr val="4D4D4C"/>
                  </a:solidFill>
                </a:rPr>
                <a:t>Which Database service would you like to try next?</a:t>
              </a:r>
            </a:p>
          </p:txBody>
        </p:sp>
      </p:grpSp>
    </p:spTree>
    <p:extLst>
      <p:ext uri="{BB962C8B-B14F-4D97-AF65-F5344CB8AC3E}">
        <p14:creationId xmlns:p14="http://schemas.microsoft.com/office/powerpoint/2010/main" val="3565847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17174" y="2049038"/>
            <a:ext cx="7578038" cy="1522628"/>
            <a:chOff x="858737" y="2049038"/>
            <a:chExt cx="7578038" cy="1522628"/>
          </a:xfrm>
        </p:grpSpPr>
        <p:pic>
          <p:nvPicPr>
            <p:cNvPr id="35" name="Picture 34" descr="Route-5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87562" y="2049038"/>
              <a:ext cx="731520" cy="731520"/>
            </a:xfrm>
            <a:prstGeom prst="rect">
              <a:avLst/>
            </a:prstGeom>
          </p:spPr>
        </p:pic>
        <p:pic>
          <p:nvPicPr>
            <p:cNvPr id="36" name="Picture 35" descr="Amazon-Elastic-Load-Balacing.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979460" y="2049038"/>
              <a:ext cx="731520" cy="731520"/>
            </a:xfrm>
            <a:prstGeom prst="rect">
              <a:avLst/>
            </a:prstGeom>
          </p:spPr>
        </p:pic>
        <p:pic>
          <p:nvPicPr>
            <p:cNvPr id="37" name="Picture 36" descr="Direct-Connect.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313174" y="2049038"/>
              <a:ext cx="731520" cy="731520"/>
            </a:xfrm>
            <a:prstGeom prst="rect">
              <a:avLst/>
            </a:prstGeom>
          </p:spPr>
        </p:pic>
        <p:pic>
          <p:nvPicPr>
            <p:cNvPr id="38" name="Picture 37" descr="VPC.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91245" y="2053985"/>
              <a:ext cx="731520" cy="731520"/>
            </a:xfrm>
            <a:prstGeom prst="rect">
              <a:avLst/>
            </a:prstGeom>
          </p:spPr>
        </p:pic>
        <p:sp>
          <p:nvSpPr>
            <p:cNvPr id="26" name="TextBox 25"/>
            <p:cNvSpPr txBox="1"/>
            <p:nvPr/>
          </p:nvSpPr>
          <p:spPr>
            <a:xfrm>
              <a:off x="858737" y="2986891"/>
              <a:ext cx="796537"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VPC</a:t>
              </a:r>
            </a:p>
          </p:txBody>
        </p:sp>
        <p:sp>
          <p:nvSpPr>
            <p:cNvPr id="24" name="TextBox 23"/>
            <p:cNvSpPr txBox="1"/>
            <p:nvPr/>
          </p:nvSpPr>
          <p:spPr>
            <a:xfrm>
              <a:off x="2705887" y="2991245"/>
              <a:ext cx="1278667"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ELB</a:t>
              </a:r>
            </a:p>
          </p:txBody>
        </p:sp>
        <p:sp>
          <p:nvSpPr>
            <p:cNvPr id="22" name="TextBox 21"/>
            <p:cNvSpPr txBox="1"/>
            <p:nvPr/>
          </p:nvSpPr>
          <p:spPr>
            <a:xfrm>
              <a:off x="4868875" y="2987178"/>
              <a:ext cx="1368895"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Route 53</a:t>
              </a:r>
            </a:p>
          </p:txBody>
        </p:sp>
        <p:sp>
          <p:nvSpPr>
            <p:cNvPr id="20" name="TextBox 19"/>
            <p:cNvSpPr txBox="1"/>
            <p:nvPr/>
          </p:nvSpPr>
          <p:spPr>
            <a:xfrm>
              <a:off x="6921093" y="2986891"/>
              <a:ext cx="1515682" cy="584775"/>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Direct Connect</a:t>
              </a:r>
            </a:p>
          </p:txBody>
        </p:sp>
      </p:grpSp>
      <p:sp>
        <p:nvSpPr>
          <p:cNvPr id="2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smtClean="0"/>
              <a:t>Networking</a:t>
            </a:r>
            <a:endParaRPr lang="en-US" dirty="0"/>
          </a:p>
        </p:txBody>
      </p:sp>
    </p:spTree>
    <p:extLst>
      <p:ext uri="{BB962C8B-B14F-4D97-AF65-F5344CB8AC3E}">
        <p14:creationId xmlns:p14="http://schemas.microsoft.com/office/powerpoint/2010/main" val="772996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PC.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72606" y="1733931"/>
            <a:ext cx="1808922" cy="1808922"/>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Networking</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Virtual Private Cloud (VPC)</a:t>
            </a:r>
          </a:p>
          <a:p>
            <a:r>
              <a:rPr lang="en-US" sz="1600" i="1" dirty="0">
                <a:solidFill>
                  <a:srgbClr val="F58536"/>
                </a:solidFill>
                <a:cs typeface="Arial"/>
              </a:rPr>
              <a:t>Isolated Cloud Resources</a:t>
            </a:r>
          </a:p>
        </p:txBody>
      </p:sp>
      <p:sp>
        <p:nvSpPr>
          <p:cNvPr id="19" name="Rectangle 18"/>
          <p:cNvSpPr/>
          <p:nvPr/>
        </p:nvSpPr>
        <p:spPr>
          <a:xfrm>
            <a:off x="336789" y="1850082"/>
            <a:ext cx="5157923" cy="1597873"/>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Create user defined virtual networks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Allows control of the networking environment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Can be connected to existing datacenters over VPN or Direct Connect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Can be peered with other VPCs in AWS</a:t>
            </a:r>
          </a:p>
        </p:txBody>
      </p:sp>
    </p:spTree>
    <p:extLst>
      <p:ext uri="{BB962C8B-B14F-4D97-AF65-F5344CB8AC3E}">
        <p14:creationId xmlns:p14="http://schemas.microsoft.com/office/powerpoint/2010/main" val="1503510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mazon-Elastic-Load-Balacing.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84230" y="1583966"/>
            <a:ext cx="1997434" cy="1997434"/>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Networking</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Elastic Load Balancing (ELB)</a:t>
            </a:r>
          </a:p>
          <a:p>
            <a:r>
              <a:rPr lang="en-US" sz="1600" i="1" dirty="0">
                <a:solidFill>
                  <a:srgbClr val="F58536"/>
                </a:solidFill>
                <a:cs typeface="Arial"/>
              </a:rPr>
              <a:t>Application Load Balancing</a:t>
            </a:r>
          </a:p>
        </p:txBody>
      </p:sp>
      <p:sp>
        <p:nvSpPr>
          <p:cNvPr id="19" name="Rectangle 18"/>
          <p:cNvSpPr/>
          <p:nvPr/>
        </p:nvSpPr>
        <p:spPr>
          <a:xfrm>
            <a:off x="336789" y="1850082"/>
            <a:ext cx="5157923" cy="1597873"/>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Supports load balancing of HTTP, HTTPS and TCP traffic to EC2 instances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Detects and removes failing instances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Dynamically grows and shrinks based on traffic</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Auto Scaling </a:t>
            </a:r>
          </a:p>
        </p:txBody>
      </p:sp>
    </p:spTree>
    <p:extLst>
      <p:ext uri="{BB962C8B-B14F-4D97-AF65-F5344CB8AC3E}">
        <p14:creationId xmlns:p14="http://schemas.microsoft.com/office/powerpoint/2010/main" val="1798264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Route-5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17675" y="1717411"/>
            <a:ext cx="1730544" cy="1730544"/>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Networking</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Route 53</a:t>
            </a:r>
          </a:p>
          <a:p>
            <a:r>
              <a:rPr lang="en-US" sz="1600" i="1" dirty="0">
                <a:solidFill>
                  <a:srgbClr val="F58536"/>
                </a:solidFill>
                <a:cs typeface="Arial"/>
              </a:rPr>
              <a:t>Scalable DNS and Domain Name Registration</a:t>
            </a:r>
          </a:p>
        </p:txBody>
      </p:sp>
      <p:sp>
        <p:nvSpPr>
          <p:cNvPr id="19" name="Rectangle 18"/>
          <p:cNvSpPr/>
          <p:nvPr/>
        </p:nvSpPr>
        <p:spPr>
          <a:xfrm>
            <a:off x="336789" y="1850082"/>
            <a:ext cx="5157923" cy="1597873"/>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Answers DNS queries with low latency by using a global network of DNS servers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Latency based routing to closest AWS endpoint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Integration with other AWS services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Register domain names</a:t>
            </a:r>
          </a:p>
        </p:txBody>
      </p:sp>
    </p:spTree>
    <p:extLst>
      <p:ext uri="{BB962C8B-B14F-4D97-AF65-F5344CB8AC3E}">
        <p14:creationId xmlns:p14="http://schemas.microsoft.com/office/powerpoint/2010/main" val="1431142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rect-Connec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70260" y="1737958"/>
            <a:ext cx="1625374" cy="1625374"/>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Networking</a:t>
            </a:r>
          </a:p>
        </p:txBody>
      </p:sp>
      <p:sp>
        <p:nvSpPr>
          <p:cNvPr id="18" name="Rectangle 17"/>
          <p:cNvSpPr/>
          <p:nvPr/>
        </p:nvSpPr>
        <p:spPr>
          <a:xfrm>
            <a:off x="453169" y="957880"/>
            <a:ext cx="5814628" cy="646331"/>
          </a:xfrm>
          <a:prstGeom prst="rect">
            <a:avLst/>
          </a:prstGeom>
        </p:spPr>
        <p:txBody>
          <a:bodyPr wrap="square">
            <a:spAutoFit/>
          </a:bodyPr>
          <a:lstStyle/>
          <a:p>
            <a:r>
              <a:rPr lang="en-US" sz="2000" b="1" dirty="0">
                <a:solidFill>
                  <a:srgbClr val="4D4D4C"/>
                </a:solidFill>
                <a:cs typeface="Arial"/>
              </a:rPr>
              <a:t>Direct Connect</a:t>
            </a:r>
          </a:p>
          <a:p>
            <a:r>
              <a:rPr lang="en-US" sz="1600" i="1" dirty="0">
                <a:solidFill>
                  <a:srgbClr val="F58536"/>
                </a:solidFill>
                <a:cs typeface="Arial"/>
              </a:rPr>
              <a:t>Dedicated Network Connection to AWS</a:t>
            </a:r>
          </a:p>
        </p:txBody>
      </p:sp>
      <p:sp>
        <p:nvSpPr>
          <p:cNvPr id="19" name="Rectangle 18"/>
          <p:cNvSpPr/>
          <p:nvPr/>
        </p:nvSpPr>
        <p:spPr>
          <a:xfrm>
            <a:off x="336789" y="1850082"/>
            <a:ext cx="5157923" cy="1856406"/>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Establish a dedicated network connection from your premises to AWS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Reduces bandwidth costs for high volume data transfers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Offers consistent network performance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Speeds from 50 Mbps to 10 </a:t>
            </a:r>
            <a:r>
              <a:rPr lang="en-US" sz="1600" dirty="0" err="1">
                <a:solidFill>
                  <a:schemeClr val="tx1">
                    <a:lumMod val="75000"/>
                    <a:lumOff val="25000"/>
                  </a:schemeClr>
                </a:solidFill>
                <a:cs typeface="Arial"/>
              </a:rPr>
              <a:t>Gbps</a:t>
            </a:r>
            <a:r>
              <a:rPr lang="en-US" sz="1600" dirty="0">
                <a:solidFill>
                  <a:schemeClr val="tx1">
                    <a:lumMod val="75000"/>
                    <a:lumOff val="25000"/>
                  </a:schemeClr>
                </a:solidFill>
                <a:cs typeface="Arial"/>
              </a:rPr>
              <a:t> per port</a:t>
            </a:r>
          </a:p>
        </p:txBody>
      </p:sp>
    </p:spTree>
    <p:extLst>
      <p:ext uri="{BB962C8B-B14F-4D97-AF65-F5344CB8AC3E}">
        <p14:creationId xmlns:p14="http://schemas.microsoft.com/office/powerpoint/2010/main" val="1463940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SE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53442" y="2092973"/>
            <a:ext cx="703222" cy="703222"/>
          </a:xfrm>
          <a:prstGeom prst="rect">
            <a:avLst/>
          </a:prstGeom>
        </p:spPr>
      </p:pic>
      <p:sp>
        <p:nvSpPr>
          <p:cNvPr id="46" name="TextBox 45"/>
          <p:cNvSpPr txBox="1"/>
          <p:nvPr/>
        </p:nvSpPr>
        <p:spPr>
          <a:xfrm>
            <a:off x="306785" y="2941369"/>
            <a:ext cx="79653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SES</a:t>
            </a:r>
          </a:p>
        </p:txBody>
      </p:sp>
      <p:pic>
        <p:nvPicPr>
          <p:cNvPr id="68" name="Picture 67" descr="SNS.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458560" y="2058349"/>
            <a:ext cx="703222" cy="703222"/>
          </a:xfrm>
          <a:prstGeom prst="rect">
            <a:avLst/>
          </a:prstGeom>
        </p:spPr>
      </p:pic>
      <p:sp>
        <p:nvSpPr>
          <p:cNvPr id="44" name="TextBox 43"/>
          <p:cNvSpPr txBox="1"/>
          <p:nvPr/>
        </p:nvSpPr>
        <p:spPr>
          <a:xfrm>
            <a:off x="1170838" y="2941369"/>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SNS</a:t>
            </a:r>
          </a:p>
        </p:txBody>
      </p:sp>
      <p:pic>
        <p:nvPicPr>
          <p:cNvPr id="69" name="Picture 68" descr="SQS.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674499" y="2108433"/>
            <a:ext cx="703222" cy="703222"/>
          </a:xfrm>
          <a:prstGeom prst="rect">
            <a:avLst/>
          </a:prstGeom>
        </p:spPr>
      </p:pic>
      <p:sp>
        <p:nvSpPr>
          <p:cNvPr id="42" name="TextBox 41"/>
          <p:cNvSpPr txBox="1"/>
          <p:nvPr/>
        </p:nvSpPr>
        <p:spPr>
          <a:xfrm>
            <a:off x="2341663" y="2941369"/>
            <a:ext cx="1368895"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SQS</a:t>
            </a:r>
          </a:p>
        </p:txBody>
      </p:sp>
      <p:pic>
        <p:nvPicPr>
          <p:cNvPr id="3" name="Picture 2"/>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3945363" y="2108719"/>
            <a:ext cx="703222" cy="710347"/>
          </a:xfrm>
          <a:prstGeom prst="rect">
            <a:avLst/>
          </a:prstGeom>
        </p:spPr>
      </p:pic>
      <p:sp>
        <p:nvSpPr>
          <p:cNvPr id="40" name="TextBox 39"/>
          <p:cNvSpPr txBox="1"/>
          <p:nvPr/>
        </p:nvSpPr>
        <p:spPr>
          <a:xfrm>
            <a:off x="3539133" y="2941369"/>
            <a:ext cx="1515682" cy="584775"/>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API</a:t>
            </a:r>
          </a:p>
          <a:p>
            <a:pPr algn="ctr"/>
            <a:r>
              <a:rPr lang="en-US" sz="1400" b="1" dirty="0">
                <a:solidFill>
                  <a:schemeClr val="tx1">
                    <a:lumMod val="75000"/>
                    <a:lumOff val="25000"/>
                  </a:schemeClr>
                </a:solidFill>
                <a:cs typeface="Arial"/>
              </a:rPr>
              <a:t>Gateway</a:t>
            </a:r>
          </a:p>
        </p:txBody>
      </p:sp>
      <p:pic>
        <p:nvPicPr>
          <p:cNvPr id="47" name="Picture 46" descr="CloudSearch.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74415" y="2100608"/>
            <a:ext cx="703222" cy="703222"/>
          </a:xfrm>
          <a:prstGeom prst="rect">
            <a:avLst/>
          </a:prstGeom>
        </p:spPr>
      </p:pic>
      <p:sp>
        <p:nvSpPr>
          <p:cNvPr id="38" name="TextBox 37"/>
          <p:cNvSpPr txBox="1"/>
          <p:nvPr/>
        </p:nvSpPr>
        <p:spPr>
          <a:xfrm>
            <a:off x="4706551" y="2941369"/>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CloudSearch</a:t>
            </a:r>
          </a:p>
        </p:txBody>
      </p:sp>
      <p:pic>
        <p:nvPicPr>
          <p:cNvPr id="52" name="Picture 51" descr="TransCoder.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6613863" y="2110216"/>
            <a:ext cx="703222" cy="703222"/>
          </a:xfrm>
          <a:prstGeom prst="rect">
            <a:avLst/>
          </a:prstGeom>
        </p:spPr>
      </p:pic>
      <p:sp>
        <p:nvSpPr>
          <p:cNvPr id="36" name="TextBox 35"/>
          <p:cNvSpPr txBox="1"/>
          <p:nvPr/>
        </p:nvSpPr>
        <p:spPr>
          <a:xfrm>
            <a:off x="6207633" y="2941369"/>
            <a:ext cx="1515682" cy="584775"/>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Elastic Transcoder </a:t>
            </a:r>
          </a:p>
        </p:txBody>
      </p:sp>
      <p:sp>
        <p:nvSpPr>
          <p:cNvPr id="4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pic>
        <p:nvPicPr>
          <p:cNvPr id="50" name="Picture 49" descr="SWF.png"/>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924496" y="2110293"/>
            <a:ext cx="708774" cy="708774"/>
          </a:xfrm>
          <a:prstGeom prst="rect">
            <a:avLst/>
          </a:prstGeom>
        </p:spPr>
      </p:pic>
      <p:sp>
        <p:nvSpPr>
          <p:cNvPr id="49" name="TextBox 48"/>
          <p:cNvSpPr txBox="1"/>
          <p:nvPr/>
        </p:nvSpPr>
        <p:spPr>
          <a:xfrm>
            <a:off x="7521042" y="2941369"/>
            <a:ext cx="1515682" cy="830997"/>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Simple Workflow Service</a:t>
            </a:r>
          </a:p>
        </p:txBody>
      </p:sp>
    </p:spTree>
    <p:extLst>
      <p:ext uri="{BB962C8B-B14F-4D97-AF65-F5344CB8AC3E}">
        <p14:creationId xmlns:p14="http://schemas.microsoft.com/office/powerpoint/2010/main" val="1763585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E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72211" y="1737958"/>
            <a:ext cx="1662778" cy="1662778"/>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Simple Email Service (SES)</a:t>
            </a:r>
          </a:p>
          <a:p>
            <a:r>
              <a:rPr lang="en-US" sz="1600" i="1" dirty="0">
                <a:solidFill>
                  <a:srgbClr val="CF9538"/>
                </a:solidFill>
                <a:cs typeface="Arial"/>
              </a:rPr>
              <a:t>Email Sending Service</a:t>
            </a:r>
          </a:p>
        </p:txBody>
      </p:sp>
      <p:sp>
        <p:nvSpPr>
          <p:cNvPr id="19" name="Rectangle 18"/>
          <p:cNvSpPr/>
          <p:nvPr/>
        </p:nvSpPr>
        <p:spPr>
          <a:xfrm>
            <a:off x="336789" y="1850082"/>
            <a:ext cx="5157923" cy="1856406"/>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Bulk and transactional email-sending service</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Eliminates email server management</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Meet rigorous Internet Service Provider (ISP) standards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Built-in feedback loop on successful and unsuccessful messages</a:t>
            </a:r>
          </a:p>
        </p:txBody>
      </p:sp>
    </p:spTree>
    <p:extLst>
      <p:ext uri="{BB962C8B-B14F-4D97-AF65-F5344CB8AC3E}">
        <p14:creationId xmlns:p14="http://schemas.microsoft.com/office/powerpoint/2010/main" val="2708192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N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57065" y="1527398"/>
            <a:ext cx="1914346" cy="1914346"/>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Simple Notification Service (SNS)</a:t>
            </a:r>
          </a:p>
          <a:p>
            <a:r>
              <a:rPr lang="en-US" sz="1600" i="1" dirty="0">
                <a:solidFill>
                  <a:srgbClr val="CF9538"/>
                </a:solidFill>
                <a:cs typeface="Arial"/>
              </a:rPr>
              <a:t>Push Notification Service</a:t>
            </a:r>
          </a:p>
        </p:txBody>
      </p:sp>
      <p:sp>
        <p:nvSpPr>
          <p:cNvPr id="19" name="Rectangle 18"/>
          <p:cNvSpPr/>
          <p:nvPr/>
        </p:nvSpPr>
        <p:spPr>
          <a:xfrm>
            <a:off x="336789" y="1850082"/>
            <a:ext cx="5157923" cy="1520929"/>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Set up, operate, and send notifications </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Publish messages from an application and immediately deliver them to subscribers or other applications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Push messages to mobile devices</a:t>
            </a:r>
          </a:p>
        </p:txBody>
      </p:sp>
    </p:spTree>
    <p:extLst>
      <p:ext uri="{BB962C8B-B14F-4D97-AF65-F5344CB8AC3E}">
        <p14:creationId xmlns:p14="http://schemas.microsoft.com/office/powerpoint/2010/main" val="1887457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Q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10403" y="1545945"/>
            <a:ext cx="1538044" cy="1538044"/>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Simple Queue Service (SQS)</a:t>
            </a:r>
          </a:p>
          <a:p>
            <a:r>
              <a:rPr lang="en-US" sz="1600" i="1" dirty="0">
                <a:solidFill>
                  <a:srgbClr val="CF9538"/>
                </a:solidFill>
                <a:cs typeface="Arial"/>
              </a:rPr>
              <a:t>Message Queue Service</a:t>
            </a:r>
          </a:p>
        </p:txBody>
      </p:sp>
      <p:sp>
        <p:nvSpPr>
          <p:cNvPr id="19" name="Rectangle 18"/>
          <p:cNvSpPr/>
          <p:nvPr/>
        </p:nvSpPr>
        <p:spPr>
          <a:xfrm>
            <a:off x="336789" y="1850082"/>
            <a:ext cx="5157923" cy="1339341"/>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Managed and scalable message queue</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Building block for distributed systems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Highly available and durable</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Pay for what you use</a:t>
            </a:r>
          </a:p>
        </p:txBody>
      </p:sp>
    </p:spTree>
    <p:extLst>
      <p:ext uri="{BB962C8B-B14F-4D97-AF65-F5344CB8AC3E}">
        <p14:creationId xmlns:p14="http://schemas.microsoft.com/office/powerpoint/2010/main" val="381095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17219" y="4843083"/>
            <a:ext cx="1069524" cy="215444"/>
          </a:xfrm>
          <a:prstGeom prst="rect">
            <a:avLst/>
          </a:prstGeom>
          <a:noFill/>
        </p:spPr>
        <p:txBody>
          <a:bodyPr wrap="none" rtlCol="0">
            <a:spAutoFit/>
          </a:bodyPr>
          <a:lstStyle/>
          <a:p>
            <a:pPr algn="ctr"/>
            <a:r>
              <a:rPr lang="en-US" sz="800" i="1" dirty="0">
                <a:solidFill>
                  <a:schemeClr val="tx1">
                    <a:lumMod val="40000"/>
                    <a:lumOff val="60000"/>
                  </a:schemeClr>
                </a:solidFill>
              </a:rPr>
              <a:t>* As of 1 </a:t>
            </a:r>
            <a:r>
              <a:rPr lang="en-US" sz="800" i="1" dirty="0" smtClean="0">
                <a:solidFill>
                  <a:schemeClr val="tx1">
                    <a:lumMod val="40000"/>
                    <a:lumOff val="60000"/>
                  </a:schemeClr>
                </a:solidFill>
              </a:rPr>
              <a:t>April 2017</a:t>
            </a:r>
            <a:endParaRPr lang="en-US" sz="800" i="1" dirty="0">
              <a:solidFill>
                <a:schemeClr val="tx1">
                  <a:lumMod val="40000"/>
                  <a:lumOff val="60000"/>
                </a:schemeClr>
              </a:solidFill>
            </a:endParaRPr>
          </a:p>
        </p:txBody>
      </p:sp>
      <p:sp>
        <p:nvSpPr>
          <p:cNvPr id="7" name="TextBox 6"/>
          <p:cNvSpPr txBox="1"/>
          <p:nvPr/>
        </p:nvSpPr>
        <p:spPr>
          <a:xfrm>
            <a:off x="1493520" y="4123741"/>
            <a:ext cx="601011" cy="246220"/>
          </a:xfrm>
          <a:prstGeom prst="rect">
            <a:avLst/>
          </a:prstGeom>
          <a:noFill/>
          <a:ln>
            <a:noFill/>
          </a:ln>
        </p:spPr>
        <p:txBody>
          <a:bodyPr wrap="square" rtlCol="0">
            <a:spAutoFit/>
          </a:bodyPr>
          <a:lstStyle/>
          <a:p>
            <a:pPr algn="ctr"/>
            <a:r>
              <a:rPr lang="en-US" sz="1000" dirty="0">
                <a:solidFill>
                  <a:schemeClr val="tx1">
                    <a:lumMod val="60000"/>
                    <a:lumOff val="40000"/>
                  </a:schemeClr>
                </a:solidFill>
                <a:latin typeface="Arial"/>
                <a:cs typeface="Arial"/>
              </a:rPr>
              <a:t>2010</a:t>
            </a:r>
          </a:p>
        </p:txBody>
      </p:sp>
      <p:sp>
        <p:nvSpPr>
          <p:cNvPr id="8" name="Rectangle 7"/>
          <p:cNvSpPr/>
          <p:nvPr/>
        </p:nvSpPr>
        <p:spPr>
          <a:xfrm>
            <a:off x="1528682" y="3567944"/>
            <a:ext cx="556463" cy="369332"/>
          </a:xfrm>
          <a:prstGeom prst="rect">
            <a:avLst/>
          </a:prstGeom>
        </p:spPr>
        <p:txBody>
          <a:bodyPr wrap="square">
            <a:spAutoFit/>
          </a:bodyPr>
          <a:lstStyle/>
          <a:p>
            <a:pPr algn="ctr"/>
            <a:r>
              <a:rPr lang="en-US" b="1" dirty="0">
                <a:solidFill>
                  <a:schemeClr val="bg2">
                    <a:lumMod val="50000"/>
                  </a:schemeClr>
                </a:solidFill>
                <a:latin typeface="Arial"/>
                <a:cs typeface="Arial"/>
              </a:rPr>
              <a:t>61</a:t>
            </a:r>
          </a:p>
        </p:txBody>
      </p:sp>
      <p:sp>
        <p:nvSpPr>
          <p:cNvPr id="11" name="Rectangle 10"/>
          <p:cNvSpPr/>
          <p:nvPr/>
        </p:nvSpPr>
        <p:spPr>
          <a:xfrm>
            <a:off x="5104254" y="2223618"/>
            <a:ext cx="643693" cy="369332"/>
          </a:xfrm>
          <a:prstGeom prst="rect">
            <a:avLst/>
          </a:prstGeom>
        </p:spPr>
        <p:txBody>
          <a:bodyPr wrap="square">
            <a:spAutoFit/>
          </a:bodyPr>
          <a:lstStyle/>
          <a:p>
            <a:pPr algn="ctr"/>
            <a:r>
              <a:rPr lang="en-US" b="1" dirty="0">
                <a:solidFill>
                  <a:schemeClr val="bg2">
                    <a:lumMod val="50000"/>
                  </a:schemeClr>
                </a:solidFill>
                <a:latin typeface="Arial"/>
                <a:cs typeface="Arial"/>
              </a:rPr>
              <a:t>516</a:t>
            </a:r>
          </a:p>
        </p:txBody>
      </p:sp>
      <p:sp>
        <p:nvSpPr>
          <p:cNvPr id="24" name="Rectangle 23"/>
          <p:cNvSpPr/>
          <p:nvPr/>
        </p:nvSpPr>
        <p:spPr>
          <a:xfrm>
            <a:off x="6865314" y="1153503"/>
            <a:ext cx="1149601" cy="369332"/>
          </a:xfrm>
          <a:prstGeom prst="rect">
            <a:avLst/>
          </a:prstGeom>
        </p:spPr>
        <p:txBody>
          <a:bodyPr wrap="square">
            <a:spAutoFit/>
          </a:bodyPr>
          <a:lstStyle/>
          <a:p>
            <a:pPr algn="ctr"/>
            <a:r>
              <a:rPr lang="en-US" b="1" dirty="0">
                <a:solidFill>
                  <a:schemeClr val="bg2">
                    <a:lumMod val="50000"/>
                  </a:schemeClr>
                </a:solidFill>
                <a:latin typeface="Arial"/>
                <a:cs typeface="Arial"/>
              </a:rPr>
              <a:t>1,01	7</a:t>
            </a:r>
          </a:p>
        </p:txBody>
      </p:sp>
      <p:sp>
        <p:nvSpPr>
          <p:cNvPr id="39" name="Rectangle 38"/>
          <p:cNvSpPr/>
          <p:nvPr/>
        </p:nvSpPr>
        <p:spPr>
          <a:xfrm>
            <a:off x="3344366" y="3333749"/>
            <a:ext cx="643693" cy="369331"/>
          </a:xfrm>
          <a:prstGeom prst="rect">
            <a:avLst/>
          </a:prstGeom>
        </p:spPr>
        <p:txBody>
          <a:bodyPr wrap="square">
            <a:spAutoFit/>
          </a:bodyPr>
          <a:lstStyle/>
          <a:p>
            <a:pPr algn="ctr"/>
            <a:r>
              <a:rPr lang="en-US" b="1" dirty="0">
                <a:solidFill>
                  <a:schemeClr val="bg2">
                    <a:lumMod val="50000"/>
                  </a:schemeClr>
                </a:solidFill>
                <a:latin typeface="Arial"/>
                <a:cs typeface="Arial"/>
              </a:rPr>
              <a:t>159</a:t>
            </a:r>
          </a:p>
        </p:txBody>
      </p:sp>
      <p:sp>
        <p:nvSpPr>
          <p:cNvPr id="5" name="Oval 4"/>
          <p:cNvSpPr/>
          <p:nvPr/>
        </p:nvSpPr>
        <p:spPr>
          <a:xfrm>
            <a:off x="1739117" y="3923126"/>
            <a:ext cx="139323" cy="13932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A028"/>
              </a:solidFill>
            </a:endParaRPr>
          </a:p>
        </p:txBody>
      </p:sp>
      <p:sp>
        <p:nvSpPr>
          <p:cNvPr id="21" name="Oval 20"/>
          <p:cNvSpPr/>
          <p:nvPr/>
        </p:nvSpPr>
        <p:spPr>
          <a:xfrm rot="20560273">
            <a:off x="3593175" y="3685582"/>
            <a:ext cx="139323" cy="13932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A028"/>
              </a:solidFill>
            </a:endParaRPr>
          </a:p>
        </p:txBody>
      </p:sp>
      <p:sp>
        <p:nvSpPr>
          <p:cNvPr id="32" name="Oval 31"/>
          <p:cNvSpPr/>
          <p:nvPr/>
        </p:nvSpPr>
        <p:spPr>
          <a:xfrm rot="987224">
            <a:off x="5420360" y="2787620"/>
            <a:ext cx="139323" cy="13932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A028"/>
              </a:solidFill>
            </a:endParaRPr>
          </a:p>
        </p:txBody>
      </p:sp>
      <p:sp>
        <p:nvSpPr>
          <p:cNvPr id="37" name="Oval 36"/>
          <p:cNvSpPr/>
          <p:nvPr/>
        </p:nvSpPr>
        <p:spPr>
          <a:xfrm>
            <a:off x="7204840" y="1522835"/>
            <a:ext cx="139323" cy="13932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A028"/>
              </a:solidFill>
            </a:endParaRPr>
          </a:p>
        </p:txBody>
      </p:sp>
      <p:sp>
        <p:nvSpPr>
          <p:cNvPr id="42" name="TextBox 41"/>
          <p:cNvSpPr txBox="1"/>
          <p:nvPr/>
        </p:nvSpPr>
        <p:spPr>
          <a:xfrm>
            <a:off x="3353098" y="4123739"/>
            <a:ext cx="601011" cy="246221"/>
          </a:xfrm>
          <a:prstGeom prst="rect">
            <a:avLst/>
          </a:prstGeom>
          <a:noFill/>
          <a:ln>
            <a:noFill/>
          </a:ln>
        </p:spPr>
        <p:txBody>
          <a:bodyPr wrap="square" rtlCol="0">
            <a:spAutoFit/>
          </a:bodyPr>
          <a:lstStyle/>
          <a:p>
            <a:pPr algn="ctr"/>
            <a:r>
              <a:rPr lang="en-US" sz="1000" dirty="0">
                <a:solidFill>
                  <a:schemeClr val="tx1">
                    <a:lumMod val="60000"/>
                    <a:lumOff val="40000"/>
                  </a:schemeClr>
                </a:solidFill>
                <a:latin typeface="Arial"/>
                <a:cs typeface="Arial"/>
              </a:rPr>
              <a:t>2012</a:t>
            </a:r>
          </a:p>
        </p:txBody>
      </p:sp>
      <p:sp>
        <p:nvSpPr>
          <p:cNvPr id="43" name="TextBox 42"/>
          <p:cNvSpPr txBox="1"/>
          <p:nvPr/>
        </p:nvSpPr>
        <p:spPr>
          <a:xfrm>
            <a:off x="5180754" y="4123745"/>
            <a:ext cx="601011" cy="246221"/>
          </a:xfrm>
          <a:prstGeom prst="rect">
            <a:avLst/>
          </a:prstGeom>
          <a:noFill/>
          <a:ln>
            <a:noFill/>
          </a:ln>
        </p:spPr>
        <p:txBody>
          <a:bodyPr wrap="square" rtlCol="0">
            <a:spAutoFit/>
          </a:bodyPr>
          <a:lstStyle/>
          <a:p>
            <a:pPr algn="ctr"/>
            <a:r>
              <a:rPr lang="en-US" sz="1000" dirty="0">
                <a:solidFill>
                  <a:schemeClr val="tx1">
                    <a:lumMod val="60000"/>
                    <a:lumOff val="40000"/>
                  </a:schemeClr>
                </a:solidFill>
                <a:latin typeface="Arial"/>
                <a:cs typeface="Arial"/>
              </a:rPr>
              <a:t>2014</a:t>
            </a:r>
          </a:p>
        </p:txBody>
      </p:sp>
      <p:sp>
        <p:nvSpPr>
          <p:cNvPr id="44" name="TextBox 43"/>
          <p:cNvSpPr txBox="1"/>
          <p:nvPr/>
        </p:nvSpPr>
        <p:spPr>
          <a:xfrm>
            <a:off x="6926117" y="4123737"/>
            <a:ext cx="601011" cy="246221"/>
          </a:xfrm>
          <a:prstGeom prst="rect">
            <a:avLst/>
          </a:prstGeom>
          <a:noFill/>
          <a:ln>
            <a:noFill/>
          </a:ln>
        </p:spPr>
        <p:txBody>
          <a:bodyPr wrap="square" rtlCol="0">
            <a:spAutoFit/>
          </a:bodyPr>
          <a:lstStyle/>
          <a:p>
            <a:pPr algn="ctr"/>
            <a:r>
              <a:rPr lang="en-US" sz="1000" dirty="0">
                <a:solidFill>
                  <a:schemeClr val="tx1">
                    <a:lumMod val="60000"/>
                    <a:lumOff val="40000"/>
                  </a:schemeClr>
                </a:solidFill>
                <a:latin typeface="Arial"/>
                <a:cs typeface="Arial"/>
              </a:rPr>
              <a:t>2016</a:t>
            </a:r>
          </a:p>
        </p:txBody>
      </p:sp>
      <p:sp>
        <p:nvSpPr>
          <p:cNvPr id="25" name="TextBox 24"/>
          <p:cNvSpPr txBox="1"/>
          <p:nvPr/>
        </p:nvSpPr>
        <p:spPr>
          <a:xfrm>
            <a:off x="310258" y="742386"/>
            <a:ext cx="5461035" cy="1061829"/>
          </a:xfrm>
          <a:prstGeom prst="rect">
            <a:avLst/>
          </a:prstGeom>
          <a:noFill/>
        </p:spPr>
        <p:txBody>
          <a:bodyPr wrap="square" rtlCol="0">
            <a:spAutoFit/>
          </a:bodyPr>
          <a:lstStyle/>
          <a:p>
            <a:r>
              <a:rPr lang="en-US" sz="1050" dirty="0">
                <a:solidFill>
                  <a:srgbClr val="6D6E6D"/>
                </a:solidFill>
                <a:cs typeface="Arial"/>
              </a:rPr>
              <a:t>AWS has been continually expanding its services to support virtually any cloud workload, and it now has more than 90 services that range from compute, storage, networking, database, analytics, application services, deployment, management, developer, mobile, Internet of Things (</a:t>
            </a:r>
            <a:r>
              <a:rPr lang="en-US" sz="1050" dirty="0" err="1">
                <a:solidFill>
                  <a:srgbClr val="6D6E6D"/>
                </a:solidFill>
                <a:cs typeface="Arial"/>
              </a:rPr>
              <a:t>IoT</a:t>
            </a:r>
            <a:r>
              <a:rPr lang="en-US" sz="1050" dirty="0">
                <a:solidFill>
                  <a:srgbClr val="6D6E6D"/>
                </a:solidFill>
                <a:cs typeface="Arial"/>
              </a:rPr>
              <a:t>), Artificial Intelligence (AI), security, hybrid and enterprise applications. </a:t>
            </a:r>
            <a:r>
              <a:rPr lang="en-US" sz="1050" dirty="0" smtClean="0">
                <a:solidFill>
                  <a:srgbClr val="6D6E6D"/>
                </a:solidFill>
                <a:cs typeface="Arial"/>
              </a:rPr>
              <a:t>AWS </a:t>
            </a:r>
            <a:r>
              <a:rPr lang="en-US" sz="1050" dirty="0">
                <a:solidFill>
                  <a:srgbClr val="6D6E6D"/>
                </a:solidFill>
                <a:cs typeface="Arial"/>
              </a:rPr>
              <a:t>has launched a total of </a:t>
            </a:r>
            <a:r>
              <a:rPr lang="en-US" sz="1050" dirty="0" smtClean="0">
                <a:solidFill>
                  <a:srgbClr val="6D6E6D"/>
                </a:solidFill>
                <a:cs typeface="Arial"/>
              </a:rPr>
              <a:t>236 </a:t>
            </a:r>
            <a:r>
              <a:rPr lang="en-US" sz="1050" dirty="0">
                <a:solidFill>
                  <a:srgbClr val="6D6E6D"/>
                </a:solidFill>
                <a:cs typeface="Arial"/>
              </a:rPr>
              <a:t>new features and/or services year to date* - for a total of </a:t>
            </a:r>
            <a:r>
              <a:rPr lang="en-US" sz="1050" dirty="0" smtClean="0">
                <a:solidFill>
                  <a:srgbClr val="6D6E6D"/>
                </a:solidFill>
                <a:cs typeface="Arial"/>
              </a:rPr>
              <a:t>3,149 </a:t>
            </a:r>
            <a:r>
              <a:rPr lang="en-US" sz="1050" dirty="0">
                <a:solidFill>
                  <a:srgbClr val="6D6E6D"/>
                </a:solidFill>
                <a:cs typeface="Arial"/>
              </a:rPr>
              <a:t>new features and/or services since inception in 2006.</a:t>
            </a:r>
            <a:endParaRPr lang="en-US" sz="1050" dirty="0">
              <a:solidFill>
                <a:srgbClr val="919190"/>
              </a:solidFill>
            </a:endParaRPr>
          </a:p>
        </p:txBody>
      </p:sp>
      <p:sp>
        <p:nvSpPr>
          <p:cNvPr id="26" name="Title 1"/>
          <p:cNvSpPr>
            <a:spLocks noGrp="1"/>
          </p:cNvSpPr>
          <p:nvPr>
            <p:ph type="title"/>
          </p:nvPr>
        </p:nvSpPr>
        <p:spPr>
          <a:xfrm>
            <a:off x="310258" y="193584"/>
            <a:ext cx="5618102" cy="545741"/>
          </a:xfrm>
        </p:spPr>
        <p:txBody>
          <a:bodyPr/>
          <a:lstStyle/>
          <a:p>
            <a:r>
              <a:rPr lang="en-US" sz="2600" dirty="0">
                <a:solidFill>
                  <a:schemeClr val="bg2">
                    <a:lumMod val="25000"/>
                  </a:schemeClr>
                </a:solidFill>
              </a:rPr>
              <a:t>AWS Pace of Innovation</a:t>
            </a:r>
            <a:endParaRPr lang="en-US" sz="2600" b="0" dirty="0">
              <a:solidFill>
                <a:schemeClr val="bg2">
                  <a:lumMod val="25000"/>
                </a:schemeClr>
              </a:solidFill>
            </a:endParaRPr>
          </a:p>
        </p:txBody>
      </p:sp>
      <p:cxnSp>
        <p:nvCxnSpPr>
          <p:cNvPr id="3" name="Straight Connector 2"/>
          <p:cNvCxnSpPr>
            <a:stCxn id="5" idx="6"/>
            <a:endCxn id="21" idx="2"/>
          </p:cNvCxnSpPr>
          <p:nvPr/>
        </p:nvCxnSpPr>
        <p:spPr>
          <a:xfrm flipV="1">
            <a:off x="1878440" y="3775992"/>
            <a:ext cx="1717897" cy="216795"/>
          </a:xfrm>
          <a:prstGeom prst="line">
            <a:avLst/>
          </a:prstGeom>
          <a:ln w="9525">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1" idx="6"/>
            <a:endCxn id="32" idx="3"/>
          </p:cNvCxnSpPr>
          <p:nvPr/>
        </p:nvCxnSpPr>
        <p:spPr>
          <a:xfrm flipV="1">
            <a:off x="3729336" y="2890570"/>
            <a:ext cx="1699492" cy="843924"/>
          </a:xfrm>
          <a:prstGeom prst="line">
            <a:avLst/>
          </a:prstGeom>
          <a:ln w="9525">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32" idx="7"/>
            <a:endCxn id="37" idx="3"/>
          </p:cNvCxnSpPr>
          <p:nvPr/>
        </p:nvCxnSpPr>
        <p:spPr>
          <a:xfrm flipV="1">
            <a:off x="5551215" y="1641754"/>
            <a:ext cx="1674028" cy="1182238"/>
          </a:xfrm>
          <a:prstGeom prst="line">
            <a:avLst/>
          </a:prstGeom>
          <a:ln w="9525">
            <a:solidFill>
              <a:srgbClr val="41404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520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68919" y="1688652"/>
            <a:ext cx="1434578" cy="1449114"/>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API Gateway</a:t>
            </a:r>
          </a:p>
          <a:p>
            <a:r>
              <a:rPr lang="en-US" sz="1600" i="1" dirty="0">
                <a:solidFill>
                  <a:srgbClr val="CF9538"/>
                </a:solidFill>
                <a:cs typeface="Arial"/>
              </a:rPr>
              <a:t>Build, Publish and Manage APIs</a:t>
            </a:r>
          </a:p>
        </p:txBody>
      </p:sp>
      <p:sp>
        <p:nvSpPr>
          <p:cNvPr id="19" name="Rectangle 18"/>
          <p:cNvSpPr/>
          <p:nvPr/>
        </p:nvSpPr>
        <p:spPr>
          <a:xfrm>
            <a:off x="336789" y="1850082"/>
            <a:ext cx="5565247" cy="1933350"/>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Performance at any scale via worldwide edge locations, traffic throttling, and API output caching</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Monitor API activity</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Integrates with Lambda functions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Run multiple versions of the same API</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Fully Managed</a:t>
            </a:r>
          </a:p>
        </p:txBody>
      </p:sp>
    </p:spTree>
    <p:extLst>
      <p:ext uri="{BB962C8B-B14F-4D97-AF65-F5344CB8AC3E}">
        <p14:creationId xmlns:p14="http://schemas.microsoft.com/office/powerpoint/2010/main" val="2329636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oudSearch.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85808" y="1743876"/>
            <a:ext cx="1656860" cy="1656860"/>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CloudSearch</a:t>
            </a:r>
          </a:p>
          <a:p>
            <a:r>
              <a:rPr lang="en-US" sz="1600" i="1" dirty="0">
                <a:solidFill>
                  <a:srgbClr val="CF9538"/>
                </a:solidFill>
                <a:cs typeface="Arial"/>
              </a:rPr>
              <a:t>Managed Search Service</a:t>
            </a:r>
          </a:p>
        </p:txBody>
      </p:sp>
      <p:sp>
        <p:nvSpPr>
          <p:cNvPr id="19" name="Rectangle 18"/>
          <p:cNvSpPr/>
          <p:nvPr/>
        </p:nvSpPr>
        <p:spPr>
          <a:xfrm>
            <a:off x="336789" y="1850082"/>
            <a:ext cx="5157923" cy="1520929"/>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Integrate fast and highly scalable search functionality into applications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Scales automatically</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AWS manages hardware provisioning, data partitioning, and software patches</a:t>
            </a:r>
          </a:p>
        </p:txBody>
      </p:sp>
    </p:spTree>
    <p:extLst>
      <p:ext uri="{BB962C8B-B14F-4D97-AF65-F5344CB8AC3E}">
        <p14:creationId xmlns:p14="http://schemas.microsoft.com/office/powerpoint/2010/main" val="4175586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ransCoder.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10403" y="1538318"/>
            <a:ext cx="1541168" cy="1541168"/>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Elastic Transcoder</a:t>
            </a:r>
          </a:p>
          <a:p>
            <a:r>
              <a:rPr lang="en-US" sz="1600" i="1" dirty="0">
                <a:solidFill>
                  <a:srgbClr val="CF9538"/>
                </a:solidFill>
                <a:cs typeface="Arial"/>
              </a:rPr>
              <a:t>Easy-to-use Scalable Media Transcoder</a:t>
            </a:r>
          </a:p>
        </p:txBody>
      </p:sp>
      <p:sp>
        <p:nvSpPr>
          <p:cNvPr id="19" name="Rectangle 18"/>
          <p:cNvSpPr/>
          <p:nvPr/>
        </p:nvSpPr>
        <p:spPr>
          <a:xfrm>
            <a:off x="336789" y="1850082"/>
            <a:ext cx="5157923" cy="1003865"/>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Converts media files between formats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Highly scalable</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Integration with S3 and CloudFront</a:t>
            </a:r>
          </a:p>
        </p:txBody>
      </p:sp>
    </p:spTree>
    <p:extLst>
      <p:ext uri="{BB962C8B-B14F-4D97-AF65-F5344CB8AC3E}">
        <p14:creationId xmlns:p14="http://schemas.microsoft.com/office/powerpoint/2010/main" val="646145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WF.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45228" y="1603408"/>
            <a:ext cx="1496255" cy="1496255"/>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791868" cy="646331"/>
          </a:xfrm>
          <a:prstGeom prst="rect">
            <a:avLst/>
          </a:prstGeom>
        </p:spPr>
        <p:txBody>
          <a:bodyPr wrap="square">
            <a:spAutoFit/>
          </a:bodyPr>
          <a:lstStyle/>
          <a:p>
            <a:r>
              <a:rPr lang="en-US" sz="2000" b="1" dirty="0">
                <a:solidFill>
                  <a:srgbClr val="4D4D4C"/>
                </a:solidFill>
                <a:cs typeface="Arial"/>
              </a:rPr>
              <a:t>Simple Workflow Service</a:t>
            </a:r>
          </a:p>
          <a:p>
            <a:r>
              <a:rPr lang="en-US" sz="1600" i="1" dirty="0">
                <a:solidFill>
                  <a:srgbClr val="CF9538"/>
                </a:solidFill>
                <a:cs typeface="Arial"/>
              </a:rPr>
              <a:t>Workflow Service for Coordinating Application Components</a:t>
            </a:r>
          </a:p>
        </p:txBody>
      </p:sp>
      <p:sp>
        <p:nvSpPr>
          <p:cNvPr id="19" name="Rectangle 18"/>
          <p:cNvSpPr/>
          <p:nvPr/>
        </p:nvSpPr>
        <p:spPr>
          <a:xfrm>
            <a:off x="336789" y="1850082"/>
            <a:ext cx="5497954" cy="2132892"/>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Coordinate processing steps across distributed systems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Manages workflows, including state, decisions, executions, tasks, and logging</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Ensure tasks are executed reliably, in order, and without duplication</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Simple API calls can be executed from code written in any language</a:t>
            </a:r>
          </a:p>
        </p:txBody>
      </p:sp>
    </p:spTree>
    <p:extLst>
      <p:ext uri="{BB962C8B-B14F-4D97-AF65-F5344CB8AC3E}">
        <p14:creationId xmlns:p14="http://schemas.microsoft.com/office/powerpoint/2010/main" val="3085226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788" y="1708500"/>
            <a:ext cx="8807211" cy="769441"/>
          </a:xfrm>
          <a:prstGeom prst="rect">
            <a:avLst/>
          </a:prstGeom>
        </p:spPr>
        <p:txBody>
          <a:bodyPr wrap="square">
            <a:spAutoFit/>
          </a:bodyPr>
          <a:lstStyle/>
          <a:p>
            <a:r>
              <a:rPr lang="en-US" sz="4400" b="1" dirty="0">
                <a:solidFill>
                  <a:srgbClr val="D9A741"/>
                </a:solidFill>
                <a:cs typeface="Arial"/>
              </a:rPr>
              <a:t>Poll Question </a:t>
            </a:r>
          </a:p>
        </p:txBody>
      </p:sp>
      <p:sp>
        <p:nvSpPr>
          <p:cNvPr id="4" name="Rectangle 3"/>
          <p:cNvSpPr/>
          <p:nvPr/>
        </p:nvSpPr>
        <p:spPr>
          <a:xfrm>
            <a:off x="336789" y="2911781"/>
            <a:ext cx="8807210" cy="523220"/>
          </a:xfrm>
          <a:prstGeom prst="rect">
            <a:avLst/>
          </a:prstGeom>
        </p:spPr>
        <p:txBody>
          <a:bodyPr wrap="square">
            <a:spAutoFit/>
          </a:bodyPr>
          <a:lstStyle/>
          <a:p>
            <a:r>
              <a:rPr lang="en-US" sz="2800" dirty="0">
                <a:solidFill>
                  <a:srgbClr val="4D4D4C"/>
                </a:solidFill>
              </a:rPr>
              <a:t>Which application service would you like to try next?</a:t>
            </a:r>
          </a:p>
        </p:txBody>
      </p:sp>
    </p:spTree>
    <p:extLst>
      <p:ext uri="{BB962C8B-B14F-4D97-AF65-F5344CB8AC3E}">
        <p14:creationId xmlns:p14="http://schemas.microsoft.com/office/powerpoint/2010/main" val="677422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92058" y="1225502"/>
            <a:ext cx="985411" cy="1996781"/>
            <a:chOff x="535602" y="1225502"/>
            <a:chExt cx="985411" cy="1996781"/>
          </a:xfrm>
        </p:grpSpPr>
        <p:pic>
          <p:nvPicPr>
            <p:cNvPr id="4" name="Picture 3" descr="Directory Service.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50120" y="1225502"/>
              <a:ext cx="756374" cy="756374"/>
            </a:xfrm>
            <a:prstGeom prst="rect">
              <a:avLst/>
            </a:prstGeom>
          </p:spPr>
        </p:pic>
        <p:sp>
          <p:nvSpPr>
            <p:cNvPr id="39" name="TextBox 38"/>
            <p:cNvSpPr txBox="1"/>
            <p:nvPr/>
          </p:nvSpPr>
          <p:spPr>
            <a:xfrm>
              <a:off x="535602" y="2145065"/>
              <a:ext cx="985411" cy="1077218"/>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Directory Service</a:t>
              </a:r>
            </a:p>
          </p:txBody>
        </p:sp>
      </p:grpSp>
      <p:grpSp>
        <p:nvGrpSpPr>
          <p:cNvPr id="57" name="Group 56"/>
          <p:cNvGrpSpPr/>
          <p:nvPr/>
        </p:nvGrpSpPr>
        <p:grpSpPr>
          <a:xfrm>
            <a:off x="1926738" y="1305270"/>
            <a:ext cx="1278667" cy="1178349"/>
            <a:chOff x="1992052" y="1305270"/>
            <a:chExt cx="1278667" cy="1178349"/>
          </a:xfrm>
        </p:grpSpPr>
        <p:pic>
          <p:nvPicPr>
            <p:cNvPr id="8" name="Picture 7" descr="IAM.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337138" y="1305270"/>
              <a:ext cx="588494" cy="588494"/>
            </a:xfrm>
            <a:prstGeom prst="rect">
              <a:avLst/>
            </a:prstGeom>
          </p:spPr>
        </p:pic>
        <p:sp>
          <p:nvSpPr>
            <p:cNvPr id="37" name="TextBox 36"/>
            <p:cNvSpPr txBox="1"/>
            <p:nvPr/>
          </p:nvSpPr>
          <p:spPr>
            <a:xfrm>
              <a:off x="1992052" y="2145065"/>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IAM</a:t>
              </a:r>
            </a:p>
          </p:txBody>
        </p:sp>
      </p:grpSp>
      <p:grpSp>
        <p:nvGrpSpPr>
          <p:cNvPr id="59" name="Group 58"/>
          <p:cNvGrpSpPr/>
          <p:nvPr/>
        </p:nvGrpSpPr>
        <p:grpSpPr>
          <a:xfrm>
            <a:off x="3651529" y="1197482"/>
            <a:ext cx="1368895" cy="1286137"/>
            <a:chOff x="3756029" y="1197482"/>
            <a:chExt cx="1368895" cy="1286137"/>
          </a:xfrm>
        </p:grpSpPr>
        <p:pic>
          <p:nvPicPr>
            <p:cNvPr id="5" name="Picture 4" descr="Trusted Advisor.eps"/>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15308" y="1197482"/>
              <a:ext cx="850337" cy="850337"/>
            </a:xfrm>
            <a:prstGeom prst="rect">
              <a:avLst/>
            </a:prstGeom>
          </p:spPr>
        </p:pic>
        <p:sp>
          <p:nvSpPr>
            <p:cNvPr id="35" name="TextBox 34"/>
            <p:cNvSpPr txBox="1"/>
            <p:nvPr/>
          </p:nvSpPr>
          <p:spPr>
            <a:xfrm>
              <a:off x="3756029" y="2145065"/>
              <a:ext cx="1368895"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Trusted Advisor</a:t>
              </a:r>
            </a:p>
          </p:txBody>
        </p:sp>
      </p:grpSp>
      <p:grpSp>
        <p:nvGrpSpPr>
          <p:cNvPr id="61" name="Group 60"/>
          <p:cNvGrpSpPr/>
          <p:nvPr/>
        </p:nvGrpSpPr>
        <p:grpSpPr>
          <a:xfrm>
            <a:off x="5407253" y="1341734"/>
            <a:ext cx="1515682" cy="1141885"/>
            <a:chOff x="5450797" y="1341734"/>
            <a:chExt cx="1515682" cy="1141885"/>
          </a:xfrm>
        </p:grpSpPr>
        <p:pic>
          <p:nvPicPr>
            <p:cNvPr id="16" name="Picture 15" descr="CloudTrail.eps"/>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974541" y="1341734"/>
              <a:ext cx="468194" cy="561832"/>
            </a:xfrm>
            <a:prstGeom prst="rect">
              <a:avLst/>
            </a:prstGeom>
          </p:spPr>
        </p:pic>
        <p:sp>
          <p:nvSpPr>
            <p:cNvPr id="33" name="TextBox 32"/>
            <p:cNvSpPr txBox="1"/>
            <p:nvPr/>
          </p:nvSpPr>
          <p:spPr>
            <a:xfrm>
              <a:off x="5450797" y="2145065"/>
              <a:ext cx="1515682"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CloudTrail</a:t>
              </a:r>
            </a:p>
          </p:txBody>
        </p:sp>
      </p:grpSp>
      <p:grpSp>
        <p:nvGrpSpPr>
          <p:cNvPr id="63" name="Group 62"/>
          <p:cNvGrpSpPr/>
          <p:nvPr/>
        </p:nvGrpSpPr>
        <p:grpSpPr>
          <a:xfrm>
            <a:off x="7060257" y="1240458"/>
            <a:ext cx="1838950" cy="1243161"/>
            <a:chOff x="7103801" y="1240458"/>
            <a:chExt cx="1838950" cy="1243161"/>
          </a:xfrm>
        </p:grpSpPr>
        <p:pic>
          <p:nvPicPr>
            <p:cNvPr id="12" name="Picture 11"/>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7634034" y="1240458"/>
              <a:ext cx="778485" cy="770211"/>
            </a:xfrm>
            <a:prstGeom prst="rect">
              <a:avLst/>
            </a:prstGeom>
          </p:spPr>
        </p:pic>
        <p:sp>
          <p:nvSpPr>
            <p:cNvPr id="31" name="TextBox 30"/>
            <p:cNvSpPr txBox="1"/>
            <p:nvPr/>
          </p:nvSpPr>
          <p:spPr>
            <a:xfrm>
              <a:off x="7103801" y="2145065"/>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Key Management Service</a:t>
              </a:r>
            </a:p>
          </p:txBody>
        </p:sp>
      </p:grpSp>
      <p:sp>
        <p:nvSpPr>
          <p:cNvPr id="4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grpSp>
        <p:nvGrpSpPr>
          <p:cNvPr id="10" name="Group 9"/>
          <p:cNvGrpSpPr/>
          <p:nvPr/>
        </p:nvGrpSpPr>
        <p:grpSpPr>
          <a:xfrm>
            <a:off x="586495" y="3239117"/>
            <a:ext cx="796537" cy="1182160"/>
            <a:chOff x="535602" y="3239117"/>
            <a:chExt cx="796537" cy="1182160"/>
          </a:xfrm>
        </p:grpSpPr>
        <p:pic>
          <p:nvPicPr>
            <p:cNvPr id="11" name="Picture 10" descr="CloudWatch.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639623" y="3239117"/>
              <a:ext cx="588494" cy="588494"/>
            </a:xfrm>
            <a:prstGeom prst="rect">
              <a:avLst/>
            </a:prstGeom>
          </p:spPr>
        </p:pic>
        <p:sp>
          <p:nvSpPr>
            <p:cNvPr id="56" name="TextBox 55"/>
            <p:cNvSpPr txBox="1"/>
            <p:nvPr/>
          </p:nvSpPr>
          <p:spPr>
            <a:xfrm>
              <a:off x="535602" y="4082723"/>
              <a:ext cx="79653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CloudWatch</a:t>
              </a:r>
            </a:p>
          </p:txBody>
        </p:sp>
      </p:grpSp>
      <p:grpSp>
        <p:nvGrpSpPr>
          <p:cNvPr id="58" name="Group 57"/>
          <p:cNvGrpSpPr/>
          <p:nvPr/>
        </p:nvGrpSpPr>
        <p:grpSpPr>
          <a:xfrm>
            <a:off x="1926738" y="3222283"/>
            <a:ext cx="1278667" cy="1198994"/>
            <a:chOff x="1992052" y="3222283"/>
            <a:chExt cx="1278667" cy="1198994"/>
          </a:xfrm>
        </p:grpSpPr>
        <p:pic>
          <p:nvPicPr>
            <p:cNvPr id="20" name="Picture 19"/>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398924" y="3222283"/>
              <a:ext cx="464923" cy="561652"/>
            </a:xfrm>
            <a:prstGeom prst="rect">
              <a:avLst/>
            </a:prstGeom>
          </p:spPr>
        </p:pic>
        <p:sp>
          <p:nvSpPr>
            <p:cNvPr id="54" name="TextBox 53"/>
            <p:cNvSpPr txBox="1"/>
            <p:nvPr/>
          </p:nvSpPr>
          <p:spPr>
            <a:xfrm>
              <a:off x="1992052" y="4082723"/>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AWS </a:t>
              </a:r>
              <a:r>
                <a:rPr lang="en-US" sz="1400" b="1" dirty="0" err="1">
                  <a:solidFill>
                    <a:schemeClr val="tx1">
                      <a:lumMod val="75000"/>
                      <a:lumOff val="25000"/>
                    </a:schemeClr>
                  </a:solidFill>
                  <a:cs typeface="Arial"/>
                </a:rPr>
                <a:t>Config</a:t>
              </a:r>
              <a:endParaRPr lang="en-US" sz="1400" b="1" dirty="0">
                <a:solidFill>
                  <a:schemeClr val="tx1">
                    <a:lumMod val="75000"/>
                    <a:lumOff val="25000"/>
                  </a:schemeClr>
                </a:solidFill>
                <a:cs typeface="Arial"/>
              </a:endParaRPr>
            </a:p>
          </p:txBody>
        </p:sp>
      </p:grpSp>
      <p:grpSp>
        <p:nvGrpSpPr>
          <p:cNvPr id="60" name="Group 59"/>
          <p:cNvGrpSpPr/>
          <p:nvPr/>
        </p:nvGrpSpPr>
        <p:grpSpPr>
          <a:xfrm>
            <a:off x="3651529" y="3277359"/>
            <a:ext cx="1368895" cy="1143918"/>
            <a:chOff x="3756029" y="3277359"/>
            <a:chExt cx="1368895" cy="1143918"/>
          </a:xfrm>
        </p:grpSpPr>
        <p:pic>
          <p:nvPicPr>
            <p:cNvPr id="6" name="Picture 5"/>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4141402" y="3277359"/>
              <a:ext cx="598148" cy="585216"/>
            </a:xfrm>
            <a:prstGeom prst="rect">
              <a:avLst/>
            </a:prstGeom>
          </p:spPr>
        </p:pic>
        <p:sp>
          <p:nvSpPr>
            <p:cNvPr id="52" name="TextBox 51"/>
            <p:cNvSpPr txBox="1"/>
            <p:nvPr/>
          </p:nvSpPr>
          <p:spPr>
            <a:xfrm>
              <a:off x="3756029" y="4082723"/>
              <a:ext cx="1368895"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Service Catalog</a:t>
              </a:r>
            </a:p>
          </p:txBody>
        </p:sp>
      </p:grpSp>
      <p:grpSp>
        <p:nvGrpSpPr>
          <p:cNvPr id="62" name="Group 61"/>
          <p:cNvGrpSpPr/>
          <p:nvPr/>
        </p:nvGrpSpPr>
        <p:grpSpPr>
          <a:xfrm>
            <a:off x="5407253" y="3151818"/>
            <a:ext cx="1515682" cy="1269459"/>
            <a:chOff x="5450797" y="3151818"/>
            <a:chExt cx="1515682" cy="1269459"/>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5794093" y="3151818"/>
              <a:ext cx="829090" cy="836298"/>
            </a:xfrm>
            <a:prstGeom prst="rect">
              <a:avLst/>
            </a:prstGeom>
          </p:spPr>
        </p:pic>
        <p:sp>
          <p:nvSpPr>
            <p:cNvPr id="50" name="TextBox 49"/>
            <p:cNvSpPr txBox="1"/>
            <p:nvPr/>
          </p:nvSpPr>
          <p:spPr>
            <a:xfrm>
              <a:off x="5450797" y="4082723"/>
              <a:ext cx="1515682" cy="338554"/>
            </a:xfrm>
            <a:prstGeom prst="rect">
              <a:avLst/>
            </a:prstGeom>
            <a:noFill/>
          </p:spPr>
          <p:txBody>
            <a:bodyPr wrap="square" rtlCol="0">
              <a:noAutofit/>
            </a:bodyPr>
            <a:lstStyle/>
            <a:p>
              <a:pPr algn="ctr"/>
              <a:r>
                <a:rPr lang="en-US" sz="1400" b="1" dirty="0" err="1">
                  <a:solidFill>
                    <a:schemeClr val="tx1">
                      <a:lumMod val="75000"/>
                      <a:lumOff val="25000"/>
                    </a:schemeClr>
                  </a:solidFill>
                  <a:cs typeface="Arial"/>
                </a:rPr>
                <a:t>CloudHSM</a:t>
              </a:r>
              <a:endParaRPr lang="en-US" sz="1400" b="1" dirty="0">
                <a:solidFill>
                  <a:schemeClr val="tx1">
                    <a:lumMod val="75000"/>
                    <a:lumOff val="25000"/>
                  </a:schemeClr>
                </a:solidFill>
                <a:cs typeface="Arial"/>
              </a:endParaRPr>
            </a:p>
          </p:txBody>
        </p:sp>
      </p:grpSp>
      <p:grpSp>
        <p:nvGrpSpPr>
          <p:cNvPr id="1024" name="Group 1023"/>
          <p:cNvGrpSpPr/>
          <p:nvPr/>
        </p:nvGrpSpPr>
        <p:grpSpPr>
          <a:xfrm>
            <a:off x="7060257" y="3225830"/>
            <a:ext cx="1838950" cy="1195447"/>
            <a:chOff x="7103801" y="3225830"/>
            <a:chExt cx="1838950" cy="1195447"/>
          </a:xfrm>
        </p:grpSpPr>
        <p:pic>
          <p:nvPicPr>
            <p:cNvPr id="1026" name="Picture 2" descr="Amazon ACM"/>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15743" y="3225830"/>
              <a:ext cx="615067" cy="61506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7103801" y="4082723"/>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Certificate Manager</a:t>
              </a:r>
            </a:p>
          </p:txBody>
        </p:sp>
      </p:grpSp>
    </p:spTree>
    <p:extLst>
      <p:ext uri="{BB962C8B-B14F-4D97-AF65-F5344CB8AC3E}">
        <p14:creationId xmlns:p14="http://schemas.microsoft.com/office/powerpoint/2010/main" val="3782382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rectory Service.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295735" y="1604136"/>
            <a:ext cx="1933350" cy="1933350"/>
          </a:xfrm>
          <a:prstGeom prst="rect">
            <a:avLst/>
          </a:prstGeom>
        </p:spPr>
      </p:pic>
      <p:sp>
        <p:nvSpPr>
          <p:cNvPr id="17"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19" name="Rectangle 18"/>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Directory Service</a:t>
            </a:r>
          </a:p>
          <a:p>
            <a:r>
              <a:rPr lang="en-US" sz="1600" i="1" dirty="0">
                <a:solidFill>
                  <a:srgbClr val="7BC233"/>
                </a:solidFill>
                <a:cs typeface="Arial"/>
              </a:rPr>
              <a:t>Managed Directories in the Cloud</a:t>
            </a:r>
          </a:p>
        </p:txBody>
      </p:sp>
      <p:sp>
        <p:nvSpPr>
          <p:cNvPr id="20" name="Rectangle 19"/>
          <p:cNvSpPr/>
          <p:nvPr/>
        </p:nvSpPr>
        <p:spPr>
          <a:xfrm>
            <a:off x="336789" y="1850082"/>
            <a:ext cx="5756440" cy="228678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Enables Single Sign-On and policy management for Amazon EC2 instances and applications.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Compatible with Active Directory</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Can be stand alone or integrated with existing directories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Integrates with WorkDocs, IAM, and Workspaces</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142941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AM.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69787" y="1799988"/>
            <a:ext cx="1585246" cy="1585246"/>
          </a:xfrm>
          <a:prstGeom prst="rect">
            <a:avLst/>
          </a:prstGeom>
        </p:spPr>
      </p:pic>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0" name="Rectangle 19"/>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Identity and Access Management (IAM)</a:t>
            </a:r>
          </a:p>
          <a:p>
            <a:r>
              <a:rPr lang="en-US" sz="1600" i="1" dirty="0">
                <a:solidFill>
                  <a:srgbClr val="7BC233"/>
                </a:solidFill>
                <a:cs typeface="Arial"/>
              </a:rPr>
              <a:t>Identity and Access Management (IAM)</a:t>
            </a:r>
          </a:p>
        </p:txBody>
      </p:sp>
      <p:sp>
        <p:nvSpPr>
          <p:cNvPr id="21" name="Rectangle 20"/>
          <p:cNvSpPr/>
          <p:nvPr/>
        </p:nvSpPr>
        <p:spPr>
          <a:xfrm>
            <a:off x="336789" y="2182591"/>
            <a:ext cx="5931008" cy="1357295"/>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Create users, groups, and roles to allow access to AWS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Can be federated with other systems</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2621157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rusted Advisor.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279061" y="1557897"/>
            <a:ext cx="1966698" cy="1966698"/>
          </a:xfrm>
          <a:prstGeom prst="rect">
            <a:avLst/>
          </a:prstGeom>
        </p:spPr>
      </p:pic>
      <p:sp>
        <p:nvSpPr>
          <p:cNvPr id="1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19" name="Rectangle 18"/>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Trusted Advisor</a:t>
            </a:r>
          </a:p>
          <a:p>
            <a:r>
              <a:rPr lang="en-US" sz="1600" i="1" dirty="0">
                <a:solidFill>
                  <a:srgbClr val="7BC233"/>
                </a:solidFill>
                <a:cs typeface="Arial"/>
              </a:rPr>
              <a:t>AWS Cloud Optimization Expert</a:t>
            </a:r>
          </a:p>
        </p:txBody>
      </p:sp>
      <p:sp>
        <p:nvSpPr>
          <p:cNvPr id="20" name="Rectangle 19"/>
          <p:cNvSpPr/>
          <p:nvPr/>
        </p:nvSpPr>
        <p:spPr>
          <a:xfrm>
            <a:off x="336789" y="1983090"/>
            <a:ext cx="5157924" cy="1856406"/>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Checks your AWS account for cost optimization, performance, fault tolerance, and security</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Basic checks are free, all checks unlocked with business level support</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748831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CloudTrail.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5146" y="1871354"/>
            <a:ext cx="1234540" cy="1481446"/>
          </a:xfrm>
          <a:prstGeom prst="rect">
            <a:avLst/>
          </a:prstGeom>
        </p:spPr>
      </p:pic>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0" name="Rectangle 19"/>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CloudTrail</a:t>
            </a:r>
          </a:p>
          <a:p>
            <a:r>
              <a:rPr lang="en-US" sz="1600" i="1" dirty="0">
                <a:solidFill>
                  <a:srgbClr val="7BC233"/>
                </a:solidFill>
                <a:cs typeface="Arial"/>
              </a:rPr>
              <a:t>User Activity and Change Tracking</a:t>
            </a:r>
          </a:p>
        </p:txBody>
      </p:sp>
      <p:sp>
        <p:nvSpPr>
          <p:cNvPr id="21" name="Rectangle 20"/>
          <p:cNvSpPr/>
          <p:nvPr/>
        </p:nvSpPr>
        <p:spPr>
          <a:xfrm>
            <a:off x="336789" y="1850082"/>
            <a:ext cx="5482120" cy="193335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Records AWS API calls for your accounts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Log files of API calls stored in S3</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Enables security analysis, resource change tracking, and compliance auditing</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Ability to sent notifications upon log file delivery</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Support for many AWS services</a:t>
            </a:r>
          </a:p>
        </p:txBody>
      </p:sp>
    </p:spTree>
    <p:extLst>
      <p:ext uri="{BB962C8B-B14F-4D97-AF65-F5344CB8AC3E}">
        <p14:creationId xmlns:p14="http://schemas.microsoft.com/office/powerpoint/2010/main" val="39566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p:cNvSpPr/>
          <p:nvPr/>
        </p:nvSpPr>
        <p:spPr>
          <a:xfrm>
            <a:off x="297724" y="1008770"/>
            <a:ext cx="8569092" cy="3832976"/>
          </a:xfrm>
          <a:prstGeom prst="rect">
            <a:avLst/>
          </a:prstGeom>
          <a:solidFill>
            <a:srgbClr val="FFFFFF"/>
          </a:solidFill>
          <a:ln w="12700">
            <a:miter lim="400000"/>
          </a:ln>
        </p:spPr>
        <p:txBody>
          <a:bodyPr lIns="11289" tIns="11289" rIns="11289" bIns="11289" anchor="ctr"/>
          <a:lstStyle/>
          <a:p>
            <a:pPr algn="ctr" defTabSz="309563">
              <a:defRPr sz="4800">
                <a:solidFill>
                  <a:srgbClr val="000000"/>
                </a:solidFill>
                <a:latin typeface="+mn-lt"/>
                <a:ea typeface="+mn-ea"/>
                <a:cs typeface="+mn-cs"/>
                <a:sym typeface="Helvetica Light"/>
              </a:defRPr>
            </a:pPr>
            <a:endParaRPr>
              <a:latin typeface="Calibri" charset="0"/>
              <a:ea typeface="Calibri" charset="0"/>
              <a:cs typeface="Calibri" charset="0"/>
            </a:endParaRPr>
          </a:p>
        </p:txBody>
      </p:sp>
      <p:sp>
        <p:nvSpPr>
          <p:cNvPr id="122" name="Rectangle"/>
          <p:cNvSpPr/>
          <p:nvPr/>
        </p:nvSpPr>
        <p:spPr>
          <a:xfrm>
            <a:off x="339617" y="1137707"/>
            <a:ext cx="8485308" cy="306305"/>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123" name="Rectangle"/>
          <p:cNvSpPr/>
          <p:nvPr/>
        </p:nvSpPr>
        <p:spPr>
          <a:xfrm>
            <a:off x="8109098" y="2027696"/>
            <a:ext cx="714375" cy="1905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124" name="Rectangle"/>
          <p:cNvSpPr/>
          <p:nvPr/>
        </p:nvSpPr>
        <p:spPr>
          <a:xfrm>
            <a:off x="339217" y="1541174"/>
            <a:ext cx="8485307" cy="345756"/>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125" name="Rectangle"/>
          <p:cNvSpPr/>
          <p:nvPr/>
        </p:nvSpPr>
        <p:spPr>
          <a:xfrm>
            <a:off x="347404" y="4040219"/>
            <a:ext cx="779149" cy="762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126" name="Rectangle"/>
          <p:cNvSpPr/>
          <p:nvPr/>
        </p:nvSpPr>
        <p:spPr>
          <a:xfrm>
            <a:off x="344916" y="3352799"/>
            <a:ext cx="1803128" cy="57517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127" name="Rectangle"/>
          <p:cNvSpPr/>
          <p:nvPr/>
        </p:nvSpPr>
        <p:spPr>
          <a:xfrm>
            <a:off x="341451" y="2027235"/>
            <a:ext cx="1803128" cy="1163273"/>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128" name="Rectangle"/>
          <p:cNvSpPr/>
          <p:nvPr/>
        </p:nvSpPr>
        <p:spPr>
          <a:xfrm>
            <a:off x="4157738" y="2029458"/>
            <a:ext cx="848531" cy="1905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129" name="Rectangle"/>
          <p:cNvSpPr/>
          <p:nvPr/>
        </p:nvSpPr>
        <p:spPr>
          <a:xfrm>
            <a:off x="6018419" y="2029394"/>
            <a:ext cx="890588" cy="1905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130" name="Rectangle"/>
          <p:cNvSpPr/>
          <p:nvPr/>
        </p:nvSpPr>
        <p:spPr>
          <a:xfrm>
            <a:off x="5046626" y="2029394"/>
            <a:ext cx="933384" cy="1905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131" name="Rectangle"/>
          <p:cNvSpPr/>
          <p:nvPr/>
        </p:nvSpPr>
        <p:spPr>
          <a:xfrm>
            <a:off x="6947870" y="2029394"/>
            <a:ext cx="1114425" cy="1905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pic>
        <p:nvPicPr>
          <p:cNvPr id="132" name="image2.png" descr="image2.png"/>
          <p:cNvPicPr>
            <a:picLocks noChangeAspect="1"/>
          </p:cNvPicPr>
          <p:nvPr/>
        </p:nvPicPr>
        <p:blipFill>
          <a:blip r:embed="rId2">
            <a:extLst/>
          </a:blip>
          <a:stretch>
            <a:fillRect/>
          </a:stretch>
        </p:blipFill>
        <p:spPr>
          <a:xfrm>
            <a:off x="8163091" y="2330700"/>
            <a:ext cx="122605" cy="122605"/>
          </a:xfrm>
          <a:prstGeom prst="rect">
            <a:avLst/>
          </a:prstGeom>
          <a:ln w="12700">
            <a:miter lim="400000"/>
          </a:ln>
        </p:spPr>
      </p:pic>
      <p:sp>
        <p:nvSpPr>
          <p:cNvPr id="133" name="Integrated Networking"/>
          <p:cNvSpPr/>
          <p:nvPr/>
        </p:nvSpPr>
        <p:spPr>
          <a:xfrm>
            <a:off x="7163422" y="2327252"/>
            <a:ext cx="659771" cy="129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Integrated Networking</a:t>
            </a:r>
          </a:p>
        </p:txBody>
      </p:sp>
      <p:pic>
        <p:nvPicPr>
          <p:cNvPr id="134" name="image37.png" descr="image37.png"/>
          <p:cNvPicPr>
            <a:picLocks noChangeAspect="1"/>
          </p:cNvPicPr>
          <p:nvPr/>
        </p:nvPicPr>
        <p:blipFill>
          <a:blip r:embed="rId3">
            <a:extLst/>
          </a:blip>
          <a:stretch>
            <a:fillRect/>
          </a:stretch>
        </p:blipFill>
        <p:spPr>
          <a:xfrm>
            <a:off x="6092608" y="2786943"/>
            <a:ext cx="122605" cy="125710"/>
          </a:xfrm>
          <a:prstGeom prst="rect">
            <a:avLst/>
          </a:prstGeom>
          <a:ln w="12700">
            <a:miter lim="400000"/>
          </a:ln>
        </p:spPr>
      </p:pic>
      <p:pic>
        <p:nvPicPr>
          <p:cNvPr id="135" name="image38.png" descr="image38.png"/>
          <p:cNvPicPr>
            <a:picLocks noChangeAspect="1"/>
          </p:cNvPicPr>
          <p:nvPr/>
        </p:nvPicPr>
        <p:blipFill>
          <a:blip r:embed="rId4">
            <a:extLst/>
          </a:blip>
          <a:stretch>
            <a:fillRect/>
          </a:stretch>
        </p:blipFill>
        <p:spPr>
          <a:xfrm>
            <a:off x="4195163" y="3209926"/>
            <a:ext cx="122605" cy="122605"/>
          </a:xfrm>
          <a:prstGeom prst="rect">
            <a:avLst/>
          </a:prstGeom>
          <a:ln w="12700">
            <a:miter lim="400000"/>
          </a:ln>
        </p:spPr>
      </p:pic>
      <p:pic>
        <p:nvPicPr>
          <p:cNvPr id="136" name="image40.png" descr="image40.png"/>
          <p:cNvPicPr>
            <a:picLocks noChangeAspect="1"/>
          </p:cNvPicPr>
          <p:nvPr/>
        </p:nvPicPr>
        <p:blipFill>
          <a:blip r:embed="rId5">
            <a:extLst/>
          </a:blip>
          <a:stretch>
            <a:fillRect/>
          </a:stretch>
        </p:blipFill>
        <p:spPr>
          <a:xfrm>
            <a:off x="8147765" y="2097190"/>
            <a:ext cx="153256" cy="153256"/>
          </a:xfrm>
          <a:prstGeom prst="rect">
            <a:avLst/>
          </a:prstGeom>
          <a:ln w="12700">
            <a:miter lim="400000"/>
          </a:ln>
        </p:spPr>
      </p:pic>
      <p:pic>
        <p:nvPicPr>
          <p:cNvPr id="137" name="Enterprise-Apps_virtual-desktops.png" descr="Enterprise-Apps_virtual-desktops.png"/>
          <p:cNvPicPr>
            <a:picLocks noChangeAspect="1"/>
          </p:cNvPicPr>
          <p:nvPr/>
        </p:nvPicPr>
        <p:blipFill>
          <a:blip r:embed="rId6">
            <a:extLst/>
          </a:blip>
          <a:stretch>
            <a:fillRect/>
          </a:stretch>
        </p:blipFill>
        <p:spPr>
          <a:xfrm>
            <a:off x="6077282" y="2097191"/>
            <a:ext cx="153256" cy="153255"/>
          </a:xfrm>
          <a:prstGeom prst="rect">
            <a:avLst/>
          </a:prstGeom>
          <a:ln w="12700">
            <a:miter lim="400000"/>
          </a:ln>
        </p:spPr>
      </p:pic>
      <p:pic>
        <p:nvPicPr>
          <p:cNvPr id="138" name="IoT_rules-engine.png" descr="IoT_rules-engine.png"/>
          <p:cNvPicPr>
            <a:picLocks noChangeAspect="1"/>
          </p:cNvPicPr>
          <p:nvPr/>
        </p:nvPicPr>
        <p:blipFill>
          <a:blip r:embed="rId7">
            <a:extLst/>
          </a:blip>
          <a:stretch>
            <a:fillRect/>
          </a:stretch>
        </p:blipFill>
        <p:spPr>
          <a:xfrm>
            <a:off x="4179838" y="2097190"/>
            <a:ext cx="153256" cy="153256"/>
          </a:xfrm>
          <a:prstGeom prst="rect">
            <a:avLst/>
          </a:prstGeom>
          <a:ln w="12700">
            <a:miter lim="400000"/>
          </a:ln>
        </p:spPr>
      </p:pic>
      <p:pic>
        <p:nvPicPr>
          <p:cNvPr id="139" name="IoT_registry.png" descr="IoT_registry.png"/>
          <p:cNvPicPr>
            <a:picLocks noChangeAspect="1"/>
          </p:cNvPicPr>
          <p:nvPr/>
        </p:nvPicPr>
        <p:blipFill>
          <a:blip r:embed="rId8">
            <a:extLst/>
          </a:blip>
          <a:stretch>
            <a:fillRect/>
          </a:stretch>
        </p:blipFill>
        <p:spPr>
          <a:xfrm>
            <a:off x="4179838" y="2986752"/>
            <a:ext cx="153256" cy="153256"/>
          </a:xfrm>
          <a:prstGeom prst="rect">
            <a:avLst/>
          </a:prstGeom>
          <a:ln w="12700">
            <a:miter lim="400000"/>
          </a:ln>
        </p:spPr>
      </p:pic>
      <p:pic>
        <p:nvPicPr>
          <p:cNvPr id="140" name="IoT_device-shadows.png" descr="IoT_device-shadows.png"/>
          <p:cNvPicPr>
            <a:picLocks noChangeAspect="1"/>
          </p:cNvPicPr>
          <p:nvPr/>
        </p:nvPicPr>
        <p:blipFill>
          <a:blip r:embed="rId9">
            <a:extLst/>
          </a:blip>
          <a:stretch>
            <a:fillRect/>
          </a:stretch>
        </p:blipFill>
        <p:spPr>
          <a:xfrm>
            <a:off x="4179838" y="2315374"/>
            <a:ext cx="153256" cy="153256"/>
          </a:xfrm>
          <a:prstGeom prst="rect">
            <a:avLst/>
          </a:prstGeom>
          <a:ln w="12700">
            <a:miter lim="400000"/>
          </a:ln>
        </p:spPr>
      </p:pic>
      <p:pic>
        <p:nvPicPr>
          <p:cNvPr id="141" name="IoT_device-sdks_device-sdks.png" descr="IoT_device-sdks_device-sdks.png"/>
          <p:cNvPicPr>
            <a:picLocks noChangeAspect="1"/>
          </p:cNvPicPr>
          <p:nvPr/>
        </p:nvPicPr>
        <p:blipFill>
          <a:blip r:embed="rId10">
            <a:extLst/>
          </a:blip>
          <a:stretch>
            <a:fillRect/>
          </a:stretch>
        </p:blipFill>
        <p:spPr>
          <a:xfrm>
            <a:off x="4179838" y="2547400"/>
            <a:ext cx="153256" cy="153256"/>
          </a:xfrm>
          <a:prstGeom prst="rect">
            <a:avLst/>
          </a:prstGeom>
          <a:ln w="12700">
            <a:miter lim="400000"/>
          </a:ln>
        </p:spPr>
      </p:pic>
      <p:sp>
        <p:nvSpPr>
          <p:cNvPr id="142" name="Rules Engine"/>
          <p:cNvSpPr/>
          <p:nvPr/>
        </p:nvSpPr>
        <p:spPr>
          <a:xfrm>
            <a:off x="4363269" y="2095153"/>
            <a:ext cx="622612" cy="157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Rules Engine</a:t>
            </a:r>
          </a:p>
        </p:txBody>
      </p:sp>
      <p:sp>
        <p:nvSpPr>
          <p:cNvPr id="143" name="Device Shadows"/>
          <p:cNvSpPr/>
          <p:nvPr/>
        </p:nvSpPr>
        <p:spPr>
          <a:xfrm>
            <a:off x="4365110" y="2331559"/>
            <a:ext cx="524175" cy="1208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Device Shadows</a:t>
            </a:r>
          </a:p>
        </p:txBody>
      </p:sp>
      <p:sp>
        <p:nvSpPr>
          <p:cNvPr id="144" name="Device SDKs"/>
          <p:cNvSpPr/>
          <p:nvPr/>
        </p:nvSpPr>
        <p:spPr>
          <a:xfrm>
            <a:off x="4363268" y="2550892"/>
            <a:ext cx="615678" cy="1462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Device SDKs</a:t>
            </a:r>
          </a:p>
        </p:txBody>
      </p:sp>
      <p:pic>
        <p:nvPicPr>
          <p:cNvPr id="145" name="IoT_device-gateway.png" descr="IoT_device-gateway.png"/>
          <p:cNvPicPr>
            <a:picLocks noChangeAspect="1"/>
          </p:cNvPicPr>
          <p:nvPr/>
        </p:nvPicPr>
        <p:blipFill>
          <a:blip r:embed="rId11">
            <a:extLst/>
          </a:blip>
          <a:stretch>
            <a:fillRect/>
          </a:stretch>
        </p:blipFill>
        <p:spPr>
          <a:xfrm>
            <a:off x="4179838" y="2773170"/>
            <a:ext cx="153256" cy="153256"/>
          </a:xfrm>
          <a:prstGeom prst="rect">
            <a:avLst/>
          </a:prstGeom>
          <a:ln w="12700">
            <a:miter lim="400000"/>
          </a:ln>
        </p:spPr>
      </p:pic>
      <p:sp>
        <p:nvSpPr>
          <p:cNvPr id="146" name="Device Gateway"/>
          <p:cNvSpPr/>
          <p:nvPr/>
        </p:nvSpPr>
        <p:spPr>
          <a:xfrm>
            <a:off x="4363268" y="2789355"/>
            <a:ext cx="581465" cy="11677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Device Gateway</a:t>
            </a:r>
          </a:p>
        </p:txBody>
      </p:sp>
      <p:sp>
        <p:nvSpPr>
          <p:cNvPr id="147" name="Registry"/>
          <p:cNvSpPr/>
          <p:nvPr/>
        </p:nvSpPr>
        <p:spPr>
          <a:xfrm>
            <a:off x="4365110" y="3020553"/>
            <a:ext cx="480128" cy="856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Registry</a:t>
            </a:r>
          </a:p>
        </p:txBody>
      </p:sp>
      <p:sp>
        <p:nvSpPr>
          <p:cNvPr id="148" name="Local Compute"/>
          <p:cNvSpPr/>
          <p:nvPr/>
        </p:nvSpPr>
        <p:spPr>
          <a:xfrm>
            <a:off x="4367661" y="3210786"/>
            <a:ext cx="595421" cy="1208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Local Compute</a:t>
            </a:r>
          </a:p>
        </p:txBody>
      </p:sp>
      <p:sp>
        <p:nvSpPr>
          <p:cNvPr id="149" name="Machine Learning"/>
          <p:cNvSpPr/>
          <p:nvPr/>
        </p:nvSpPr>
        <p:spPr>
          <a:xfrm>
            <a:off x="5272555" y="2113375"/>
            <a:ext cx="559893" cy="1208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Machine Learning</a:t>
            </a:r>
          </a:p>
        </p:txBody>
      </p:sp>
      <p:sp>
        <p:nvSpPr>
          <p:cNvPr id="150" name="Conversational Interface"/>
          <p:cNvSpPr/>
          <p:nvPr/>
        </p:nvSpPr>
        <p:spPr>
          <a:xfrm>
            <a:off x="5272555" y="2760399"/>
            <a:ext cx="712968" cy="1787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Conversational Interface</a:t>
            </a:r>
          </a:p>
        </p:txBody>
      </p:sp>
      <p:sp>
        <p:nvSpPr>
          <p:cNvPr id="151" name="Virtual Desktops"/>
          <p:cNvSpPr/>
          <p:nvPr/>
        </p:nvSpPr>
        <p:spPr>
          <a:xfrm>
            <a:off x="6257715" y="2113374"/>
            <a:ext cx="643352" cy="14996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dirty="0">
                <a:latin typeface="Calibri" charset="0"/>
                <a:ea typeface="Calibri" charset="0"/>
                <a:cs typeface="Calibri" charset="0"/>
              </a:rPr>
              <a:t>Virtual Desktops</a:t>
            </a:r>
          </a:p>
        </p:txBody>
      </p:sp>
      <p:sp>
        <p:nvSpPr>
          <p:cNvPr id="152" name="App Streaming"/>
          <p:cNvSpPr/>
          <p:nvPr/>
        </p:nvSpPr>
        <p:spPr>
          <a:xfrm>
            <a:off x="6257714" y="2789355"/>
            <a:ext cx="642522" cy="1269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App Streaming</a:t>
            </a:r>
          </a:p>
        </p:txBody>
      </p:sp>
      <p:sp>
        <p:nvSpPr>
          <p:cNvPr id="153" name="Schema Conversion"/>
          <p:cNvSpPr/>
          <p:nvPr/>
        </p:nvSpPr>
        <p:spPr>
          <a:xfrm>
            <a:off x="8333331" y="2101048"/>
            <a:ext cx="559893" cy="1455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Schema Conversion</a:t>
            </a:r>
          </a:p>
        </p:txBody>
      </p:sp>
      <p:pic>
        <p:nvPicPr>
          <p:cNvPr id="154" name="Enterprise-Apps_sharing-collaboration.png" descr="Enterprise-Apps_sharing-collaboration.png"/>
          <p:cNvPicPr>
            <a:picLocks noChangeAspect="1"/>
          </p:cNvPicPr>
          <p:nvPr/>
        </p:nvPicPr>
        <p:blipFill>
          <a:blip r:embed="rId12">
            <a:extLst/>
          </a:blip>
          <a:stretch>
            <a:fillRect/>
          </a:stretch>
        </p:blipFill>
        <p:spPr>
          <a:xfrm>
            <a:off x="6077282" y="2315374"/>
            <a:ext cx="153256" cy="153256"/>
          </a:xfrm>
          <a:prstGeom prst="rect">
            <a:avLst/>
          </a:prstGeom>
          <a:ln w="12700">
            <a:miter lim="400000"/>
          </a:ln>
        </p:spPr>
      </p:pic>
      <p:sp>
        <p:nvSpPr>
          <p:cNvPr id="155" name="Image Recognition"/>
          <p:cNvSpPr/>
          <p:nvPr/>
        </p:nvSpPr>
        <p:spPr>
          <a:xfrm>
            <a:off x="5272555" y="2331559"/>
            <a:ext cx="590226" cy="1208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Image Recognition</a:t>
            </a:r>
          </a:p>
        </p:txBody>
      </p:sp>
      <p:sp>
        <p:nvSpPr>
          <p:cNvPr id="156" name="Sharing &amp; Collaboration"/>
          <p:cNvSpPr/>
          <p:nvPr/>
        </p:nvSpPr>
        <p:spPr>
          <a:xfrm>
            <a:off x="6257714" y="2307226"/>
            <a:ext cx="642522" cy="1877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Sharing &amp; Collaboration</a:t>
            </a:r>
          </a:p>
        </p:txBody>
      </p:sp>
      <p:sp>
        <p:nvSpPr>
          <p:cNvPr id="157" name="Exabyte-Scale Data Migration"/>
          <p:cNvSpPr/>
          <p:nvPr/>
        </p:nvSpPr>
        <p:spPr>
          <a:xfrm>
            <a:off x="8333330" y="2310353"/>
            <a:ext cx="622613" cy="1632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a:latin typeface="Calibri" charset="0"/>
                <a:ea typeface="Calibri" charset="0"/>
                <a:cs typeface="Calibri" charset="0"/>
              </a:rPr>
              <a:t>Exabyte-Scale</a:t>
            </a:r>
            <a:br>
              <a:rPr sz="675">
                <a:latin typeface="Calibri" charset="0"/>
                <a:ea typeface="Calibri" charset="0"/>
                <a:cs typeface="Calibri" charset="0"/>
              </a:rPr>
            </a:br>
            <a:r>
              <a:rPr sz="675">
                <a:latin typeface="Calibri" charset="0"/>
                <a:ea typeface="Calibri" charset="0"/>
                <a:cs typeface="Calibri" charset="0"/>
              </a:rPr>
              <a:t>Data Migration</a:t>
            </a:r>
          </a:p>
        </p:txBody>
      </p:sp>
      <p:pic>
        <p:nvPicPr>
          <p:cNvPr id="158" name="image50.gif" descr="image50.gif"/>
          <p:cNvPicPr>
            <a:picLocks noChangeAspect="1"/>
          </p:cNvPicPr>
          <p:nvPr/>
        </p:nvPicPr>
        <p:blipFill>
          <a:blip r:embed="rId13">
            <a:extLst/>
          </a:blip>
          <a:stretch>
            <a:fillRect/>
          </a:stretch>
        </p:blipFill>
        <p:spPr>
          <a:xfrm>
            <a:off x="8147765" y="2547400"/>
            <a:ext cx="153256" cy="153256"/>
          </a:xfrm>
          <a:prstGeom prst="rect">
            <a:avLst/>
          </a:prstGeom>
          <a:ln w="12700">
            <a:miter lim="400000"/>
          </a:ln>
        </p:spPr>
      </p:pic>
      <p:pic>
        <p:nvPicPr>
          <p:cNvPr id="159" name="Enterprise-Apps_corporate-email.png" descr="Enterprise-Apps_corporate-email.png"/>
          <p:cNvPicPr>
            <a:picLocks noChangeAspect="1"/>
          </p:cNvPicPr>
          <p:nvPr/>
        </p:nvPicPr>
        <p:blipFill>
          <a:blip r:embed="rId14">
            <a:extLst/>
          </a:blip>
          <a:stretch>
            <a:fillRect/>
          </a:stretch>
        </p:blipFill>
        <p:spPr>
          <a:xfrm>
            <a:off x="6077282" y="2547400"/>
            <a:ext cx="153256" cy="153256"/>
          </a:xfrm>
          <a:prstGeom prst="rect">
            <a:avLst/>
          </a:prstGeom>
          <a:ln w="12700">
            <a:miter lim="400000"/>
          </a:ln>
        </p:spPr>
      </p:pic>
      <p:sp>
        <p:nvSpPr>
          <p:cNvPr id="160" name="Text to Speech"/>
          <p:cNvSpPr/>
          <p:nvPr/>
        </p:nvSpPr>
        <p:spPr>
          <a:xfrm>
            <a:off x="5272555" y="2534629"/>
            <a:ext cx="602796" cy="1787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Text to Speech</a:t>
            </a:r>
          </a:p>
        </p:txBody>
      </p:sp>
      <p:sp>
        <p:nvSpPr>
          <p:cNvPr id="161" name="Corporate Email"/>
          <p:cNvSpPr/>
          <p:nvPr/>
        </p:nvSpPr>
        <p:spPr>
          <a:xfrm>
            <a:off x="6257713" y="2563585"/>
            <a:ext cx="672301" cy="1311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Corporate Email</a:t>
            </a:r>
          </a:p>
        </p:txBody>
      </p:sp>
      <p:sp>
        <p:nvSpPr>
          <p:cNvPr id="162" name="Application Migration"/>
          <p:cNvSpPr/>
          <p:nvPr/>
        </p:nvSpPr>
        <p:spPr>
          <a:xfrm>
            <a:off x="8333331" y="2533015"/>
            <a:ext cx="559893" cy="1820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Application Migration</a:t>
            </a:r>
          </a:p>
        </p:txBody>
      </p:sp>
      <p:pic>
        <p:nvPicPr>
          <p:cNvPr id="163" name="image53.png" descr="image53.png"/>
          <p:cNvPicPr>
            <a:picLocks noChangeAspect="1"/>
          </p:cNvPicPr>
          <p:nvPr/>
        </p:nvPicPr>
        <p:blipFill>
          <a:blip r:embed="rId15">
            <a:extLst/>
          </a:blip>
          <a:stretch>
            <a:fillRect/>
          </a:stretch>
        </p:blipFill>
        <p:spPr>
          <a:xfrm>
            <a:off x="8147765" y="2768464"/>
            <a:ext cx="153256" cy="153256"/>
          </a:xfrm>
          <a:prstGeom prst="rect">
            <a:avLst/>
          </a:prstGeom>
          <a:ln w="12700">
            <a:miter lim="400000"/>
          </a:ln>
        </p:spPr>
      </p:pic>
      <p:sp>
        <p:nvSpPr>
          <p:cNvPr id="164" name="Database Migration"/>
          <p:cNvSpPr/>
          <p:nvPr/>
        </p:nvSpPr>
        <p:spPr>
          <a:xfrm>
            <a:off x="8333331" y="2774910"/>
            <a:ext cx="622612" cy="1710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Database Migration</a:t>
            </a:r>
          </a:p>
        </p:txBody>
      </p:sp>
      <p:pic>
        <p:nvPicPr>
          <p:cNvPr id="165" name="Infrastructure_availability-zones.png" descr="Infrastructure_availability-zones.png"/>
          <p:cNvPicPr>
            <a:picLocks noChangeAspect="1"/>
          </p:cNvPicPr>
          <p:nvPr/>
        </p:nvPicPr>
        <p:blipFill>
          <a:blip r:embed="rId16">
            <a:extLst/>
          </a:blip>
          <a:stretch>
            <a:fillRect/>
          </a:stretch>
        </p:blipFill>
        <p:spPr>
          <a:xfrm>
            <a:off x="376905" y="4357569"/>
            <a:ext cx="153256" cy="153256"/>
          </a:xfrm>
          <a:prstGeom prst="rect">
            <a:avLst/>
          </a:prstGeom>
          <a:ln w="12700">
            <a:miter lim="400000"/>
          </a:ln>
        </p:spPr>
      </p:pic>
      <p:pic>
        <p:nvPicPr>
          <p:cNvPr id="166" name="Infrastructure_points-presence.png" descr="Infrastructure_points-presence.png"/>
          <p:cNvPicPr>
            <a:picLocks noChangeAspect="1"/>
          </p:cNvPicPr>
          <p:nvPr/>
        </p:nvPicPr>
        <p:blipFill>
          <a:blip r:embed="rId17">
            <a:extLst/>
          </a:blip>
          <a:stretch>
            <a:fillRect/>
          </a:stretch>
        </p:blipFill>
        <p:spPr>
          <a:xfrm>
            <a:off x="375984" y="4580991"/>
            <a:ext cx="153256" cy="153256"/>
          </a:xfrm>
          <a:prstGeom prst="rect">
            <a:avLst/>
          </a:prstGeom>
          <a:ln w="12700">
            <a:miter lim="400000"/>
          </a:ln>
        </p:spPr>
      </p:pic>
      <p:pic>
        <p:nvPicPr>
          <p:cNvPr id="167" name="Infrastructure_regions.png" descr="Infrastructure_regions.png"/>
          <p:cNvPicPr>
            <a:picLocks noChangeAspect="1"/>
          </p:cNvPicPr>
          <p:nvPr/>
        </p:nvPicPr>
        <p:blipFill>
          <a:blip r:embed="rId18">
            <a:extLst/>
          </a:blip>
          <a:stretch>
            <a:fillRect/>
          </a:stretch>
        </p:blipFill>
        <p:spPr>
          <a:xfrm>
            <a:off x="378814" y="4135243"/>
            <a:ext cx="153256" cy="153257"/>
          </a:xfrm>
          <a:prstGeom prst="rect">
            <a:avLst/>
          </a:prstGeom>
          <a:ln w="12700">
            <a:miter lim="400000"/>
          </a:ln>
        </p:spPr>
      </p:pic>
      <p:sp>
        <p:nvSpPr>
          <p:cNvPr id="168" name="Regions"/>
          <p:cNvSpPr/>
          <p:nvPr/>
        </p:nvSpPr>
        <p:spPr>
          <a:xfrm>
            <a:off x="568443" y="4174164"/>
            <a:ext cx="547132" cy="933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Regions</a:t>
            </a:r>
          </a:p>
        </p:txBody>
      </p:sp>
      <p:sp>
        <p:nvSpPr>
          <p:cNvPr id="169" name="Availability Zones"/>
          <p:cNvSpPr/>
          <p:nvPr/>
        </p:nvSpPr>
        <p:spPr>
          <a:xfrm>
            <a:off x="568443" y="4359637"/>
            <a:ext cx="543555" cy="1362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Availability Zones</a:t>
            </a:r>
          </a:p>
        </p:txBody>
      </p:sp>
      <p:sp>
        <p:nvSpPr>
          <p:cNvPr id="170" name="Points of Presence"/>
          <p:cNvSpPr/>
          <p:nvPr/>
        </p:nvSpPr>
        <p:spPr>
          <a:xfrm>
            <a:off x="568443" y="4583723"/>
            <a:ext cx="519440" cy="1632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Points of Presence</a:t>
            </a:r>
          </a:p>
        </p:txBody>
      </p:sp>
      <p:pic>
        <p:nvPicPr>
          <p:cNvPr id="171" name="Analytics_data-warehousing.png" descr="Analytics_data-warehousing.png"/>
          <p:cNvPicPr>
            <a:picLocks noChangeAspect="1"/>
          </p:cNvPicPr>
          <p:nvPr/>
        </p:nvPicPr>
        <p:blipFill>
          <a:blip r:embed="rId19">
            <a:extLst/>
          </a:blip>
          <a:stretch>
            <a:fillRect/>
          </a:stretch>
        </p:blipFill>
        <p:spPr>
          <a:xfrm>
            <a:off x="395621" y="2097190"/>
            <a:ext cx="153256" cy="153256"/>
          </a:xfrm>
          <a:prstGeom prst="rect">
            <a:avLst/>
          </a:prstGeom>
          <a:ln w="12700">
            <a:miter lim="400000"/>
          </a:ln>
        </p:spPr>
      </p:pic>
      <p:sp>
        <p:nvSpPr>
          <p:cNvPr id="172" name="Data Warehousing"/>
          <p:cNvSpPr/>
          <p:nvPr/>
        </p:nvSpPr>
        <p:spPr>
          <a:xfrm>
            <a:off x="585632" y="2078568"/>
            <a:ext cx="675345" cy="190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Data Warehousing</a:t>
            </a:r>
          </a:p>
        </p:txBody>
      </p:sp>
      <p:pic>
        <p:nvPicPr>
          <p:cNvPr id="173" name="Analytics_elasticsearch.png" descr="Analytics_elasticsearch.png"/>
          <p:cNvPicPr>
            <a:picLocks noChangeAspect="1"/>
          </p:cNvPicPr>
          <p:nvPr/>
        </p:nvPicPr>
        <p:blipFill>
          <a:blip r:embed="rId20">
            <a:extLst/>
          </a:blip>
          <a:stretch>
            <a:fillRect/>
          </a:stretch>
        </p:blipFill>
        <p:spPr>
          <a:xfrm>
            <a:off x="1347205" y="2097190"/>
            <a:ext cx="153256" cy="153256"/>
          </a:xfrm>
          <a:prstGeom prst="rect">
            <a:avLst/>
          </a:prstGeom>
          <a:ln w="12700">
            <a:miter lim="400000"/>
          </a:ln>
        </p:spPr>
      </p:pic>
      <p:pic>
        <p:nvPicPr>
          <p:cNvPr id="174" name="Analytics_business-intelligence-42.png" descr="Analytics_business-intelligence-42.png"/>
          <p:cNvPicPr>
            <a:picLocks noChangeAspect="1"/>
          </p:cNvPicPr>
          <p:nvPr/>
        </p:nvPicPr>
        <p:blipFill>
          <a:blip r:embed="rId21">
            <a:extLst/>
          </a:blip>
          <a:stretch>
            <a:fillRect/>
          </a:stretch>
        </p:blipFill>
        <p:spPr>
          <a:xfrm>
            <a:off x="393693" y="2315374"/>
            <a:ext cx="153256" cy="153256"/>
          </a:xfrm>
          <a:prstGeom prst="rect">
            <a:avLst/>
          </a:prstGeom>
          <a:ln w="12700">
            <a:miter lim="400000"/>
          </a:ln>
        </p:spPr>
      </p:pic>
      <p:sp>
        <p:nvSpPr>
          <p:cNvPr id="175" name="Business Intelligence"/>
          <p:cNvSpPr/>
          <p:nvPr/>
        </p:nvSpPr>
        <p:spPr>
          <a:xfrm>
            <a:off x="583703" y="2313337"/>
            <a:ext cx="669198" cy="157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Business Intelligence</a:t>
            </a:r>
          </a:p>
        </p:txBody>
      </p:sp>
      <p:sp>
        <p:nvSpPr>
          <p:cNvPr id="176" name="Elasticsearch"/>
          <p:cNvSpPr/>
          <p:nvPr/>
        </p:nvSpPr>
        <p:spPr>
          <a:xfrm>
            <a:off x="1534267" y="2144025"/>
            <a:ext cx="622374" cy="9023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Elasticsearch</a:t>
            </a:r>
          </a:p>
        </p:txBody>
      </p:sp>
      <p:pic>
        <p:nvPicPr>
          <p:cNvPr id="177" name="Analytics_hadoop-spark.png" descr="Analytics_hadoop-spark.png"/>
          <p:cNvPicPr>
            <a:picLocks noChangeAspect="1"/>
          </p:cNvPicPr>
          <p:nvPr/>
        </p:nvPicPr>
        <p:blipFill>
          <a:blip r:embed="rId22">
            <a:extLst/>
          </a:blip>
          <a:stretch>
            <a:fillRect/>
          </a:stretch>
        </p:blipFill>
        <p:spPr>
          <a:xfrm>
            <a:off x="393693" y="2547400"/>
            <a:ext cx="153256" cy="153256"/>
          </a:xfrm>
          <a:prstGeom prst="rect">
            <a:avLst/>
          </a:prstGeom>
          <a:ln w="12700">
            <a:miter lim="400000"/>
          </a:ln>
        </p:spPr>
      </p:pic>
      <p:pic>
        <p:nvPicPr>
          <p:cNvPr id="178" name="image68.png" descr="image68.png"/>
          <p:cNvPicPr>
            <a:picLocks noChangeAspect="1"/>
          </p:cNvPicPr>
          <p:nvPr/>
        </p:nvPicPr>
        <p:blipFill>
          <a:blip r:embed="rId23">
            <a:extLst/>
          </a:blip>
          <a:stretch>
            <a:fillRect/>
          </a:stretch>
        </p:blipFill>
        <p:spPr>
          <a:xfrm>
            <a:off x="1343167" y="2315374"/>
            <a:ext cx="153256" cy="153256"/>
          </a:xfrm>
          <a:prstGeom prst="rect">
            <a:avLst/>
          </a:prstGeom>
          <a:ln w="12700">
            <a:miter lim="400000"/>
          </a:ln>
        </p:spPr>
      </p:pic>
      <p:sp>
        <p:nvSpPr>
          <p:cNvPr id="179" name="Hadoop/Spark"/>
          <p:cNvSpPr/>
          <p:nvPr/>
        </p:nvSpPr>
        <p:spPr>
          <a:xfrm>
            <a:off x="583703" y="2550551"/>
            <a:ext cx="677274" cy="17008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Hadoop/Spark</a:t>
            </a:r>
          </a:p>
        </p:txBody>
      </p:sp>
      <p:sp>
        <p:nvSpPr>
          <p:cNvPr id="180" name="Data Pipelines"/>
          <p:cNvSpPr/>
          <p:nvPr/>
        </p:nvSpPr>
        <p:spPr>
          <a:xfrm>
            <a:off x="1529298" y="2331559"/>
            <a:ext cx="705547" cy="1473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Data Pipelines</a:t>
            </a:r>
          </a:p>
        </p:txBody>
      </p:sp>
      <p:pic>
        <p:nvPicPr>
          <p:cNvPr id="181" name="Analytics_streaming-data-collection.png" descr="Analytics_streaming-data-collection.png"/>
          <p:cNvPicPr>
            <a:picLocks noChangeAspect="1"/>
          </p:cNvPicPr>
          <p:nvPr/>
        </p:nvPicPr>
        <p:blipFill>
          <a:blip r:embed="rId24">
            <a:extLst/>
          </a:blip>
          <a:stretch>
            <a:fillRect/>
          </a:stretch>
        </p:blipFill>
        <p:spPr>
          <a:xfrm>
            <a:off x="393693" y="2986752"/>
            <a:ext cx="153256" cy="153256"/>
          </a:xfrm>
          <a:prstGeom prst="rect">
            <a:avLst/>
          </a:prstGeom>
          <a:ln w="12700">
            <a:miter lim="400000"/>
          </a:ln>
        </p:spPr>
      </p:pic>
      <p:sp>
        <p:nvSpPr>
          <p:cNvPr id="182" name="Streaming Data  Collection"/>
          <p:cNvSpPr/>
          <p:nvPr/>
        </p:nvSpPr>
        <p:spPr>
          <a:xfrm>
            <a:off x="583703" y="2989902"/>
            <a:ext cx="759464" cy="14359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a:latin typeface="Calibri" charset="0"/>
                <a:ea typeface="Calibri" charset="0"/>
                <a:cs typeface="Calibri" charset="0"/>
              </a:rPr>
              <a:t>Streaming Data </a:t>
            </a:r>
            <a:br>
              <a:rPr sz="675">
                <a:latin typeface="Calibri" charset="0"/>
                <a:ea typeface="Calibri" charset="0"/>
                <a:cs typeface="Calibri" charset="0"/>
              </a:rPr>
            </a:br>
            <a:r>
              <a:rPr sz="675">
                <a:latin typeface="Calibri" charset="0"/>
                <a:ea typeface="Calibri" charset="0"/>
                <a:cs typeface="Calibri" charset="0"/>
              </a:rPr>
              <a:t>Collection</a:t>
            </a:r>
          </a:p>
        </p:txBody>
      </p:sp>
      <p:sp>
        <p:nvSpPr>
          <p:cNvPr id="183" name="ETL"/>
          <p:cNvSpPr/>
          <p:nvPr/>
        </p:nvSpPr>
        <p:spPr>
          <a:xfrm>
            <a:off x="1534090" y="2818839"/>
            <a:ext cx="345395" cy="5958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ETL</a:t>
            </a:r>
          </a:p>
        </p:txBody>
      </p:sp>
      <p:pic>
        <p:nvPicPr>
          <p:cNvPr id="184" name="image70.png" descr="image70.png"/>
          <p:cNvPicPr>
            <a:picLocks noChangeAspect="1"/>
          </p:cNvPicPr>
          <p:nvPr/>
        </p:nvPicPr>
        <p:blipFill>
          <a:blip r:embed="rId25">
            <a:extLst/>
          </a:blip>
          <a:stretch>
            <a:fillRect/>
          </a:stretch>
        </p:blipFill>
        <p:spPr>
          <a:xfrm>
            <a:off x="1361924" y="2787328"/>
            <a:ext cx="122605" cy="122605"/>
          </a:xfrm>
          <a:prstGeom prst="rect">
            <a:avLst/>
          </a:prstGeom>
          <a:ln w="12700">
            <a:miter lim="400000"/>
          </a:ln>
        </p:spPr>
      </p:pic>
      <p:pic>
        <p:nvPicPr>
          <p:cNvPr id="185" name="Analytics_realtime-streaming-data.png" descr="Analytics_realtime-streaming-data.png"/>
          <p:cNvPicPr>
            <a:picLocks noChangeAspect="1"/>
          </p:cNvPicPr>
          <p:nvPr/>
        </p:nvPicPr>
        <p:blipFill>
          <a:blip r:embed="rId26">
            <a:extLst/>
          </a:blip>
          <a:stretch>
            <a:fillRect/>
          </a:stretch>
        </p:blipFill>
        <p:spPr>
          <a:xfrm>
            <a:off x="393693" y="2772002"/>
            <a:ext cx="153256" cy="153256"/>
          </a:xfrm>
          <a:prstGeom prst="rect">
            <a:avLst/>
          </a:prstGeom>
          <a:ln w="12700">
            <a:miter lim="400000"/>
          </a:ln>
        </p:spPr>
      </p:pic>
      <p:sp>
        <p:nvSpPr>
          <p:cNvPr id="186" name="Streaming Data  Analysis"/>
          <p:cNvSpPr/>
          <p:nvPr/>
        </p:nvSpPr>
        <p:spPr>
          <a:xfrm>
            <a:off x="583703" y="2766975"/>
            <a:ext cx="685224" cy="1547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a:latin typeface="Calibri" charset="0"/>
                <a:ea typeface="Calibri" charset="0"/>
                <a:cs typeface="Calibri" charset="0"/>
              </a:rPr>
              <a:t>Streaming Data </a:t>
            </a:r>
            <a:br>
              <a:rPr sz="675">
                <a:latin typeface="Calibri" charset="0"/>
                <a:ea typeface="Calibri" charset="0"/>
                <a:cs typeface="Calibri" charset="0"/>
              </a:rPr>
            </a:br>
            <a:r>
              <a:rPr sz="675">
                <a:latin typeface="Calibri" charset="0"/>
                <a:ea typeface="Calibri" charset="0"/>
                <a:cs typeface="Calibri" charset="0"/>
              </a:rPr>
              <a:t>Analysis</a:t>
            </a:r>
          </a:p>
        </p:txBody>
      </p:sp>
      <p:sp>
        <p:nvSpPr>
          <p:cNvPr id="187" name="Interactive SQL  Queries"/>
          <p:cNvSpPr/>
          <p:nvPr/>
        </p:nvSpPr>
        <p:spPr>
          <a:xfrm>
            <a:off x="1530833" y="2494948"/>
            <a:ext cx="623664" cy="28765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dirty="0">
                <a:latin typeface="Calibri" charset="0"/>
                <a:ea typeface="Calibri" charset="0"/>
                <a:cs typeface="Calibri" charset="0"/>
              </a:rPr>
              <a:t>Interactive SQL </a:t>
            </a:r>
            <a:br>
              <a:rPr sz="675" dirty="0">
                <a:latin typeface="Calibri" charset="0"/>
                <a:ea typeface="Calibri" charset="0"/>
                <a:cs typeface="Calibri" charset="0"/>
              </a:rPr>
            </a:br>
            <a:r>
              <a:rPr sz="675" dirty="0">
                <a:latin typeface="Calibri" charset="0"/>
                <a:ea typeface="Calibri" charset="0"/>
                <a:cs typeface="Calibri" charset="0"/>
              </a:rPr>
              <a:t>Queries</a:t>
            </a:r>
          </a:p>
        </p:txBody>
      </p:sp>
      <p:pic>
        <p:nvPicPr>
          <p:cNvPr id="188" name="image72.png" descr="image72.png"/>
          <p:cNvPicPr>
            <a:picLocks noChangeAspect="1"/>
          </p:cNvPicPr>
          <p:nvPr/>
        </p:nvPicPr>
        <p:blipFill>
          <a:blip r:embed="rId27">
            <a:extLst/>
          </a:blip>
          <a:stretch>
            <a:fillRect/>
          </a:stretch>
        </p:blipFill>
        <p:spPr>
          <a:xfrm>
            <a:off x="1358667" y="2562725"/>
            <a:ext cx="122605" cy="122605"/>
          </a:xfrm>
          <a:prstGeom prst="rect">
            <a:avLst/>
          </a:prstGeom>
          <a:ln w="12700">
            <a:miter lim="400000"/>
          </a:ln>
        </p:spPr>
      </p:pic>
      <p:pic>
        <p:nvPicPr>
          <p:cNvPr id="189" name="App-Services_transcoding.png" descr="App-Services_transcoding.png"/>
          <p:cNvPicPr>
            <a:picLocks noChangeAspect="1"/>
          </p:cNvPicPr>
          <p:nvPr/>
        </p:nvPicPr>
        <p:blipFill>
          <a:blip r:embed="rId28">
            <a:extLst/>
          </a:blip>
          <a:stretch>
            <a:fillRect/>
          </a:stretch>
        </p:blipFill>
        <p:spPr>
          <a:xfrm>
            <a:off x="1351230" y="3565591"/>
            <a:ext cx="153256" cy="153256"/>
          </a:xfrm>
          <a:prstGeom prst="rect">
            <a:avLst/>
          </a:prstGeom>
          <a:ln w="12700">
            <a:miter lim="400000"/>
          </a:ln>
        </p:spPr>
      </p:pic>
      <p:pic>
        <p:nvPicPr>
          <p:cNvPr id="190" name="App-Services_queuing-notifications.png" descr="App-Services_queuing-notifications.png"/>
          <p:cNvPicPr>
            <a:picLocks noChangeAspect="1"/>
          </p:cNvPicPr>
          <p:nvPr/>
        </p:nvPicPr>
        <p:blipFill>
          <a:blip r:embed="rId29">
            <a:extLst/>
          </a:blip>
          <a:stretch>
            <a:fillRect/>
          </a:stretch>
        </p:blipFill>
        <p:spPr>
          <a:xfrm>
            <a:off x="394018" y="3393622"/>
            <a:ext cx="153256" cy="153256"/>
          </a:xfrm>
          <a:prstGeom prst="rect">
            <a:avLst/>
          </a:prstGeom>
          <a:ln w="12700">
            <a:miter lim="400000"/>
          </a:ln>
        </p:spPr>
      </p:pic>
      <p:pic>
        <p:nvPicPr>
          <p:cNvPr id="191" name="App-Services_email.png" descr="App-Services_email.png"/>
          <p:cNvPicPr>
            <a:picLocks noChangeAspect="1"/>
          </p:cNvPicPr>
          <p:nvPr/>
        </p:nvPicPr>
        <p:blipFill>
          <a:blip r:embed="rId30">
            <a:extLst/>
          </a:blip>
          <a:stretch>
            <a:fillRect/>
          </a:stretch>
        </p:blipFill>
        <p:spPr>
          <a:xfrm>
            <a:off x="1351230" y="3394021"/>
            <a:ext cx="153256" cy="153256"/>
          </a:xfrm>
          <a:prstGeom prst="rect">
            <a:avLst/>
          </a:prstGeom>
          <a:ln w="12700">
            <a:miter lim="400000"/>
          </a:ln>
        </p:spPr>
      </p:pic>
      <p:pic>
        <p:nvPicPr>
          <p:cNvPr id="192" name="App-Services_workflow.png" descr="App-Services_workflow.png"/>
          <p:cNvPicPr>
            <a:picLocks noChangeAspect="1"/>
          </p:cNvPicPr>
          <p:nvPr/>
        </p:nvPicPr>
        <p:blipFill>
          <a:blip r:embed="rId31">
            <a:extLst/>
          </a:blip>
          <a:stretch>
            <a:fillRect/>
          </a:stretch>
        </p:blipFill>
        <p:spPr>
          <a:xfrm>
            <a:off x="394018" y="3565591"/>
            <a:ext cx="153256" cy="153256"/>
          </a:xfrm>
          <a:prstGeom prst="rect">
            <a:avLst/>
          </a:prstGeom>
          <a:ln w="12700">
            <a:miter lim="400000"/>
          </a:ln>
        </p:spPr>
      </p:pic>
      <p:pic>
        <p:nvPicPr>
          <p:cNvPr id="193" name="App-Services_search.png" descr="App-Services_search.png"/>
          <p:cNvPicPr>
            <a:picLocks noChangeAspect="1"/>
          </p:cNvPicPr>
          <p:nvPr/>
        </p:nvPicPr>
        <p:blipFill>
          <a:blip r:embed="rId32">
            <a:extLst/>
          </a:blip>
          <a:stretch>
            <a:fillRect/>
          </a:stretch>
        </p:blipFill>
        <p:spPr>
          <a:xfrm>
            <a:off x="394018" y="3737447"/>
            <a:ext cx="153256" cy="153256"/>
          </a:xfrm>
          <a:prstGeom prst="rect">
            <a:avLst/>
          </a:prstGeom>
          <a:ln w="12700">
            <a:miter lim="400000"/>
          </a:ln>
        </p:spPr>
      </p:pic>
      <p:sp>
        <p:nvSpPr>
          <p:cNvPr id="194" name="Queuing &amp; Notifications"/>
          <p:cNvSpPr/>
          <p:nvPr/>
        </p:nvSpPr>
        <p:spPr>
          <a:xfrm>
            <a:off x="586146" y="3406615"/>
            <a:ext cx="723791" cy="15314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dirty="0">
                <a:latin typeface="Calibri" charset="0"/>
                <a:ea typeface="Calibri" charset="0"/>
                <a:cs typeface="Calibri" charset="0"/>
              </a:rPr>
              <a:t>Queuing </a:t>
            </a:r>
            <a:r>
              <a:rPr sz="675" dirty="0" smtClean="0">
                <a:latin typeface="Calibri" charset="0"/>
                <a:ea typeface="Calibri" charset="0"/>
                <a:cs typeface="Calibri" charset="0"/>
              </a:rPr>
              <a:t>&amp;</a:t>
            </a:r>
            <a:r>
              <a:rPr lang="en-US" sz="675" dirty="0" smtClean="0">
                <a:latin typeface="Calibri" charset="0"/>
                <a:ea typeface="Calibri" charset="0"/>
                <a:cs typeface="Calibri" charset="0"/>
              </a:rPr>
              <a:t> </a:t>
            </a:r>
            <a:r>
              <a:rPr sz="675" dirty="0" smtClean="0">
                <a:latin typeface="Calibri" charset="0"/>
                <a:ea typeface="Calibri" charset="0"/>
                <a:cs typeface="Calibri" charset="0"/>
              </a:rPr>
              <a:t>Notifications</a:t>
            </a:r>
            <a:endParaRPr sz="675" dirty="0">
              <a:latin typeface="Calibri" charset="0"/>
              <a:ea typeface="Calibri" charset="0"/>
              <a:cs typeface="Calibri" charset="0"/>
            </a:endParaRPr>
          </a:p>
        </p:txBody>
      </p:sp>
      <p:sp>
        <p:nvSpPr>
          <p:cNvPr id="195" name="Workflow"/>
          <p:cNvSpPr/>
          <p:nvPr/>
        </p:nvSpPr>
        <p:spPr>
          <a:xfrm>
            <a:off x="586146" y="3612428"/>
            <a:ext cx="525852" cy="9731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Workflow</a:t>
            </a:r>
          </a:p>
        </p:txBody>
      </p:sp>
      <p:sp>
        <p:nvSpPr>
          <p:cNvPr id="196" name="Email"/>
          <p:cNvSpPr/>
          <p:nvPr/>
        </p:nvSpPr>
        <p:spPr>
          <a:xfrm>
            <a:off x="1543656" y="3431281"/>
            <a:ext cx="301665" cy="779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Email</a:t>
            </a:r>
          </a:p>
        </p:txBody>
      </p:sp>
      <p:sp>
        <p:nvSpPr>
          <p:cNvPr id="197" name="Transcoding"/>
          <p:cNvSpPr/>
          <p:nvPr/>
        </p:nvSpPr>
        <p:spPr>
          <a:xfrm>
            <a:off x="1541418" y="3582729"/>
            <a:ext cx="597935" cy="15451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Transcoding</a:t>
            </a:r>
          </a:p>
        </p:txBody>
      </p:sp>
      <p:sp>
        <p:nvSpPr>
          <p:cNvPr id="198" name="Deep Learning Frameworks"/>
          <p:cNvSpPr/>
          <p:nvPr/>
        </p:nvSpPr>
        <p:spPr>
          <a:xfrm>
            <a:off x="5272555" y="2978603"/>
            <a:ext cx="609084" cy="169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Deep Learning Frameworks</a:t>
            </a:r>
          </a:p>
        </p:txBody>
      </p:sp>
      <p:sp>
        <p:nvSpPr>
          <p:cNvPr id="199" name="Server Migration"/>
          <p:cNvSpPr/>
          <p:nvPr/>
        </p:nvSpPr>
        <p:spPr>
          <a:xfrm>
            <a:off x="8333331" y="2993412"/>
            <a:ext cx="622612" cy="1530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Server Migration</a:t>
            </a:r>
          </a:p>
        </p:txBody>
      </p:sp>
      <p:sp>
        <p:nvSpPr>
          <p:cNvPr id="200" name="Communications"/>
          <p:cNvSpPr/>
          <p:nvPr/>
        </p:nvSpPr>
        <p:spPr>
          <a:xfrm>
            <a:off x="6257714" y="2984714"/>
            <a:ext cx="732682" cy="17326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Communications</a:t>
            </a:r>
          </a:p>
        </p:txBody>
      </p:sp>
      <p:pic>
        <p:nvPicPr>
          <p:cNvPr id="201" name="image92.pdf" descr="image92.pdf"/>
          <p:cNvPicPr>
            <a:picLocks noChangeAspect="1"/>
          </p:cNvPicPr>
          <p:nvPr/>
        </p:nvPicPr>
        <p:blipFill>
          <a:blip r:embed="rId33">
            <a:extLst/>
          </a:blip>
          <a:stretch>
            <a:fillRect/>
          </a:stretch>
        </p:blipFill>
        <p:spPr>
          <a:xfrm>
            <a:off x="6092608" y="3002078"/>
            <a:ext cx="122605" cy="122604"/>
          </a:xfrm>
          <a:prstGeom prst="rect">
            <a:avLst/>
          </a:prstGeom>
          <a:ln w="12700">
            <a:miter lim="400000"/>
          </a:ln>
        </p:spPr>
      </p:pic>
      <p:pic>
        <p:nvPicPr>
          <p:cNvPr id="202" name="image93.pdf" descr="image93.pdf"/>
          <p:cNvPicPr>
            <a:picLocks noChangeAspect="1"/>
          </p:cNvPicPr>
          <p:nvPr/>
        </p:nvPicPr>
        <p:blipFill>
          <a:blip r:embed="rId34">
            <a:extLst/>
          </a:blip>
          <a:stretch>
            <a:fillRect/>
          </a:stretch>
        </p:blipFill>
        <p:spPr>
          <a:xfrm>
            <a:off x="8163091" y="3002078"/>
            <a:ext cx="122605" cy="122604"/>
          </a:xfrm>
          <a:prstGeom prst="rect">
            <a:avLst/>
          </a:prstGeom>
          <a:ln w="12700">
            <a:miter lim="400000"/>
          </a:ln>
        </p:spPr>
      </p:pic>
      <p:sp>
        <p:nvSpPr>
          <p:cNvPr id="203" name="Rectangle"/>
          <p:cNvSpPr/>
          <p:nvPr/>
        </p:nvSpPr>
        <p:spPr>
          <a:xfrm>
            <a:off x="339217" y="1492486"/>
            <a:ext cx="8485307" cy="118795"/>
          </a:xfrm>
          <a:prstGeom prst="rect">
            <a:avLst/>
          </a:prstGeom>
          <a:solidFill>
            <a:srgbClr val="4AB9FC"/>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204" name="Business Apps"/>
          <p:cNvSpPr/>
          <p:nvPr/>
        </p:nvSpPr>
        <p:spPr>
          <a:xfrm>
            <a:off x="598359" y="1650170"/>
            <a:ext cx="644772" cy="190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Business Apps</a:t>
            </a:r>
          </a:p>
        </p:txBody>
      </p:sp>
      <p:sp>
        <p:nvSpPr>
          <p:cNvPr id="205" name="Business Intelligence"/>
          <p:cNvSpPr/>
          <p:nvPr/>
        </p:nvSpPr>
        <p:spPr>
          <a:xfrm>
            <a:off x="1524014" y="1650170"/>
            <a:ext cx="564172" cy="190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Business Intelligence</a:t>
            </a:r>
          </a:p>
        </p:txBody>
      </p:sp>
      <p:sp>
        <p:nvSpPr>
          <p:cNvPr id="206" name="DevOps Tools"/>
          <p:cNvSpPr/>
          <p:nvPr/>
        </p:nvSpPr>
        <p:spPr>
          <a:xfrm>
            <a:off x="2408511" y="1650170"/>
            <a:ext cx="480625" cy="190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DevOps Tools</a:t>
            </a:r>
          </a:p>
        </p:txBody>
      </p:sp>
      <p:sp>
        <p:nvSpPr>
          <p:cNvPr id="207" name="Security"/>
          <p:cNvSpPr/>
          <p:nvPr/>
        </p:nvSpPr>
        <p:spPr>
          <a:xfrm>
            <a:off x="3385045" y="1650170"/>
            <a:ext cx="345395" cy="190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Security</a:t>
            </a:r>
          </a:p>
        </p:txBody>
      </p:sp>
      <p:sp>
        <p:nvSpPr>
          <p:cNvPr id="208" name="Networking"/>
          <p:cNvSpPr/>
          <p:nvPr/>
        </p:nvSpPr>
        <p:spPr>
          <a:xfrm>
            <a:off x="4351620" y="1650170"/>
            <a:ext cx="634261" cy="18240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Networking</a:t>
            </a:r>
          </a:p>
        </p:txBody>
      </p:sp>
      <p:sp>
        <p:nvSpPr>
          <p:cNvPr id="209" name="Storage"/>
          <p:cNvSpPr/>
          <p:nvPr/>
        </p:nvSpPr>
        <p:spPr>
          <a:xfrm>
            <a:off x="6260463" y="1650170"/>
            <a:ext cx="345394" cy="190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Storage</a:t>
            </a:r>
          </a:p>
        </p:txBody>
      </p:sp>
      <p:sp>
        <p:nvSpPr>
          <p:cNvPr id="210" name="Databases"/>
          <p:cNvSpPr/>
          <p:nvPr/>
        </p:nvSpPr>
        <p:spPr>
          <a:xfrm>
            <a:off x="5261382" y="1650170"/>
            <a:ext cx="571066" cy="18943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Databases</a:t>
            </a:r>
          </a:p>
        </p:txBody>
      </p:sp>
      <p:pic>
        <p:nvPicPr>
          <p:cNvPr id="211" name="Marketplace_business-apps.png" descr="Marketplace_business-apps.png"/>
          <p:cNvPicPr>
            <a:picLocks noChangeAspect="1"/>
          </p:cNvPicPr>
          <p:nvPr/>
        </p:nvPicPr>
        <p:blipFill>
          <a:blip r:embed="rId35">
            <a:extLst/>
          </a:blip>
          <a:stretch>
            <a:fillRect/>
          </a:stretch>
        </p:blipFill>
        <p:spPr>
          <a:xfrm>
            <a:off x="400198" y="1670226"/>
            <a:ext cx="153256" cy="153256"/>
          </a:xfrm>
          <a:prstGeom prst="rect">
            <a:avLst/>
          </a:prstGeom>
          <a:ln w="12700">
            <a:miter lim="400000"/>
          </a:ln>
        </p:spPr>
      </p:pic>
      <p:pic>
        <p:nvPicPr>
          <p:cNvPr id="212" name="Marketplace_databases-13.png" descr="Marketplace_databases-13.png"/>
          <p:cNvPicPr>
            <a:picLocks noChangeAspect="1"/>
          </p:cNvPicPr>
          <p:nvPr/>
        </p:nvPicPr>
        <p:blipFill>
          <a:blip r:embed="rId36">
            <a:extLst/>
          </a:blip>
          <a:stretch>
            <a:fillRect/>
          </a:stretch>
        </p:blipFill>
        <p:spPr>
          <a:xfrm>
            <a:off x="5077387" y="1670226"/>
            <a:ext cx="153256" cy="153256"/>
          </a:xfrm>
          <a:prstGeom prst="rect">
            <a:avLst/>
          </a:prstGeom>
          <a:ln w="12700">
            <a:miter lim="400000"/>
          </a:ln>
        </p:spPr>
      </p:pic>
      <p:pic>
        <p:nvPicPr>
          <p:cNvPr id="213" name="Marketplace_devops-tools.png" descr="Marketplace_devops-tools.png"/>
          <p:cNvPicPr>
            <a:picLocks noChangeAspect="1"/>
          </p:cNvPicPr>
          <p:nvPr/>
        </p:nvPicPr>
        <p:blipFill>
          <a:blip r:embed="rId37">
            <a:extLst/>
          </a:blip>
          <a:stretch>
            <a:fillRect/>
          </a:stretch>
        </p:blipFill>
        <p:spPr>
          <a:xfrm>
            <a:off x="2225421" y="1670226"/>
            <a:ext cx="153256" cy="153256"/>
          </a:xfrm>
          <a:prstGeom prst="rect">
            <a:avLst/>
          </a:prstGeom>
          <a:ln w="12700">
            <a:miter lim="400000"/>
          </a:ln>
        </p:spPr>
      </p:pic>
      <p:pic>
        <p:nvPicPr>
          <p:cNvPr id="214" name="Marketplace_networking-12.png" descr="Marketplace_networking-12.png"/>
          <p:cNvPicPr>
            <a:picLocks noChangeAspect="1"/>
          </p:cNvPicPr>
          <p:nvPr/>
        </p:nvPicPr>
        <p:blipFill>
          <a:blip r:embed="rId38">
            <a:extLst/>
          </a:blip>
          <a:stretch>
            <a:fillRect/>
          </a:stretch>
        </p:blipFill>
        <p:spPr>
          <a:xfrm>
            <a:off x="4179838" y="1670226"/>
            <a:ext cx="153256" cy="153256"/>
          </a:xfrm>
          <a:prstGeom prst="rect">
            <a:avLst/>
          </a:prstGeom>
          <a:ln w="12700">
            <a:miter lim="400000"/>
          </a:ln>
        </p:spPr>
      </p:pic>
      <p:pic>
        <p:nvPicPr>
          <p:cNvPr id="215" name="Marketplace_security.png" descr="Marketplace_security.png"/>
          <p:cNvPicPr>
            <a:picLocks noChangeAspect="1"/>
          </p:cNvPicPr>
          <p:nvPr/>
        </p:nvPicPr>
        <p:blipFill>
          <a:blip r:embed="rId39">
            <a:extLst/>
          </a:blip>
          <a:stretch>
            <a:fillRect/>
          </a:stretch>
        </p:blipFill>
        <p:spPr>
          <a:xfrm>
            <a:off x="3211135" y="1670225"/>
            <a:ext cx="153256" cy="153257"/>
          </a:xfrm>
          <a:prstGeom prst="rect">
            <a:avLst/>
          </a:prstGeom>
          <a:ln w="12700">
            <a:miter lim="400000"/>
          </a:ln>
        </p:spPr>
      </p:pic>
      <p:pic>
        <p:nvPicPr>
          <p:cNvPr id="216" name="Marketplace_storage-14.png" descr="Marketplace_storage-14.png"/>
          <p:cNvPicPr>
            <a:picLocks noChangeAspect="1"/>
          </p:cNvPicPr>
          <p:nvPr/>
        </p:nvPicPr>
        <p:blipFill>
          <a:blip r:embed="rId40">
            <a:extLst/>
          </a:blip>
          <a:stretch>
            <a:fillRect/>
          </a:stretch>
        </p:blipFill>
        <p:spPr>
          <a:xfrm>
            <a:off x="6077282" y="1670225"/>
            <a:ext cx="153256" cy="153257"/>
          </a:xfrm>
          <a:prstGeom prst="rect">
            <a:avLst/>
          </a:prstGeom>
          <a:ln w="12700">
            <a:miter lim="400000"/>
          </a:ln>
        </p:spPr>
      </p:pic>
      <p:pic>
        <p:nvPicPr>
          <p:cNvPr id="217" name="Analytics_business-intelligence-42.png" descr="Analytics_business-intelligence-42.png"/>
          <p:cNvPicPr>
            <a:picLocks noChangeAspect="1"/>
          </p:cNvPicPr>
          <p:nvPr/>
        </p:nvPicPr>
        <p:blipFill>
          <a:blip r:embed="rId41">
            <a:extLst/>
          </a:blip>
          <a:stretch>
            <a:fillRect/>
          </a:stretch>
        </p:blipFill>
        <p:spPr>
          <a:xfrm>
            <a:off x="1351010" y="1670226"/>
            <a:ext cx="153256" cy="153256"/>
          </a:xfrm>
          <a:prstGeom prst="rect">
            <a:avLst/>
          </a:prstGeom>
          <a:ln w="12700">
            <a:miter lim="400000"/>
          </a:ln>
        </p:spPr>
      </p:pic>
      <p:sp>
        <p:nvSpPr>
          <p:cNvPr id="218" name="Rectangle"/>
          <p:cNvSpPr/>
          <p:nvPr/>
        </p:nvSpPr>
        <p:spPr>
          <a:xfrm>
            <a:off x="3175385" y="2024697"/>
            <a:ext cx="933384" cy="1905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pic>
        <p:nvPicPr>
          <p:cNvPr id="219" name="Mobile-Services_identity.png" descr="Mobile-Services_identity.png"/>
          <p:cNvPicPr>
            <a:picLocks noChangeAspect="1"/>
          </p:cNvPicPr>
          <p:nvPr/>
        </p:nvPicPr>
        <p:blipFill>
          <a:blip r:embed="rId42">
            <a:extLst/>
          </a:blip>
          <a:stretch>
            <a:fillRect/>
          </a:stretch>
        </p:blipFill>
        <p:spPr>
          <a:xfrm>
            <a:off x="3210528" y="2547400"/>
            <a:ext cx="153256" cy="153256"/>
          </a:xfrm>
          <a:prstGeom prst="rect">
            <a:avLst/>
          </a:prstGeom>
          <a:ln w="12700">
            <a:miter lim="400000"/>
          </a:ln>
        </p:spPr>
      </p:pic>
      <p:pic>
        <p:nvPicPr>
          <p:cNvPr id="220" name="Mobile-Services_sync.png" descr="Mobile-Services_sync.png"/>
          <p:cNvPicPr>
            <a:picLocks noChangeAspect="1"/>
          </p:cNvPicPr>
          <p:nvPr/>
        </p:nvPicPr>
        <p:blipFill>
          <a:blip r:embed="rId43">
            <a:extLst/>
          </a:blip>
          <a:stretch>
            <a:fillRect/>
          </a:stretch>
        </p:blipFill>
        <p:spPr>
          <a:xfrm>
            <a:off x="3210528" y="2773170"/>
            <a:ext cx="153256" cy="153256"/>
          </a:xfrm>
          <a:prstGeom prst="rect">
            <a:avLst/>
          </a:prstGeom>
          <a:ln w="12700">
            <a:miter lim="400000"/>
          </a:ln>
        </p:spPr>
      </p:pic>
      <p:pic>
        <p:nvPicPr>
          <p:cNvPr id="221" name="Mobile-Services_api-gateway.png" descr="Mobile-Services_api-gateway.png"/>
          <p:cNvPicPr>
            <a:picLocks noChangeAspect="1"/>
          </p:cNvPicPr>
          <p:nvPr/>
        </p:nvPicPr>
        <p:blipFill>
          <a:blip r:embed="rId44">
            <a:extLst/>
          </a:blip>
          <a:stretch>
            <a:fillRect/>
          </a:stretch>
        </p:blipFill>
        <p:spPr>
          <a:xfrm>
            <a:off x="3210528" y="2097191"/>
            <a:ext cx="153256" cy="153255"/>
          </a:xfrm>
          <a:prstGeom prst="rect">
            <a:avLst/>
          </a:prstGeom>
          <a:ln w="12700">
            <a:miter lim="400000"/>
          </a:ln>
        </p:spPr>
      </p:pic>
      <p:pic>
        <p:nvPicPr>
          <p:cNvPr id="222" name="Mobile-Services_mobile-analytics.png" descr="Mobile-Services_mobile-analytics.png"/>
          <p:cNvPicPr>
            <a:picLocks noChangeAspect="1"/>
          </p:cNvPicPr>
          <p:nvPr/>
        </p:nvPicPr>
        <p:blipFill>
          <a:blip r:embed="rId45">
            <a:extLst/>
          </a:blip>
          <a:stretch>
            <a:fillRect/>
          </a:stretch>
        </p:blipFill>
        <p:spPr>
          <a:xfrm>
            <a:off x="3210528" y="2986752"/>
            <a:ext cx="153256" cy="153256"/>
          </a:xfrm>
          <a:prstGeom prst="rect">
            <a:avLst/>
          </a:prstGeom>
          <a:ln w="12700">
            <a:miter lim="400000"/>
          </a:ln>
        </p:spPr>
      </p:pic>
      <p:pic>
        <p:nvPicPr>
          <p:cNvPr id="223" name="Mobile-Services_single-integrated-console.png" descr="Mobile-Services_single-integrated-console.png"/>
          <p:cNvPicPr>
            <a:picLocks noChangeAspect="1"/>
          </p:cNvPicPr>
          <p:nvPr/>
        </p:nvPicPr>
        <p:blipFill>
          <a:blip r:embed="rId46">
            <a:extLst/>
          </a:blip>
          <a:stretch>
            <a:fillRect/>
          </a:stretch>
        </p:blipFill>
        <p:spPr>
          <a:xfrm>
            <a:off x="3210528" y="2315374"/>
            <a:ext cx="153256" cy="153256"/>
          </a:xfrm>
          <a:prstGeom prst="rect">
            <a:avLst/>
          </a:prstGeom>
          <a:ln w="12700">
            <a:miter lim="400000"/>
          </a:ln>
        </p:spPr>
      </p:pic>
      <p:sp>
        <p:nvSpPr>
          <p:cNvPr id="224" name="API Gateway"/>
          <p:cNvSpPr/>
          <p:nvPr/>
        </p:nvSpPr>
        <p:spPr>
          <a:xfrm>
            <a:off x="3386429" y="2137004"/>
            <a:ext cx="574927" cy="736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API Gateway</a:t>
            </a:r>
          </a:p>
        </p:txBody>
      </p:sp>
      <p:sp>
        <p:nvSpPr>
          <p:cNvPr id="225" name="Single Integrated Console"/>
          <p:cNvSpPr/>
          <p:nvPr/>
        </p:nvSpPr>
        <p:spPr>
          <a:xfrm>
            <a:off x="3386429" y="2300908"/>
            <a:ext cx="615678" cy="18218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Single Integrated Console</a:t>
            </a:r>
          </a:p>
        </p:txBody>
      </p:sp>
      <p:sp>
        <p:nvSpPr>
          <p:cNvPr id="226" name="Identity"/>
          <p:cNvSpPr/>
          <p:nvPr/>
        </p:nvSpPr>
        <p:spPr>
          <a:xfrm>
            <a:off x="3386429" y="2569335"/>
            <a:ext cx="615678" cy="1093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Identity</a:t>
            </a:r>
          </a:p>
        </p:txBody>
      </p:sp>
      <p:sp>
        <p:nvSpPr>
          <p:cNvPr id="227" name="Sync"/>
          <p:cNvSpPr/>
          <p:nvPr/>
        </p:nvSpPr>
        <p:spPr>
          <a:xfrm>
            <a:off x="3386428" y="2799155"/>
            <a:ext cx="345395" cy="1012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Sync</a:t>
            </a:r>
          </a:p>
        </p:txBody>
      </p:sp>
      <p:sp>
        <p:nvSpPr>
          <p:cNvPr id="228" name="Mobile Analytics"/>
          <p:cNvSpPr/>
          <p:nvPr/>
        </p:nvSpPr>
        <p:spPr>
          <a:xfrm>
            <a:off x="3386429" y="3012737"/>
            <a:ext cx="744440" cy="12076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Mobile Analytics</a:t>
            </a:r>
          </a:p>
        </p:txBody>
      </p:sp>
      <p:pic>
        <p:nvPicPr>
          <p:cNvPr id="229" name="Mobile-Services_push-notifications.png" descr="Mobile-Services_push-notifications.png"/>
          <p:cNvPicPr>
            <a:picLocks noChangeAspect="1"/>
          </p:cNvPicPr>
          <p:nvPr/>
        </p:nvPicPr>
        <p:blipFill>
          <a:blip r:embed="rId47">
            <a:extLst/>
          </a:blip>
          <a:stretch>
            <a:fillRect/>
          </a:stretch>
        </p:blipFill>
        <p:spPr>
          <a:xfrm>
            <a:off x="3210528" y="3405700"/>
            <a:ext cx="153256" cy="153255"/>
          </a:xfrm>
          <a:prstGeom prst="rect">
            <a:avLst/>
          </a:prstGeom>
          <a:ln w="12700">
            <a:miter lim="400000"/>
          </a:ln>
        </p:spPr>
      </p:pic>
      <p:pic>
        <p:nvPicPr>
          <p:cNvPr id="230" name="https://maxis-service-prod-pdx.amazon.com/issues/d5f7e553-40bb-49f9-968e-3dffc464989a/attachments/33fae5a527635f30632e80d990963eb50f5d382de8bc310973c7f18566f43c6d_5ef83d3b-74a9-4ade-a679-f9f303c6cf19" descr="https://maxis-service-prod-pdx.amazon.com/issues/d5f7e553-40bb-49f9-968e-3dffc464989a/attachments/33fae5a527635f30632e80d990963eb50f5d382de8bc310973c7f18566f43c6d_5ef83d3b-74a9-4ade-a679-f9f303c6cf19"/>
          <p:cNvPicPr>
            <a:picLocks noChangeAspect="1"/>
          </p:cNvPicPr>
          <p:nvPr/>
        </p:nvPicPr>
        <p:blipFill>
          <a:blip r:embed="rId48">
            <a:extLst/>
          </a:blip>
          <a:stretch>
            <a:fillRect/>
          </a:stretch>
        </p:blipFill>
        <p:spPr>
          <a:xfrm>
            <a:off x="3210528" y="3194601"/>
            <a:ext cx="153256" cy="153256"/>
          </a:xfrm>
          <a:prstGeom prst="rect">
            <a:avLst/>
          </a:prstGeom>
          <a:ln w="12700">
            <a:miter lim="400000"/>
          </a:ln>
        </p:spPr>
      </p:pic>
      <p:sp>
        <p:nvSpPr>
          <p:cNvPr id="231" name="Mobile App Testing"/>
          <p:cNvSpPr/>
          <p:nvPr/>
        </p:nvSpPr>
        <p:spPr>
          <a:xfrm>
            <a:off x="3386429" y="3181830"/>
            <a:ext cx="785407" cy="18318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Mobile App Testing</a:t>
            </a:r>
          </a:p>
        </p:txBody>
      </p:sp>
      <p:sp>
        <p:nvSpPr>
          <p:cNvPr id="232" name="Targeted Push Notifications"/>
          <p:cNvSpPr/>
          <p:nvPr/>
        </p:nvSpPr>
        <p:spPr>
          <a:xfrm>
            <a:off x="3386429" y="3421885"/>
            <a:ext cx="571626" cy="15325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Targeted Push Notifications</a:t>
            </a:r>
          </a:p>
        </p:txBody>
      </p:sp>
      <p:sp>
        <p:nvSpPr>
          <p:cNvPr id="233" name="Rectangle"/>
          <p:cNvSpPr/>
          <p:nvPr/>
        </p:nvSpPr>
        <p:spPr>
          <a:xfrm>
            <a:off x="2196998" y="2027632"/>
            <a:ext cx="933384" cy="1905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pic>
        <p:nvPicPr>
          <p:cNvPr id="234" name="Development-Operations_triggers.png" descr="Development-Operations_triggers.png"/>
          <p:cNvPicPr>
            <a:picLocks noChangeAspect="1"/>
          </p:cNvPicPr>
          <p:nvPr/>
        </p:nvPicPr>
        <p:blipFill>
          <a:blip r:embed="rId49">
            <a:extLst/>
          </a:blip>
          <a:stretch>
            <a:fillRect/>
          </a:stretch>
        </p:blipFill>
        <p:spPr>
          <a:xfrm>
            <a:off x="2228015" y="2986752"/>
            <a:ext cx="153256" cy="153256"/>
          </a:xfrm>
          <a:prstGeom prst="rect">
            <a:avLst/>
          </a:prstGeom>
          <a:ln w="12700">
            <a:miter lim="400000"/>
          </a:ln>
        </p:spPr>
      </p:pic>
      <p:pic>
        <p:nvPicPr>
          <p:cNvPr id="235" name="Development-Operations_containers.png" descr="Development-Operations_containers.png"/>
          <p:cNvPicPr>
            <a:picLocks noChangeAspect="1"/>
          </p:cNvPicPr>
          <p:nvPr/>
        </p:nvPicPr>
        <p:blipFill>
          <a:blip r:embed="rId50">
            <a:extLst/>
          </a:blip>
          <a:stretch>
            <a:fillRect/>
          </a:stretch>
        </p:blipFill>
        <p:spPr>
          <a:xfrm>
            <a:off x="2228015" y="2097190"/>
            <a:ext cx="153256" cy="153256"/>
          </a:xfrm>
          <a:prstGeom prst="rect">
            <a:avLst/>
          </a:prstGeom>
          <a:ln w="12700">
            <a:miter lim="400000"/>
          </a:ln>
        </p:spPr>
      </p:pic>
      <p:pic>
        <p:nvPicPr>
          <p:cNvPr id="236" name="image85.png" descr="image85.png"/>
          <p:cNvPicPr>
            <a:picLocks noChangeAspect="1"/>
          </p:cNvPicPr>
          <p:nvPr/>
        </p:nvPicPr>
        <p:blipFill>
          <a:blip r:embed="rId51">
            <a:extLst/>
          </a:blip>
          <a:stretch>
            <a:fillRect/>
          </a:stretch>
        </p:blipFill>
        <p:spPr>
          <a:xfrm>
            <a:off x="2245608" y="3635509"/>
            <a:ext cx="122605" cy="122605"/>
          </a:xfrm>
          <a:prstGeom prst="rect">
            <a:avLst/>
          </a:prstGeom>
          <a:ln w="12700">
            <a:miter lim="400000"/>
          </a:ln>
        </p:spPr>
      </p:pic>
      <p:pic>
        <p:nvPicPr>
          <p:cNvPr id="237" name="image86.png" descr="image86.png"/>
          <p:cNvPicPr>
            <a:picLocks noChangeAspect="1"/>
          </p:cNvPicPr>
          <p:nvPr/>
        </p:nvPicPr>
        <p:blipFill>
          <a:blip r:embed="rId52">
            <a:extLst/>
          </a:blip>
          <a:stretch>
            <a:fillRect/>
          </a:stretch>
        </p:blipFill>
        <p:spPr>
          <a:xfrm>
            <a:off x="2245608" y="2562725"/>
            <a:ext cx="122605" cy="122605"/>
          </a:xfrm>
          <a:prstGeom prst="rect">
            <a:avLst/>
          </a:prstGeom>
          <a:ln w="12700">
            <a:miter lim="400000"/>
          </a:ln>
        </p:spPr>
      </p:pic>
      <p:pic>
        <p:nvPicPr>
          <p:cNvPr id="238" name="Development-Operations_application-lifecycle-management.png" descr="Development-Operations_application-lifecycle-management.png"/>
          <p:cNvPicPr>
            <a:picLocks noChangeAspect="1"/>
          </p:cNvPicPr>
          <p:nvPr/>
        </p:nvPicPr>
        <p:blipFill>
          <a:blip r:embed="rId53">
            <a:extLst/>
          </a:blip>
          <a:stretch>
            <a:fillRect/>
          </a:stretch>
        </p:blipFill>
        <p:spPr>
          <a:xfrm>
            <a:off x="2228015" y="2315374"/>
            <a:ext cx="153256" cy="153256"/>
          </a:xfrm>
          <a:prstGeom prst="rect">
            <a:avLst/>
          </a:prstGeom>
          <a:ln w="12700">
            <a:miter lim="400000"/>
          </a:ln>
        </p:spPr>
      </p:pic>
      <p:pic>
        <p:nvPicPr>
          <p:cNvPr id="239" name="Development-Operations_devops-resource-management.png" descr="Development-Operations_devops-resource-management.png"/>
          <p:cNvPicPr>
            <a:picLocks noChangeAspect="1"/>
          </p:cNvPicPr>
          <p:nvPr/>
        </p:nvPicPr>
        <p:blipFill>
          <a:blip r:embed="rId54">
            <a:extLst/>
          </a:blip>
          <a:stretch>
            <a:fillRect/>
          </a:stretch>
        </p:blipFill>
        <p:spPr>
          <a:xfrm>
            <a:off x="2228015" y="3194601"/>
            <a:ext cx="153256" cy="153256"/>
          </a:xfrm>
          <a:prstGeom prst="rect">
            <a:avLst/>
          </a:prstGeom>
          <a:ln w="12700">
            <a:miter lim="400000"/>
          </a:ln>
        </p:spPr>
      </p:pic>
      <p:pic>
        <p:nvPicPr>
          <p:cNvPr id="240" name="Development-Operations_oneclick-app-deployment.png" descr="Development-Operations_oneclick-app-deployment.png"/>
          <p:cNvPicPr>
            <a:picLocks noChangeAspect="1"/>
          </p:cNvPicPr>
          <p:nvPr/>
        </p:nvPicPr>
        <p:blipFill>
          <a:blip r:embed="rId55">
            <a:extLst/>
          </a:blip>
          <a:stretch>
            <a:fillRect/>
          </a:stretch>
        </p:blipFill>
        <p:spPr>
          <a:xfrm>
            <a:off x="2228015" y="3405699"/>
            <a:ext cx="153256" cy="153256"/>
          </a:xfrm>
          <a:prstGeom prst="rect">
            <a:avLst/>
          </a:prstGeom>
          <a:ln w="12700">
            <a:miter lim="400000"/>
          </a:ln>
        </p:spPr>
      </p:pic>
      <p:pic>
        <p:nvPicPr>
          <p:cNvPr id="241" name="Development-Operations_lifecycle.png" descr="Development-Operations_lifecycle.png"/>
          <p:cNvPicPr>
            <a:picLocks noChangeAspect="1"/>
          </p:cNvPicPr>
          <p:nvPr/>
        </p:nvPicPr>
        <p:blipFill>
          <a:blip r:embed="rId56">
            <a:extLst/>
          </a:blip>
          <a:stretch>
            <a:fillRect/>
          </a:stretch>
        </p:blipFill>
        <p:spPr>
          <a:xfrm>
            <a:off x="2228015" y="2773170"/>
            <a:ext cx="153256" cy="153256"/>
          </a:xfrm>
          <a:prstGeom prst="rect">
            <a:avLst/>
          </a:prstGeom>
          <a:ln w="12700">
            <a:miter lim="400000"/>
          </a:ln>
        </p:spPr>
      </p:pic>
      <p:sp>
        <p:nvSpPr>
          <p:cNvPr id="242" name="One-click App Deployment"/>
          <p:cNvSpPr/>
          <p:nvPr/>
        </p:nvSpPr>
        <p:spPr>
          <a:xfrm>
            <a:off x="2404282" y="2101048"/>
            <a:ext cx="716162" cy="16872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dirty="0">
                <a:latin typeface="Calibri" charset="0"/>
                <a:ea typeface="Calibri" charset="0"/>
                <a:cs typeface="Calibri" charset="0"/>
              </a:rPr>
              <a:t>One-click App Deployment</a:t>
            </a:r>
          </a:p>
        </p:txBody>
      </p:sp>
      <p:sp>
        <p:nvSpPr>
          <p:cNvPr id="243" name="DevOps Resource Management"/>
          <p:cNvSpPr/>
          <p:nvPr/>
        </p:nvSpPr>
        <p:spPr>
          <a:xfrm>
            <a:off x="2404281" y="2931850"/>
            <a:ext cx="771037" cy="2789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dirty="0">
                <a:latin typeface="Calibri" charset="0"/>
                <a:ea typeface="Calibri" charset="0"/>
                <a:cs typeface="Calibri" charset="0"/>
              </a:rPr>
              <a:t>DevOps Resource Management</a:t>
            </a:r>
          </a:p>
        </p:txBody>
      </p:sp>
      <p:sp>
        <p:nvSpPr>
          <p:cNvPr id="244" name="Application Lifecycle Management"/>
          <p:cNvSpPr/>
          <p:nvPr/>
        </p:nvSpPr>
        <p:spPr>
          <a:xfrm>
            <a:off x="2404283" y="2767433"/>
            <a:ext cx="730745" cy="1717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Application Lifecycle Management</a:t>
            </a:r>
          </a:p>
        </p:txBody>
      </p:sp>
      <p:sp>
        <p:nvSpPr>
          <p:cNvPr id="245" name="Containers"/>
          <p:cNvSpPr/>
          <p:nvPr/>
        </p:nvSpPr>
        <p:spPr>
          <a:xfrm>
            <a:off x="2404282" y="3452536"/>
            <a:ext cx="450778" cy="779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dirty="0">
                <a:latin typeface="Calibri" charset="0"/>
                <a:ea typeface="Calibri" charset="0"/>
                <a:cs typeface="Calibri" charset="0"/>
              </a:rPr>
              <a:t>Containers</a:t>
            </a:r>
          </a:p>
        </p:txBody>
      </p:sp>
      <p:sp>
        <p:nvSpPr>
          <p:cNvPr id="246" name="Triggers"/>
          <p:cNvSpPr/>
          <p:nvPr/>
        </p:nvSpPr>
        <p:spPr>
          <a:xfrm>
            <a:off x="2404282" y="3208638"/>
            <a:ext cx="363684" cy="1251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Triggers</a:t>
            </a:r>
          </a:p>
        </p:txBody>
      </p:sp>
      <p:sp>
        <p:nvSpPr>
          <p:cNvPr id="247" name="Resource Templates"/>
          <p:cNvSpPr/>
          <p:nvPr/>
        </p:nvSpPr>
        <p:spPr>
          <a:xfrm>
            <a:off x="2404283" y="2302603"/>
            <a:ext cx="771035" cy="174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Resource Templates</a:t>
            </a:r>
          </a:p>
        </p:txBody>
      </p:sp>
      <p:sp>
        <p:nvSpPr>
          <p:cNvPr id="248" name="Build and Test"/>
          <p:cNvSpPr/>
          <p:nvPr/>
        </p:nvSpPr>
        <p:spPr>
          <a:xfrm>
            <a:off x="2404282" y="2559278"/>
            <a:ext cx="450778" cy="129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Build and Test</a:t>
            </a:r>
          </a:p>
        </p:txBody>
      </p:sp>
      <p:sp>
        <p:nvSpPr>
          <p:cNvPr id="249" name="Analyze and Debug"/>
          <p:cNvSpPr/>
          <p:nvPr/>
        </p:nvSpPr>
        <p:spPr>
          <a:xfrm>
            <a:off x="2404282" y="3636368"/>
            <a:ext cx="683624" cy="129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Analyze and Debug</a:t>
            </a:r>
          </a:p>
        </p:txBody>
      </p:sp>
      <p:sp>
        <p:nvSpPr>
          <p:cNvPr id="250" name="Rectangle"/>
          <p:cNvSpPr/>
          <p:nvPr/>
        </p:nvSpPr>
        <p:spPr>
          <a:xfrm>
            <a:off x="1172089" y="4040219"/>
            <a:ext cx="2036474" cy="762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pic>
        <p:nvPicPr>
          <p:cNvPr id="251" name="Marchitecture_Infrastructure_compute.png" descr="Marchitecture_Infrastructure_compute.png"/>
          <p:cNvPicPr>
            <a:picLocks noChangeAspect="1"/>
          </p:cNvPicPr>
          <p:nvPr/>
        </p:nvPicPr>
        <p:blipFill>
          <a:blip r:embed="rId57">
            <a:extLst/>
          </a:blip>
          <a:stretch>
            <a:fillRect/>
          </a:stretch>
        </p:blipFill>
        <p:spPr>
          <a:xfrm>
            <a:off x="1196587" y="4129632"/>
            <a:ext cx="153256" cy="153257"/>
          </a:xfrm>
          <a:prstGeom prst="rect">
            <a:avLst/>
          </a:prstGeom>
          <a:ln w="12700">
            <a:miter lim="400000"/>
          </a:ln>
        </p:spPr>
      </p:pic>
      <p:pic>
        <p:nvPicPr>
          <p:cNvPr id="252" name="Marchitecture_Infrastructure_storage.png" descr="Marchitecture_Infrastructure_storage.png"/>
          <p:cNvPicPr>
            <a:picLocks noChangeAspect="1"/>
          </p:cNvPicPr>
          <p:nvPr/>
        </p:nvPicPr>
        <p:blipFill>
          <a:blip r:embed="rId58">
            <a:extLst/>
          </a:blip>
          <a:stretch>
            <a:fillRect/>
          </a:stretch>
        </p:blipFill>
        <p:spPr>
          <a:xfrm>
            <a:off x="1875886" y="4131280"/>
            <a:ext cx="153256" cy="153257"/>
          </a:xfrm>
          <a:prstGeom prst="rect">
            <a:avLst/>
          </a:prstGeom>
          <a:ln w="12700">
            <a:miter lim="400000"/>
          </a:ln>
        </p:spPr>
      </p:pic>
      <p:pic>
        <p:nvPicPr>
          <p:cNvPr id="253" name="Marchitecture_Infrastructure_databases.png" descr="Marchitecture_Infrastructure_databases.png"/>
          <p:cNvPicPr>
            <a:picLocks noChangeAspect="1"/>
          </p:cNvPicPr>
          <p:nvPr/>
        </p:nvPicPr>
        <p:blipFill>
          <a:blip r:embed="rId59">
            <a:extLst/>
          </a:blip>
          <a:stretch>
            <a:fillRect/>
          </a:stretch>
        </p:blipFill>
        <p:spPr>
          <a:xfrm>
            <a:off x="2563589" y="4136314"/>
            <a:ext cx="153256" cy="153257"/>
          </a:xfrm>
          <a:prstGeom prst="rect">
            <a:avLst/>
          </a:prstGeom>
          <a:ln w="12700">
            <a:miter lim="400000"/>
          </a:ln>
        </p:spPr>
      </p:pic>
      <p:pic>
        <p:nvPicPr>
          <p:cNvPr id="254" name="Marchitecture_Infrastructure_CDN.png" descr="Marchitecture_Infrastructure_CDN.png"/>
          <p:cNvPicPr>
            <a:picLocks noChangeAspect="1"/>
          </p:cNvPicPr>
          <p:nvPr/>
        </p:nvPicPr>
        <p:blipFill>
          <a:blip r:embed="rId60">
            <a:extLst/>
          </a:blip>
          <a:stretch>
            <a:fillRect/>
          </a:stretch>
        </p:blipFill>
        <p:spPr>
          <a:xfrm>
            <a:off x="2562856" y="4555677"/>
            <a:ext cx="153256" cy="153257"/>
          </a:xfrm>
          <a:prstGeom prst="rect">
            <a:avLst/>
          </a:prstGeom>
          <a:ln w="12700">
            <a:miter lim="400000"/>
          </a:ln>
        </p:spPr>
      </p:pic>
      <p:pic>
        <p:nvPicPr>
          <p:cNvPr id="255" name="Core-Services_networking-19.png" descr="Core-Services_networking-19.png"/>
          <p:cNvPicPr>
            <a:picLocks noChangeAspect="1"/>
          </p:cNvPicPr>
          <p:nvPr/>
        </p:nvPicPr>
        <p:blipFill>
          <a:blip r:embed="rId61">
            <a:extLst/>
          </a:blip>
          <a:stretch>
            <a:fillRect/>
          </a:stretch>
        </p:blipFill>
        <p:spPr>
          <a:xfrm>
            <a:off x="1879092" y="4557142"/>
            <a:ext cx="153256" cy="153257"/>
          </a:xfrm>
          <a:prstGeom prst="rect">
            <a:avLst/>
          </a:prstGeom>
          <a:ln w="12700">
            <a:miter lim="400000"/>
          </a:ln>
        </p:spPr>
      </p:pic>
      <p:sp>
        <p:nvSpPr>
          <p:cNvPr id="256" name="Compute VMs, Auto-scaling, Load Balancing, Containers, Virtual Private Servers, Batch Computing, Cloud Functions, Elastic GPUs, Edge Computing"/>
          <p:cNvSpPr/>
          <p:nvPr/>
        </p:nvSpPr>
        <p:spPr>
          <a:xfrm>
            <a:off x="1375383" y="4266842"/>
            <a:ext cx="450778" cy="64182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dirty="0">
                <a:latin typeface="Calibri" charset="0"/>
                <a:ea typeface="Calibri" charset="0"/>
                <a:cs typeface="Calibri" charset="0"/>
              </a:rPr>
              <a:t>Compute</a:t>
            </a:r>
            <a:br>
              <a:rPr sz="675" dirty="0">
                <a:latin typeface="Calibri" charset="0"/>
                <a:ea typeface="Calibri" charset="0"/>
                <a:cs typeface="Calibri" charset="0"/>
              </a:rPr>
            </a:br>
            <a:r>
              <a:rPr sz="500" dirty="0">
                <a:latin typeface="Calibri" charset="0"/>
                <a:ea typeface="Calibri" charset="0"/>
                <a:cs typeface="Calibri" charset="0"/>
              </a:rPr>
              <a:t>VMs, Auto-scaling, Load Balancing, Containers, Virtual Private Servers, Batch Computing, Cloud Functions, Elastic GPUs, Edge Computing</a:t>
            </a:r>
          </a:p>
        </p:txBody>
      </p:sp>
      <p:sp>
        <p:nvSpPr>
          <p:cNvPr id="257" name="Storage…"/>
          <p:cNvSpPr/>
          <p:nvPr/>
        </p:nvSpPr>
        <p:spPr>
          <a:xfrm>
            <a:off x="2051924" y="4139019"/>
            <a:ext cx="488726" cy="3798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dirty="0">
                <a:latin typeface="Calibri" charset="0"/>
                <a:ea typeface="Calibri" charset="0"/>
                <a:cs typeface="Calibri" charset="0"/>
              </a:rPr>
              <a:t>Storage</a:t>
            </a:r>
          </a:p>
          <a:p>
            <a:pPr defTabSz="256673">
              <a:defRPr sz="1100"/>
            </a:pPr>
            <a:r>
              <a:rPr sz="500" dirty="0">
                <a:latin typeface="Calibri" charset="0"/>
                <a:ea typeface="Calibri" charset="0"/>
                <a:cs typeface="Calibri" charset="0"/>
              </a:rPr>
              <a:t>Object, Blocks, File, Archivals, Import/Export, Exabyte-scale data transfer</a:t>
            </a:r>
          </a:p>
        </p:txBody>
      </p:sp>
      <p:sp>
        <p:nvSpPr>
          <p:cNvPr id="258" name="CDN"/>
          <p:cNvSpPr/>
          <p:nvPr/>
        </p:nvSpPr>
        <p:spPr>
          <a:xfrm>
            <a:off x="2737310" y="4606313"/>
            <a:ext cx="200319" cy="5958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CDN</a:t>
            </a:r>
          </a:p>
        </p:txBody>
      </p:sp>
      <p:sp>
        <p:nvSpPr>
          <p:cNvPr id="259" name="Databases…"/>
          <p:cNvSpPr/>
          <p:nvPr/>
        </p:nvSpPr>
        <p:spPr>
          <a:xfrm>
            <a:off x="2737310" y="4119355"/>
            <a:ext cx="411146" cy="46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a:latin typeface="Calibri" charset="0"/>
                <a:ea typeface="Calibri" charset="0"/>
                <a:cs typeface="Calibri" charset="0"/>
              </a:rPr>
              <a:t>Databases</a:t>
            </a:r>
          </a:p>
          <a:p>
            <a:pPr defTabSz="309563">
              <a:defRPr sz="1100"/>
            </a:pPr>
            <a:r>
              <a:rPr sz="413">
                <a:latin typeface="Calibri" charset="0"/>
                <a:ea typeface="Calibri" charset="0"/>
                <a:cs typeface="Calibri" charset="0"/>
              </a:rPr>
              <a:t>Relational, NoSQL, Caching, Migration, PostgreSQL compatible</a:t>
            </a:r>
          </a:p>
        </p:txBody>
      </p:sp>
      <p:sp>
        <p:nvSpPr>
          <p:cNvPr id="260" name="Networking…"/>
          <p:cNvSpPr/>
          <p:nvPr/>
        </p:nvSpPr>
        <p:spPr>
          <a:xfrm>
            <a:off x="2051924" y="4485124"/>
            <a:ext cx="464152" cy="3128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a:latin typeface="Calibri" charset="0"/>
                <a:ea typeface="Calibri" charset="0"/>
                <a:cs typeface="Calibri" charset="0"/>
              </a:rPr>
              <a:t>Networking</a:t>
            </a:r>
          </a:p>
          <a:p>
            <a:pPr defTabSz="309563">
              <a:defRPr sz="1100"/>
            </a:pPr>
            <a:r>
              <a:rPr sz="413">
                <a:latin typeface="Calibri" charset="0"/>
                <a:ea typeface="Calibri" charset="0"/>
                <a:cs typeface="Calibri" charset="0"/>
              </a:rPr>
              <a:t>VPC, DX, DNS</a:t>
            </a:r>
          </a:p>
        </p:txBody>
      </p:sp>
      <p:sp>
        <p:nvSpPr>
          <p:cNvPr id="261" name="Rectangle"/>
          <p:cNvSpPr/>
          <p:nvPr/>
        </p:nvSpPr>
        <p:spPr>
          <a:xfrm>
            <a:off x="3253923" y="4040219"/>
            <a:ext cx="3657168" cy="762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pic>
        <p:nvPicPr>
          <p:cNvPr id="262" name="Marchitecture_Security_identity-access.png" descr="Marchitecture_Security_identity-access.png"/>
          <p:cNvPicPr>
            <a:picLocks noChangeAspect="1"/>
          </p:cNvPicPr>
          <p:nvPr/>
        </p:nvPicPr>
        <p:blipFill>
          <a:blip r:embed="rId62">
            <a:extLst/>
          </a:blip>
          <a:stretch>
            <a:fillRect/>
          </a:stretch>
        </p:blipFill>
        <p:spPr>
          <a:xfrm>
            <a:off x="3309699" y="4151536"/>
            <a:ext cx="153256" cy="153257"/>
          </a:xfrm>
          <a:prstGeom prst="rect">
            <a:avLst/>
          </a:prstGeom>
          <a:ln w="12700">
            <a:miter lim="400000"/>
          </a:ln>
        </p:spPr>
      </p:pic>
      <p:sp>
        <p:nvSpPr>
          <p:cNvPr id="263" name="Identity Management"/>
          <p:cNvSpPr/>
          <p:nvPr/>
        </p:nvSpPr>
        <p:spPr>
          <a:xfrm>
            <a:off x="3498329" y="4155028"/>
            <a:ext cx="480128" cy="1462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Identity Management</a:t>
            </a:r>
          </a:p>
        </p:txBody>
      </p:sp>
      <p:pic>
        <p:nvPicPr>
          <p:cNvPr id="264" name="Marchitecture_Security_encryption-keys.png" descr="Marchitecture_Security_encryption-keys.png"/>
          <p:cNvPicPr>
            <a:picLocks noChangeAspect="1"/>
          </p:cNvPicPr>
          <p:nvPr/>
        </p:nvPicPr>
        <p:blipFill>
          <a:blip r:embed="rId63">
            <a:extLst/>
          </a:blip>
          <a:stretch>
            <a:fillRect/>
          </a:stretch>
        </p:blipFill>
        <p:spPr>
          <a:xfrm>
            <a:off x="3975057" y="4473654"/>
            <a:ext cx="153256" cy="153257"/>
          </a:xfrm>
          <a:prstGeom prst="rect">
            <a:avLst/>
          </a:prstGeom>
          <a:ln w="12700">
            <a:miter lim="400000"/>
          </a:ln>
        </p:spPr>
      </p:pic>
      <p:sp>
        <p:nvSpPr>
          <p:cNvPr id="265" name="Key Management  &amp; Storage"/>
          <p:cNvSpPr/>
          <p:nvPr/>
        </p:nvSpPr>
        <p:spPr>
          <a:xfrm>
            <a:off x="4171836" y="4459188"/>
            <a:ext cx="543555" cy="18218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a:latin typeface="Calibri" charset="0"/>
                <a:ea typeface="Calibri" charset="0"/>
                <a:cs typeface="Calibri" charset="0"/>
              </a:rPr>
              <a:t>Key Management </a:t>
            </a:r>
            <a:br>
              <a:rPr sz="675">
                <a:latin typeface="Calibri" charset="0"/>
                <a:ea typeface="Calibri" charset="0"/>
                <a:cs typeface="Calibri" charset="0"/>
              </a:rPr>
            </a:br>
            <a:r>
              <a:rPr sz="675">
                <a:latin typeface="Calibri" charset="0"/>
                <a:ea typeface="Calibri" charset="0"/>
                <a:cs typeface="Calibri" charset="0"/>
              </a:rPr>
              <a:t>&amp; Storage</a:t>
            </a:r>
          </a:p>
        </p:txBody>
      </p:sp>
      <p:pic>
        <p:nvPicPr>
          <p:cNvPr id="266" name="Marchitecture_Security_monitoring.png" descr="Marchitecture_Security_monitoring.png"/>
          <p:cNvPicPr>
            <a:picLocks noChangeAspect="1"/>
          </p:cNvPicPr>
          <p:nvPr/>
        </p:nvPicPr>
        <p:blipFill>
          <a:blip r:embed="rId64">
            <a:extLst/>
          </a:blip>
          <a:stretch>
            <a:fillRect/>
          </a:stretch>
        </p:blipFill>
        <p:spPr>
          <a:xfrm>
            <a:off x="4761524" y="4151536"/>
            <a:ext cx="153256" cy="153257"/>
          </a:xfrm>
          <a:prstGeom prst="rect">
            <a:avLst/>
          </a:prstGeom>
          <a:ln w="12700">
            <a:miter lim="400000"/>
          </a:ln>
        </p:spPr>
      </p:pic>
      <p:sp>
        <p:nvSpPr>
          <p:cNvPr id="267" name="Monitoring &amp; Logs"/>
          <p:cNvSpPr/>
          <p:nvPr/>
        </p:nvSpPr>
        <p:spPr>
          <a:xfrm>
            <a:off x="4970886" y="4143388"/>
            <a:ext cx="408193" cy="1781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Monitoring &amp; Logs</a:t>
            </a:r>
          </a:p>
        </p:txBody>
      </p:sp>
      <p:pic>
        <p:nvPicPr>
          <p:cNvPr id="268" name="Marchitecture_Security_configuration.png" descr="Marchitecture_Security_configuration.png"/>
          <p:cNvPicPr>
            <a:picLocks noChangeAspect="1"/>
          </p:cNvPicPr>
          <p:nvPr/>
        </p:nvPicPr>
        <p:blipFill>
          <a:blip r:embed="rId65">
            <a:extLst/>
          </a:blip>
          <a:stretch>
            <a:fillRect/>
          </a:stretch>
        </p:blipFill>
        <p:spPr>
          <a:xfrm>
            <a:off x="3309699" y="4473654"/>
            <a:ext cx="153256" cy="153257"/>
          </a:xfrm>
          <a:prstGeom prst="rect">
            <a:avLst/>
          </a:prstGeom>
          <a:ln w="12700">
            <a:miter lim="400000"/>
          </a:ln>
        </p:spPr>
      </p:pic>
      <p:sp>
        <p:nvSpPr>
          <p:cNvPr id="269" name="Configuration Compliance"/>
          <p:cNvSpPr/>
          <p:nvPr/>
        </p:nvSpPr>
        <p:spPr>
          <a:xfrm>
            <a:off x="3500507" y="4473655"/>
            <a:ext cx="474547" cy="16772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Configuration Compliance</a:t>
            </a:r>
          </a:p>
        </p:txBody>
      </p:sp>
      <p:pic>
        <p:nvPicPr>
          <p:cNvPr id="270" name="Security&amp;Compliance_web-application-firewall.png" descr="Security&amp;Compliance_web-application-firewall.png"/>
          <p:cNvPicPr>
            <a:picLocks noChangeAspect="1"/>
          </p:cNvPicPr>
          <p:nvPr/>
        </p:nvPicPr>
        <p:blipFill>
          <a:blip r:embed="rId66">
            <a:extLst/>
          </a:blip>
          <a:stretch>
            <a:fillRect/>
          </a:stretch>
        </p:blipFill>
        <p:spPr>
          <a:xfrm>
            <a:off x="6124215" y="4151536"/>
            <a:ext cx="153256" cy="153257"/>
          </a:xfrm>
          <a:prstGeom prst="rect">
            <a:avLst/>
          </a:prstGeom>
          <a:ln w="12700">
            <a:miter lim="400000"/>
          </a:ln>
        </p:spPr>
      </p:pic>
      <p:sp>
        <p:nvSpPr>
          <p:cNvPr id="271" name="Web Application Firewall"/>
          <p:cNvSpPr/>
          <p:nvPr/>
        </p:nvSpPr>
        <p:spPr>
          <a:xfrm>
            <a:off x="6307556" y="4149499"/>
            <a:ext cx="574927" cy="157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Web Application Firewall</a:t>
            </a:r>
          </a:p>
        </p:txBody>
      </p:sp>
      <p:pic>
        <p:nvPicPr>
          <p:cNvPr id="272" name="Security&amp;Compliance_assesment-reporting.png" descr="Security&amp;Compliance_assesment-reporting.png"/>
          <p:cNvPicPr>
            <a:picLocks noChangeAspect="1"/>
          </p:cNvPicPr>
          <p:nvPr/>
        </p:nvPicPr>
        <p:blipFill>
          <a:blip r:embed="rId67">
            <a:extLst/>
          </a:blip>
          <a:stretch>
            <a:fillRect/>
          </a:stretch>
        </p:blipFill>
        <p:spPr>
          <a:xfrm>
            <a:off x="5399611" y="4151537"/>
            <a:ext cx="153256" cy="153256"/>
          </a:xfrm>
          <a:prstGeom prst="rect">
            <a:avLst/>
          </a:prstGeom>
          <a:ln w="12700">
            <a:miter lim="400000"/>
          </a:ln>
        </p:spPr>
      </p:pic>
      <p:sp>
        <p:nvSpPr>
          <p:cNvPr id="273" name="Assessment &amp; Reporting"/>
          <p:cNvSpPr/>
          <p:nvPr/>
        </p:nvSpPr>
        <p:spPr>
          <a:xfrm>
            <a:off x="5580030" y="4121418"/>
            <a:ext cx="574927" cy="2134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a:latin typeface="Calibri" charset="0"/>
                <a:ea typeface="Calibri" charset="0"/>
                <a:cs typeface="Calibri" charset="0"/>
              </a:rPr>
              <a:t>Assessment</a:t>
            </a:r>
            <a:br>
              <a:rPr sz="675">
                <a:latin typeface="Calibri" charset="0"/>
                <a:ea typeface="Calibri" charset="0"/>
                <a:cs typeface="Calibri" charset="0"/>
              </a:rPr>
            </a:br>
            <a:r>
              <a:rPr sz="675">
                <a:latin typeface="Calibri" charset="0"/>
                <a:ea typeface="Calibri" charset="0"/>
                <a:cs typeface="Calibri" charset="0"/>
              </a:rPr>
              <a:t>&amp; Reporting</a:t>
            </a:r>
          </a:p>
        </p:txBody>
      </p:sp>
      <p:pic>
        <p:nvPicPr>
          <p:cNvPr id="274" name="Security-Compliance_resource-usage-auditing.png" descr="Security-Compliance_resource-usage-auditing.png"/>
          <p:cNvPicPr>
            <a:picLocks noChangeAspect="1"/>
          </p:cNvPicPr>
          <p:nvPr/>
        </p:nvPicPr>
        <p:blipFill>
          <a:blip r:embed="rId68">
            <a:extLst/>
          </a:blip>
          <a:stretch>
            <a:fillRect/>
          </a:stretch>
        </p:blipFill>
        <p:spPr>
          <a:xfrm>
            <a:off x="5400634" y="4473654"/>
            <a:ext cx="153256" cy="153257"/>
          </a:xfrm>
          <a:prstGeom prst="rect">
            <a:avLst/>
          </a:prstGeom>
          <a:ln w="12700">
            <a:miter lim="400000"/>
          </a:ln>
        </p:spPr>
      </p:pic>
      <p:sp>
        <p:nvSpPr>
          <p:cNvPr id="275" name="Resource &amp; Usage Auditing"/>
          <p:cNvSpPr/>
          <p:nvPr/>
        </p:nvSpPr>
        <p:spPr>
          <a:xfrm>
            <a:off x="5585281" y="4455033"/>
            <a:ext cx="569676" cy="2103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Resource &amp; Usage Auditing</a:t>
            </a:r>
          </a:p>
        </p:txBody>
      </p:sp>
      <p:pic>
        <p:nvPicPr>
          <p:cNvPr id="276" name="Marchitecture_Security_virtual-private-networks.png" descr="Marchitecture_Security_virtual-private-networks.png"/>
          <p:cNvPicPr>
            <a:picLocks noChangeAspect="1"/>
          </p:cNvPicPr>
          <p:nvPr/>
        </p:nvPicPr>
        <p:blipFill>
          <a:blip r:embed="rId69">
            <a:extLst/>
          </a:blip>
          <a:stretch>
            <a:fillRect/>
          </a:stretch>
        </p:blipFill>
        <p:spPr>
          <a:xfrm>
            <a:off x="3975057" y="4151537"/>
            <a:ext cx="153256" cy="153256"/>
          </a:xfrm>
          <a:prstGeom prst="rect">
            <a:avLst/>
          </a:prstGeom>
          <a:ln w="12700">
            <a:miter lim="400000"/>
          </a:ln>
        </p:spPr>
      </p:pic>
      <p:sp>
        <p:nvSpPr>
          <p:cNvPr id="277" name="Access Control"/>
          <p:cNvSpPr/>
          <p:nvPr/>
        </p:nvSpPr>
        <p:spPr>
          <a:xfrm>
            <a:off x="4165483" y="4167722"/>
            <a:ext cx="480128" cy="1208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Access Control</a:t>
            </a:r>
          </a:p>
        </p:txBody>
      </p:sp>
      <p:sp>
        <p:nvSpPr>
          <p:cNvPr id="278" name="Account Grouping"/>
          <p:cNvSpPr/>
          <p:nvPr/>
        </p:nvSpPr>
        <p:spPr>
          <a:xfrm>
            <a:off x="4972723" y="4427462"/>
            <a:ext cx="393719" cy="24564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Account Grouping</a:t>
            </a:r>
          </a:p>
        </p:txBody>
      </p:sp>
      <p:pic>
        <p:nvPicPr>
          <p:cNvPr id="279" name="image35.png" descr="image35.png"/>
          <p:cNvPicPr>
            <a:picLocks noChangeAspect="1"/>
          </p:cNvPicPr>
          <p:nvPr/>
        </p:nvPicPr>
        <p:blipFill>
          <a:blip r:embed="rId70">
            <a:extLst/>
          </a:blip>
          <a:stretch>
            <a:fillRect/>
          </a:stretch>
        </p:blipFill>
        <p:spPr>
          <a:xfrm>
            <a:off x="4776850" y="4488980"/>
            <a:ext cx="122605" cy="122605"/>
          </a:xfrm>
          <a:prstGeom prst="rect">
            <a:avLst/>
          </a:prstGeom>
          <a:ln w="12700">
            <a:miter lim="400000"/>
          </a:ln>
        </p:spPr>
      </p:pic>
      <p:sp>
        <p:nvSpPr>
          <p:cNvPr id="280" name="DDOS Protection"/>
          <p:cNvSpPr/>
          <p:nvPr/>
        </p:nvSpPr>
        <p:spPr>
          <a:xfrm>
            <a:off x="6307402" y="4471617"/>
            <a:ext cx="622613" cy="157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DDOS Protection</a:t>
            </a:r>
          </a:p>
        </p:txBody>
      </p:sp>
      <p:pic>
        <p:nvPicPr>
          <p:cNvPr id="281" name="image36.png" descr="image36.png"/>
          <p:cNvPicPr>
            <a:picLocks noChangeAspect="1"/>
          </p:cNvPicPr>
          <p:nvPr/>
        </p:nvPicPr>
        <p:blipFill>
          <a:blip r:embed="rId71">
            <a:extLst/>
          </a:blip>
          <a:stretch>
            <a:fillRect/>
          </a:stretch>
        </p:blipFill>
        <p:spPr>
          <a:xfrm>
            <a:off x="6141823" y="4488980"/>
            <a:ext cx="122605" cy="122605"/>
          </a:xfrm>
          <a:prstGeom prst="rect">
            <a:avLst/>
          </a:prstGeom>
          <a:ln w="12700">
            <a:miter lim="400000"/>
          </a:ln>
        </p:spPr>
      </p:pic>
      <p:sp>
        <p:nvSpPr>
          <p:cNvPr id="282" name="Rectangle"/>
          <p:cNvSpPr/>
          <p:nvPr/>
        </p:nvSpPr>
        <p:spPr>
          <a:xfrm>
            <a:off x="339616" y="1049044"/>
            <a:ext cx="8485308" cy="118795"/>
          </a:xfrm>
          <a:prstGeom prst="rect">
            <a:avLst/>
          </a:prstGeom>
          <a:solidFill>
            <a:srgbClr val="9179F7"/>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pic>
        <p:nvPicPr>
          <p:cNvPr id="283" name="Marchitecture_Support_support.png" descr="Marchitecture_Support_support.png"/>
          <p:cNvPicPr>
            <a:picLocks noChangeAspect="1"/>
          </p:cNvPicPr>
          <p:nvPr/>
        </p:nvPicPr>
        <p:blipFill>
          <a:blip r:embed="rId72">
            <a:extLst/>
          </a:blip>
          <a:stretch>
            <a:fillRect/>
          </a:stretch>
        </p:blipFill>
        <p:spPr>
          <a:xfrm>
            <a:off x="400757" y="1220957"/>
            <a:ext cx="153256" cy="153256"/>
          </a:xfrm>
          <a:prstGeom prst="rect">
            <a:avLst/>
          </a:prstGeom>
          <a:ln w="12700">
            <a:miter lim="400000"/>
          </a:ln>
        </p:spPr>
      </p:pic>
      <p:pic>
        <p:nvPicPr>
          <p:cNvPr id="284" name="Marchitecture_Support_professional-services.png" descr="Marchitecture_Support_professional-services.png"/>
          <p:cNvPicPr>
            <a:picLocks noChangeAspect="1"/>
          </p:cNvPicPr>
          <p:nvPr/>
        </p:nvPicPr>
        <p:blipFill>
          <a:blip r:embed="rId73">
            <a:extLst/>
          </a:blip>
          <a:stretch>
            <a:fillRect/>
          </a:stretch>
        </p:blipFill>
        <p:spPr>
          <a:xfrm>
            <a:off x="1351353" y="1220957"/>
            <a:ext cx="153256" cy="153257"/>
          </a:xfrm>
          <a:prstGeom prst="rect">
            <a:avLst/>
          </a:prstGeom>
          <a:ln w="12700">
            <a:miter lim="400000"/>
          </a:ln>
        </p:spPr>
      </p:pic>
      <p:pic>
        <p:nvPicPr>
          <p:cNvPr id="285" name="Marchitecture_Support_account-management.png" descr="Marchitecture_Support_account-management.png"/>
          <p:cNvPicPr>
            <a:picLocks noChangeAspect="1"/>
          </p:cNvPicPr>
          <p:nvPr/>
        </p:nvPicPr>
        <p:blipFill>
          <a:blip r:embed="rId74">
            <a:extLst/>
          </a:blip>
          <a:stretch>
            <a:fillRect/>
          </a:stretch>
        </p:blipFill>
        <p:spPr>
          <a:xfrm>
            <a:off x="6077282" y="1220957"/>
            <a:ext cx="153256" cy="153256"/>
          </a:xfrm>
          <a:prstGeom prst="rect">
            <a:avLst/>
          </a:prstGeom>
          <a:ln w="12700">
            <a:miter lim="400000"/>
          </a:ln>
        </p:spPr>
      </p:pic>
      <p:pic>
        <p:nvPicPr>
          <p:cNvPr id="286" name="Marchitecture_Support_partner-ecosystem.png" descr="Marchitecture_Support_partner-ecosystem.png"/>
          <p:cNvPicPr>
            <a:picLocks noChangeAspect="1"/>
          </p:cNvPicPr>
          <p:nvPr/>
        </p:nvPicPr>
        <p:blipFill>
          <a:blip r:embed="rId75">
            <a:extLst/>
          </a:blip>
          <a:stretch>
            <a:fillRect/>
          </a:stretch>
        </p:blipFill>
        <p:spPr>
          <a:xfrm>
            <a:off x="3217275" y="1220957"/>
            <a:ext cx="153256" cy="153256"/>
          </a:xfrm>
          <a:prstGeom prst="rect">
            <a:avLst/>
          </a:prstGeom>
          <a:ln w="12700">
            <a:miter lim="400000"/>
          </a:ln>
        </p:spPr>
      </p:pic>
      <p:pic>
        <p:nvPicPr>
          <p:cNvPr id="287" name="Marchitecture_Support_solutions-architects.png" descr="Marchitecture_Support_solutions-architects.png"/>
          <p:cNvPicPr>
            <a:picLocks noChangeAspect="1"/>
          </p:cNvPicPr>
          <p:nvPr/>
        </p:nvPicPr>
        <p:blipFill>
          <a:blip r:embed="rId76">
            <a:extLst/>
          </a:blip>
          <a:stretch>
            <a:fillRect/>
          </a:stretch>
        </p:blipFill>
        <p:spPr>
          <a:xfrm>
            <a:off x="5077387" y="1220957"/>
            <a:ext cx="153256" cy="153256"/>
          </a:xfrm>
          <a:prstGeom prst="rect">
            <a:avLst/>
          </a:prstGeom>
          <a:ln w="12700">
            <a:miter lim="400000"/>
          </a:ln>
        </p:spPr>
      </p:pic>
      <p:pic>
        <p:nvPicPr>
          <p:cNvPr id="288" name="Marchitecture_Support_training-certification.png" descr="Marchitecture_Support_training-certification.png"/>
          <p:cNvPicPr>
            <a:picLocks noChangeAspect="1"/>
          </p:cNvPicPr>
          <p:nvPr/>
        </p:nvPicPr>
        <p:blipFill>
          <a:blip r:embed="rId77">
            <a:extLst/>
          </a:blip>
          <a:stretch>
            <a:fillRect/>
          </a:stretch>
        </p:blipFill>
        <p:spPr>
          <a:xfrm>
            <a:off x="4179838" y="1220957"/>
            <a:ext cx="153256" cy="153257"/>
          </a:xfrm>
          <a:prstGeom prst="rect">
            <a:avLst/>
          </a:prstGeom>
          <a:ln w="12700">
            <a:miter lim="400000"/>
          </a:ln>
        </p:spPr>
      </p:pic>
      <p:pic>
        <p:nvPicPr>
          <p:cNvPr id="289" name="Marchitecture_Support_security-pricing-reports.png" descr="Marchitecture_Support_security-pricing-reports.png"/>
          <p:cNvPicPr>
            <a:picLocks noChangeAspect="1"/>
          </p:cNvPicPr>
          <p:nvPr/>
        </p:nvPicPr>
        <p:blipFill>
          <a:blip r:embed="rId78">
            <a:extLst/>
          </a:blip>
          <a:stretch>
            <a:fillRect/>
          </a:stretch>
        </p:blipFill>
        <p:spPr>
          <a:xfrm>
            <a:off x="6978373" y="1220957"/>
            <a:ext cx="153256" cy="153257"/>
          </a:xfrm>
          <a:prstGeom prst="rect">
            <a:avLst/>
          </a:prstGeom>
          <a:ln w="12700">
            <a:miter lim="400000"/>
          </a:ln>
        </p:spPr>
      </p:pic>
      <p:pic>
        <p:nvPicPr>
          <p:cNvPr id="290" name="image26.png" descr="image26.png"/>
          <p:cNvPicPr>
            <a:picLocks noChangeAspect="1"/>
          </p:cNvPicPr>
          <p:nvPr/>
        </p:nvPicPr>
        <p:blipFill>
          <a:blip r:embed="rId79">
            <a:extLst/>
          </a:blip>
          <a:stretch>
            <a:fillRect/>
          </a:stretch>
        </p:blipFill>
        <p:spPr>
          <a:xfrm>
            <a:off x="2221938" y="1220957"/>
            <a:ext cx="153256" cy="153256"/>
          </a:xfrm>
          <a:prstGeom prst="rect">
            <a:avLst/>
          </a:prstGeom>
          <a:ln w="12700">
            <a:miter lim="400000"/>
          </a:ln>
        </p:spPr>
      </p:pic>
      <p:sp>
        <p:nvSpPr>
          <p:cNvPr id="291" name="Support"/>
          <p:cNvSpPr/>
          <p:nvPr/>
        </p:nvSpPr>
        <p:spPr>
          <a:xfrm>
            <a:off x="589722" y="1267793"/>
            <a:ext cx="482877" cy="702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Support</a:t>
            </a:r>
          </a:p>
        </p:txBody>
      </p:sp>
      <p:sp>
        <p:nvSpPr>
          <p:cNvPr id="292" name="Professional Services"/>
          <p:cNvSpPr/>
          <p:nvPr/>
        </p:nvSpPr>
        <p:spPr>
          <a:xfrm>
            <a:off x="1528189" y="1237142"/>
            <a:ext cx="543555" cy="157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a:latin typeface="Calibri" charset="0"/>
                <a:ea typeface="Calibri" charset="0"/>
                <a:cs typeface="Calibri" charset="0"/>
              </a:rPr>
              <a:t>Professional</a:t>
            </a:r>
            <a:br>
              <a:rPr sz="675">
                <a:latin typeface="Calibri" charset="0"/>
                <a:ea typeface="Calibri" charset="0"/>
                <a:cs typeface="Calibri" charset="0"/>
              </a:rPr>
            </a:br>
            <a:r>
              <a:rPr sz="675">
                <a:latin typeface="Calibri" charset="0"/>
                <a:ea typeface="Calibri" charset="0"/>
                <a:cs typeface="Calibri" charset="0"/>
              </a:rPr>
              <a:t>Services</a:t>
            </a:r>
          </a:p>
        </p:txBody>
      </p:sp>
      <p:sp>
        <p:nvSpPr>
          <p:cNvPr id="293" name="Optimization Guidance"/>
          <p:cNvSpPr/>
          <p:nvPr/>
        </p:nvSpPr>
        <p:spPr>
          <a:xfrm>
            <a:off x="2398705" y="1228657"/>
            <a:ext cx="498908" cy="14695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Optimization Guidance</a:t>
            </a:r>
          </a:p>
        </p:txBody>
      </p:sp>
      <p:sp>
        <p:nvSpPr>
          <p:cNvPr id="294" name="Partner Ecosystem"/>
          <p:cNvSpPr/>
          <p:nvPr/>
        </p:nvSpPr>
        <p:spPr>
          <a:xfrm>
            <a:off x="3395875" y="1215929"/>
            <a:ext cx="539470" cy="1646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a:latin typeface="Calibri" charset="0"/>
                <a:ea typeface="Calibri" charset="0"/>
                <a:cs typeface="Calibri" charset="0"/>
              </a:rPr>
              <a:t>Partner</a:t>
            </a:r>
            <a:br>
              <a:rPr sz="675">
                <a:latin typeface="Calibri" charset="0"/>
                <a:ea typeface="Calibri" charset="0"/>
                <a:cs typeface="Calibri" charset="0"/>
              </a:rPr>
            </a:br>
            <a:r>
              <a:rPr sz="675">
                <a:latin typeface="Calibri" charset="0"/>
                <a:ea typeface="Calibri" charset="0"/>
                <a:cs typeface="Calibri" charset="0"/>
              </a:rPr>
              <a:t>Ecosystem</a:t>
            </a:r>
          </a:p>
        </p:txBody>
      </p:sp>
      <p:sp>
        <p:nvSpPr>
          <p:cNvPr id="295" name="Training &amp; Certification"/>
          <p:cNvSpPr/>
          <p:nvPr/>
        </p:nvSpPr>
        <p:spPr>
          <a:xfrm>
            <a:off x="4352851" y="1215929"/>
            <a:ext cx="539470" cy="1698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Training &amp; Certification</a:t>
            </a:r>
          </a:p>
        </p:txBody>
      </p:sp>
      <p:sp>
        <p:nvSpPr>
          <p:cNvPr id="296" name="Solutions Management"/>
          <p:cNvSpPr/>
          <p:nvPr/>
        </p:nvSpPr>
        <p:spPr>
          <a:xfrm>
            <a:off x="5252412" y="1237142"/>
            <a:ext cx="753255" cy="14049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Solutions Management</a:t>
            </a:r>
          </a:p>
        </p:txBody>
      </p:sp>
      <p:sp>
        <p:nvSpPr>
          <p:cNvPr id="297" name="Account Management"/>
          <p:cNvSpPr/>
          <p:nvPr/>
        </p:nvSpPr>
        <p:spPr>
          <a:xfrm>
            <a:off x="6249097" y="1205060"/>
            <a:ext cx="557814" cy="190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Account Management</a:t>
            </a:r>
          </a:p>
        </p:txBody>
      </p:sp>
      <p:sp>
        <p:nvSpPr>
          <p:cNvPr id="298" name="Security &amp; Billing Reports"/>
          <p:cNvSpPr/>
          <p:nvPr/>
        </p:nvSpPr>
        <p:spPr>
          <a:xfrm>
            <a:off x="7161527" y="1228658"/>
            <a:ext cx="774452" cy="15325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Security &amp; Billing Reports</a:t>
            </a:r>
          </a:p>
        </p:txBody>
      </p:sp>
      <p:sp>
        <p:nvSpPr>
          <p:cNvPr id="299" name="Personalized Dashboard"/>
          <p:cNvSpPr/>
          <p:nvPr/>
        </p:nvSpPr>
        <p:spPr>
          <a:xfrm>
            <a:off x="8314760" y="1237142"/>
            <a:ext cx="488726" cy="1362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Personalized Dashboard</a:t>
            </a:r>
          </a:p>
        </p:txBody>
      </p:sp>
      <p:sp>
        <p:nvSpPr>
          <p:cNvPr id="300" name="TECHNICAL &amp; BUSINESS SUPPORT"/>
          <p:cNvSpPr/>
          <p:nvPr/>
        </p:nvSpPr>
        <p:spPr>
          <a:xfrm>
            <a:off x="3529181" y="1070189"/>
            <a:ext cx="1803128" cy="10598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TECHNICAL &amp; BUSINESS SUPPORT</a:t>
            </a:r>
          </a:p>
        </p:txBody>
      </p:sp>
      <p:sp>
        <p:nvSpPr>
          <p:cNvPr id="301" name="MARKETPLACE"/>
          <p:cNvSpPr/>
          <p:nvPr/>
        </p:nvSpPr>
        <p:spPr>
          <a:xfrm>
            <a:off x="3830114" y="1508278"/>
            <a:ext cx="1201263" cy="8541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MARKETPLACE</a:t>
            </a:r>
          </a:p>
        </p:txBody>
      </p:sp>
      <p:sp>
        <p:nvSpPr>
          <p:cNvPr id="302" name="Rectangle"/>
          <p:cNvSpPr/>
          <p:nvPr/>
        </p:nvSpPr>
        <p:spPr>
          <a:xfrm>
            <a:off x="6950003" y="4040219"/>
            <a:ext cx="1878450" cy="762000"/>
          </a:xfrm>
          <a:prstGeom prst="rect">
            <a:avLst/>
          </a:prstGeom>
          <a:solidFill>
            <a:schemeClr val="bg1"/>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pic>
        <p:nvPicPr>
          <p:cNvPr id="303" name="pasted-image.pdf" descr="pasted-image.pdf"/>
          <p:cNvPicPr>
            <a:picLocks noChangeAspect="1"/>
          </p:cNvPicPr>
          <p:nvPr/>
        </p:nvPicPr>
        <p:blipFill>
          <a:blip r:embed="rId80">
            <a:extLst/>
          </a:blip>
          <a:stretch>
            <a:fillRect/>
          </a:stretch>
        </p:blipFill>
        <p:spPr>
          <a:xfrm>
            <a:off x="7017570" y="4488760"/>
            <a:ext cx="123037" cy="123045"/>
          </a:xfrm>
          <a:prstGeom prst="rect">
            <a:avLst/>
          </a:prstGeom>
          <a:ln w="12700">
            <a:miter lim="400000"/>
          </a:ln>
        </p:spPr>
      </p:pic>
      <p:sp>
        <p:nvSpPr>
          <p:cNvPr id="304" name="Monitoring"/>
          <p:cNvSpPr/>
          <p:nvPr/>
        </p:nvSpPr>
        <p:spPr>
          <a:xfrm>
            <a:off x="7188262" y="4489839"/>
            <a:ext cx="519440" cy="1208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Monitoring</a:t>
            </a:r>
          </a:p>
        </p:txBody>
      </p:sp>
      <p:pic>
        <p:nvPicPr>
          <p:cNvPr id="305" name="pasted-image.pdf" descr="pasted-image.pdf"/>
          <p:cNvPicPr>
            <a:picLocks noChangeAspect="1"/>
          </p:cNvPicPr>
          <p:nvPr/>
        </p:nvPicPr>
        <p:blipFill>
          <a:blip r:embed="rId81">
            <a:extLst/>
          </a:blip>
          <a:stretch>
            <a:fillRect/>
          </a:stretch>
        </p:blipFill>
        <p:spPr>
          <a:xfrm>
            <a:off x="7014545" y="4163622"/>
            <a:ext cx="129085" cy="129086"/>
          </a:xfrm>
          <a:prstGeom prst="rect">
            <a:avLst/>
          </a:prstGeom>
          <a:ln w="12700">
            <a:miter lim="400000"/>
          </a:ln>
        </p:spPr>
      </p:pic>
      <p:sp>
        <p:nvSpPr>
          <p:cNvPr id="306" name="Manage Resources"/>
          <p:cNvSpPr/>
          <p:nvPr/>
        </p:nvSpPr>
        <p:spPr>
          <a:xfrm>
            <a:off x="7188262" y="4156868"/>
            <a:ext cx="362087" cy="1425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Manage Resources</a:t>
            </a:r>
          </a:p>
        </p:txBody>
      </p:sp>
      <p:sp>
        <p:nvSpPr>
          <p:cNvPr id="307" name="Data Integration"/>
          <p:cNvSpPr/>
          <p:nvPr/>
        </p:nvSpPr>
        <p:spPr>
          <a:xfrm>
            <a:off x="7163422" y="2109068"/>
            <a:ext cx="659771" cy="129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Data Integration</a:t>
            </a:r>
          </a:p>
        </p:txBody>
      </p:sp>
      <p:sp>
        <p:nvSpPr>
          <p:cNvPr id="308" name="Integrated Identity &amp; Access"/>
          <p:cNvSpPr/>
          <p:nvPr/>
        </p:nvSpPr>
        <p:spPr>
          <a:xfrm>
            <a:off x="7163420" y="2542001"/>
            <a:ext cx="788521" cy="1786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Integrated Identity &amp; Access</a:t>
            </a:r>
          </a:p>
        </p:txBody>
      </p:sp>
      <p:sp>
        <p:nvSpPr>
          <p:cNvPr id="309" name="Integrated Resource &amp; Deployment Management"/>
          <p:cNvSpPr/>
          <p:nvPr/>
        </p:nvSpPr>
        <p:spPr>
          <a:xfrm>
            <a:off x="7163422" y="2722707"/>
            <a:ext cx="913366" cy="2658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Integrated Resource &amp; Deployment Management</a:t>
            </a:r>
          </a:p>
        </p:txBody>
      </p:sp>
      <p:sp>
        <p:nvSpPr>
          <p:cNvPr id="310" name="Integrated Devices…"/>
          <p:cNvSpPr/>
          <p:nvPr/>
        </p:nvSpPr>
        <p:spPr>
          <a:xfrm>
            <a:off x="7163422" y="2968776"/>
            <a:ext cx="888626" cy="2102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defTabSz="309563"/>
            <a:r>
              <a:rPr sz="675">
                <a:latin typeface="Calibri" charset="0"/>
                <a:ea typeface="Calibri" charset="0"/>
                <a:cs typeface="Calibri" charset="0"/>
              </a:rPr>
              <a:t>Integrated Devices</a:t>
            </a:r>
          </a:p>
          <a:p>
            <a:pPr defTabSz="309563"/>
            <a:r>
              <a:rPr sz="675" dirty="0">
                <a:latin typeface="Calibri" charset="0"/>
                <a:ea typeface="Calibri" charset="0"/>
                <a:cs typeface="Calibri" charset="0"/>
              </a:rPr>
              <a:t>&amp; Edge Systems</a:t>
            </a:r>
          </a:p>
        </p:txBody>
      </p:sp>
      <p:pic>
        <p:nvPicPr>
          <p:cNvPr id="311" name="pasted-image.pdf" descr="pasted-image.pdf"/>
          <p:cNvPicPr>
            <a:picLocks noChangeAspect="1"/>
          </p:cNvPicPr>
          <p:nvPr/>
        </p:nvPicPr>
        <p:blipFill>
          <a:blip r:embed="rId82">
            <a:extLst/>
          </a:blip>
          <a:stretch>
            <a:fillRect/>
          </a:stretch>
        </p:blipFill>
        <p:spPr>
          <a:xfrm>
            <a:off x="8153566" y="1241390"/>
            <a:ext cx="123037" cy="123045"/>
          </a:xfrm>
          <a:prstGeom prst="rect">
            <a:avLst/>
          </a:prstGeom>
          <a:ln w="12700">
            <a:miter lim="400000"/>
          </a:ln>
        </p:spPr>
      </p:pic>
      <p:pic>
        <p:nvPicPr>
          <p:cNvPr id="312" name="pasted-image.pdf" descr="pasted-image.pdf"/>
          <p:cNvPicPr>
            <a:picLocks noChangeAspect="1"/>
          </p:cNvPicPr>
          <p:nvPr/>
        </p:nvPicPr>
        <p:blipFill>
          <a:blip r:embed="rId83">
            <a:extLst/>
          </a:blip>
          <a:stretch>
            <a:fillRect/>
          </a:stretch>
        </p:blipFill>
        <p:spPr>
          <a:xfrm>
            <a:off x="7592808" y="4166642"/>
            <a:ext cx="123038" cy="123045"/>
          </a:xfrm>
          <a:prstGeom prst="rect">
            <a:avLst/>
          </a:prstGeom>
          <a:ln w="12700">
            <a:miter lim="400000"/>
          </a:ln>
        </p:spPr>
      </p:pic>
      <p:pic>
        <p:nvPicPr>
          <p:cNvPr id="313" name="pasted-image.pdf" descr="pasted-image.pdf"/>
          <p:cNvPicPr>
            <a:picLocks noChangeAspect="1"/>
          </p:cNvPicPr>
          <p:nvPr/>
        </p:nvPicPr>
        <p:blipFill>
          <a:blip r:embed="rId84">
            <a:extLst/>
          </a:blip>
          <a:stretch>
            <a:fillRect/>
          </a:stretch>
        </p:blipFill>
        <p:spPr>
          <a:xfrm>
            <a:off x="7592235" y="4488760"/>
            <a:ext cx="123037" cy="123045"/>
          </a:xfrm>
          <a:prstGeom prst="rect">
            <a:avLst/>
          </a:prstGeom>
          <a:ln w="12700">
            <a:miter lim="400000"/>
          </a:ln>
        </p:spPr>
      </p:pic>
      <p:pic>
        <p:nvPicPr>
          <p:cNvPr id="314" name="pasted-image.pdf" descr="pasted-image.pdf"/>
          <p:cNvPicPr>
            <a:picLocks noChangeAspect="1"/>
          </p:cNvPicPr>
          <p:nvPr/>
        </p:nvPicPr>
        <p:blipFill>
          <a:blip r:embed="rId85">
            <a:extLst/>
          </a:blip>
          <a:stretch>
            <a:fillRect/>
          </a:stretch>
        </p:blipFill>
        <p:spPr>
          <a:xfrm>
            <a:off x="8192557" y="4166642"/>
            <a:ext cx="123037" cy="123045"/>
          </a:xfrm>
          <a:prstGeom prst="rect">
            <a:avLst/>
          </a:prstGeom>
          <a:ln w="12700">
            <a:miter lim="400000"/>
          </a:ln>
        </p:spPr>
      </p:pic>
      <p:pic>
        <p:nvPicPr>
          <p:cNvPr id="315" name="pasted-image.pdf" descr="pasted-image.pdf"/>
          <p:cNvPicPr>
            <a:picLocks noChangeAspect="1"/>
          </p:cNvPicPr>
          <p:nvPr/>
        </p:nvPicPr>
        <p:blipFill>
          <a:blip r:embed="rId86">
            <a:extLst/>
          </a:blip>
          <a:stretch>
            <a:fillRect/>
          </a:stretch>
        </p:blipFill>
        <p:spPr>
          <a:xfrm>
            <a:off x="8192557" y="4488760"/>
            <a:ext cx="123037" cy="123045"/>
          </a:xfrm>
          <a:prstGeom prst="rect">
            <a:avLst/>
          </a:prstGeom>
          <a:ln w="12700">
            <a:miter lim="400000"/>
          </a:ln>
        </p:spPr>
      </p:pic>
      <p:sp>
        <p:nvSpPr>
          <p:cNvPr id="316" name="Resource Templates"/>
          <p:cNvSpPr/>
          <p:nvPr/>
        </p:nvSpPr>
        <p:spPr>
          <a:xfrm>
            <a:off x="8363249" y="4471622"/>
            <a:ext cx="480129" cy="1573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Resource Templates</a:t>
            </a:r>
          </a:p>
        </p:txBody>
      </p:sp>
      <p:sp>
        <p:nvSpPr>
          <p:cNvPr id="317" name="Configuration Tracking"/>
          <p:cNvSpPr/>
          <p:nvPr/>
        </p:nvSpPr>
        <p:spPr>
          <a:xfrm>
            <a:off x="8363248" y="4151537"/>
            <a:ext cx="411146" cy="15325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Configuration Tracking</a:t>
            </a:r>
          </a:p>
        </p:txBody>
      </p:sp>
      <p:sp>
        <p:nvSpPr>
          <p:cNvPr id="318" name="Server Management"/>
          <p:cNvSpPr/>
          <p:nvPr/>
        </p:nvSpPr>
        <p:spPr>
          <a:xfrm>
            <a:off x="7751300" y="4468251"/>
            <a:ext cx="522822" cy="1700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Server Management</a:t>
            </a:r>
          </a:p>
        </p:txBody>
      </p:sp>
      <p:sp>
        <p:nvSpPr>
          <p:cNvPr id="319" name="Service Catalogue"/>
          <p:cNvSpPr/>
          <p:nvPr/>
        </p:nvSpPr>
        <p:spPr>
          <a:xfrm>
            <a:off x="7751300" y="4132915"/>
            <a:ext cx="393719" cy="190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Service Catalogue</a:t>
            </a:r>
          </a:p>
        </p:txBody>
      </p:sp>
      <p:sp>
        <p:nvSpPr>
          <p:cNvPr id="320" name="Search"/>
          <p:cNvSpPr/>
          <p:nvPr/>
        </p:nvSpPr>
        <p:spPr>
          <a:xfrm>
            <a:off x="586146" y="3746647"/>
            <a:ext cx="301665" cy="1208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825500"/>
          </a:lstStyle>
          <a:p>
            <a:r>
              <a:rPr sz="675">
                <a:latin typeface="Calibri" charset="0"/>
                <a:ea typeface="Calibri" charset="0"/>
                <a:cs typeface="Calibri" charset="0"/>
              </a:rPr>
              <a:t>Search</a:t>
            </a:r>
          </a:p>
        </p:txBody>
      </p:sp>
      <p:pic>
        <p:nvPicPr>
          <p:cNvPr id="321" name="pasted-image.pdf" descr="pasted-image.pdf"/>
          <p:cNvPicPr>
            <a:picLocks noChangeAspect="1"/>
          </p:cNvPicPr>
          <p:nvPr/>
        </p:nvPicPr>
        <p:blipFill>
          <a:blip r:embed="rId87">
            <a:extLst/>
          </a:blip>
          <a:stretch>
            <a:fillRect/>
          </a:stretch>
        </p:blipFill>
        <p:spPr>
          <a:xfrm>
            <a:off x="5094576" y="2562506"/>
            <a:ext cx="123038" cy="123044"/>
          </a:xfrm>
          <a:prstGeom prst="rect">
            <a:avLst/>
          </a:prstGeom>
          <a:ln w="12700">
            <a:miter lim="400000"/>
          </a:ln>
        </p:spPr>
      </p:pic>
      <p:pic>
        <p:nvPicPr>
          <p:cNvPr id="322" name="pasted-image.pdf" descr="pasted-image.pdf"/>
          <p:cNvPicPr>
            <a:picLocks noChangeAspect="1"/>
          </p:cNvPicPr>
          <p:nvPr/>
        </p:nvPicPr>
        <p:blipFill>
          <a:blip r:embed="rId88">
            <a:extLst/>
          </a:blip>
          <a:stretch>
            <a:fillRect/>
          </a:stretch>
        </p:blipFill>
        <p:spPr>
          <a:xfrm>
            <a:off x="5094576" y="2782607"/>
            <a:ext cx="123038" cy="123045"/>
          </a:xfrm>
          <a:prstGeom prst="rect">
            <a:avLst/>
          </a:prstGeom>
          <a:ln w="12700">
            <a:miter lim="400000"/>
          </a:ln>
        </p:spPr>
      </p:pic>
      <p:pic>
        <p:nvPicPr>
          <p:cNvPr id="323" name="pasted-image.pdf" descr="pasted-image.pdf"/>
          <p:cNvPicPr>
            <a:picLocks noChangeAspect="1"/>
          </p:cNvPicPr>
          <p:nvPr/>
        </p:nvPicPr>
        <p:blipFill>
          <a:blip r:embed="rId89">
            <a:extLst/>
          </a:blip>
          <a:stretch>
            <a:fillRect/>
          </a:stretch>
        </p:blipFill>
        <p:spPr>
          <a:xfrm>
            <a:off x="5094576" y="3001858"/>
            <a:ext cx="123038" cy="123044"/>
          </a:xfrm>
          <a:prstGeom prst="rect">
            <a:avLst/>
          </a:prstGeom>
          <a:ln w="12700">
            <a:miter lim="400000"/>
          </a:ln>
        </p:spPr>
      </p:pic>
      <p:pic>
        <p:nvPicPr>
          <p:cNvPr id="324" name="pasted-image.pdf" descr="pasted-image.pdf"/>
          <p:cNvPicPr>
            <a:picLocks noChangeAspect="1"/>
          </p:cNvPicPr>
          <p:nvPr/>
        </p:nvPicPr>
        <p:blipFill>
          <a:blip r:embed="rId90">
            <a:extLst/>
          </a:blip>
          <a:stretch>
            <a:fillRect/>
          </a:stretch>
        </p:blipFill>
        <p:spPr>
          <a:xfrm>
            <a:off x="5094576" y="2330480"/>
            <a:ext cx="123038" cy="123045"/>
          </a:xfrm>
          <a:prstGeom prst="rect">
            <a:avLst/>
          </a:prstGeom>
          <a:ln w="12700">
            <a:miter lim="400000"/>
          </a:ln>
        </p:spPr>
      </p:pic>
      <p:pic>
        <p:nvPicPr>
          <p:cNvPr id="325" name="pasted-image.pdf" descr="pasted-image.pdf"/>
          <p:cNvPicPr>
            <a:picLocks noChangeAspect="1"/>
          </p:cNvPicPr>
          <p:nvPr/>
        </p:nvPicPr>
        <p:blipFill>
          <a:blip r:embed="rId91">
            <a:extLst/>
          </a:blip>
          <a:stretch>
            <a:fillRect/>
          </a:stretch>
        </p:blipFill>
        <p:spPr>
          <a:xfrm>
            <a:off x="5094576" y="2112296"/>
            <a:ext cx="123038" cy="123045"/>
          </a:xfrm>
          <a:prstGeom prst="rect">
            <a:avLst/>
          </a:prstGeom>
          <a:ln w="12700">
            <a:miter lim="400000"/>
          </a:ln>
        </p:spPr>
      </p:pic>
      <p:pic>
        <p:nvPicPr>
          <p:cNvPr id="326" name="pasted-image.pdf" descr="pasted-image.pdf"/>
          <p:cNvPicPr>
            <a:picLocks noChangeAspect="1"/>
          </p:cNvPicPr>
          <p:nvPr/>
        </p:nvPicPr>
        <p:blipFill>
          <a:blip r:embed="rId92">
            <a:extLst/>
          </a:blip>
          <a:stretch>
            <a:fillRect/>
          </a:stretch>
        </p:blipFill>
        <p:spPr>
          <a:xfrm>
            <a:off x="7001481" y="2112299"/>
            <a:ext cx="123037" cy="123039"/>
          </a:xfrm>
          <a:prstGeom prst="rect">
            <a:avLst/>
          </a:prstGeom>
          <a:ln w="12700">
            <a:miter lim="400000"/>
          </a:ln>
        </p:spPr>
      </p:pic>
      <p:pic>
        <p:nvPicPr>
          <p:cNvPr id="327" name="pasted-image.pdf" descr="pasted-image.pdf"/>
          <p:cNvPicPr>
            <a:picLocks noChangeAspect="1"/>
          </p:cNvPicPr>
          <p:nvPr/>
        </p:nvPicPr>
        <p:blipFill>
          <a:blip r:embed="rId93">
            <a:extLst/>
          </a:blip>
          <a:stretch>
            <a:fillRect/>
          </a:stretch>
        </p:blipFill>
        <p:spPr>
          <a:xfrm>
            <a:off x="7001481" y="2330483"/>
            <a:ext cx="123037" cy="123039"/>
          </a:xfrm>
          <a:prstGeom prst="rect">
            <a:avLst/>
          </a:prstGeom>
          <a:ln w="12700">
            <a:miter lim="400000"/>
          </a:ln>
        </p:spPr>
      </p:pic>
      <p:pic>
        <p:nvPicPr>
          <p:cNvPr id="328" name="pasted-image.pdf" descr="pasted-image.pdf"/>
          <p:cNvPicPr>
            <a:picLocks noChangeAspect="1"/>
          </p:cNvPicPr>
          <p:nvPr/>
        </p:nvPicPr>
        <p:blipFill>
          <a:blip r:embed="rId94">
            <a:extLst/>
          </a:blip>
          <a:stretch>
            <a:fillRect/>
          </a:stretch>
        </p:blipFill>
        <p:spPr>
          <a:xfrm>
            <a:off x="7001481" y="2562506"/>
            <a:ext cx="123037" cy="123044"/>
          </a:xfrm>
          <a:prstGeom prst="rect">
            <a:avLst/>
          </a:prstGeom>
          <a:ln w="12700">
            <a:miter lim="400000"/>
          </a:ln>
        </p:spPr>
      </p:pic>
      <p:pic>
        <p:nvPicPr>
          <p:cNvPr id="329" name="pasted-image.pdf" descr="pasted-image.pdf"/>
          <p:cNvPicPr>
            <a:picLocks noChangeAspect="1"/>
          </p:cNvPicPr>
          <p:nvPr/>
        </p:nvPicPr>
        <p:blipFill>
          <a:blip r:embed="rId95">
            <a:extLst/>
          </a:blip>
          <a:stretch>
            <a:fillRect/>
          </a:stretch>
        </p:blipFill>
        <p:spPr>
          <a:xfrm>
            <a:off x="7001481" y="2793268"/>
            <a:ext cx="123037" cy="123039"/>
          </a:xfrm>
          <a:prstGeom prst="rect">
            <a:avLst/>
          </a:prstGeom>
          <a:ln w="12700">
            <a:miter lim="400000"/>
          </a:ln>
        </p:spPr>
      </p:pic>
      <p:pic>
        <p:nvPicPr>
          <p:cNvPr id="330" name="pasted-image.pdf" descr="pasted-image.pdf"/>
          <p:cNvPicPr>
            <a:picLocks noChangeAspect="1"/>
          </p:cNvPicPr>
          <p:nvPr/>
        </p:nvPicPr>
        <p:blipFill>
          <a:blip r:embed="rId96">
            <a:extLst/>
          </a:blip>
          <a:stretch>
            <a:fillRect/>
          </a:stretch>
        </p:blipFill>
        <p:spPr>
          <a:xfrm>
            <a:off x="7001481" y="3001863"/>
            <a:ext cx="123037" cy="123033"/>
          </a:xfrm>
          <a:prstGeom prst="rect">
            <a:avLst/>
          </a:prstGeom>
          <a:ln w="12700">
            <a:miter lim="400000"/>
          </a:ln>
        </p:spPr>
      </p:pic>
      <p:sp>
        <p:nvSpPr>
          <p:cNvPr id="331" name="Rectangle"/>
          <p:cNvSpPr/>
          <p:nvPr/>
        </p:nvSpPr>
        <p:spPr>
          <a:xfrm>
            <a:off x="8109098" y="1937155"/>
            <a:ext cx="714375" cy="119063"/>
          </a:xfrm>
          <a:prstGeom prst="rect">
            <a:avLst/>
          </a:prstGeom>
          <a:solidFill>
            <a:srgbClr val="15BEC3"/>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332" name="Rectangle"/>
          <p:cNvSpPr/>
          <p:nvPr/>
        </p:nvSpPr>
        <p:spPr>
          <a:xfrm>
            <a:off x="6947870" y="1937155"/>
            <a:ext cx="1114425" cy="118795"/>
          </a:xfrm>
          <a:prstGeom prst="rect">
            <a:avLst/>
          </a:prstGeom>
          <a:solidFill>
            <a:srgbClr val="EBB710"/>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333" name="Rectangle"/>
          <p:cNvSpPr/>
          <p:nvPr/>
        </p:nvSpPr>
        <p:spPr>
          <a:xfrm>
            <a:off x="6018419" y="1937155"/>
            <a:ext cx="890588" cy="118795"/>
          </a:xfrm>
          <a:prstGeom prst="rect">
            <a:avLst/>
          </a:prstGeom>
          <a:solidFill>
            <a:srgbClr val="999999"/>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334" name="Rectangle"/>
          <p:cNvSpPr/>
          <p:nvPr/>
        </p:nvSpPr>
        <p:spPr>
          <a:xfrm>
            <a:off x="5046626" y="1937155"/>
            <a:ext cx="933450" cy="120886"/>
          </a:xfrm>
          <a:prstGeom prst="rect">
            <a:avLst/>
          </a:prstGeom>
          <a:solidFill>
            <a:srgbClr val="B36BEA"/>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335" name="Rectangle"/>
          <p:cNvSpPr/>
          <p:nvPr/>
        </p:nvSpPr>
        <p:spPr>
          <a:xfrm>
            <a:off x="4157738" y="1937155"/>
            <a:ext cx="848531" cy="118795"/>
          </a:xfrm>
          <a:prstGeom prst="rect">
            <a:avLst/>
          </a:prstGeom>
          <a:solidFill>
            <a:srgbClr val="E663D5"/>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336" name="Rectangle"/>
          <p:cNvSpPr/>
          <p:nvPr/>
        </p:nvSpPr>
        <p:spPr>
          <a:xfrm>
            <a:off x="3175385" y="1937155"/>
            <a:ext cx="933384" cy="118795"/>
          </a:xfrm>
          <a:prstGeom prst="rect">
            <a:avLst/>
          </a:prstGeom>
          <a:solidFill>
            <a:srgbClr val="FFA216"/>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337" name="Rectangle"/>
          <p:cNvSpPr/>
          <p:nvPr/>
        </p:nvSpPr>
        <p:spPr>
          <a:xfrm>
            <a:off x="2196998" y="1937155"/>
            <a:ext cx="933384" cy="118795"/>
          </a:xfrm>
          <a:prstGeom prst="rect">
            <a:avLst/>
          </a:prstGeom>
          <a:solidFill>
            <a:srgbClr val="FFA216"/>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338" name="Rectangle"/>
          <p:cNvSpPr/>
          <p:nvPr/>
        </p:nvSpPr>
        <p:spPr>
          <a:xfrm>
            <a:off x="341031" y="1937155"/>
            <a:ext cx="1803128" cy="118795"/>
          </a:xfrm>
          <a:prstGeom prst="rect">
            <a:avLst/>
          </a:prstGeom>
          <a:solidFill>
            <a:srgbClr val="FFA216"/>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339" name="HYBRID ARCHITECTURE"/>
          <p:cNvSpPr/>
          <p:nvPr/>
        </p:nvSpPr>
        <p:spPr>
          <a:xfrm>
            <a:off x="6970982" y="1950153"/>
            <a:ext cx="1068201" cy="20654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HYBRID ARCHITECTURE</a:t>
            </a:r>
          </a:p>
        </p:txBody>
      </p:sp>
      <p:sp>
        <p:nvSpPr>
          <p:cNvPr id="340" name="ANALYTICS"/>
          <p:cNvSpPr/>
          <p:nvPr/>
        </p:nvSpPr>
        <p:spPr>
          <a:xfrm>
            <a:off x="861148" y="1954126"/>
            <a:ext cx="770664" cy="933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ANALYTICS</a:t>
            </a:r>
          </a:p>
        </p:txBody>
      </p:sp>
      <p:sp>
        <p:nvSpPr>
          <p:cNvPr id="341" name="MOBILE SERVICES"/>
          <p:cNvSpPr/>
          <p:nvPr/>
        </p:nvSpPr>
        <p:spPr>
          <a:xfrm>
            <a:off x="3214714" y="1957969"/>
            <a:ext cx="854726" cy="856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MOBILE SERVICES</a:t>
            </a:r>
          </a:p>
        </p:txBody>
      </p:sp>
      <p:sp>
        <p:nvSpPr>
          <p:cNvPr id="342" name="DEV/OPS"/>
          <p:cNvSpPr/>
          <p:nvPr/>
        </p:nvSpPr>
        <p:spPr>
          <a:xfrm>
            <a:off x="2455251" y="1954126"/>
            <a:ext cx="393719" cy="933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DEV/OPS</a:t>
            </a:r>
          </a:p>
        </p:txBody>
      </p:sp>
      <p:sp>
        <p:nvSpPr>
          <p:cNvPr id="343" name="IoT"/>
          <p:cNvSpPr/>
          <p:nvPr/>
        </p:nvSpPr>
        <p:spPr>
          <a:xfrm>
            <a:off x="4455011" y="1954126"/>
            <a:ext cx="245374" cy="933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IoT</a:t>
            </a:r>
          </a:p>
        </p:txBody>
      </p:sp>
      <p:sp>
        <p:nvSpPr>
          <p:cNvPr id="344" name="AI"/>
          <p:cNvSpPr/>
          <p:nvPr/>
        </p:nvSpPr>
        <p:spPr>
          <a:xfrm>
            <a:off x="5329016" y="1954126"/>
            <a:ext cx="345395" cy="933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AI</a:t>
            </a:r>
          </a:p>
        </p:txBody>
      </p:sp>
      <p:sp>
        <p:nvSpPr>
          <p:cNvPr id="345" name="ENTERPRISE APPS"/>
          <p:cNvSpPr/>
          <p:nvPr/>
        </p:nvSpPr>
        <p:spPr>
          <a:xfrm>
            <a:off x="6019541" y="1950733"/>
            <a:ext cx="897477" cy="8107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ENTERPRISE APPS</a:t>
            </a:r>
          </a:p>
        </p:txBody>
      </p:sp>
      <p:sp>
        <p:nvSpPr>
          <p:cNvPr id="346" name="MIGRATION"/>
          <p:cNvSpPr/>
          <p:nvPr/>
        </p:nvSpPr>
        <p:spPr>
          <a:xfrm>
            <a:off x="8153916" y="1954126"/>
            <a:ext cx="615678" cy="933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MIGRATION</a:t>
            </a:r>
          </a:p>
        </p:txBody>
      </p:sp>
      <p:sp>
        <p:nvSpPr>
          <p:cNvPr id="347" name="Rectangle"/>
          <p:cNvSpPr/>
          <p:nvPr/>
        </p:nvSpPr>
        <p:spPr>
          <a:xfrm>
            <a:off x="344916" y="3234170"/>
            <a:ext cx="1803128" cy="118795"/>
          </a:xfrm>
          <a:prstGeom prst="rect">
            <a:avLst/>
          </a:prstGeom>
          <a:solidFill>
            <a:srgbClr val="FFA216"/>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348" name="APP SERVICES"/>
          <p:cNvSpPr/>
          <p:nvPr/>
        </p:nvSpPr>
        <p:spPr>
          <a:xfrm>
            <a:off x="861148" y="3249157"/>
            <a:ext cx="770664" cy="90596"/>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APP SERVICES</a:t>
            </a:r>
          </a:p>
        </p:txBody>
      </p:sp>
      <p:sp>
        <p:nvSpPr>
          <p:cNvPr id="349" name="Rectangle"/>
          <p:cNvSpPr/>
          <p:nvPr/>
        </p:nvSpPr>
        <p:spPr>
          <a:xfrm>
            <a:off x="347404" y="3967726"/>
            <a:ext cx="779149" cy="118795"/>
          </a:xfrm>
          <a:prstGeom prst="rect">
            <a:avLst/>
          </a:prstGeom>
          <a:solidFill>
            <a:srgbClr val="05C673"/>
          </a:solidFill>
          <a:ln w="12700">
            <a:miter lim="400000"/>
          </a:ln>
        </p:spPr>
        <p:txBody>
          <a:bodyPr lIns="11289" tIns="11289" rIns="11289" bIns="11289" anchor="ctr"/>
          <a:lstStyle/>
          <a:p>
            <a:pPr algn="ctr" defTabSz="309563">
              <a:defRPr sz="4600">
                <a:solidFill>
                  <a:srgbClr val="000000"/>
                </a:solidFill>
                <a:latin typeface="+mn-lt"/>
                <a:ea typeface="+mn-ea"/>
                <a:cs typeface="+mn-cs"/>
                <a:sym typeface="Helvetica Light"/>
              </a:defRPr>
            </a:pPr>
            <a:endParaRPr sz="1725">
              <a:latin typeface="Calibri" charset="0"/>
              <a:ea typeface="Calibri" charset="0"/>
              <a:cs typeface="Calibri" charset="0"/>
            </a:endParaRPr>
          </a:p>
        </p:txBody>
      </p:sp>
      <p:sp>
        <p:nvSpPr>
          <p:cNvPr id="350" name="INFRASTRUCTURE"/>
          <p:cNvSpPr/>
          <p:nvPr/>
        </p:nvSpPr>
        <p:spPr>
          <a:xfrm>
            <a:off x="361665" y="3980454"/>
            <a:ext cx="760126" cy="933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700" b="1"/>
            </a:lvl1pPr>
          </a:lstStyle>
          <a:p>
            <a:r>
              <a:rPr sz="638">
                <a:latin typeface="Calibri" charset="0"/>
                <a:ea typeface="Calibri" charset="0"/>
                <a:cs typeface="Calibri" charset="0"/>
              </a:rPr>
              <a:t>INFRASTRUCTURE</a:t>
            </a:r>
          </a:p>
        </p:txBody>
      </p:sp>
      <p:sp>
        <p:nvSpPr>
          <p:cNvPr id="351" name="Rectangle"/>
          <p:cNvSpPr/>
          <p:nvPr/>
        </p:nvSpPr>
        <p:spPr>
          <a:xfrm>
            <a:off x="1172089" y="3967726"/>
            <a:ext cx="2036474" cy="118795"/>
          </a:xfrm>
          <a:prstGeom prst="rect">
            <a:avLst/>
          </a:prstGeom>
          <a:solidFill>
            <a:srgbClr val="4684FC"/>
          </a:solidFill>
          <a:ln w="12700">
            <a:miter lim="400000"/>
          </a:ln>
        </p:spPr>
        <p:txBody>
          <a:bodyPr lIns="11289" tIns="11289" rIns="11289" bIns="11289" anchor="ctr"/>
          <a:lstStyle/>
          <a:p>
            <a:pPr algn="ctr" defTabSz="309563">
              <a:defRPr sz="4800">
                <a:solidFill>
                  <a:srgbClr val="000000"/>
                </a:solidFill>
                <a:latin typeface="+mn-lt"/>
                <a:ea typeface="+mn-ea"/>
                <a:cs typeface="+mn-cs"/>
                <a:sym typeface="Helvetica Light"/>
              </a:defRPr>
            </a:pPr>
            <a:endParaRPr>
              <a:latin typeface="Calibri" charset="0"/>
              <a:ea typeface="Calibri" charset="0"/>
              <a:cs typeface="Calibri" charset="0"/>
            </a:endParaRPr>
          </a:p>
        </p:txBody>
      </p:sp>
      <p:sp>
        <p:nvSpPr>
          <p:cNvPr id="352" name="CORE SERVICES"/>
          <p:cNvSpPr/>
          <p:nvPr/>
        </p:nvSpPr>
        <p:spPr>
          <a:xfrm>
            <a:off x="1805456" y="3980454"/>
            <a:ext cx="770664" cy="933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CORE SERVICES</a:t>
            </a:r>
          </a:p>
        </p:txBody>
      </p:sp>
      <p:sp>
        <p:nvSpPr>
          <p:cNvPr id="353" name="Rectangle"/>
          <p:cNvSpPr/>
          <p:nvPr/>
        </p:nvSpPr>
        <p:spPr>
          <a:xfrm>
            <a:off x="3253923" y="3967726"/>
            <a:ext cx="3657168" cy="118795"/>
          </a:xfrm>
          <a:prstGeom prst="rect">
            <a:avLst/>
          </a:prstGeom>
          <a:solidFill>
            <a:srgbClr val="FC4B41"/>
          </a:solidFill>
          <a:ln w="12700">
            <a:miter lim="400000"/>
          </a:ln>
        </p:spPr>
        <p:txBody>
          <a:bodyPr lIns="11289" tIns="11289" rIns="11289" bIns="11289" anchor="ctr"/>
          <a:lstStyle/>
          <a:p>
            <a:pPr algn="ctr" defTabSz="309563">
              <a:defRPr sz="4800">
                <a:solidFill>
                  <a:srgbClr val="000000"/>
                </a:solidFill>
                <a:latin typeface="+mn-lt"/>
                <a:ea typeface="+mn-ea"/>
                <a:cs typeface="+mn-cs"/>
                <a:sym typeface="Helvetica Light"/>
              </a:defRPr>
            </a:pPr>
            <a:endParaRPr>
              <a:latin typeface="Calibri" charset="0"/>
              <a:ea typeface="Calibri" charset="0"/>
              <a:cs typeface="Calibri" charset="0"/>
            </a:endParaRPr>
          </a:p>
        </p:txBody>
      </p:sp>
      <p:sp>
        <p:nvSpPr>
          <p:cNvPr id="354" name="SECURITY &amp; COMPLIANCE"/>
          <p:cNvSpPr/>
          <p:nvPr/>
        </p:nvSpPr>
        <p:spPr>
          <a:xfrm>
            <a:off x="4347786" y="3980454"/>
            <a:ext cx="1284573" cy="933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latin typeface="Calibri" charset="0"/>
                <a:ea typeface="Calibri" charset="0"/>
                <a:cs typeface="Calibri" charset="0"/>
              </a:rPr>
              <a:t>SECURITY &amp; COMPLIANCE</a:t>
            </a:r>
          </a:p>
        </p:txBody>
      </p:sp>
      <p:sp>
        <p:nvSpPr>
          <p:cNvPr id="355" name="Rectangle"/>
          <p:cNvSpPr/>
          <p:nvPr/>
        </p:nvSpPr>
        <p:spPr>
          <a:xfrm>
            <a:off x="6950004" y="3967726"/>
            <a:ext cx="1878451" cy="118795"/>
          </a:xfrm>
          <a:prstGeom prst="rect">
            <a:avLst/>
          </a:prstGeom>
          <a:solidFill>
            <a:srgbClr val="6D2AD8"/>
          </a:solidFill>
          <a:ln w="12700">
            <a:miter lim="400000"/>
          </a:ln>
        </p:spPr>
        <p:txBody>
          <a:bodyPr lIns="11289" tIns="11289" rIns="11289" bIns="11289" anchor="ctr"/>
          <a:lstStyle/>
          <a:p>
            <a:pPr algn="ctr" defTabSz="309563">
              <a:defRPr sz="4800">
                <a:solidFill>
                  <a:srgbClr val="000000"/>
                </a:solidFill>
                <a:latin typeface="+mn-lt"/>
                <a:ea typeface="+mn-ea"/>
                <a:cs typeface="+mn-cs"/>
                <a:sym typeface="Helvetica Light"/>
              </a:defRPr>
            </a:pPr>
            <a:endParaRPr>
              <a:latin typeface="Calibri" charset="0"/>
              <a:ea typeface="Calibri" charset="0"/>
              <a:cs typeface="Calibri" charset="0"/>
            </a:endParaRPr>
          </a:p>
        </p:txBody>
      </p:sp>
      <p:sp>
        <p:nvSpPr>
          <p:cNvPr id="356" name="MANAGEMENT TOOLS"/>
          <p:cNvSpPr/>
          <p:nvPr/>
        </p:nvSpPr>
        <p:spPr>
          <a:xfrm>
            <a:off x="7327458" y="3980454"/>
            <a:ext cx="1329943" cy="93339"/>
          </a:xfrm>
          <a:prstGeom prst="rect">
            <a:avLst/>
          </a:prstGeom>
          <a:noFill/>
          <a:ln w="12700">
            <a:miter lim="400000"/>
          </a:ln>
          <a:extLst>
            <a:ext uri="{C572A759-6A51-4108-AA02-DFA0A04FC94B}">
              <ma14:wrappingTextBoxFlag xmlns:ma14="http://schemas.microsoft.com/office/mac/drawingml/2011/main" xmlns="" val="1"/>
            </a:ext>
          </a:extLst>
        </p:spPr>
        <p:txBody>
          <a:bodyPr lIns="0" tIns="0" rIns="0" bIns="0"/>
          <a:lstStyle>
            <a:lvl1pPr algn="ctr" defTabSz="327970">
              <a:defRPr sz="1800" b="1"/>
            </a:lvl1pPr>
          </a:lstStyle>
          <a:p>
            <a:r>
              <a:rPr sz="675">
                <a:solidFill>
                  <a:schemeClr val="bg1">
                    <a:lumMod val="95000"/>
                  </a:schemeClr>
                </a:solidFill>
                <a:latin typeface="Calibri" charset="0"/>
                <a:ea typeface="Calibri" charset="0"/>
                <a:cs typeface="Calibri" charset="0"/>
              </a:rPr>
              <a:t>MANAGEMENT TOOLS</a:t>
            </a:r>
          </a:p>
        </p:txBody>
      </p:sp>
      <p:sp>
        <p:nvSpPr>
          <p:cNvPr id="2" name="Title 1"/>
          <p:cNvSpPr>
            <a:spLocks noGrp="1"/>
          </p:cNvSpPr>
          <p:nvPr>
            <p:ph type="title"/>
          </p:nvPr>
        </p:nvSpPr>
        <p:spPr/>
        <p:txBody>
          <a:bodyPr/>
          <a:lstStyle/>
          <a:p>
            <a:r>
              <a:rPr lang="en-US" sz="2400" dirty="0"/>
              <a:t>Most Robust, Fully Featured Technology </a:t>
            </a:r>
            <a:r>
              <a:rPr lang="en-US" sz="2400" dirty="0" smtClean="0"/>
              <a:t/>
            </a:r>
            <a:br>
              <a:rPr lang="en-US" sz="2400" dirty="0" smtClean="0"/>
            </a:br>
            <a:r>
              <a:rPr lang="en-US" sz="2400" dirty="0" smtClean="0"/>
              <a:t>Infrastructure </a:t>
            </a:r>
            <a:r>
              <a:rPr lang="en-US" sz="2400" dirty="0"/>
              <a:t>Platform</a:t>
            </a:r>
            <a:br>
              <a:rPr lang="en-US" sz="2400" dirty="0"/>
            </a:br>
            <a:endParaRPr lang="en-US" sz="2400" dirty="0"/>
          </a:p>
        </p:txBody>
      </p:sp>
    </p:spTree>
    <p:extLst>
      <p:ext uri="{BB962C8B-B14F-4D97-AF65-F5344CB8AC3E}">
        <p14:creationId xmlns:p14="http://schemas.microsoft.com/office/powerpoint/2010/main" val="19574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316783" y="1650943"/>
            <a:ext cx="1894474" cy="1874338"/>
          </a:xfrm>
          <a:prstGeom prst="rect">
            <a:avLst/>
          </a:prstGeom>
        </p:spPr>
      </p:pic>
      <p:sp>
        <p:nvSpPr>
          <p:cNvPr id="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4" name="Rectangle 23"/>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AWS Key Management Service</a:t>
            </a:r>
          </a:p>
          <a:p>
            <a:r>
              <a:rPr lang="en-US" sz="1600" i="1" dirty="0">
                <a:solidFill>
                  <a:srgbClr val="7BC233"/>
                </a:solidFill>
                <a:cs typeface="Arial"/>
              </a:rPr>
              <a:t>Managed Creation and Control of Encryption Keys</a:t>
            </a:r>
          </a:p>
        </p:txBody>
      </p:sp>
      <p:sp>
        <p:nvSpPr>
          <p:cNvPr id="25" name="Rectangle 24"/>
          <p:cNvSpPr/>
          <p:nvPr/>
        </p:nvSpPr>
        <p:spPr>
          <a:xfrm>
            <a:off x="336789" y="1850082"/>
            <a:ext cx="4891916" cy="2803844"/>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Centralized management of your encryption keys  </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Integrates with AWS services including EBS, S3, RDS, Redshift, Elastic Transcoder, </a:t>
            </a:r>
            <a:r>
              <a:rPr lang="en-US" sz="1600" dirty="0" err="1">
                <a:solidFill>
                  <a:schemeClr val="tx1">
                    <a:lumMod val="75000"/>
                    <a:lumOff val="25000"/>
                  </a:schemeClr>
                </a:solidFill>
                <a:cs typeface="Arial"/>
              </a:rPr>
              <a:t>WorkMail</a:t>
            </a:r>
            <a:r>
              <a:rPr lang="en-US" sz="1600" dirty="0">
                <a:solidFill>
                  <a:schemeClr val="tx1">
                    <a:lumMod val="75000"/>
                    <a:lumOff val="25000"/>
                  </a:schemeClr>
                </a:solidFill>
                <a:cs typeface="Arial"/>
              </a:rPr>
              <a:t>, and EMR</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Programmatically access your keys from AWS or </a:t>
            </a:r>
            <a:r>
              <a:rPr lang="en-US" sz="1600" dirty="0" err="1">
                <a:solidFill>
                  <a:schemeClr val="tx1">
                    <a:lumMod val="75000"/>
                    <a:lumOff val="25000"/>
                  </a:schemeClr>
                </a:solidFill>
                <a:cs typeface="Arial"/>
              </a:rPr>
              <a:t>on-premise</a:t>
            </a: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Fully managed</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803647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CloudWatch.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24514" y="1896012"/>
            <a:ext cx="1445900" cy="1445900"/>
          </a:xfrm>
          <a:prstGeom prst="rect">
            <a:avLst/>
          </a:prstGeom>
        </p:spPr>
      </p:pic>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0" name="Rectangle 19"/>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CloudWatch</a:t>
            </a:r>
          </a:p>
          <a:p>
            <a:r>
              <a:rPr lang="en-US" sz="1600" i="1" dirty="0">
                <a:solidFill>
                  <a:srgbClr val="7BC233"/>
                </a:solidFill>
                <a:cs typeface="Arial"/>
              </a:rPr>
              <a:t>Resource and Application Monitoring</a:t>
            </a:r>
          </a:p>
        </p:txBody>
      </p:sp>
      <p:sp>
        <p:nvSpPr>
          <p:cNvPr id="21" name="Rectangle 20"/>
          <p:cNvSpPr/>
          <p:nvPr/>
        </p:nvSpPr>
        <p:spPr>
          <a:xfrm>
            <a:off x="336789" y="1850082"/>
            <a:ext cx="5482120" cy="237347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Visibility into resource utilization and operational performance with Metrics and Logs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Set alarm thresholds to send notifications or trigger Auto Scaling</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Log aggregation, monitoring and troubleshooting with CloudWatch Logs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Support for customer-published measurements with Custom Metrics</a:t>
            </a:r>
          </a:p>
        </p:txBody>
      </p:sp>
    </p:spTree>
    <p:extLst>
      <p:ext uri="{BB962C8B-B14F-4D97-AF65-F5344CB8AC3E}">
        <p14:creationId xmlns:p14="http://schemas.microsoft.com/office/powerpoint/2010/main" val="875041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58826" y="1863820"/>
            <a:ext cx="1185396" cy="1432018"/>
          </a:xfrm>
          <a:prstGeom prst="rect">
            <a:avLst/>
          </a:prstGeom>
        </p:spPr>
      </p:pic>
      <p:sp>
        <p:nvSpPr>
          <p:cNvPr id="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1" name="Rectangle 20"/>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AWS </a:t>
            </a:r>
            <a:r>
              <a:rPr lang="en-US" sz="2000" b="1" dirty="0" err="1">
                <a:solidFill>
                  <a:srgbClr val="4D4D4C"/>
                </a:solidFill>
                <a:cs typeface="Arial"/>
              </a:rPr>
              <a:t>Config</a:t>
            </a:r>
            <a:endParaRPr lang="en-US" sz="2000" b="1" dirty="0">
              <a:solidFill>
                <a:srgbClr val="4D4D4C"/>
              </a:solidFill>
              <a:cs typeface="Arial"/>
            </a:endParaRPr>
          </a:p>
          <a:p>
            <a:r>
              <a:rPr lang="en-US" sz="1600" i="1" dirty="0">
                <a:solidFill>
                  <a:srgbClr val="7BC233"/>
                </a:solidFill>
                <a:cs typeface="Arial"/>
              </a:rPr>
              <a:t>Resource Configurations and Inventory</a:t>
            </a:r>
          </a:p>
        </p:txBody>
      </p:sp>
      <p:sp>
        <p:nvSpPr>
          <p:cNvPr id="22" name="Rectangle 21"/>
          <p:cNvSpPr/>
          <p:nvPr/>
        </p:nvSpPr>
        <p:spPr>
          <a:xfrm>
            <a:off x="336789" y="1850082"/>
            <a:ext cx="5482120" cy="1674817"/>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Inventories AWS resources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Notifications on configuration change</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Keeps history of configuration changes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Integration with partner solutions</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676225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547251" y="1895982"/>
            <a:ext cx="1463662" cy="1432018"/>
          </a:xfrm>
          <a:prstGeom prst="rect">
            <a:avLst/>
          </a:prstGeom>
        </p:spPr>
      </p:pic>
      <p:sp>
        <p:nvSpPr>
          <p:cNvPr id="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2" name="Rectangle 21"/>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AWS Service Catalog</a:t>
            </a:r>
          </a:p>
          <a:p>
            <a:r>
              <a:rPr lang="en-US" sz="1600" i="1" dirty="0">
                <a:solidFill>
                  <a:srgbClr val="7BC233"/>
                </a:solidFill>
                <a:cs typeface="Arial"/>
              </a:rPr>
              <a:t>Find and Launch Products Using a Personalized Portal</a:t>
            </a:r>
          </a:p>
        </p:txBody>
      </p:sp>
      <p:sp>
        <p:nvSpPr>
          <p:cNvPr id="23" name="Rectangle 22"/>
          <p:cNvSpPr/>
          <p:nvPr/>
        </p:nvSpPr>
        <p:spPr>
          <a:xfrm>
            <a:off x="336789" y="1850082"/>
            <a:ext cx="5008295" cy="237347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Create and manage catalogs of IT services that are approved for use on AWS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Virtual Machine Images, Servers, Software, Databases, Application Architectures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Manage commonly deployed services, while maintaining compliance and corporate standard requirements</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1765942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51078" y="1880522"/>
            <a:ext cx="1234238" cy="1491022"/>
          </a:xfrm>
          <a:prstGeom prst="rect">
            <a:avLst/>
          </a:prstGeom>
        </p:spPr>
      </p:pic>
      <p:sp>
        <p:nvSpPr>
          <p:cNvPr id="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3" name="Rectangle 22"/>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AWS </a:t>
            </a:r>
            <a:r>
              <a:rPr lang="en-US" sz="2000" b="1" dirty="0" err="1">
                <a:solidFill>
                  <a:srgbClr val="4D4D4C"/>
                </a:solidFill>
                <a:cs typeface="Arial"/>
              </a:rPr>
              <a:t>CloudHSM</a:t>
            </a:r>
            <a:endParaRPr lang="en-US" sz="2000" b="1" dirty="0">
              <a:solidFill>
                <a:srgbClr val="4D4D4C"/>
              </a:solidFill>
              <a:cs typeface="Arial"/>
            </a:endParaRPr>
          </a:p>
          <a:p>
            <a:r>
              <a:rPr lang="en-US" sz="1600" i="1" dirty="0">
                <a:solidFill>
                  <a:srgbClr val="7BC233"/>
                </a:solidFill>
                <a:cs typeface="Arial"/>
              </a:rPr>
              <a:t>Hardware-based Key Storage for Regulatory Compliance </a:t>
            </a:r>
          </a:p>
        </p:txBody>
      </p:sp>
      <p:sp>
        <p:nvSpPr>
          <p:cNvPr id="24" name="Rectangle 23"/>
          <p:cNvSpPr/>
          <p:nvPr/>
        </p:nvSpPr>
        <p:spPr>
          <a:xfrm>
            <a:off x="336789" y="1850082"/>
            <a:ext cx="5573560" cy="2209836"/>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Dedicated Hardware Security Module in the AWS Cloud</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You control encryption keys and cryptographic operations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Validated to government standards for secure key management</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Synch with your </a:t>
            </a:r>
            <a:r>
              <a:rPr lang="en-US" sz="1600" dirty="0" err="1">
                <a:solidFill>
                  <a:schemeClr val="tx1">
                    <a:lumMod val="75000"/>
                    <a:lumOff val="25000"/>
                  </a:schemeClr>
                </a:solidFill>
                <a:cs typeface="Arial"/>
              </a:rPr>
              <a:t>on-premise</a:t>
            </a:r>
            <a:r>
              <a:rPr lang="en-US" sz="1600" dirty="0">
                <a:solidFill>
                  <a:schemeClr val="tx1">
                    <a:lumMod val="75000"/>
                    <a:lumOff val="25000"/>
                  </a:schemeClr>
                </a:solidFill>
                <a:cs typeface="Arial"/>
              </a:rPr>
              <a:t> HSM</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Integrates with Redshift, RDS and your own applications</a:t>
            </a:r>
          </a:p>
        </p:txBody>
      </p:sp>
    </p:spTree>
    <p:extLst>
      <p:ext uri="{BB962C8B-B14F-4D97-AF65-F5344CB8AC3E}">
        <p14:creationId xmlns:p14="http://schemas.microsoft.com/office/powerpoint/2010/main" val="6446197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mazon AC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658" y="1850082"/>
            <a:ext cx="1480494" cy="1480496"/>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5" name="Rectangle 24"/>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AWS Certificate Manager</a:t>
            </a:r>
          </a:p>
          <a:p>
            <a:r>
              <a:rPr lang="en-US" sz="1600" i="1" dirty="0">
                <a:solidFill>
                  <a:srgbClr val="7BC233"/>
                </a:solidFill>
                <a:cs typeface="Arial"/>
              </a:rPr>
              <a:t>Manage SSL certificates for use with AWS Services</a:t>
            </a:r>
          </a:p>
        </p:txBody>
      </p:sp>
      <p:sp>
        <p:nvSpPr>
          <p:cNvPr id="26" name="Rectangle 25"/>
          <p:cNvSpPr/>
          <p:nvPr/>
        </p:nvSpPr>
        <p:spPr>
          <a:xfrm>
            <a:off x="336788" y="1850082"/>
            <a:ext cx="5216113" cy="269920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Provision, manage, and deploy SSL/TLS certificates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Protect and secure websites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Obtain &amp; renew certificates quickly</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certificates with AWS (ELB and CloudFront)</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Fully managed</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No charge</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1835706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2051"/>
          <p:cNvGrpSpPr/>
          <p:nvPr/>
        </p:nvGrpSpPr>
        <p:grpSpPr>
          <a:xfrm>
            <a:off x="133200" y="2027371"/>
            <a:ext cx="8895210" cy="1548649"/>
            <a:chOff x="116574" y="2027371"/>
            <a:chExt cx="8895210" cy="1548649"/>
          </a:xfrm>
        </p:grpSpPr>
        <p:grpSp>
          <p:nvGrpSpPr>
            <p:cNvPr id="2051" name="Group 2050"/>
            <p:cNvGrpSpPr/>
            <p:nvPr/>
          </p:nvGrpSpPr>
          <p:grpSpPr>
            <a:xfrm>
              <a:off x="116574" y="2027371"/>
              <a:ext cx="1428107" cy="1302428"/>
              <a:chOff x="-66302" y="2027371"/>
              <a:chExt cx="1428107" cy="1302428"/>
            </a:xfrm>
          </p:grpSpPr>
          <p:pic>
            <p:nvPicPr>
              <p:cNvPr id="3" name="Picture 2" descr="CodeDeploy.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0865" y="2027371"/>
                <a:ext cx="813773" cy="813773"/>
              </a:xfrm>
              <a:prstGeom prst="rect">
                <a:avLst/>
              </a:prstGeom>
            </p:spPr>
          </p:pic>
          <p:sp>
            <p:nvSpPr>
              <p:cNvPr id="37" name="TextBox 36"/>
              <p:cNvSpPr txBox="1"/>
              <p:nvPr/>
            </p:nvSpPr>
            <p:spPr>
              <a:xfrm>
                <a:off x="-66302" y="2991245"/>
                <a:ext cx="142810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CodeDeploy</a:t>
                </a:r>
              </a:p>
            </p:txBody>
          </p:sp>
        </p:grpSp>
        <p:grpSp>
          <p:nvGrpSpPr>
            <p:cNvPr id="2049" name="Group 2048"/>
            <p:cNvGrpSpPr/>
            <p:nvPr/>
          </p:nvGrpSpPr>
          <p:grpSpPr>
            <a:xfrm>
              <a:off x="1586466" y="2133785"/>
              <a:ext cx="1522488" cy="1196014"/>
              <a:chOff x="1453468" y="2133785"/>
              <a:chExt cx="1522488" cy="1196014"/>
            </a:xfrm>
          </p:grpSpPr>
          <p:pic>
            <p:nvPicPr>
              <p:cNvPr id="16" name="Picture 1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918143" y="2133785"/>
                <a:ext cx="593138" cy="584201"/>
              </a:xfrm>
              <a:prstGeom prst="rect">
                <a:avLst/>
              </a:prstGeom>
            </p:spPr>
          </p:pic>
          <p:sp>
            <p:nvSpPr>
              <p:cNvPr id="35" name="TextBox 34"/>
              <p:cNvSpPr txBox="1"/>
              <p:nvPr/>
            </p:nvSpPr>
            <p:spPr>
              <a:xfrm>
                <a:off x="1453468" y="2991245"/>
                <a:ext cx="1522488"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CodePipeline</a:t>
                </a:r>
              </a:p>
            </p:txBody>
          </p:sp>
        </p:grpSp>
        <p:grpSp>
          <p:nvGrpSpPr>
            <p:cNvPr id="2048" name="Group 2047"/>
            <p:cNvGrpSpPr/>
            <p:nvPr/>
          </p:nvGrpSpPr>
          <p:grpSpPr>
            <a:xfrm>
              <a:off x="3039926" y="2178753"/>
              <a:ext cx="1497061" cy="1151046"/>
              <a:chOff x="2823798" y="2178753"/>
              <a:chExt cx="1497061" cy="1151046"/>
            </a:xfrm>
          </p:grpSpPr>
          <p:pic>
            <p:nvPicPr>
              <p:cNvPr id="8" name="Picture 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3285364" y="2178753"/>
                <a:ext cx="573929" cy="580965"/>
              </a:xfrm>
              <a:prstGeom prst="rect">
                <a:avLst/>
              </a:prstGeom>
            </p:spPr>
          </p:pic>
          <p:sp>
            <p:nvSpPr>
              <p:cNvPr id="33" name="TextBox 32"/>
              <p:cNvSpPr txBox="1"/>
              <p:nvPr/>
            </p:nvSpPr>
            <p:spPr>
              <a:xfrm>
                <a:off x="2823798" y="2991245"/>
                <a:ext cx="1497061"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CodeCommit</a:t>
                </a:r>
              </a:p>
            </p:txBody>
          </p:sp>
        </p:grpSp>
        <p:grpSp>
          <p:nvGrpSpPr>
            <p:cNvPr id="10" name="Group 9"/>
            <p:cNvGrpSpPr/>
            <p:nvPr/>
          </p:nvGrpSpPr>
          <p:grpSpPr>
            <a:xfrm>
              <a:off x="4517113" y="2155722"/>
              <a:ext cx="1515682" cy="1174077"/>
              <a:chOff x="4176290" y="2155722"/>
              <a:chExt cx="1515682" cy="1174077"/>
            </a:xfrm>
          </p:grpSpPr>
          <p:pic>
            <p:nvPicPr>
              <p:cNvPr id="6" name="Picture 5" descr="OpsWorks.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639884" y="2155722"/>
                <a:ext cx="588494" cy="588494"/>
              </a:xfrm>
              <a:prstGeom prst="rect">
                <a:avLst/>
              </a:prstGeom>
            </p:spPr>
          </p:pic>
          <p:sp>
            <p:nvSpPr>
              <p:cNvPr id="31" name="TextBox 30"/>
              <p:cNvSpPr txBox="1"/>
              <p:nvPr/>
            </p:nvSpPr>
            <p:spPr>
              <a:xfrm>
                <a:off x="4176290" y="2991245"/>
                <a:ext cx="1515682"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OpsWorks</a:t>
                </a:r>
              </a:p>
            </p:txBody>
          </p:sp>
        </p:grpSp>
        <p:grpSp>
          <p:nvGrpSpPr>
            <p:cNvPr id="5" name="Group 4"/>
            <p:cNvGrpSpPr/>
            <p:nvPr/>
          </p:nvGrpSpPr>
          <p:grpSpPr>
            <a:xfrm>
              <a:off x="5837077" y="2153431"/>
              <a:ext cx="1838950" cy="1176368"/>
              <a:chOff x="5521193" y="2153431"/>
              <a:chExt cx="1838950" cy="1176368"/>
            </a:xfrm>
          </p:grpSpPr>
          <p:pic>
            <p:nvPicPr>
              <p:cNvPr id="9" name="Picture 8" descr="CloudFormation.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146421" y="2153431"/>
                <a:ext cx="588494" cy="588494"/>
              </a:xfrm>
              <a:prstGeom prst="rect">
                <a:avLst/>
              </a:prstGeom>
            </p:spPr>
          </p:pic>
          <p:sp>
            <p:nvSpPr>
              <p:cNvPr id="29" name="TextBox 28"/>
              <p:cNvSpPr txBox="1"/>
              <p:nvPr/>
            </p:nvSpPr>
            <p:spPr>
              <a:xfrm>
                <a:off x="5521193" y="2991245"/>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CloudFormation</a:t>
                </a:r>
              </a:p>
            </p:txBody>
          </p:sp>
        </p:grpSp>
        <p:grpSp>
          <p:nvGrpSpPr>
            <p:cNvPr id="4" name="Group 3"/>
            <p:cNvGrpSpPr/>
            <p:nvPr/>
          </p:nvGrpSpPr>
          <p:grpSpPr>
            <a:xfrm>
              <a:off x="7496102" y="2054762"/>
              <a:ext cx="1515682" cy="1521258"/>
              <a:chOff x="7205157" y="2054762"/>
              <a:chExt cx="1515682" cy="1521258"/>
            </a:xfrm>
          </p:grpSpPr>
          <p:pic>
            <p:nvPicPr>
              <p:cNvPr id="2050" name="Picture 2" descr="D:\Users\jbarr\AppData\Local\Temp\1\SNAGHTML26e1701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0169" y="2054762"/>
                <a:ext cx="765658" cy="7656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205157" y="2991245"/>
                <a:ext cx="1515682" cy="584775"/>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Application Discovery</a:t>
                </a:r>
              </a:p>
            </p:txBody>
          </p:sp>
        </p:grpSp>
      </p:grpSp>
      <p:sp>
        <p:nvSpPr>
          <p:cNvPr id="3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Tree>
    <p:extLst>
      <p:ext uri="{BB962C8B-B14F-4D97-AF65-F5344CB8AC3E}">
        <p14:creationId xmlns:p14="http://schemas.microsoft.com/office/powerpoint/2010/main" val="2829531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deDeploy.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67916" y="1889649"/>
            <a:ext cx="1928680" cy="1928680"/>
          </a:xfrm>
          <a:prstGeom prst="rect">
            <a:avLst/>
          </a:prstGeom>
        </p:spPr>
      </p:pic>
      <p:sp>
        <p:nvSpPr>
          <p:cNvPr id="10"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4" name="Rectangle 23"/>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CodeDeploy</a:t>
            </a:r>
          </a:p>
          <a:p>
            <a:r>
              <a:rPr lang="en-US" sz="1600" i="1" dirty="0">
                <a:solidFill>
                  <a:srgbClr val="7BC233"/>
                </a:solidFill>
                <a:cs typeface="Arial"/>
              </a:rPr>
              <a:t>Automate Code Deployments</a:t>
            </a:r>
          </a:p>
        </p:txBody>
      </p:sp>
      <p:sp>
        <p:nvSpPr>
          <p:cNvPr id="25" name="Rectangle 24"/>
          <p:cNvSpPr/>
          <p:nvPr/>
        </p:nvSpPr>
        <p:spPr>
          <a:xfrm>
            <a:off x="336788" y="1850082"/>
            <a:ext cx="5290928" cy="1692771"/>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Automates deployment of software to EC2 instances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Allows for rolling updates and health checks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Platform and language agnostic</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Integrates with existing tool chains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it on AWS or on-premises</a:t>
            </a:r>
          </a:p>
        </p:txBody>
      </p:sp>
    </p:spTree>
    <p:extLst>
      <p:ext uri="{BB962C8B-B14F-4D97-AF65-F5344CB8AC3E}">
        <p14:creationId xmlns:p14="http://schemas.microsoft.com/office/powerpoint/2010/main" val="3881577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17645" y="2119504"/>
            <a:ext cx="1494108" cy="1471594"/>
          </a:xfrm>
          <a:prstGeom prst="rect">
            <a:avLst/>
          </a:prstGeom>
        </p:spPr>
      </p:pic>
      <p:sp>
        <p:nvSpPr>
          <p:cNvPr id="23"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4" name="Rectangle 23"/>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CodePipeline</a:t>
            </a:r>
          </a:p>
          <a:p>
            <a:r>
              <a:rPr lang="en-US" sz="1600" i="1" dirty="0">
                <a:solidFill>
                  <a:srgbClr val="7BC233"/>
                </a:solidFill>
                <a:cs typeface="Arial"/>
              </a:rPr>
              <a:t>Release Software using Continuous Delivery</a:t>
            </a:r>
          </a:p>
        </p:txBody>
      </p:sp>
      <p:sp>
        <p:nvSpPr>
          <p:cNvPr id="25" name="Rectangle 24"/>
          <p:cNvSpPr/>
          <p:nvPr/>
        </p:nvSpPr>
        <p:spPr>
          <a:xfrm>
            <a:off x="336787" y="1850082"/>
            <a:ext cx="4675787" cy="2209836"/>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Automates application deployments and updates for rapid delivery of new features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Model stages of the software release process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Improve code quality through automated builds and tests </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Connects to existing tools and systems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pre-built or custom plugins</a:t>
            </a:r>
          </a:p>
        </p:txBody>
      </p:sp>
    </p:spTree>
    <p:extLst>
      <p:ext uri="{BB962C8B-B14F-4D97-AF65-F5344CB8AC3E}">
        <p14:creationId xmlns:p14="http://schemas.microsoft.com/office/powerpoint/2010/main" val="8953122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05370" y="2119504"/>
            <a:ext cx="1453772" cy="1471594"/>
          </a:xfrm>
          <a:prstGeom prst="rect">
            <a:avLst/>
          </a:prstGeom>
        </p:spPr>
      </p:pic>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5" name="Rectangle 24"/>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CodeCommit</a:t>
            </a:r>
          </a:p>
          <a:p>
            <a:r>
              <a:rPr lang="en-US" sz="1600" i="1" dirty="0">
                <a:solidFill>
                  <a:srgbClr val="7BC233"/>
                </a:solidFill>
                <a:cs typeface="Arial"/>
              </a:rPr>
              <a:t>Store Code in Private </a:t>
            </a:r>
            <a:r>
              <a:rPr lang="en-US" sz="1600" i="1" dirty="0" err="1">
                <a:solidFill>
                  <a:srgbClr val="7BC233"/>
                </a:solidFill>
                <a:cs typeface="Arial"/>
              </a:rPr>
              <a:t>Git</a:t>
            </a:r>
            <a:r>
              <a:rPr lang="en-US" sz="1600" i="1" dirty="0">
                <a:solidFill>
                  <a:srgbClr val="7BC233"/>
                </a:solidFill>
                <a:cs typeface="Arial"/>
              </a:rPr>
              <a:t> Repositories</a:t>
            </a:r>
          </a:p>
        </p:txBody>
      </p:sp>
      <p:sp>
        <p:nvSpPr>
          <p:cNvPr id="26" name="Rectangle 25"/>
          <p:cNvSpPr/>
          <p:nvPr/>
        </p:nvSpPr>
        <p:spPr>
          <a:xfrm>
            <a:off x="336788" y="1850082"/>
            <a:ext cx="4467968" cy="193335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Eliminates need to scale and operate source control servers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Automatic file encryption</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Highly scalable, redundant, and durable</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Supports all file types and sizes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existing </a:t>
            </a:r>
            <a:r>
              <a:rPr lang="en-US" sz="1600" dirty="0" err="1">
                <a:solidFill>
                  <a:schemeClr val="tx1">
                    <a:lumMod val="75000"/>
                    <a:lumOff val="25000"/>
                  </a:schemeClr>
                </a:solidFill>
                <a:cs typeface="Arial"/>
              </a:rPr>
              <a:t>Git</a:t>
            </a:r>
            <a:r>
              <a:rPr lang="en-US" sz="1600" dirty="0">
                <a:solidFill>
                  <a:schemeClr val="tx1">
                    <a:lumMod val="75000"/>
                    <a:lumOff val="25000"/>
                  </a:schemeClr>
                </a:solidFill>
                <a:cs typeface="Arial"/>
              </a:rPr>
              <a:t> tools</a:t>
            </a:r>
          </a:p>
        </p:txBody>
      </p:sp>
    </p:spTree>
    <p:extLst>
      <p:ext uri="{BB962C8B-B14F-4D97-AF65-F5344CB8AC3E}">
        <p14:creationId xmlns:p14="http://schemas.microsoft.com/office/powerpoint/2010/main" val="349281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362839" y="2018631"/>
            <a:ext cx="8589144" cy="1803611"/>
            <a:chOff x="382503" y="2018631"/>
            <a:chExt cx="8589144" cy="1803611"/>
          </a:xfrm>
        </p:grpSpPr>
        <p:sp>
          <p:nvSpPr>
            <p:cNvPr id="35" name="TextBox 34"/>
            <p:cNvSpPr txBox="1"/>
            <p:nvPr/>
          </p:nvSpPr>
          <p:spPr>
            <a:xfrm>
              <a:off x="382503" y="2991245"/>
              <a:ext cx="796537"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EC2</a:t>
              </a:r>
            </a:p>
          </p:txBody>
        </p:sp>
        <p:pic>
          <p:nvPicPr>
            <p:cNvPr id="42" name="Picture 41" descr="EC2.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56575" y="2104757"/>
              <a:ext cx="648393" cy="648393"/>
            </a:xfrm>
            <a:prstGeom prst="rect">
              <a:avLst/>
            </a:prstGeom>
          </p:spPr>
        </p:pic>
        <p:pic>
          <p:nvPicPr>
            <p:cNvPr id="38" name="Picture 37" descr="Auto-Scaling.png"/>
            <p:cNvPicPr>
              <a:picLocks noChangeAspect="1"/>
            </p:cNvPicPr>
            <p:nvPr/>
          </p:nvPicPr>
          <p:blipFill rotWithShape="1">
            <a:blip r:embed="rId4" cstate="print">
              <a:extLst>
                <a:ext uri="{28A0092B-C50C-407E-A947-70E740481C1C}">
                  <a14:useLocalDpi xmlns:a14="http://schemas.microsoft.com/office/drawing/2010/main"/>
                </a:ext>
              </a:extLst>
            </a:blip>
            <a:srcRect l="7850" t="8632" r="7628" b="6840"/>
            <a:stretch/>
          </p:blipFill>
          <p:spPr>
            <a:xfrm>
              <a:off x="1472258" y="2104757"/>
              <a:ext cx="713187" cy="713232"/>
            </a:xfrm>
            <a:prstGeom prst="rect">
              <a:avLst/>
            </a:prstGeom>
          </p:spPr>
        </p:pic>
        <p:sp>
          <p:nvSpPr>
            <p:cNvPr id="39" name="TextBox 38"/>
            <p:cNvSpPr txBox="1"/>
            <p:nvPr/>
          </p:nvSpPr>
          <p:spPr>
            <a:xfrm>
              <a:off x="1178632" y="2991245"/>
              <a:ext cx="1278667" cy="584775"/>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Auto Scaling</a:t>
              </a:r>
            </a:p>
          </p:txBody>
        </p:sp>
        <p:sp>
          <p:nvSpPr>
            <p:cNvPr id="7" name="TextBox 6"/>
            <p:cNvSpPr txBox="1"/>
            <p:nvPr/>
          </p:nvSpPr>
          <p:spPr>
            <a:xfrm>
              <a:off x="2255262" y="2991245"/>
              <a:ext cx="1368895"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Lambda</a:t>
              </a:r>
            </a:p>
          </p:txBody>
        </p:sp>
        <p:pic>
          <p:nvPicPr>
            <p:cNvPr id="9" name="Picture 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511499" y="2018631"/>
              <a:ext cx="856421" cy="856421"/>
            </a:xfrm>
            <a:prstGeom prst="rect">
              <a:avLst/>
            </a:prstGeom>
          </p:spPr>
        </p:pic>
        <p:sp>
          <p:nvSpPr>
            <p:cNvPr id="8" name="TextBox 7"/>
            <p:cNvSpPr txBox="1"/>
            <p:nvPr/>
          </p:nvSpPr>
          <p:spPr>
            <a:xfrm>
              <a:off x="4600536" y="2991245"/>
              <a:ext cx="1515682" cy="830997"/>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EC2 Container Service</a:t>
              </a:r>
            </a:p>
          </p:txBody>
        </p:sp>
        <p:pic>
          <p:nvPicPr>
            <p:cNvPr id="2" name="Picture 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091917" y="2143197"/>
              <a:ext cx="611576" cy="571013"/>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7670954" y="2065622"/>
              <a:ext cx="762437" cy="762437"/>
            </a:xfrm>
            <a:prstGeom prst="rect">
              <a:avLst/>
            </a:prstGeom>
          </p:spPr>
        </p:pic>
        <p:sp>
          <p:nvSpPr>
            <p:cNvPr id="14" name="TextBox 13"/>
            <p:cNvSpPr txBox="1"/>
            <p:nvPr/>
          </p:nvSpPr>
          <p:spPr>
            <a:xfrm>
              <a:off x="7132697" y="2991245"/>
              <a:ext cx="1838950" cy="584775"/>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Elastic Beanstalk</a:t>
              </a:r>
            </a:p>
          </p:txBody>
        </p:sp>
        <p:sp>
          <p:nvSpPr>
            <p:cNvPr id="15" name="TextBox 14"/>
            <p:cNvSpPr txBox="1"/>
            <p:nvPr/>
          </p:nvSpPr>
          <p:spPr>
            <a:xfrm>
              <a:off x="5901884" y="2991245"/>
              <a:ext cx="1515682" cy="830997"/>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EC2 Container </a:t>
              </a:r>
              <a:r>
                <a:rPr lang="en-US" sz="1600" b="1" dirty="0" smtClean="0">
                  <a:solidFill>
                    <a:schemeClr val="tx1">
                      <a:lumMod val="75000"/>
                      <a:lumOff val="25000"/>
                    </a:schemeClr>
                  </a:solidFill>
                  <a:latin typeface="Arial"/>
                  <a:cs typeface="Arial"/>
                </a:rPr>
                <a:t>Registry</a:t>
              </a:r>
              <a:endParaRPr lang="en-US" sz="1600" b="1" dirty="0">
                <a:solidFill>
                  <a:schemeClr val="tx1">
                    <a:lumMod val="75000"/>
                    <a:lumOff val="25000"/>
                  </a:schemeClr>
                </a:solidFill>
                <a:latin typeface="Arial"/>
                <a:cs typeface="Arial"/>
              </a:endParaRPr>
            </a:p>
          </p:txBody>
        </p:sp>
        <p:sp>
          <p:nvSpPr>
            <p:cNvPr id="16" name="TextBox 15"/>
            <p:cNvSpPr txBox="1"/>
            <p:nvPr/>
          </p:nvSpPr>
          <p:spPr>
            <a:xfrm>
              <a:off x="3487747" y="2991245"/>
              <a:ext cx="1368895"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Arial"/>
                  <a:cs typeface="Arial"/>
                </a:rPr>
                <a:t>Batch</a:t>
              </a:r>
              <a:endParaRPr lang="en-US" sz="1600" b="1" dirty="0">
                <a:solidFill>
                  <a:schemeClr val="tx1">
                    <a:lumMod val="75000"/>
                    <a:lumOff val="25000"/>
                  </a:schemeClr>
                </a:solidFill>
                <a:latin typeface="Arial"/>
                <a:cs typeface="Arial"/>
              </a:endParaRPr>
            </a:p>
          </p:txBody>
        </p:sp>
      </p:grpSp>
      <p:sp>
        <p:nvSpPr>
          <p:cNvPr id="46" name="Title 45"/>
          <p:cNvSpPr>
            <a:spLocks noGrp="1"/>
          </p:cNvSpPr>
          <p:nvPr>
            <p:ph type="title"/>
          </p:nvPr>
        </p:nvSpPr>
        <p:spPr/>
        <p:txBody>
          <a:bodyPr/>
          <a:lstStyle/>
          <a:p>
            <a:r>
              <a:rPr lang="en-US" dirty="0"/>
              <a:t>Compute</a:t>
            </a:r>
            <a:br>
              <a:rPr lang="en-US" dirty="0"/>
            </a:br>
            <a:endParaRPr lang="en-US" dirty="0"/>
          </a:p>
        </p:txBody>
      </p:sp>
      <p:pic>
        <p:nvPicPr>
          <p:cNvPr id="3" name="Picture 2"/>
          <p:cNvPicPr>
            <a:picLocks noChangeAspect="1"/>
          </p:cNvPicPr>
          <p:nvPr/>
        </p:nvPicPr>
        <p:blipFill>
          <a:blip r:embed="rId8"/>
          <a:stretch>
            <a:fillRect/>
          </a:stretch>
        </p:blipFill>
        <p:spPr>
          <a:xfrm>
            <a:off x="6117193" y="1915667"/>
            <a:ext cx="1045736" cy="1045736"/>
          </a:xfrm>
          <a:prstGeom prst="rect">
            <a:avLst/>
          </a:prstGeom>
        </p:spPr>
      </p:pic>
      <p:pic>
        <p:nvPicPr>
          <p:cNvPr id="4" name="Picture 3"/>
          <p:cNvPicPr>
            <a:picLocks noChangeAspect="1"/>
          </p:cNvPicPr>
          <p:nvPr/>
        </p:nvPicPr>
        <p:blipFill>
          <a:blip r:embed="rId9"/>
          <a:stretch>
            <a:fillRect/>
          </a:stretch>
        </p:blipFill>
        <p:spPr>
          <a:xfrm>
            <a:off x="3711709" y="2030229"/>
            <a:ext cx="822960" cy="822960"/>
          </a:xfrm>
          <a:prstGeom prst="rect">
            <a:avLst/>
          </a:prstGeom>
        </p:spPr>
      </p:pic>
    </p:spTree>
    <p:extLst>
      <p:ext uri="{BB962C8B-B14F-4D97-AF65-F5344CB8AC3E}">
        <p14:creationId xmlns:p14="http://schemas.microsoft.com/office/powerpoint/2010/main" val="9011739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psWork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01434" y="2129135"/>
            <a:ext cx="1427200" cy="1427200"/>
          </a:xfrm>
          <a:prstGeom prst="rect">
            <a:avLst/>
          </a:prstGeom>
        </p:spPr>
      </p:pic>
      <p:sp>
        <p:nvSpPr>
          <p:cNvPr id="10"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4" name="Rectangle 23"/>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OpsWorks</a:t>
            </a:r>
          </a:p>
          <a:p>
            <a:r>
              <a:rPr lang="en-US" sz="1600" i="1" dirty="0">
                <a:solidFill>
                  <a:srgbClr val="7BC233"/>
                </a:solidFill>
                <a:cs typeface="Arial"/>
              </a:rPr>
              <a:t>Automate Operations with Chef</a:t>
            </a:r>
          </a:p>
        </p:txBody>
      </p:sp>
      <p:sp>
        <p:nvSpPr>
          <p:cNvPr id="25" name="Rectangle 24"/>
          <p:cNvSpPr/>
          <p:nvPr/>
        </p:nvSpPr>
        <p:spPr>
          <a:xfrm>
            <a:off x="336788" y="1850082"/>
            <a:ext cx="5216113" cy="2527359"/>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Automate operational tasks like code deployment, software configurations, package installations, database setups, and server scaling using Chef</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Model the layers of your applications into stacks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Chef recipes and cookbooks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Supports Linux and Windows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Granular security control</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it in AWS or on-premises</a:t>
            </a:r>
          </a:p>
        </p:txBody>
      </p:sp>
    </p:spTree>
    <p:extLst>
      <p:ext uri="{BB962C8B-B14F-4D97-AF65-F5344CB8AC3E}">
        <p14:creationId xmlns:p14="http://schemas.microsoft.com/office/powerpoint/2010/main" val="13950857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oudFormation.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18203" y="2129135"/>
            <a:ext cx="1428106" cy="1428106"/>
          </a:xfrm>
          <a:prstGeom prst="rect">
            <a:avLst/>
          </a:prstGeom>
        </p:spPr>
      </p:pic>
      <p:sp>
        <p:nvSpPr>
          <p:cNvPr id="24"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5" name="Rectangle 24"/>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CloudFormation</a:t>
            </a:r>
          </a:p>
          <a:p>
            <a:r>
              <a:rPr lang="en-US" sz="1600" i="1" dirty="0">
                <a:solidFill>
                  <a:srgbClr val="7BC233"/>
                </a:solidFill>
                <a:cs typeface="Arial"/>
              </a:rPr>
              <a:t>Create and Manage Resources with Templates</a:t>
            </a:r>
          </a:p>
        </p:txBody>
      </p:sp>
      <p:sp>
        <p:nvSpPr>
          <p:cNvPr id="26" name="Rectangle 25"/>
          <p:cNvSpPr/>
          <p:nvPr/>
        </p:nvSpPr>
        <p:spPr>
          <a:xfrm>
            <a:off x="336788" y="1850082"/>
            <a:ext cx="4659161" cy="2391424"/>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Model, provision, and update AWS resources through JSON formatted text files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Deploy stack from template with runtime parameters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Visualize and make quick edits to templates with CloudFormation Designer’s drag-and-drop interface</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Repeatable, reliable provisioning</a:t>
            </a:r>
          </a:p>
        </p:txBody>
      </p:sp>
    </p:spTree>
    <p:extLst>
      <p:ext uri="{BB962C8B-B14F-4D97-AF65-F5344CB8AC3E}">
        <p14:creationId xmlns:p14="http://schemas.microsoft.com/office/powerpoint/2010/main" val="35852708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sers\jbarr\AppData\Local\Temp\1\SNAGHTML26e1701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121" y="2043038"/>
            <a:ext cx="1774160" cy="1774160"/>
          </a:xfrm>
          <a:prstGeom prst="rect">
            <a:avLst/>
          </a:prstGeom>
          <a:extLst>
            <a:ext uri="{909E8E84-426E-40DD-AFC4-6F175D3DCCD1}">
              <a14:hiddenFill xmlns:a14="http://schemas.microsoft.com/office/drawing/2010/main">
                <a:solidFill>
                  <a:srgbClr val="FFFFFF"/>
                </a:solidFill>
              </a14:hiddenFill>
            </a:ext>
          </a:extLst>
        </p:spPr>
      </p:pic>
      <p:sp>
        <p:nvSpPr>
          <p:cNvPr id="10"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4" name="Rectangle 23"/>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Application Discovery Service</a:t>
            </a:r>
          </a:p>
          <a:p>
            <a:r>
              <a:rPr lang="en-US" sz="1600" i="1" dirty="0">
                <a:solidFill>
                  <a:srgbClr val="7BC233"/>
                </a:solidFill>
                <a:cs typeface="Arial"/>
              </a:rPr>
              <a:t>Discover on-premises application inventory &amp; dependencies</a:t>
            </a:r>
          </a:p>
        </p:txBody>
      </p:sp>
      <p:sp>
        <p:nvSpPr>
          <p:cNvPr id="25" name="Rectangle 24"/>
          <p:cNvSpPr/>
          <p:nvPr/>
        </p:nvSpPr>
        <p:spPr>
          <a:xfrm>
            <a:off x="336787" y="1850082"/>
            <a:ext cx="4625911" cy="2268826"/>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Plan application migration projects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Identify applications &amp; map dependencies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Capture performance profile</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Collect data from servers, storage, and networking</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Stores findings in encrypted form</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Explore &amp; visualize</a:t>
            </a:r>
          </a:p>
        </p:txBody>
      </p:sp>
    </p:spTree>
    <p:extLst>
      <p:ext uri="{BB962C8B-B14F-4D97-AF65-F5344CB8AC3E}">
        <p14:creationId xmlns:p14="http://schemas.microsoft.com/office/powerpoint/2010/main" val="27131501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788" y="1708500"/>
            <a:ext cx="8807211" cy="769441"/>
          </a:xfrm>
          <a:prstGeom prst="rect">
            <a:avLst/>
          </a:prstGeom>
        </p:spPr>
        <p:txBody>
          <a:bodyPr wrap="square">
            <a:spAutoFit/>
          </a:bodyPr>
          <a:lstStyle/>
          <a:p>
            <a:r>
              <a:rPr lang="en-US" sz="4400" b="1" dirty="0">
                <a:solidFill>
                  <a:schemeClr val="accent4"/>
                </a:solidFill>
                <a:cs typeface="Arial"/>
              </a:rPr>
              <a:t>Poll Question </a:t>
            </a:r>
          </a:p>
        </p:txBody>
      </p:sp>
      <p:sp>
        <p:nvSpPr>
          <p:cNvPr id="4" name="Rectangle 3"/>
          <p:cNvSpPr/>
          <p:nvPr/>
        </p:nvSpPr>
        <p:spPr>
          <a:xfrm>
            <a:off x="336789" y="2911781"/>
            <a:ext cx="8333386" cy="954107"/>
          </a:xfrm>
          <a:prstGeom prst="rect">
            <a:avLst/>
          </a:prstGeom>
        </p:spPr>
        <p:txBody>
          <a:bodyPr wrap="square">
            <a:spAutoFit/>
          </a:bodyPr>
          <a:lstStyle/>
          <a:p>
            <a:r>
              <a:rPr lang="en-US" sz="2800" dirty="0">
                <a:solidFill>
                  <a:srgbClr val="4D4D4C"/>
                </a:solidFill>
              </a:rPr>
              <a:t>Which Developer or Management service would you like to try next?</a:t>
            </a:r>
          </a:p>
        </p:txBody>
      </p:sp>
    </p:spTree>
    <p:extLst>
      <p:ext uri="{BB962C8B-B14F-4D97-AF65-F5344CB8AC3E}">
        <p14:creationId xmlns:p14="http://schemas.microsoft.com/office/powerpoint/2010/main" val="13392598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a:stretch>
            <a:fillRect/>
          </a:stretch>
        </p:blipFill>
        <p:spPr>
          <a:xfrm>
            <a:off x="6040800" y="1821368"/>
            <a:ext cx="1280160" cy="1280160"/>
          </a:xfrm>
          <a:prstGeom prst="rect">
            <a:avLst/>
          </a:prstGeom>
        </p:spPr>
      </p:pic>
      <p:grpSp>
        <p:nvGrpSpPr>
          <p:cNvPr id="4" name="Group 3"/>
          <p:cNvGrpSpPr/>
          <p:nvPr/>
        </p:nvGrpSpPr>
        <p:grpSpPr>
          <a:xfrm>
            <a:off x="221771" y="2081445"/>
            <a:ext cx="991981" cy="1248354"/>
            <a:chOff x="423162" y="2081445"/>
            <a:chExt cx="991981" cy="1248354"/>
          </a:xfrm>
        </p:grpSpPr>
        <p:pic>
          <p:nvPicPr>
            <p:cNvPr id="17" name="Picture 16" descr="Elastic-MapReduce-EMR.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70561" y="2081445"/>
              <a:ext cx="697183" cy="680126"/>
            </a:xfrm>
            <a:prstGeom prst="rect">
              <a:avLst/>
            </a:prstGeom>
          </p:spPr>
        </p:pic>
        <p:sp>
          <p:nvSpPr>
            <p:cNvPr id="20" name="TextBox 19"/>
            <p:cNvSpPr txBox="1"/>
            <p:nvPr/>
          </p:nvSpPr>
          <p:spPr>
            <a:xfrm>
              <a:off x="423162" y="2991245"/>
              <a:ext cx="991981"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EMR</a:t>
              </a:r>
            </a:p>
          </p:txBody>
        </p:sp>
      </p:grpSp>
      <p:grpSp>
        <p:nvGrpSpPr>
          <p:cNvPr id="5" name="Group 4"/>
          <p:cNvGrpSpPr/>
          <p:nvPr/>
        </p:nvGrpSpPr>
        <p:grpSpPr>
          <a:xfrm>
            <a:off x="2931062" y="2154110"/>
            <a:ext cx="1278667" cy="1175689"/>
            <a:chOff x="1453468" y="2154110"/>
            <a:chExt cx="1278667" cy="1175689"/>
          </a:xfrm>
        </p:grpSpPr>
        <p:pic>
          <p:nvPicPr>
            <p:cNvPr id="18" name="Picture 17" descr="Kinesis.eps"/>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842026" y="2154110"/>
              <a:ext cx="501550" cy="587135"/>
            </a:xfrm>
            <a:prstGeom prst="rect">
              <a:avLst/>
            </a:prstGeom>
          </p:spPr>
        </p:pic>
        <p:sp>
          <p:nvSpPr>
            <p:cNvPr id="22" name="TextBox 21"/>
            <p:cNvSpPr txBox="1"/>
            <p:nvPr/>
          </p:nvSpPr>
          <p:spPr>
            <a:xfrm>
              <a:off x="1453468" y="2991245"/>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Kinesis</a:t>
              </a:r>
            </a:p>
          </p:txBody>
        </p:sp>
      </p:grpSp>
      <p:grpSp>
        <p:nvGrpSpPr>
          <p:cNvPr id="7" name="Group 6"/>
          <p:cNvGrpSpPr/>
          <p:nvPr/>
        </p:nvGrpSpPr>
        <p:grpSpPr>
          <a:xfrm>
            <a:off x="4377761" y="2078963"/>
            <a:ext cx="1368895" cy="1250836"/>
            <a:chOff x="2823798" y="2078963"/>
            <a:chExt cx="1368895" cy="1250836"/>
          </a:xfrm>
        </p:grpSpPr>
        <p:pic>
          <p:nvPicPr>
            <p:cNvPr id="3" name="Picture 2"/>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135990" y="2078963"/>
              <a:ext cx="744511" cy="726296"/>
            </a:xfrm>
            <a:prstGeom prst="rect">
              <a:avLst/>
            </a:prstGeom>
          </p:spPr>
        </p:pic>
        <p:sp>
          <p:nvSpPr>
            <p:cNvPr id="24" name="TextBox 23"/>
            <p:cNvSpPr txBox="1"/>
            <p:nvPr/>
          </p:nvSpPr>
          <p:spPr>
            <a:xfrm>
              <a:off x="2823798" y="2991245"/>
              <a:ext cx="1368895"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Data Pipeline</a:t>
              </a:r>
            </a:p>
          </p:txBody>
        </p:sp>
      </p:grpSp>
      <p:sp>
        <p:nvSpPr>
          <p:cNvPr id="26" name="TextBox 25"/>
          <p:cNvSpPr txBox="1"/>
          <p:nvPr/>
        </p:nvSpPr>
        <p:spPr>
          <a:xfrm>
            <a:off x="1258308" y="3003605"/>
            <a:ext cx="1515682" cy="584775"/>
          </a:xfrm>
          <a:prstGeom prst="rect">
            <a:avLst/>
          </a:prstGeom>
          <a:noFill/>
        </p:spPr>
        <p:txBody>
          <a:bodyPr wrap="square" rtlCol="0">
            <a:noAutofit/>
          </a:bodyPr>
          <a:lstStyle/>
          <a:p>
            <a:pPr algn="ctr"/>
            <a:r>
              <a:rPr lang="en-US" sz="1400" b="1" dirty="0" smtClean="0">
                <a:solidFill>
                  <a:schemeClr val="tx1">
                    <a:lumMod val="75000"/>
                    <a:lumOff val="25000"/>
                  </a:schemeClr>
                </a:solidFill>
                <a:cs typeface="Arial"/>
              </a:rPr>
              <a:t>Athena</a:t>
            </a:r>
            <a:endParaRPr lang="en-US" sz="1400" b="1" dirty="0">
              <a:solidFill>
                <a:schemeClr val="tx1">
                  <a:lumMod val="75000"/>
                  <a:lumOff val="25000"/>
                </a:schemeClr>
              </a:solidFill>
              <a:cs typeface="Arial"/>
            </a:endParaRPr>
          </a:p>
        </p:txBody>
      </p:sp>
      <p:sp>
        <p:nvSpPr>
          <p:cNvPr id="29" name="TextBox 28"/>
          <p:cNvSpPr txBox="1"/>
          <p:nvPr/>
        </p:nvSpPr>
        <p:spPr>
          <a:xfrm>
            <a:off x="5771567" y="2991245"/>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QuickSight</a:t>
            </a:r>
          </a:p>
        </p:txBody>
      </p:sp>
      <p:sp>
        <p:nvSpPr>
          <p:cNvPr id="32"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grpSp>
        <p:nvGrpSpPr>
          <p:cNvPr id="44" name="Group 43"/>
          <p:cNvGrpSpPr/>
          <p:nvPr/>
        </p:nvGrpSpPr>
        <p:grpSpPr>
          <a:xfrm>
            <a:off x="7488192" y="2057400"/>
            <a:ext cx="1515682" cy="1272399"/>
            <a:chOff x="7205157" y="2057400"/>
            <a:chExt cx="1515682" cy="1272399"/>
          </a:xfrm>
        </p:grpSpPr>
        <p:sp>
          <p:nvSpPr>
            <p:cNvPr id="31" name="TextBox 30"/>
            <p:cNvSpPr txBox="1"/>
            <p:nvPr/>
          </p:nvSpPr>
          <p:spPr>
            <a:xfrm>
              <a:off x="7205157" y="2991245"/>
              <a:ext cx="1515682" cy="338554"/>
            </a:xfrm>
            <a:prstGeom prst="rect">
              <a:avLst/>
            </a:prstGeom>
            <a:noFill/>
          </p:spPr>
          <p:txBody>
            <a:bodyPr wrap="square" rtlCol="0">
              <a:noAutofit/>
            </a:bodyPr>
            <a:lstStyle/>
            <a:p>
              <a:pPr algn="ctr"/>
              <a:r>
                <a:rPr lang="en-US" sz="1400" b="1" dirty="0" err="1">
                  <a:solidFill>
                    <a:schemeClr val="tx1">
                      <a:lumMod val="75000"/>
                      <a:lumOff val="25000"/>
                    </a:schemeClr>
                  </a:solidFill>
                  <a:cs typeface="Arial"/>
                </a:rPr>
                <a:t>Elasticsearch</a:t>
              </a:r>
              <a:r>
                <a:rPr lang="en-US" sz="1400" b="1" dirty="0">
                  <a:solidFill>
                    <a:schemeClr val="tx1">
                      <a:lumMod val="75000"/>
                      <a:lumOff val="25000"/>
                    </a:schemeClr>
                  </a:solidFill>
                  <a:cs typeface="Arial"/>
                </a:rPr>
                <a:t> Service</a:t>
              </a:r>
            </a:p>
          </p:txBody>
        </p:sp>
        <p:grpSp>
          <p:nvGrpSpPr>
            <p:cNvPr id="43" name="Group 42"/>
            <p:cNvGrpSpPr/>
            <p:nvPr/>
          </p:nvGrpSpPr>
          <p:grpSpPr>
            <a:xfrm>
              <a:off x="7643813" y="2057400"/>
              <a:ext cx="644525" cy="773113"/>
              <a:chOff x="7643813" y="2057400"/>
              <a:chExt cx="644525" cy="773113"/>
            </a:xfrm>
          </p:grpSpPr>
          <p:sp>
            <p:nvSpPr>
              <p:cNvPr id="34" name="Freeform 5"/>
              <p:cNvSpPr>
                <a:spLocks/>
              </p:cNvSpPr>
              <p:nvPr/>
            </p:nvSpPr>
            <p:spPr bwMode="auto">
              <a:xfrm>
                <a:off x="7685088" y="2393950"/>
                <a:ext cx="74613" cy="296863"/>
              </a:xfrm>
              <a:custGeom>
                <a:avLst/>
                <a:gdLst>
                  <a:gd name="T0" fmla="*/ 183 w 183"/>
                  <a:gd name="T1" fmla="*/ 694 h 737"/>
                  <a:gd name="T2" fmla="*/ 183 w 183"/>
                  <a:gd name="T3" fmla="*/ 694 h 737"/>
                  <a:gd name="T4" fmla="*/ 0 w 183"/>
                  <a:gd name="T5" fmla="*/ 737 h 737"/>
                  <a:gd name="T6" fmla="*/ 0 w 183"/>
                  <a:gd name="T7" fmla="*/ 0 h 737"/>
                  <a:gd name="T8" fmla="*/ 183 w 183"/>
                  <a:gd name="T9" fmla="*/ 9 h 737"/>
                  <a:gd name="T10" fmla="*/ 183 w 183"/>
                  <a:gd name="T11" fmla="*/ 694 h 737"/>
                </a:gdLst>
                <a:ahLst/>
                <a:cxnLst>
                  <a:cxn ang="0">
                    <a:pos x="T0" y="T1"/>
                  </a:cxn>
                  <a:cxn ang="0">
                    <a:pos x="T2" y="T3"/>
                  </a:cxn>
                  <a:cxn ang="0">
                    <a:pos x="T4" y="T5"/>
                  </a:cxn>
                  <a:cxn ang="0">
                    <a:pos x="T6" y="T7"/>
                  </a:cxn>
                  <a:cxn ang="0">
                    <a:pos x="T8" y="T9"/>
                  </a:cxn>
                  <a:cxn ang="0">
                    <a:pos x="T10" y="T11"/>
                  </a:cxn>
                </a:cxnLst>
                <a:rect l="0" t="0" r="r" b="b"/>
                <a:pathLst>
                  <a:path w="183" h="737">
                    <a:moveTo>
                      <a:pt x="183" y="694"/>
                    </a:moveTo>
                    <a:lnTo>
                      <a:pt x="183" y="694"/>
                    </a:lnTo>
                    <a:lnTo>
                      <a:pt x="0" y="737"/>
                    </a:lnTo>
                    <a:lnTo>
                      <a:pt x="0" y="0"/>
                    </a:lnTo>
                    <a:lnTo>
                      <a:pt x="183" y="9"/>
                    </a:lnTo>
                    <a:lnTo>
                      <a:pt x="183" y="694"/>
                    </a:lnTo>
                    <a:close/>
                  </a:path>
                </a:pathLst>
              </a:custGeom>
              <a:solidFill>
                <a:srgbClr val="F585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
              <p:cNvSpPr>
                <a:spLocks/>
              </p:cNvSpPr>
              <p:nvPr/>
            </p:nvSpPr>
            <p:spPr bwMode="auto">
              <a:xfrm>
                <a:off x="7794625" y="2262188"/>
                <a:ext cx="120650" cy="482600"/>
              </a:xfrm>
              <a:custGeom>
                <a:avLst/>
                <a:gdLst>
                  <a:gd name="T0" fmla="*/ 299 w 299"/>
                  <a:gd name="T1" fmla="*/ 1103 h 1198"/>
                  <a:gd name="T2" fmla="*/ 299 w 299"/>
                  <a:gd name="T3" fmla="*/ 1103 h 1198"/>
                  <a:gd name="T4" fmla="*/ 0 w 299"/>
                  <a:gd name="T5" fmla="*/ 1198 h 1198"/>
                  <a:gd name="T6" fmla="*/ 0 w 299"/>
                  <a:gd name="T7" fmla="*/ 0 h 1198"/>
                  <a:gd name="T8" fmla="*/ 299 w 299"/>
                  <a:gd name="T9" fmla="*/ 57 h 1198"/>
                  <a:gd name="T10" fmla="*/ 299 w 299"/>
                  <a:gd name="T11" fmla="*/ 1103 h 1198"/>
                </a:gdLst>
                <a:ahLst/>
                <a:cxnLst>
                  <a:cxn ang="0">
                    <a:pos x="T0" y="T1"/>
                  </a:cxn>
                  <a:cxn ang="0">
                    <a:pos x="T2" y="T3"/>
                  </a:cxn>
                  <a:cxn ang="0">
                    <a:pos x="T4" y="T5"/>
                  </a:cxn>
                  <a:cxn ang="0">
                    <a:pos x="T6" y="T7"/>
                  </a:cxn>
                  <a:cxn ang="0">
                    <a:pos x="T8" y="T9"/>
                  </a:cxn>
                  <a:cxn ang="0">
                    <a:pos x="T10" y="T11"/>
                  </a:cxn>
                </a:cxnLst>
                <a:rect l="0" t="0" r="r" b="b"/>
                <a:pathLst>
                  <a:path w="299" h="1198">
                    <a:moveTo>
                      <a:pt x="299" y="1103"/>
                    </a:moveTo>
                    <a:lnTo>
                      <a:pt x="299" y="1103"/>
                    </a:lnTo>
                    <a:lnTo>
                      <a:pt x="0" y="1198"/>
                    </a:lnTo>
                    <a:lnTo>
                      <a:pt x="0" y="0"/>
                    </a:lnTo>
                    <a:lnTo>
                      <a:pt x="299" y="57"/>
                    </a:lnTo>
                    <a:lnTo>
                      <a:pt x="299" y="1103"/>
                    </a:lnTo>
                    <a:close/>
                  </a:path>
                </a:pathLst>
              </a:custGeom>
              <a:solidFill>
                <a:srgbClr val="F585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8183563" y="2276475"/>
                <a:ext cx="63500" cy="333375"/>
              </a:xfrm>
              <a:custGeom>
                <a:avLst/>
                <a:gdLst>
                  <a:gd name="T0" fmla="*/ 0 w 157"/>
                  <a:gd name="T1" fmla="*/ 0 h 829"/>
                  <a:gd name="T2" fmla="*/ 0 w 157"/>
                  <a:gd name="T3" fmla="*/ 0 h 829"/>
                  <a:gd name="T4" fmla="*/ 0 w 157"/>
                  <a:gd name="T5" fmla="*/ 829 h 829"/>
                  <a:gd name="T6" fmla="*/ 157 w 157"/>
                  <a:gd name="T7" fmla="*/ 782 h 829"/>
                  <a:gd name="T8" fmla="*/ 157 w 157"/>
                  <a:gd name="T9" fmla="*/ 47 h 829"/>
                  <a:gd name="T10" fmla="*/ 0 w 157"/>
                  <a:gd name="T11" fmla="*/ 0 h 829"/>
                </a:gdLst>
                <a:ahLst/>
                <a:cxnLst>
                  <a:cxn ang="0">
                    <a:pos x="T0" y="T1"/>
                  </a:cxn>
                  <a:cxn ang="0">
                    <a:pos x="T2" y="T3"/>
                  </a:cxn>
                  <a:cxn ang="0">
                    <a:pos x="T4" y="T5"/>
                  </a:cxn>
                  <a:cxn ang="0">
                    <a:pos x="T6" y="T7"/>
                  </a:cxn>
                  <a:cxn ang="0">
                    <a:pos x="T8" y="T9"/>
                  </a:cxn>
                  <a:cxn ang="0">
                    <a:pos x="T10" y="T11"/>
                  </a:cxn>
                </a:cxnLst>
                <a:rect l="0" t="0" r="r" b="b"/>
                <a:pathLst>
                  <a:path w="157" h="829">
                    <a:moveTo>
                      <a:pt x="0" y="0"/>
                    </a:moveTo>
                    <a:lnTo>
                      <a:pt x="0" y="0"/>
                    </a:lnTo>
                    <a:lnTo>
                      <a:pt x="0" y="829"/>
                    </a:lnTo>
                    <a:lnTo>
                      <a:pt x="157" y="782"/>
                    </a:lnTo>
                    <a:lnTo>
                      <a:pt x="157" y="47"/>
                    </a:lnTo>
                    <a:lnTo>
                      <a:pt x="0" y="0"/>
                    </a:lnTo>
                    <a:close/>
                  </a:path>
                </a:pathLst>
              </a:custGeom>
              <a:solidFill>
                <a:srgbClr val="9D50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7996238" y="2241550"/>
                <a:ext cx="250825" cy="63500"/>
              </a:xfrm>
              <a:custGeom>
                <a:avLst/>
                <a:gdLst>
                  <a:gd name="T0" fmla="*/ 0 w 621"/>
                  <a:gd name="T1" fmla="*/ 40 h 156"/>
                  <a:gd name="T2" fmla="*/ 0 w 621"/>
                  <a:gd name="T3" fmla="*/ 40 h 156"/>
                  <a:gd name="T4" fmla="*/ 171 w 621"/>
                  <a:gd name="T5" fmla="*/ 0 h 156"/>
                  <a:gd name="T6" fmla="*/ 621 w 621"/>
                  <a:gd name="T7" fmla="*/ 134 h 156"/>
                  <a:gd name="T8" fmla="*/ 467 w 621"/>
                  <a:gd name="T9" fmla="*/ 156 h 156"/>
                  <a:gd name="T10" fmla="*/ 0 w 621"/>
                  <a:gd name="T11" fmla="*/ 40 h 156"/>
                </a:gdLst>
                <a:ahLst/>
                <a:cxnLst>
                  <a:cxn ang="0">
                    <a:pos x="T0" y="T1"/>
                  </a:cxn>
                  <a:cxn ang="0">
                    <a:pos x="T2" y="T3"/>
                  </a:cxn>
                  <a:cxn ang="0">
                    <a:pos x="T4" y="T5"/>
                  </a:cxn>
                  <a:cxn ang="0">
                    <a:pos x="T6" y="T7"/>
                  </a:cxn>
                  <a:cxn ang="0">
                    <a:pos x="T8" y="T9"/>
                  </a:cxn>
                  <a:cxn ang="0">
                    <a:pos x="T10" y="T11"/>
                  </a:cxn>
                </a:cxnLst>
                <a:rect l="0" t="0" r="r" b="b"/>
                <a:pathLst>
                  <a:path w="621" h="156">
                    <a:moveTo>
                      <a:pt x="0" y="40"/>
                    </a:moveTo>
                    <a:lnTo>
                      <a:pt x="0" y="40"/>
                    </a:lnTo>
                    <a:lnTo>
                      <a:pt x="171" y="0"/>
                    </a:lnTo>
                    <a:lnTo>
                      <a:pt x="621" y="134"/>
                    </a:lnTo>
                    <a:lnTo>
                      <a:pt x="467" y="156"/>
                    </a:lnTo>
                    <a:lnTo>
                      <a:pt x="0" y="40"/>
                    </a:lnTo>
                    <a:close/>
                  </a:path>
                </a:pathLst>
              </a:custGeom>
              <a:solidFill>
                <a:srgbClr val="6B3A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7974013" y="2582863"/>
                <a:ext cx="273050" cy="68263"/>
              </a:xfrm>
              <a:custGeom>
                <a:avLst/>
                <a:gdLst>
                  <a:gd name="T0" fmla="*/ 0 w 675"/>
                  <a:gd name="T1" fmla="*/ 130 h 172"/>
                  <a:gd name="T2" fmla="*/ 0 w 675"/>
                  <a:gd name="T3" fmla="*/ 130 h 172"/>
                  <a:gd name="T4" fmla="*/ 173 w 675"/>
                  <a:gd name="T5" fmla="*/ 172 h 172"/>
                  <a:gd name="T6" fmla="*/ 675 w 675"/>
                  <a:gd name="T7" fmla="*/ 22 h 172"/>
                  <a:gd name="T8" fmla="*/ 519 w 675"/>
                  <a:gd name="T9" fmla="*/ 0 h 172"/>
                  <a:gd name="T10" fmla="*/ 0 w 675"/>
                  <a:gd name="T11" fmla="*/ 130 h 172"/>
                </a:gdLst>
                <a:ahLst/>
                <a:cxnLst>
                  <a:cxn ang="0">
                    <a:pos x="T0" y="T1"/>
                  </a:cxn>
                  <a:cxn ang="0">
                    <a:pos x="T2" y="T3"/>
                  </a:cxn>
                  <a:cxn ang="0">
                    <a:pos x="T4" y="T5"/>
                  </a:cxn>
                  <a:cxn ang="0">
                    <a:pos x="T6" y="T7"/>
                  </a:cxn>
                  <a:cxn ang="0">
                    <a:pos x="T8" y="T9"/>
                  </a:cxn>
                  <a:cxn ang="0">
                    <a:pos x="T10" y="T11"/>
                  </a:cxn>
                </a:cxnLst>
                <a:rect l="0" t="0" r="r" b="b"/>
                <a:pathLst>
                  <a:path w="675" h="172">
                    <a:moveTo>
                      <a:pt x="0" y="130"/>
                    </a:moveTo>
                    <a:lnTo>
                      <a:pt x="0" y="130"/>
                    </a:lnTo>
                    <a:lnTo>
                      <a:pt x="173" y="172"/>
                    </a:lnTo>
                    <a:lnTo>
                      <a:pt x="675" y="22"/>
                    </a:lnTo>
                    <a:lnTo>
                      <a:pt x="519" y="0"/>
                    </a:lnTo>
                    <a:lnTo>
                      <a:pt x="0" y="130"/>
                    </a:lnTo>
                    <a:close/>
                  </a:path>
                </a:pathLst>
              </a:custGeom>
              <a:solidFill>
                <a:srgbClr val="FBBF9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noEditPoints="1"/>
              </p:cNvSpPr>
              <p:nvPr/>
            </p:nvSpPr>
            <p:spPr bwMode="auto">
              <a:xfrm>
                <a:off x="7966075" y="2057400"/>
                <a:ext cx="322263" cy="771525"/>
              </a:xfrm>
              <a:custGeom>
                <a:avLst/>
                <a:gdLst>
                  <a:gd name="T0" fmla="*/ 0 w 794"/>
                  <a:gd name="T1" fmla="*/ 0 h 1917"/>
                  <a:gd name="T2" fmla="*/ 0 w 794"/>
                  <a:gd name="T3" fmla="*/ 0 h 1917"/>
                  <a:gd name="T4" fmla="*/ 0 w 794"/>
                  <a:gd name="T5" fmla="*/ 1917 h 1917"/>
                  <a:gd name="T6" fmla="*/ 794 w 794"/>
                  <a:gd name="T7" fmla="*/ 1520 h 1917"/>
                  <a:gd name="T8" fmla="*/ 794 w 794"/>
                  <a:gd name="T9" fmla="*/ 396 h 1917"/>
                  <a:gd name="T10" fmla="*/ 0 w 794"/>
                  <a:gd name="T11" fmla="*/ 0 h 1917"/>
                  <a:gd name="T12" fmla="*/ 238 w 794"/>
                  <a:gd name="T13" fmla="*/ 457 h 1917"/>
                  <a:gd name="T14" fmla="*/ 238 w 794"/>
                  <a:gd name="T15" fmla="*/ 457 h 1917"/>
                  <a:gd name="T16" fmla="*/ 693 w 794"/>
                  <a:gd name="T17" fmla="*/ 592 h 1917"/>
                  <a:gd name="T18" fmla="*/ 693 w 794"/>
                  <a:gd name="T19" fmla="*/ 1327 h 1917"/>
                  <a:gd name="T20" fmla="*/ 238 w 794"/>
                  <a:gd name="T21" fmla="*/ 1463 h 1917"/>
                  <a:gd name="T22" fmla="*/ 238 w 794"/>
                  <a:gd name="T23" fmla="*/ 457 h 1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4" h="1917">
                    <a:moveTo>
                      <a:pt x="0" y="0"/>
                    </a:moveTo>
                    <a:lnTo>
                      <a:pt x="0" y="0"/>
                    </a:lnTo>
                    <a:lnTo>
                      <a:pt x="0" y="1917"/>
                    </a:lnTo>
                    <a:lnTo>
                      <a:pt x="794" y="1520"/>
                    </a:lnTo>
                    <a:lnTo>
                      <a:pt x="794" y="396"/>
                    </a:lnTo>
                    <a:lnTo>
                      <a:pt x="0" y="0"/>
                    </a:lnTo>
                    <a:close/>
                    <a:moveTo>
                      <a:pt x="238" y="457"/>
                    </a:moveTo>
                    <a:lnTo>
                      <a:pt x="238" y="457"/>
                    </a:lnTo>
                    <a:lnTo>
                      <a:pt x="693" y="592"/>
                    </a:lnTo>
                    <a:lnTo>
                      <a:pt x="693" y="1327"/>
                    </a:lnTo>
                    <a:lnTo>
                      <a:pt x="238" y="1463"/>
                    </a:lnTo>
                    <a:lnTo>
                      <a:pt x="238" y="457"/>
                    </a:lnTo>
                    <a:close/>
                  </a:path>
                </a:pathLst>
              </a:custGeom>
              <a:solidFill>
                <a:srgbClr val="F585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7851775" y="2057400"/>
                <a:ext cx="114300" cy="773113"/>
              </a:xfrm>
              <a:custGeom>
                <a:avLst/>
                <a:gdLst>
                  <a:gd name="T0" fmla="*/ 284 w 284"/>
                  <a:gd name="T1" fmla="*/ 0 h 1919"/>
                  <a:gd name="T2" fmla="*/ 284 w 284"/>
                  <a:gd name="T3" fmla="*/ 0 h 1919"/>
                  <a:gd name="T4" fmla="*/ 0 w 284"/>
                  <a:gd name="T5" fmla="*/ 140 h 1919"/>
                  <a:gd name="T6" fmla="*/ 0 w 284"/>
                  <a:gd name="T7" fmla="*/ 1777 h 1919"/>
                  <a:gd name="T8" fmla="*/ 284 w 284"/>
                  <a:gd name="T9" fmla="*/ 1919 h 1919"/>
                  <a:gd name="T10" fmla="*/ 284 w 284"/>
                  <a:gd name="T11" fmla="*/ 0 h 1919"/>
                </a:gdLst>
                <a:ahLst/>
                <a:cxnLst>
                  <a:cxn ang="0">
                    <a:pos x="T0" y="T1"/>
                  </a:cxn>
                  <a:cxn ang="0">
                    <a:pos x="T2" y="T3"/>
                  </a:cxn>
                  <a:cxn ang="0">
                    <a:pos x="T4" y="T5"/>
                  </a:cxn>
                  <a:cxn ang="0">
                    <a:pos x="T6" y="T7"/>
                  </a:cxn>
                  <a:cxn ang="0">
                    <a:pos x="T8" y="T9"/>
                  </a:cxn>
                  <a:cxn ang="0">
                    <a:pos x="T10" y="T11"/>
                  </a:cxn>
                </a:cxnLst>
                <a:rect l="0" t="0" r="r" b="b"/>
                <a:pathLst>
                  <a:path w="284" h="1919">
                    <a:moveTo>
                      <a:pt x="284" y="0"/>
                    </a:moveTo>
                    <a:lnTo>
                      <a:pt x="284" y="0"/>
                    </a:lnTo>
                    <a:lnTo>
                      <a:pt x="0" y="140"/>
                    </a:lnTo>
                    <a:lnTo>
                      <a:pt x="0" y="1777"/>
                    </a:lnTo>
                    <a:lnTo>
                      <a:pt x="284" y="1919"/>
                    </a:lnTo>
                    <a:lnTo>
                      <a:pt x="284" y="0"/>
                    </a:lnTo>
                    <a:close/>
                  </a:path>
                </a:pathLst>
              </a:custGeom>
              <a:solidFill>
                <a:srgbClr val="9D50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7724775" y="2262188"/>
                <a:ext cx="69850" cy="482600"/>
              </a:xfrm>
              <a:custGeom>
                <a:avLst/>
                <a:gdLst>
                  <a:gd name="T0" fmla="*/ 0 w 175"/>
                  <a:gd name="T1" fmla="*/ 1110 h 1197"/>
                  <a:gd name="T2" fmla="*/ 0 w 175"/>
                  <a:gd name="T3" fmla="*/ 1110 h 1197"/>
                  <a:gd name="T4" fmla="*/ 175 w 175"/>
                  <a:gd name="T5" fmla="*/ 1197 h 1197"/>
                  <a:gd name="T6" fmla="*/ 175 w 175"/>
                  <a:gd name="T7" fmla="*/ 0 h 1197"/>
                  <a:gd name="T8" fmla="*/ 0 w 175"/>
                  <a:gd name="T9" fmla="*/ 52 h 1197"/>
                  <a:gd name="T10" fmla="*/ 0 w 175"/>
                  <a:gd name="T11" fmla="*/ 1110 h 1197"/>
                </a:gdLst>
                <a:ahLst/>
                <a:cxnLst>
                  <a:cxn ang="0">
                    <a:pos x="T0" y="T1"/>
                  </a:cxn>
                  <a:cxn ang="0">
                    <a:pos x="T2" y="T3"/>
                  </a:cxn>
                  <a:cxn ang="0">
                    <a:pos x="T4" y="T5"/>
                  </a:cxn>
                  <a:cxn ang="0">
                    <a:pos x="T6" y="T7"/>
                  </a:cxn>
                  <a:cxn ang="0">
                    <a:pos x="T8" y="T9"/>
                  </a:cxn>
                  <a:cxn ang="0">
                    <a:pos x="T10" y="T11"/>
                  </a:cxn>
                </a:cxnLst>
                <a:rect l="0" t="0" r="r" b="b"/>
                <a:pathLst>
                  <a:path w="175" h="1197">
                    <a:moveTo>
                      <a:pt x="0" y="1110"/>
                    </a:moveTo>
                    <a:lnTo>
                      <a:pt x="0" y="1110"/>
                    </a:lnTo>
                    <a:lnTo>
                      <a:pt x="175" y="1197"/>
                    </a:lnTo>
                    <a:lnTo>
                      <a:pt x="175" y="0"/>
                    </a:lnTo>
                    <a:lnTo>
                      <a:pt x="0" y="52"/>
                    </a:lnTo>
                    <a:lnTo>
                      <a:pt x="0" y="1110"/>
                    </a:lnTo>
                    <a:close/>
                  </a:path>
                </a:pathLst>
              </a:custGeom>
              <a:solidFill>
                <a:srgbClr val="9D50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
              <p:cNvSpPr>
                <a:spLocks/>
              </p:cNvSpPr>
              <p:nvPr/>
            </p:nvSpPr>
            <p:spPr bwMode="auto">
              <a:xfrm>
                <a:off x="7643813" y="2393950"/>
                <a:ext cx="41275" cy="296863"/>
              </a:xfrm>
              <a:custGeom>
                <a:avLst/>
                <a:gdLst>
                  <a:gd name="T0" fmla="*/ 0 w 101"/>
                  <a:gd name="T1" fmla="*/ 10 h 736"/>
                  <a:gd name="T2" fmla="*/ 0 w 101"/>
                  <a:gd name="T3" fmla="*/ 10 h 736"/>
                  <a:gd name="T4" fmla="*/ 0 w 101"/>
                  <a:gd name="T5" fmla="*/ 685 h 736"/>
                  <a:gd name="T6" fmla="*/ 101 w 101"/>
                  <a:gd name="T7" fmla="*/ 736 h 736"/>
                  <a:gd name="T8" fmla="*/ 101 w 101"/>
                  <a:gd name="T9" fmla="*/ 0 h 736"/>
                  <a:gd name="T10" fmla="*/ 0 w 101"/>
                  <a:gd name="T11" fmla="*/ 10 h 736"/>
                </a:gdLst>
                <a:ahLst/>
                <a:cxnLst>
                  <a:cxn ang="0">
                    <a:pos x="T0" y="T1"/>
                  </a:cxn>
                  <a:cxn ang="0">
                    <a:pos x="T2" y="T3"/>
                  </a:cxn>
                  <a:cxn ang="0">
                    <a:pos x="T4" y="T5"/>
                  </a:cxn>
                  <a:cxn ang="0">
                    <a:pos x="T6" y="T7"/>
                  </a:cxn>
                  <a:cxn ang="0">
                    <a:pos x="T8" y="T9"/>
                  </a:cxn>
                  <a:cxn ang="0">
                    <a:pos x="T10" y="T11"/>
                  </a:cxn>
                </a:cxnLst>
                <a:rect l="0" t="0" r="r" b="b"/>
                <a:pathLst>
                  <a:path w="101" h="736">
                    <a:moveTo>
                      <a:pt x="0" y="10"/>
                    </a:moveTo>
                    <a:lnTo>
                      <a:pt x="0" y="10"/>
                    </a:lnTo>
                    <a:lnTo>
                      <a:pt x="0" y="685"/>
                    </a:lnTo>
                    <a:lnTo>
                      <a:pt x="101" y="736"/>
                    </a:lnTo>
                    <a:lnTo>
                      <a:pt x="101" y="0"/>
                    </a:lnTo>
                    <a:lnTo>
                      <a:pt x="0" y="10"/>
                    </a:lnTo>
                    <a:close/>
                  </a:path>
                </a:pathLst>
              </a:custGeom>
              <a:solidFill>
                <a:srgbClr val="9D50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30" name="Picture 29"/>
          <p:cNvPicPr>
            <a:picLocks noChangeAspect="1"/>
          </p:cNvPicPr>
          <p:nvPr/>
        </p:nvPicPr>
        <p:blipFill>
          <a:blip r:embed="rId7"/>
          <a:stretch>
            <a:fillRect/>
          </a:stretch>
        </p:blipFill>
        <p:spPr>
          <a:xfrm>
            <a:off x="1605134" y="2082883"/>
            <a:ext cx="732999" cy="722376"/>
          </a:xfrm>
          <a:prstGeom prst="rect">
            <a:avLst/>
          </a:prstGeom>
        </p:spPr>
      </p:pic>
    </p:spTree>
    <p:extLst>
      <p:ext uri="{BB962C8B-B14F-4D97-AF65-F5344CB8AC3E}">
        <p14:creationId xmlns:p14="http://schemas.microsoft.com/office/powerpoint/2010/main" val="37653702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lastic-MapReduce-EMR.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45788" y="1780253"/>
            <a:ext cx="1814474" cy="1814474"/>
          </a:xfrm>
          <a:prstGeom prst="rect">
            <a:avLst/>
          </a:prstGeom>
        </p:spPr>
      </p:pic>
      <p:sp>
        <p:nvSpPr>
          <p:cNvPr id="17" name="Rectangle 16"/>
          <p:cNvSpPr/>
          <p:nvPr/>
        </p:nvSpPr>
        <p:spPr>
          <a:xfrm>
            <a:off x="336790" y="925252"/>
            <a:ext cx="5319058" cy="646331"/>
          </a:xfrm>
          <a:prstGeom prst="rect">
            <a:avLst/>
          </a:prstGeom>
        </p:spPr>
        <p:txBody>
          <a:bodyPr wrap="square">
            <a:spAutoFit/>
          </a:bodyPr>
          <a:lstStyle/>
          <a:p>
            <a:r>
              <a:rPr lang="en-US" sz="2000" b="1" dirty="0" smtClean="0">
                <a:solidFill>
                  <a:srgbClr val="4D4D4C"/>
                </a:solidFill>
                <a:cs typeface="Arial"/>
              </a:rPr>
              <a:t>Amazon EMR</a:t>
            </a:r>
            <a:endParaRPr lang="en-US" sz="2000" b="1" dirty="0">
              <a:solidFill>
                <a:srgbClr val="4D4D4C"/>
              </a:solidFill>
              <a:cs typeface="Arial"/>
            </a:endParaRPr>
          </a:p>
          <a:p>
            <a:r>
              <a:rPr lang="en-US" sz="1600" i="1" dirty="0">
                <a:solidFill>
                  <a:srgbClr val="FCB64C"/>
                </a:solidFill>
                <a:cs typeface="Arial"/>
              </a:rPr>
              <a:t>Managed </a:t>
            </a:r>
            <a:r>
              <a:rPr lang="en-US" sz="1600" i="1" dirty="0" smtClean="0">
                <a:solidFill>
                  <a:srgbClr val="FCB64C"/>
                </a:solidFill>
                <a:cs typeface="Arial"/>
              </a:rPr>
              <a:t>Framework </a:t>
            </a:r>
            <a:r>
              <a:rPr lang="en-US" sz="1600" i="1" dirty="0">
                <a:solidFill>
                  <a:srgbClr val="FCB64C"/>
                </a:solidFill>
                <a:cs typeface="Arial"/>
              </a:rPr>
              <a:t>for Big Data Processing</a:t>
            </a:r>
          </a:p>
        </p:txBody>
      </p:sp>
      <p:sp>
        <p:nvSpPr>
          <p:cNvPr id="18" name="Rectangle 17"/>
          <p:cNvSpPr/>
          <p:nvPr/>
        </p:nvSpPr>
        <p:spPr>
          <a:xfrm>
            <a:off x="336790" y="1850082"/>
            <a:ext cx="5108046" cy="2545312"/>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Analyze data using </a:t>
            </a:r>
            <a:r>
              <a:rPr lang="en-US" sz="1600" dirty="0">
                <a:solidFill>
                  <a:schemeClr val="tx1">
                    <a:lumMod val="75000"/>
                    <a:lumOff val="25000"/>
                  </a:schemeClr>
                </a:solidFill>
                <a:cs typeface="Arial"/>
              </a:rPr>
              <a:t>the latest versions of popular big data </a:t>
            </a:r>
            <a:r>
              <a:rPr lang="en-US" sz="1600" dirty="0" smtClean="0">
                <a:solidFill>
                  <a:schemeClr val="tx1">
                    <a:lumMod val="75000"/>
                    <a:lumOff val="25000"/>
                  </a:schemeClr>
                </a:solidFill>
                <a:cs typeface="Arial"/>
              </a:rPr>
              <a:t>frameworks</a:t>
            </a:r>
            <a:r>
              <a:rPr lang="en-US" sz="1600" dirty="0">
                <a:solidFill>
                  <a:schemeClr val="tx1">
                    <a:lumMod val="75000"/>
                    <a:lumOff val="25000"/>
                  </a:schemeClr>
                </a:solidFill>
                <a:cs typeface="Arial"/>
              </a:rPr>
              <a:t>, such as </a:t>
            </a:r>
            <a:r>
              <a:rPr lang="en-US" sz="1600" dirty="0" smtClean="0">
                <a:solidFill>
                  <a:schemeClr val="tx1">
                    <a:lumMod val="75000"/>
                    <a:lumOff val="25000"/>
                  </a:schemeClr>
                </a:solidFill>
                <a:cs typeface="Arial"/>
              </a:rPr>
              <a:t>Apache Spark</a:t>
            </a:r>
            <a:r>
              <a:rPr lang="en-US" sz="1600" dirty="0">
                <a:solidFill>
                  <a:schemeClr val="tx1">
                    <a:lumMod val="75000"/>
                    <a:lumOff val="25000"/>
                  </a:schemeClr>
                </a:solidFill>
                <a:cs typeface="Arial"/>
              </a:rPr>
              <a:t>, Hadoop, </a:t>
            </a:r>
            <a:r>
              <a:rPr lang="en-US" sz="1600" dirty="0" err="1">
                <a:solidFill>
                  <a:schemeClr val="tx1">
                    <a:lumMod val="75000"/>
                    <a:lumOff val="25000"/>
                  </a:schemeClr>
                </a:solidFill>
                <a:cs typeface="Arial"/>
              </a:rPr>
              <a:t>HBase</a:t>
            </a:r>
            <a:r>
              <a:rPr lang="en-US" sz="1600" dirty="0">
                <a:solidFill>
                  <a:schemeClr val="tx1">
                    <a:lumMod val="75000"/>
                    <a:lumOff val="25000"/>
                  </a:schemeClr>
                </a:solidFill>
                <a:cs typeface="Arial"/>
              </a:rPr>
              <a:t>, and Presto</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Elastic </a:t>
            </a:r>
            <a:r>
              <a:rPr lang="en-US" sz="1600" dirty="0">
                <a:solidFill>
                  <a:schemeClr val="tx1">
                    <a:lumMod val="75000"/>
                    <a:lumOff val="25000"/>
                  </a:schemeClr>
                </a:solidFill>
                <a:cs typeface="Arial"/>
              </a:rPr>
              <a:t>cluster sizing based on workflow demands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Batch and real-time processing</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Long-running or transient clusters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Spot instance support for cost-optimization</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Easy integration with AWS </a:t>
            </a:r>
            <a:r>
              <a:rPr lang="en-US" sz="1600" dirty="0" err="1" smtClean="0">
                <a:solidFill>
                  <a:schemeClr val="tx1">
                    <a:lumMod val="75000"/>
                    <a:lumOff val="25000"/>
                  </a:schemeClr>
                </a:solidFill>
                <a:cs typeface="Arial"/>
              </a:rPr>
              <a:t>datastores</a:t>
            </a:r>
            <a:endParaRPr lang="en-US" sz="1600" dirty="0">
              <a:solidFill>
                <a:schemeClr val="tx1">
                  <a:lumMod val="75000"/>
                  <a:lumOff val="25000"/>
                </a:schemeClr>
              </a:solidFill>
              <a:cs typeface="Arial"/>
            </a:endParaRPr>
          </a:p>
        </p:txBody>
      </p:sp>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spTree>
    <p:extLst>
      <p:ext uri="{BB962C8B-B14F-4D97-AF65-F5344CB8AC3E}">
        <p14:creationId xmlns:p14="http://schemas.microsoft.com/office/powerpoint/2010/main" val="36262079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36790" y="925252"/>
            <a:ext cx="5319058" cy="646331"/>
          </a:xfrm>
          <a:prstGeom prst="rect">
            <a:avLst/>
          </a:prstGeom>
        </p:spPr>
        <p:txBody>
          <a:bodyPr wrap="square">
            <a:spAutoFit/>
          </a:bodyPr>
          <a:lstStyle/>
          <a:p>
            <a:r>
              <a:rPr lang="en-US" sz="2000" b="1" dirty="0" smtClean="0">
                <a:solidFill>
                  <a:srgbClr val="4D4D4C"/>
                </a:solidFill>
                <a:cs typeface="Arial"/>
              </a:rPr>
              <a:t>Amazon Athena</a:t>
            </a:r>
            <a:endParaRPr lang="en-US" sz="2000" b="1" dirty="0">
              <a:solidFill>
                <a:srgbClr val="4D4D4C"/>
              </a:solidFill>
              <a:cs typeface="Arial"/>
            </a:endParaRPr>
          </a:p>
          <a:p>
            <a:r>
              <a:rPr lang="en-US" sz="1600" i="1" dirty="0" smtClean="0">
                <a:solidFill>
                  <a:srgbClr val="FCB64C"/>
                </a:solidFill>
                <a:cs typeface="Arial"/>
              </a:rPr>
              <a:t>Interactive Query Service</a:t>
            </a:r>
            <a:endParaRPr lang="en-US" sz="1600" i="1" dirty="0">
              <a:solidFill>
                <a:srgbClr val="FCB64C"/>
              </a:solidFill>
              <a:cs typeface="Arial"/>
            </a:endParaRPr>
          </a:p>
        </p:txBody>
      </p:sp>
      <p:sp>
        <p:nvSpPr>
          <p:cNvPr id="18" name="Rectangle 17"/>
          <p:cNvSpPr/>
          <p:nvPr/>
        </p:nvSpPr>
        <p:spPr>
          <a:xfrm>
            <a:off x="336790" y="1850082"/>
            <a:ext cx="5108046" cy="2880789"/>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Query data in Amazon S3 using standard SQL</a:t>
            </a:r>
            <a:endParaRPr lang="en-US" sz="1600" dirty="0">
              <a:solidFill>
                <a:schemeClr val="tx1">
                  <a:lumMod val="75000"/>
                  <a:lumOff val="25000"/>
                </a:schemeClr>
              </a:solidFill>
              <a:cs typeface="Arial"/>
            </a:endParaRPr>
          </a:p>
          <a:p>
            <a:pPr marL="285750" indent="-285750">
              <a:lnSpc>
                <a:spcPct val="105000"/>
              </a:lnSpc>
              <a:spcBef>
                <a:spcPts val="600"/>
              </a:spcBef>
              <a:buClr>
                <a:srgbClr val="FCB64C"/>
              </a:buClr>
              <a:buFont typeface="Wingdings" panose="05000000000000000000" pitchFamily="2" charset="2"/>
              <a:buChar char="§"/>
            </a:pPr>
            <a:r>
              <a:rPr lang="en-US" sz="1600" dirty="0" err="1" smtClean="0">
                <a:solidFill>
                  <a:schemeClr val="tx1">
                    <a:lumMod val="75000"/>
                    <a:lumOff val="25000"/>
                  </a:schemeClr>
                </a:solidFill>
                <a:cs typeface="Arial"/>
              </a:rPr>
              <a:t>Serverless</a:t>
            </a:r>
            <a:r>
              <a:rPr lang="en-US" sz="1600" dirty="0">
                <a:solidFill>
                  <a:schemeClr val="tx1">
                    <a:lumMod val="75000"/>
                    <a:lumOff val="25000"/>
                  </a:schemeClr>
                </a:solidFill>
                <a:cs typeface="Arial"/>
              </a:rPr>
              <a:t>. Zero infrastructure. Zero admin</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Pay only for the queries you </a:t>
            </a:r>
            <a:r>
              <a:rPr lang="en-US" sz="1600" dirty="0" smtClean="0">
                <a:solidFill>
                  <a:schemeClr val="tx1">
                    <a:lumMod val="75000"/>
                    <a:lumOff val="25000"/>
                  </a:schemeClr>
                </a:solidFill>
                <a:cs typeface="Arial"/>
              </a:rPr>
              <a:t>run</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Built </a:t>
            </a:r>
            <a:r>
              <a:rPr lang="en-US" sz="1600" dirty="0">
                <a:solidFill>
                  <a:schemeClr val="tx1">
                    <a:lumMod val="75000"/>
                    <a:lumOff val="25000"/>
                  </a:schemeClr>
                </a:solidFill>
                <a:cs typeface="Arial"/>
              </a:rPr>
              <a:t>on Presto. Runs standard SQL</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Fast performance. Automatically parallelizes queries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Supports broad variety of data formats (CSV, JSON, AVRO, Parquet, ORC</a:t>
            </a:r>
            <a:r>
              <a:rPr lang="en-US" sz="1600" dirty="0" smtClean="0">
                <a:solidFill>
                  <a:schemeClr val="tx1">
                    <a:lumMod val="75000"/>
                    <a:lumOff val="25000"/>
                  </a:schemeClr>
                </a:solidFill>
                <a:cs typeface="Arial"/>
              </a:rPr>
              <a: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No ETL </a:t>
            </a:r>
            <a:r>
              <a:rPr lang="en-US" sz="1600" dirty="0" smtClean="0">
                <a:solidFill>
                  <a:schemeClr val="tx1">
                    <a:lumMod val="75000"/>
                    <a:lumOff val="25000"/>
                  </a:schemeClr>
                </a:solidFill>
                <a:cs typeface="Arial"/>
              </a:rPr>
              <a:t>required</a:t>
            </a:r>
            <a:endParaRPr lang="en-US" sz="1600" dirty="0">
              <a:solidFill>
                <a:schemeClr val="tx1">
                  <a:lumMod val="75000"/>
                  <a:lumOff val="25000"/>
                </a:schemeClr>
              </a:solidFill>
              <a:cs typeface="Arial"/>
            </a:endParaRPr>
          </a:p>
        </p:txBody>
      </p:sp>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pic>
        <p:nvPicPr>
          <p:cNvPr id="4" name="Picture 3"/>
          <p:cNvPicPr>
            <a:picLocks noChangeAspect="1"/>
          </p:cNvPicPr>
          <p:nvPr/>
        </p:nvPicPr>
        <p:blipFill>
          <a:blip r:embed="rId3"/>
          <a:stretch>
            <a:fillRect/>
          </a:stretch>
        </p:blipFill>
        <p:spPr>
          <a:xfrm>
            <a:off x="6270841" y="1794002"/>
            <a:ext cx="1837137" cy="1810512"/>
          </a:xfrm>
          <a:prstGeom prst="rect">
            <a:avLst/>
          </a:prstGeom>
        </p:spPr>
      </p:pic>
    </p:spTree>
    <p:extLst>
      <p:ext uri="{BB962C8B-B14F-4D97-AF65-F5344CB8AC3E}">
        <p14:creationId xmlns:p14="http://schemas.microsoft.com/office/powerpoint/2010/main" val="806438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sz="half" idx="1"/>
          </p:nvPr>
        </p:nvSpPr>
        <p:spPr>
          <a:xfrm>
            <a:off x="368529" y="2897995"/>
            <a:ext cx="2494668" cy="2078823"/>
          </a:xfrm>
        </p:spPr>
        <p:txBody>
          <a:bodyPr>
            <a:normAutofit/>
          </a:bodyPr>
          <a:lstStyle/>
          <a:p>
            <a:pPr marL="0" indent="0" algn="ctr">
              <a:buNone/>
            </a:pPr>
            <a:r>
              <a:rPr lang="en-US" sz="1600" b="1" dirty="0">
                <a:latin typeface="Arial" panose="020B0604020202020204" pitchFamily="34" charset="0"/>
                <a:cs typeface="Arial" panose="020B0604020202020204" pitchFamily="34" charset="0"/>
              </a:rPr>
              <a:t>Amazon Kinesis Streams</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For Technical Developers</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Collect and stream data for ordered, </a:t>
            </a:r>
            <a:r>
              <a:rPr lang="en-US" sz="1300" dirty="0" err="1">
                <a:latin typeface="Arial" panose="020B0604020202020204" pitchFamily="34" charset="0"/>
                <a:cs typeface="Arial" panose="020B0604020202020204" pitchFamily="34" charset="0"/>
              </a:rPr>
              <a:t>replayable</a:t>
            </a:r>
            <a:r>
              <a:rPr lang="en-US" sz="1300" dirty="0">
                <a:latin typeface="Arial" panose="020B0604020202020204" pitchFamily="34" charset="0"/>
                <a:cs typeface="Arial" panose="020B0604020202020204" pitchFamily="34" charset="0"/>
              </a:rPr>
              <a:t>, real-time processing</a:t>
            </a:r>
          </a:p>
        </p:txBody>
      </p:sp>
      <p:sp>
        <p:nvSpPr>
          <p:cNvPr id="5" name="Content Placeholder 5"/>
          <p:cNvSpPr txBox="1">
            <a:spLocks/>
          </p:cNvSpPr>
          <p:nvPr/>
        </p:nvSpPr>
        <p:spPr>
          <a:xfrm>
            <a:off x="3203566" y="2897226"/>
            <a:ext cx="2570701" cy="2159105"/>
          </a:xfrm>
          <a:prstGeom prst="rect">
            <a:avLst/>
          </a:prstGeom>
        </p:spPr>
        <p:txBody>
          <a:bodyPr>
            <a:normAutofit/>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b="1" dirty="0">
                <a:latin typeface="Arial" panose="020B0604020202020204" pitchFamily="34" charset="0"/>
                <a:cs typeface="Arial" panose="020B0604020202020204" pitchFamily="34" charset="0"/>
              </a:rPr>
              <a:t>Amazon Kinesis Firehose</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For all developers, data scientists </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Easily load massive volumes of streaming data into Amazon S3, Redshift, </a:t>
            </a:r>
            <a:r>
              <a:rPr lang="en-US" sz="1300" dirty="0" err="1">
                <a:latin typeface="Arial" panose="020B0604020202020204" pitchFamily="34" charset="0"/>
                <a:cs typeface="Arial" panose="020B0604020202020204" pitchFamily="34" charset="0"/>
              </a:rPr>
              <a:t>ElasticSearch</a:t>
            </a:r>
            <a:endParaRPr lang="en-US" sz="1300" dirty="0">
              <a:latin typeface="Arial" panose="020B0604020202020204" pitchFamily="34" charset="0"/>
              <a:cs typeface="Arial" panose="020B0604020202020204" pitchFamily="34" charset="0"/>
            </a:endParaRPr>
          </a:p>
        </p:txBody>
      </p:sp>
      <p:sp>
        <p:nvSpPr>
          <p:cNvPr id="6" name="Content Placeholder 6"/>
          <p:cNvSpPr txBox="1">
            <a:spLocks/>
          </p:cNvSpPr>
          <p:nvPr/>
        </p:nvSpPr>
        <p:spPr>
          <a:xfrm>
            <a:off x="6174105" y="2897226"/>
            <a:ext cx="2645990" cy="2079592"/>
          </a:xfrm>
          <a:prstGeom prst="rect">
            <a:avLst/>
          </a:prstGeom>
        </p:spPr>
        <p:txBody>
          <a:bodyPr>
            <a:noAutofit/>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b="1" dirty="0">
                <a:latin typeface="Arial" panose="020B0604020202020204" pitchFamily="34" charset="0"/>
                <a:cs typeface="Arial" panose="020B0604020202020204" pitchFamily="34" charset="0"/>
              </a:rPr>
              <a:t>Amazon Kinesis Analytics </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For all developers, data scientists </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Easily analyze data streams using standard SQL queries</a:t>
            </a: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803" y="1741303"/>
            <a:ext cx="1232120" cy="1046552"/>
          </a:xfrm>
          <a:prstGeom prst="rect">
            <a:avLst/>
          </a:prstGeom>
        </p:spPr>
      </p:pic>
      <p:pic>
        <p:nvPicPr>
          <p:cNvPr id="8" name="Picture 7"/>
          <p:cNvPicPr>
            <a:picLocks/>
          </p:cNvPicPr>
          <p:nvPr/>
        </p:nvPicPr>
        <p:blipFill>
          <a:blip r:embed="rId4" cstate="screen">
            <a:extLst>
              <a:ext uri="{28A0092B-C50C-407E-A947-70E740481C1C}">
                <a14:useLocalDpi xmlns:a14="http://schemas.microsoft.com/office/drawing/2010/main"/>
              </a:ext>
            </a:extLst>
          </a:blip>
          <a:stretch>
            <a:fillRect/>
          </a:stretch>
        </p:blipFill>
        <p:spPr>
          <a:xfrm>
            <a:off x="6880636" y="1741201"/>
            <a:ext cx="1232928" cy="1046120"/>
          </a:xfrm>
          <a:prstGeom prst="rect">
            <a:avLst/>
          </a:prstGeom>
        </p:spPr>
      </p:pic>
      <p:pic>
        <p:nvPicPr>
          <p:cNvPr id="9" name="Picture 8"/>
          <p:cNvPicPr>
            <a:picLocks/>
          </p:cNvPicPr>
          <p:nvPr/>
        </p:nvPicPr>
        <p:blipFill>
          <a:blip r:embed="rId5" cstate="screen">
            <a:extLst>
              <a:ext uri="{28A0092B-C50C-407E-A947-70E740481C1C}">
                <a14:useLocalDpi xmlns:a14="http://schemas.microsoft.com/office/drawing/2010/main"/>
              </a:ext>
            </a:extLst>
          </a:blip>
          <a:stretch>
            <a:fillRect/>
          </a:stretch>
        </p:blipFill>
        <p:spPr>
          <a:xfrm>
            <a:off x="3939721" y="1741201"/>
            <a:ext cx="1232928" cy="1046120"/>
          </a:xfrm>
          <a:prstGeom prst="rect">
            <a:avLst/>
          </a:prstGeom>
        </p:spPr>
      </p:pic>
      <p:sp>
        <p:nvSpPr>
          <p:cNvPr id="10" name="Rectangle 9"/>
          <p:cNvSpPr/>
          <p:nvPr/>
        </p:nvSpPr>
        <p:spPr>
          <a:xfrm>
            <a:off x="336790" y="699109"/>
            <a:ext cx="5319058" cy="646331"/>
          </a:xfrm>
          <a:prstGeom prst="rect">
            <a:avLst/>
          </a:prstGeom>
        </p:spPr>
        <p:txBody>
          <a:bodyPr wrap="square">
            <a:spAutoFit/>
          </a:bodyPr>
          <a:lstStyle/>
          <a:p>
            <a:r>
              <a:rPr lang="en-US" sz="2000" b="1" dirty="0">
                <a:solidFill>
                  <a:srgbClr val="4D4D4C"/>
                </a:solidFill>
                <a:cs typeface="Arial"/>
              </a:rPr>
              <a:t>Kinesis </a:t>
            </a:r>
          </a:p>
          <a:p>
            <a:r>
              <a:rPr lang="en-US" sz="1600" i="1" dirty="0" smtClean="0">
                <a:solidFill>
                  <a:srgbClr val="FCB64C"/>
                </a:solidFill>
                <a:cs typeface="Arial"/>
              </a:rPr>
              <a:t>Work </a:t>
            </a:r>
            <a:r>
              <a:rPr lang="en-US" sz="1600" i="1" dirty="0">
                <a:solidFill>
                  <a:srgbClr val="FCB64C"/>
                </a:solidFill>
                <a:cs typeface="Arial"/>
              </a:rPr>
              <a:t>with Real-time Streaming Data</a:t>
            </a:r>
          </a:p>
        </p:txBody>
      </p:sp>
      <p:sp>
        <p:nvSpPr>
          <p:cNvPr id="11"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spTree>
    <p:extLst>
      <p:ext uri="{BB962C8B-B14F-4D97-AF65-F5344CB8AC3E}">
        <p14:creationId xmlns:p14="http://schemas.microsoft.com/office/powerpoint/2010/main" val="554756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73535" y="1604211"/>
            <a:ext cx="1715438" cy="1715438"/>
          </a:xfrm>
          <a:prstGeom prst="rect">
            <a:avLst/>
          </a:prstGeom>
        </p:spPr>
      </p:pic>
      <p:sp>
        <p:nvSpPr>
          <p:cNvPr id="17" name="Rectangle 16"/>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Data Pipeline</a:t>
            </a:r>
          </a:p>
          <a:p>
            <a:r>
              <a:rPr lang="en-US" sz="1600" i="1" dirty="0">
                <a:solidFill>
                  <a:srgbClr val="FCB64C"/>
                </a:solidFill>
                <a:cs typeface="Arial"/>
              </a:rPr>
              <a:t>Orchestration for Data-Driven Workflows</a:t>
            </a:r>
          </a:p>
        </p:txBody>
      </p:sp>
      <p:sp>
        <p:nvSpPr>
          <p:cNvPr id="18" name="Rectangle 17"/>
          <p:cNvSpPr/>
          <p:nvPr/>
        </p:nvSpPr>
        <p:spPr>
          <a:xfrm>
            <a:off x="336790" y="1850082"/>
            <a:ext cx="4333181" cy="1280351"/>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Move data between different AWS data and compute resources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Transform data during transfer</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 with </a:t>
            </a:r>
            <a:r>
              <a:rPr lang="en-US" sz="1600" dirty="0" err="1">
                <a:solidFill>
                  <a:schemeClr val="tx1">
                    <a:lumMod val="75000"/>
                    <a:lumOff val="25000"/>
                  </a:schemeClr>
                </a:solidFill>
                <a:cs typeface="Arial"/>
              </a:rPr>
              <a:t>on-premise</a:t>
            </a:r>
            <a:r>
              <a:rPr lang="en-US" sz="1600" dirty="0">
                <a:solidFill>
                  <a:schemeClr val="tx1">
                    <a:lumMod val="75000"/>
                    <a:lumOff val="25000"/>
                  </a:schemeClr>
                </a:solidFill>
                <a:cs typeface="Arial"/>
              </a:rPr>
              <a:t> data sources</a:t>
            </a:r>
          </a:p>
        </p:txBody>
      </p:sp>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spTree>
    <p:extLst>
      <p:ext uri="{BB962C8B-B14F-4D97-AF65-F5344CB8AC3E}">
        <p14:creationId xmlns:p14="http://schemas.microsoft.com/office/powerpoint/2010/main" val="17150810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36789" y="925252"/>
            <a:ext cx="5867365" cy="892552"/>
          </a:xfrm>
          <a:prstGeom prst="rect">
            <a:avLst/>
          </a:prstGeom>
        </p:spPr>
        <p:txBody>
          <a:bodyPr wrap="square">
            <a:spAutoFit/>
          </a:bodyPr>
          <a:lstStyle/>
          <a:p>
            <a:r>
              <a:rPr lang="en-US" sz="2000" b="1" dirty="0">
                <a:solidFill>
                  <a:srgbClr val="4D4D4C"/>
                </a:solidFill>
                <a:cs typeface="Arial"/>
              </a:rPr>
              <a:t>QuickSight</a:t>
            </a:r>
          </a:p>
          <a:p>
            <a:r>
              <a:rPr lang="en-US" sz="1600" i="1" dirty="0" smtClean="0">
                <a:solidFill>
                  <a:srgbClr val="FCB64C"/>
                </a:solidFill>
                <a:cs typeface="Arial"/>
              </a:rPr>
              <a:t>Quickly and Easily Visualize, Explore, and Share Insights from Your Data</a:t>
            </a:r>
            <a:endParaRPr lang="en-US" sz="1600" i="1" dirty="0">
              <a:solidFill>
                <a:srgbClr val="FCB64C"/>
              </a:solidFill>
              <a:cs typeface="Arial"/>
            </a:endParaRPr>
          </a:p>
        </p:txBody>
      </p:sp>
      <p:sp>
        <p:nvSpPr>
          <p:cNvPr id="17" name="Rectangle 16"/>
          <p:cNvSpPr/>
          <p:nvPr/>
        </p:nvSpPr>
        <p:spPr>
          <a:xfrm>
            <a:off x="336790" y="1850082"/>
            <a:ext cx="4545453" cy="2726900"/>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Deeply integrated with AWS data sources like Redshift, RDS, S3, Athena and more</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Supports third-party sources like Excel, Salesforce, and on-premises databases</a:t>
            </a:r>
            <a:endParaRPr lang="en-US" sz="1600" dirty="0">
              <a:solidFill>
                <a:schemeClr val="tx1">
                  <a:lumMod val="75000"/>
                  <a:lumOff val="25000"/>
                </a:schemeClr>
              </a:solidFill>
              <a:cs typeface="Arial"/>
            </a:endParaRP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Auto-generates smart visualizations with </a:t>
            </a:r>
            <a:r>
              <a:rPr lang="en-US" sz="1600" dirty="0" err="1">
                <a:solidFill>
                  <a:schemeClr val="tx1">
                    <a:lumMod val="75000"/>
                    <a:lumOff val="25000"/>
                  </a:schemeClr>
                </a:solidFill>
                <a:cs typeface="Arial"/>
              </a:rPr>
              <a:t>AutoGraph</a:t>
            </a:r>
            <a:r>
              <a:rPr lang="en-US" sz="1600" dirty="0">
                <a:solidFill>
                  <a:schemeClr val="tx1">
                    <a:lumMod val="75000"/>
                    <a:lumOff val="25000"/>
                  </a:schemeClr>
                </a:solidFill>
                <a:cs typeface="Arial"/>
              </a:rPr>
              <a:t> technology</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Collaborate, share, publish</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Super-fast </a:t>
            </a:r>
            <a:r>
              <a:rPr lang="en-US" sz="1600" dirty="0">
                <a:solidFill>
                  <a:schemeClr val="tx1">
                    <a:lumMod val="75000"/>
                    <a:lumOff val="25000"/>
                  </a:schemeClr>
                </a:solidFill>
                <a:cs typeface="Arial"/>
              </a:rPr>
              <a:t>analysis with in-memory calculations via SPICE</a:t>
            </a:r>
          </a:p>
        </p:txBody>
      </p:sp>
      <p:sp>
        <p:nvSpPr>
          <p:cNvPr id="1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pic>
        <p:nvPicPr>
          <p:cNvPr id="6" name="Picture 5"/>
          <p:cNvPicPr>
            <a:picLocks noChangeAspect="1"/>
          </p:cNvPicPr>
          <p:nvPr/>
        </p:nvPicPr>
        <p:blipFill>
          <a:blip r:embed="rId3"/>
          <a:stretch>
            <a:fillRect/>
          </a:stretch>
        </p:blipFill>
        <p:spPr>
          <a:xfrm>
            <a:off x="6331974" y="1685685"/>
            <a:ext cx="2064774" cy="2064774"/>
          </a:xfrm>
          <a:prstGeom prst="rect">
            <a:avLst/>
          </a:prstGeom>
        </p:spPr>
      </p:pic>
    </p:spTree>
    <p:extLst>
      <p:ext uri="{BB962C8B-B14F-4D97-AF65-F5344CB8AC3E}">
        <p14:creationId xmlns:p14="http://schemas.microsoft.com/office/powerpoint/2010/main" val="338205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EC2.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83959" y="2056993"/>
            <a:ext cx="1855003" cy="1855003"/>
          </a:xfrm>
          <a:prstGeom prst="rect">
            <a:avLst/>
          </a:prstGeom>
        </p:spPr>
      </p:pic>
      <p:sp>
        <p:nvSpPr>
          <p:cNvPr id="7" name="Rectangle 6"/>
          <p:cNvSpPr/>
          <p:nvPr/>
        </p:nvSpPr>
        <p:spPr>
          <a:xfrm>
            <a:off x="336789" y="925252"/>
            <a:ext cx="5319059" cy="646331"/>
          </a:xfrm>
          <a:prstGeom prst="rect">
            <a:avLst/>
          </a:prstGeom>
        </p:spPr>
        <p:txBody>
          <a:bodyPr wrap="square">
            <a:spAutoFit/>
          </a:bodyPr>
          <a:lstStyle/>
          <a:p>
            <a:r>
              <a:rPr lang="en-US" sz="2000" b="1" dirty="0">
                <a:solidFill>
                  <a:srgbClr val="4D4D4C"/>
                </a:solidFill>
                <a:latin typeface="Arial"/>
                <a:cs typeface="Arial"/>
              </a:rPr>
              <a:t>Elastic Compute Cloud (EC2)</a:t>
            </a:r>
          </a:p>
          <a:p>
            <a:r>
              <a:rPr lang="en-US" sz="1600" i="1" dirty="0">
                <a:solidFill>
                  <a:srgbClr val="FCB64C"/>
                </a:solidFill>
                <a:latin typeface="Arial"/>
                <a:cs typeface="Arial"/>
              </a:rPr>
              <a:t>Virtual Servers in the Cloud</a:t>
            </a:r>
          </a:p>
        </p:txBody>
      </p:sp>
      <p:sp>
        <p:nvSpPr>
          <p:cNvPr id="8" name="Rectangle 7"/>
          <p:cNvSpPr/>
          <p:nvPr/>
        </p:nvSpPr>
        <p:spPr>
          <a:xfrm>
            <a:off x="336789" y="1850082"/>
            <a:ext cx="4657577" cy="2268826"/>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Resizable Compute Capacity</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Complete control of your computing resources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Reduces time to obtain and boot new server instances to minutes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Choose from 30+ different instance types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Scale as your requirements change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Pay only for what you use</a:t>
            </a:r>
          </a:p>
        </p:txBody>
      </p:sp>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32063972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8"/>
          <p:cNvPicPr>
            <a:picLocks noGrp="1"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732640" y="1804637"/>
            <a:ext cx="1226630" cy="14719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Rectangle 16"/>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Amazon </a:t>
            </a:r>
            <a:r>
              <a:rPr lang="en-US" sz="2000" b="1" dirty="0" err="1">
                <a:solidFill>
                  <a:srgbClr val="4D4D4C"/>
                </a:solidFill>
                <a:cs typeface="Arial"/>
              </a:rPr>
              <a:t>Elasticsearch</a:t>
            </a:r>
            <a:r>
              <a:rPr lang="en-US" sz="2000" b="1" dirty="0">
                <a:solidFill>
                  <a:srgbClr val="4D4D4C"/>
                </a:solidFill>
                <a:cs typeface="Arial"/>
              </a:rPr>
              <a:t> Service</a:t>
            </a:r>
          </a:p>
          <a:p>
            <a:r>
              <a:rPr lang="en-US" sz="1600" i="1" dirty="0">
                <a:solidFill>
                  <a:srgbClr val="FCB64C"/>
                </a:solidFill>
                <a:cs typeface="Arial"/>
              </a:rPr>
              <a:t>Run and Scale </a:t>
            </a:r>
            <a:r>
              <a:rPr lang="en-US" sz="1600" i="1" dirty="0" err="1">
                <a:solidFill>
                  <a:srgbClr val="FCB64C"/>
                </a:solidFill>
                <a:cs typeface="Arial"/>
              </a:rPr>
              <a:t>Elasticsearch</a:t>
            </a:r>
            <a:r>
              <a:rPr lang="en-US" sz="1600" i="1" dirty="0">
                <a:solidFill>
                  <a:srgbClr val="FCB64C"/>
                </a:solidFill>
                <a:cs typeface="Arial"/>
              </a:rPr>
              <a:t> Clusters on AWS</a:t>
            </a:r>
          </a:p>
        </p:txBody>
      </p:sp>
      <p:sp>
        <p:nvSpPr>
          <p:cNvPr id="18" name="Rectangle 17"/>
          <p:cNvSpPr/>
          <p:nvPr/>
        </p:nvSpPr>
        <p:spPr>
          <a:xfrm>
            <a:off x="336790" y="1850082"/>
            <a:ext cx="5570524" cy="1951303"/>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Easy cluster creation, configuration, and management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Support for ELK stack (</a:t>
            </a:r>
            <a:r>
              <a:rPr lang="en-US" sz="1600" dirty="0" err="1">
                <a:solidFill>
                  <a:schemeClr val="tx1">
                    <a:lumMod val="75000"/>
                    <a:lumOff val="25000"/>
                  </a:schemeClr>
                </a:solidFill>
                <a:cs typeface="Arial"/>
              </a:rPr>
              <a:t>Elasticsearch-Logstash-Kibana</a:t>
            </a:r>
            <a:r>
              <a:rPr lang="en-US" sz="1600" dirty="0">
                <a:solidFill>
                  <a:schemeClr val="tx1">
                    <a:lumMod val="75000"/>
                    <a:lumOff val="25000"/>
                  </a:schemeClr>
                </a:solidFill>
                <a:cs typeface="Arial"/>
              </a:rPr>
              <a: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Security, monitoring, and auditing</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Integration options with AWS services like CloudWatch Logs and DynamoDB</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Direct access to </a:t>
            </a:r>
            <a:r>
              <a:rPr lang="en-US" sz="1600" dirty="0" err="1">
                <a:solidFill>
                  <a:schemeClr val="tx1">
                    <a:lumMod val="75000"/>
                    <a:lumOff val="25000"/>
                  </a:schemeClr>
                </a:solidFill>
                <a:cs typeface="Arial"/>
              </a:rPr>
              <a:t>Elasticsearch</a:t>
            </a:r>
            <a:r>
              <a:rPr lang="en-US" sz="1600" dirty="0">
                <a:solidFill>
                  <a:schemeClr val="tx1">
                    <a:lumMod val="75000"/>
                    <a:lumOff val="25000"/>
                  </a:schemeClr>
                </a:solidFill>
                <a:cs typeface="Arial"/>
              </a:rPr>
              <a:t> API </a:t>
            </a:r>
          </a:p>
        </p:txBody>
      </p:sp>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spTree>
    <p:extLst>
      <p:ext uri="{BB962C8B-B14F-4D97-AF65-F5344CB8AC3E}">
        <p14:creationId xmlns:p14="http://schemas.microsoft.com/office/powerpoint/2010/main" val="34554257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788" y="1708500"/>
            <a:ext cx="8807211" cy="769441"/>
          </a:xfrm>
          <a:prstGeom prst="rect">
            <a:avLst/>
          </a:prstGeom>
        </p:spPr>
        <p:txBody>
          <a:bodyPr wrap="square">
            <a:spAutoFit/>
          </a:bodyPr>
          <a:lstStyle/>
          <a:p>
            <a:r>
              <a:rPr lang="en-US" sz="4400" b="1" dirty="0">
                <a:solidFill>
                  <a:srgbClr val="FCB64C"/>
                </a:solidFill>
                <a:cs typeface="Arial"/>
              </a:rPr>
              <a:t>Poll Question </a:t>
            </a:r>
          </a:p>
        </p:txBody>
      </p:sp>
      <p:sp>
        <p:nvSpPr>
          <p:cNvPr id="4" name="Rectangle 3"/>
          <p:cNvSpPr/>
          <p:nvPr/>
        </p:nvSpPr>
        <p:spPr>
          <a:xfrm>
            <a:off x="336789" y="2911781"/>
            <a:ext cx="8333386" cy="523220"/>
          </a:xfrm>
          <a:prstGeom prst="rect">
            <a:avLst/>
          </a:prstGeom>
        </p:spPr>
        <p:txBody>
          <a:bodyPr wrap="square">
            <a:spAutoFit/>
          </a:bodyPr>
          <a:lstStyle/>
          <a:p>
            <a:r>
              <a:rPr lang="en-US" sz="2800" dirty="0">
                <a:solidFill>
                  <a:srgbClr val="4D4D4C"/>
                </a:solidFill>
              </a:rPr>
              <a:t>Which Analytics service would you like to try next?</a:t>
            </a:r>
          </a:p>
        </p:txBody>
      </p:sp>
    </p:spTree>
    <p:extLst>
      <p:ext uri="{BB962C8B-B14F-4D97-AF65-F5344CB8AC3E}">
        <p14:creationId xmlns:p14="http://schemas.microsoft.com/office/powerpoint/2010/main" val="20003387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03890"/>
            <a:ext cx="9144000" cy="1342501"/>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8" name="Shape 218"/>
          <p:cNvSpPr/>
          <p:nvPr/>
        </p:nvSpPr>
        <p:spPr>
          <a:xfrm>
            <a:off x="3763747" y="2846391"/>
            <a:ext cx="900888" cy="471347"/>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a:defRPr sz="7500" b="1">
                <a:latin typeface="Helvetica"/>
                <a:ea typeface="Helvetica"/>
                <a:cs typeface="Helvetica"/>
                <a:sym typeface="Helvetica"/>
              </a:defRPr>
            </a:lvl1pPr>
          </a:lstStyle>
          <a:p>
            <a:r>
              <a:rPr sz="2813" dirty="0"/>
              <a:t>Polly</a:t>
            </a:r>
          </a:p>
        </p:txBody>
      </p:sp>
      <p:pic>
        <p:nvPicPr>
          <p:cNvPr id="219" name="8754_AWSicons_MSc_r6b_ .png"/>
          <p:cNvPicPr>
            <a:picLocks noChangeAspect="1"/>
          </p:cNvPicPr>
          <p:nvPr/>
        </p:nvPicPr>
        <p:blipFill>
          <a:blip r:embed="rId2">
            <a:extLst/>
          </a:blip>
          <a:stretch>
            <a:fillRect/>
          </a:stretch>
        </p:blipFill>
        <p:spPr>
          <a:xfrm>
            <a:off x="3639070" y="1534727"/>
            <a:ext cx="1150242" cy="1150242"/>
          </a:xfrm>
          <a:prstGeom prst="rect">
            <a:avLst/>
          </a:prstGeom>
          <a:ln w="12700">
            <a:miter lim="400000"/>
          </a:ln>
        </p:spPr>
      </p:pic>
      <p:sp>
        <p:nvSpPr>
          <p:cNvPr id="220" name="Shape 220"/>
          <p:cNvSpPr/>
          <p:nvPr/>
        </p:nvSpPr>
        <p:spPr>
          <a:xfrm>
            <a:off x="3593284" y="3382869"/>
            <a:ext cx="1241815" cy="273216"/>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a:lnSpc>
                <a:spcPct val="120000"/>
              </a:lnSpc>
              <a:defRPr sz="4300"/>
            </a:lvl1pPr>
          </a:lstStyle>
          <a:p>
            <a:r>
              <a:rPr sz="1400"/>
              <a:t>Text-to-Speech</a:t>
            </a:r>
          </a:p>
        </p:txBody>
      </p:sp>
      <p:sp>
        <p:nvSpPr>
          <p:cNvPr id="222" name="Shape 222"/>
          <p:cNvSpPr/>
          <p:nvPr/>
        </p:nvSpPr>
        <p:spPr>
          <a:xfrm>
            <a:off x="427283" y="2846391"/>
            <a:ext cx="2563202" cy="471347"/>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a:defRPr sz="7500" b="1">
                <a:latin typeface="Helvetica"/>
                <a:ea typeface="Helvetica"/>
                <a:cs typeface="Helvetica"/>
                <a:sym typeface="Helvetica"/>
              </a:defRPr>
            </a:lvl1pPr>
          </a:lstStyle>
          <a:p>
            <a:r>
              <a:rPr sz="2813"/>
              <a:t>Apache MXNet</a:t>
            </a:r>
          </a:p>
        </p:txBody>
      </p:sp>
      <p:sp>
        <p:nvSpPr>
          <p:cNvPr id="224" name="Shape 224"/>
          <p:cNvSpPr/>
          <p:nvPr/>
        </p:nvSpPr>
        <p:spPr>
          <a:xfrm>
            <a:off x="5128817" y="2846391"/>
            <a:ext cx="2120773" cy="471347"/>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a:defRPr sz="7500" b="1">
                <a:latin typeface="Helvetica"/>
                <a:ea typeface="Helvetica"/>
                <a:cs typeface="Helvetica"/>
                <a:sym typeface="Helvetica"/>
              </a:defRPr>
            </a:lvl1pPr>
          </a:lstStyle>
          <a:p>
            <a:r>
              <a:rPr sz="2813" dirty="0"/>
              <a:t>Rekognition</a:t>
            </a:r>
          </a:p>
        </p:txBody>
      </p:sp>
      <p:sp>
        <p:nvSpPr>
          <p:cNvPr id="225" name="Shape 225"/>
          <p:cNvSpPr/>
          <p:nvPr/>
        </p:nvSpPr>
        <p:spPr>
          <a:xfrm>
            <a:off x="7808803" y="2846391"/>
            <a:ext cx="658835" cy="471347"/>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a:defRPr sz="7500" b="1">
                <a:latin typeface="Helvetica"/>
                <a:ea typeface="Helvetica"/>
                <a:cs typeface="Helvetica"/>
                <a:sym typeface="Helvetica"/>
              </a:defRPr>
            </a:lvl1pPr>
          </a:lstStyle>
          <a:p>
            <a:pPr algn="ctr"/>
            <a:r>
              <a:rPr sz="2813"/>
              <a:t>Lex</a:t>
            </a:r>
          </a:p>
        </p:txBody>
      </p:sp>
      <p:pic>
        <p:nvPicPr>
          <p:cNvPr id="226" name="8754_AWSicons_MSc_r6b-08.png"/>
          <p:cNvPicPr>
            <a:picLocks noChangeAspect="1"/>
          </p:cNvPicPr>
          <p:nvPr/>
        </p:nvPicPr>
        <p:blipFill>
          <a:blip r:embed="rId3">
            <a:extLst/>
          </a:blip>
          <a:stretch>
            <a:fillRect/>
          </a:stretch>
        </p:blipFill>
        <p:spPr>
          <a:xfrm>
            <a:off x="5583246" y="1503890"/>
            <a:ext cx="1211915" cy="1211916"/>
          </a:xfrm>
          <a:prstGeom prst="rect">
            <a:avLst/>
          </a:prstGeom>
          <a:ln w="12700">
            <a:miter lim="400000"/>
          </a:ln>
        </p:spPr>
      </p:pic>
      <p:pic>
        <p:nvPicPr>
          <p:cNvPr id="227" name="8754_AWSicons_MSc_r6b_MXNetA.png"/>
          <p:cNvPicPr>
            <a:picLocks noChangeAspect="1"/>
          </p:cNvPicPr>
          <p:nvPr/>
        </p:nvPicPr>
        <p:blipFill>
          <a:blip r:embed="rId4">
            <a:extLst/>
          </a:blip>
          <a:stretch>
            <a:fillRect/>
          </a:stretch>
        </p:blipFill>
        <p:spPr>
          <a:xfrm>
            <a:off x="7590356" y="1561984"/>
            <a:ext cx="1095728" cy="1095728"/>
          </a:xfrm>
          <a:prstGeom prst="rect">
            <a:avLst/>
          </a:prstGeom>
          <a:ln w="12700">
            <a:miter lim="400000"/>
          </a:ln>
        </p:spPr>
      </p:pic>
      <p:sp>
        <p:nvSpPr>
          <p:cNvPr id="228" name="Shape 228"/>
          <p:cNvSpPr/>
          <p:nvPr/>
        </p:nvSpPr>
        <p:spPr>
          <a:xfrm>
            <a:off x="5567366" y="3382869"/>
            <a:ext cx="1243674" cy="273216"/>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a:lnSpc>
                <a:spcPct val="120000"/>
              </a:lnSpc>
              <a:defRPr sz="4300"/>
            </a:lvl1pPr>
          </a:lstStyle>
          <a:p>
            <a:r>
              <a:rPr sz="1400"/>
              <a:t>Image Analysis</a:t>
            </a:r>
          </a:p>
        </p:txBody>
      </p:sp>
      <p:sp>
        <p:nvSpPr>
          <p:cNvPr id="229" name="Shape 229"/>
          <p:cNvSpPr/>
          <p:nvPr/>
        </p:nvSpPr>
        <p:spPr>
          <a:xfrm>
            <a:off x="7470286" y="3382869"/>
            <a:ext cx="1335869" cy="273216"/>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120000"/>
              </a:lnSpc>
              <a:defRPr sz="4300"/>
            </a:lvl1pPr>
          </a:lstStyle>
          <a:p>
            <a:pPr algn="ctr"/>
            <a:r>
              <a:rPr sz="1400" dirty="0" smtClean="0"/>
              <a:t>ASR &amp; NLU</a:t>
            </a:r>
            <a:endParaRPr sz="1400" dirty="0"/>
          </a:p>
        </p:txBody>
      </p:sp>
      <p:pic>
        <p:nvPicPr>
          <p:cNvPr id="15" name="mxnet-logo-w-apache-filtered.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158" y="1781420"/>
            <a:ext cx="1917904" cy="656830"/>
          </a:xfrm>
          <a:prstGeom prst="rect">
            <a:avLst/>
          </a:prstGeom>
          <a:ln w="12700">
            <a:miter lim="400000"/>
          </a:ln>
        </p:spPr>
      </p:pic>
      <p:sp>
        <p:nvSpPr>
          <p:cNvPr id="16" name="TextBox 15"/>
          <p:cNvSpPr txBox="1"/>
          <p:nvPr/>
        </p:nvSpPr>
        <p:spPr>
          <a:xfrm>
            <a:off x="1189956" y="1725991"/>
            <a:ext cx="934986" cy="200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hangingPunct="0"/>
            <a:r>
              <a:rPr lang="en-US" sz="1050" b="1" dirty="0">
                <a:solidFill>
                  <a:srgbClr val="FFFFFF"/>
                </a:solidFill>
                <a:sym typeface="Helvetica Light"/>
              </a:rPr>
              <a:t>Apache</a:t>
            </a:r>
          </a:p>
        </p:txBody>
      </p:sp>
      <p:sp>
        <p:nvSpPr>
          <p:cNvPr id="17" name="Shape 546"/>
          <p:cNvSpPr/>
          <p:nvPr/>
        </p:nvSpPr>
        <p:spPr>
          <a:xfrm>
            <a:off x="533063" y="3382869"/>
            <a:ext cx="2037417" cy="273216"/>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a:lnSpc>
                <a:spcPct val="120000"/>
              </a:lnSpc>
              <a:defRPr sz="4300"/>
            </a:lvl1pPr>
          </a:lstStyle>
          <a:p>
            <a:r>
              <a:rPr sz="1400" dirty="0"/>
              <a:t>Deep learning </a:t>
            </a:r>
            <a:r>
              <a:rPr lang="en-US" sz="1400" dirty="0"/>
              <a:t>framework</a:t>
            </a:r>
            <a:endParaRPr sz="1400" dirty="0"/>
          </a:p>
        </p:txBody>
      </p:sp>
      <p:sp>
        <p:nvSpPr>
          <p:cNvPr id="4" name="Rectangle 3"/>
          <p:cNvSpPr/>
          <p:nvPr/>
        </p:nvSpPr>
        <p:spPr>
          <a:xfrm>
            <a:off x="7575756" y="3854216"/>
            <a:ext cx="1602828" cy="1107996"/>
          </a:xfrm>
          <a:prstGeom prst="rect">
            <a:avLst/>
          </a:prstGeom>
        </p:spPr>
        <p:txBody>
          <a:bodyPr wrap="square">
            <a:spAutoFit/>
          </a:bodyPr>
          <a:lstStyle/>
          <a:p>
            <a:r>
              <a:rPr lang="en-US" sz="1100" dirty="0"/>
              <a:t>Conversational interfaces for your </a:t>
            </a:r>
            <a:r>
              <a:rPr lang="en-US" sz="1100" dirty="0" smtClean="0"/>
              <a:t>applications, powered </a:t>
            </a:r>
            <a:r>
              <a:rPr lang="en-US" sz="1100" dirty="0"/>
              <a:t>by the same deep learning technologies as </a:t>
            </a:r>
            <a:r>
              <a:rPr lang="en-US" sz="1100" dirty="0" smtClean="0"/>
              <a:t>Alexa. </a:t>
            </a:r>
            <a:endParaRPr lang="en-US" sz="1100" dirty="0"/>
          </a:p>
        </p:txBody>
      </p:sp>
      <p:sp>
        <p:nvSpPr>
          <p:cNvPr id="19" name="Rectangle 18"/>
          <p:cNvSpPr/>
          <p:nvPr/>
        </p:nvSpPr>
        <p:spPr>
          <a:xfrm>
            <a:off x="3525989" y="3854216"/>
            <a:ext cx="1602828" cy="600164"/>
          </a:xfrm>
          <a:prstGeom prst="rect">
            <a:avLst/>
          </a:prstGeom>
        </p:spPr>
        <p:txBody>
          <a:bodyPr wrap="square">
            <a:spAutoFit/>
          </a:bodyPr>
          <a:lstStyle/>
          <a:p>
            <a:r>
              <a:rPr lang="en-US" sz="1100" dirty="0"/>
              <a:t>Turn text into lifelike speech using deep </a:t>
            </a:r>
            <a:r>
              <a:rPr lang="en-US" sz="1100" dirty="0" smtClean="0"/>
              <a:t>learning.</a:t>
            </a:r>
            <a:endParaRPr lang="en-US" sz="1100" dirty="0"/>
          </a:p>
        </p:txBody>
      </p:sp>
      <p:sp>
        <p:nvSpPr>
          <p:cNvPr id="20" name="Rectangle 19"/>
          <p:cNvSpPr/>
          <p:nvPr/>
        </p:nvSpPr>
        <p:spPr>
          <a:xfrm>
            <a:off x="5443279" y="3854216"/>
            <a:ext cx="1602828" cy="938719"/>
          </a:xfrm>
          <a:prstGeom prst="rect">
            <a:avLst/>
          </a:prstGeom>
        </p:spPr>
        <p:txBody>
          <a:bodyPr wrap="square">
            <a:spAutoFit/>
          </a:bodyPr>
          <a:lstStyle/>
          <a:p>
            <a:r>
              <a:rPr lang="en-US" sz="1100" dirty="0"/>
              <a:t>Deep learning-based </a:t>
            </a:r>
            <a:r>
              <a:rPr lang="en-US" sz="1100" dirty="0" smtClean="0"/>
              <a:t>image recognition. Search</a:t>
            </a:r>
            <a:r>
              <a:rPr lang="en-US" sz="1100" dirty="0"/>
              <a:t>, verify, and organize millions of </a:t>
            </a:r>
            <a:r>
              <a:rPr lang="en-US" sz="1100" dirty="0" smtClean="0"/>
              <a:t>images.</a:t>
            </a:r>
            <a:endParaRPr lang="en-US" sz="1100" dirty="0"/>
          </a:p>
        </p:txBody>
      </p:sp>
      <p:sp>
        <p:nvSpPr>
          <p:cNvPr id="21" name="Rectangle 20"/>
          <p:cNvSpPr/>
          <p:nvPr/>
        </p:nvSpPr>
        <p:spPr>
          <a:xfrm>
            <a:off x="427282" y="3854216"/>
            <a:ext cx="2230779" cy="600164"/>
          </a:xfrm>
          <a:prstGeom prst="rect">
            <a:avLst/>
          </a:prstGeom>
        </p:spPr>
        <p:txBody>
          <a:bodyPr wrap="square">
            <a:spAutoFit/>
          </a:bodyPr>
          <a:lstStyle/>
          <a:p>
            <a:r>
              <a:rPr lang="en-US" sz="1100"/>
              <a:t>fully-featured, flexibly-programmable and ultra-scalable deep learning </a:t>
            </a:r>
            <a:r>
              <a:rPr lang="en-US" sz="1100" smtClean="0"/>
              <a:t>framework.</a:t>
            </a:r>
            <a:endParaRPr lang="en-US" sz="1100" dirty="0"/>
          </a:p>
        </p:txBody>
      </p:sp>
      <p:sp>
        <p:nvSpPr>
          <p:cNvPr id="22"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err="1" smtClean="0"/>
              <a:t>Artifical</a:t>
            </a:r>
            <a:r>
              <a:rPr lang="en-US" dirty="0" smtClean="0"/>
              <a:t> Intelligence</a:t>
            </a:r>
            <a:endParaRPr lang="en-US" dirty="0"/>
          </a:p>
        </p:txBody>
      </p:sp>
      <p:sp>
        <p:nvSpPr>
          <p:cNvPr id="23" name="Rectangle 22"/>
          <p:cNvSpPr/>
          <p:nvPr/>
        </p:nvSpPr>
        <p:spPr>
          <a:xfrm>
            <a:off x="336789" y="709377"/>
            <a:ext cx="5319058" cy="646331"/>
          </a:xfrm>
          <a:prstGeom prst="rect">
            <a:avLst/>
          </a:prstGeom>
        </p:spPr>
        <p:txBody>
          <a:bodyPr wrap="square">
            <a:spAutoFit/>
          </a:bodyPr>
          <a:lstStyle/>
          <a:p>
            <a:r>
              <a:rPr lang="en-US" sz="2000" b="1" dirty="0">
                <a:solidFill>
                  <a:srgbClr val="4D4D4C"/>
                </a:solidFill>
                <a:cs typeface="Arial"/>
              </a:rPr>
              <a:t>Amazon </a:t>
            </a:r>
            <a:r>
              <a:rPr lang="en-US" sz="2000" b="1" dirty="0" smtClean="0">
                <a:solidFill>
                  <a:srgbClr val="4D4D4C"/>
                </a:solidFill>
                <a:cs typeface="Arial"/>
              </a:rPr>
              <a:t>AI</a:t>
            </a:r>
            <a:endParaRPr lang="en-US" sz="2000" b="1" dirty="0">
              <a:solidFill>
                <a:srgbClr val="4D4D4C"/>
              </a:solidFill>
              <a:cs typeface="Arial"/>
            </a:endParaRPr>
          </a:p>
          <a:p>
            <a:r>
              <a:rPr lang="en-US" sz="1600" i="1" dirty="0">
                <a:solidFill>
                  <a:srgbClr val="B36BEA"/>
                </a:solidFill>
              </a:rPr>
              <a:t>Bringing powerful artificial intelligence to all developers</a:t>
            </a:r>
          </a:p>
        </p:txBody>
      </p:sp>
    </p:spTree>
    <p:extLst>
      <p:ext uri="{BB962C8B-B14F-4D97-AF65-F5344CB8AC3E}">
        <p14:creationId xmlns:p14="http://schemas.microsoft.com/office/powerpoint/2010/main" val="984141595"/>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Machine Learning</a:t>
            </a:r>
          </a:p>
          <a:p>
            <a:r>
              <a:rPr lang="en-US" sz="1600" i="1" dirty="0">
                <a:solidFill>
                  <a:srgbClr val="B36BEA"/>
                </a:solidFill>
                <a:cs typeface="Arial"/>
              </a:rPr>
              <a:t>Build Smart Applications Quickly and Easily</a:t>
            </a:r>
          </a:p>
        </p:txBody>
      </p:sp>
      <p:sp>
        <p:nvSpPr>
          <p:cNvPr id="17" name="Rectangle 16"/>
          <p:cNvSpPr/>
          <p:nvPr/>
        </p:nvSpPr>
        <p:spPr>
          <a:xfrm>
            <a:off x="336790" y="1850082"/>
            <a:ext cx="4333181" cy="2209836"/>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Fully-managed service built for developers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a:t>
            </a:r>
            <a:r>
              <a:rPr lang="en-US" sz="1600" dirty="0" smtClean="0">
                <a:solidFill>
                  <a:schemeClr val="tx1">
                    <a:lumMod val="75000"/>
                    <a:lumOff val="25000"/>
                  </a:schemeClr>
                </a:solidFill>
                <a:cs typeface="Arial"/>
              </a:rPr>
              <a:t>reate </a:t>
            </a:r>
            <a:r>
              <a:rPr lang="en-US" sz="1600" dirty="0">
                <a:solidFill>
                  <a:schemeClr val="tx1">
                    <a:lumMod val="75000"/>
                    <a:lumOff val="25000"/>
                  </a:schemeClr>
                </a:solidFill>
                <a:cs typeface="Arial"/>
              </a:rPr>
              <a:t>machine learning (ML) models without having to learn complex ML algorithms and technology.</a:t>
            </a:r>
          </a:p>
          <a:p>
            <a:pPr marL="285750" indent="-285750">
              <a:lnSpc>
                <a:spcPct val="105000"/>
              </a:lnSpc>
              <a:spcBef>
                <a:spcPts val="600"/>
              </a:spcBef>
              <a:buClr>
                <a:srgbClr val="FCB64C"/>
              </a:buClr>
              <a:buFont typeface="Wingdings" panose="05000000000000000000" pitchFamily="2" charset="2"/>
              <a:buChar char="§"/>
            </a:pPr>
            <a:r>
              <a:rPr lang="en-US" sz="1600" dirty="0" smtClean="0">
                <a:solidFill>
                  <a:schemeClr val="tx1">
                    <a:lumMod val="75000"/>
                    <a:lumOff val="25000"/>
                  </a:schemeClr>
                </a:solidFill>
                <a:cs typeface="Arial"/>
              </a:rPr>
              <a:t>Integrated </a:t>
            </a:r>
            <a:r>
              <a:rPr lang="en-US" sz="1600" dirty="0">
                <a:solidFill>
                  <a:schemeClr val="tx1">
                    <a:lumMod val="75000"/>
                    <a:lumOff val="25000"/>
                  </a:schemeClr>
                </a:solidFill>
                <a:cs typeface="Arial"/>
              </a:rPr>
              <a:t>with AWS data ecosystem</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Find patterns in your data</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Supports batch and real-time predictions</a:t>
            </a:r>
          </a:p>
        </p:txBody>
      </p:sp>
      <p:sp>
        <p:nvSpPr>
          <p:cNvPr id="1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smtClean="0"/>
              <a:t>Artificial Intelligence</a:t>
            </a:r>
            <a:endParaRPr lang="en-US" dirty="0"/>
          </a:p>
        </p:txBody>
      </p:sp>
      <p:pic>
        <p:nvPicPr>
          <p:cNvPr id="2" name="Picture 1"/>
          <p:cNvPicPr>
            <a:picLocks noChangeAspect="1"/>
          </p:cNvPicPr>
          <p:nvPr/>
        </p:nvPicPr>
        <p:blipFill>
          <a:blip r:embed="rId3"/>
          <a:stretch>
            <a:fillRect/>
          </a:stretch>
        </p:blipFill>
        <p:spPr>
          <a:xfrm>
            <a:off x="6076335" y="1745841"/>
            <a:ext cx="1809136" cy="1809136"/>
          </a:xfrm>
          <a:prstGeom prst="rect">
            <a:avLst/>
          </a:prstGeom>
        </p:spPr>
      </p:pic>
    </p:spTree>
    <p:extLst>
      <p:ext uri="{BB962C8B-B14F-4D97-AF65-F5344CB8AC3E}">
        <p14:creationId xmlns:p14="http://schemas.microsoft.com/office/powerpoint/2010/main" val="19079982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788" y="1708500"/>
            <a:ext cx="8807211" cy="769441"/>
          </a:xfrm>
          <a:prstGeom prst="rect">
            <a:avLst/>
          </a:prstGeom>
        </p:spPr>
        <p:txBody>
          <a:bodyPr wrap="square">
            <a:spAutoFit/>
          </a:bodyPr>
          <a:lstStyle/>
          <a:p>
            <a:r>
              <a:rPr lang="en-US" sz="4400" b="1" dirty="0">
                <a:solidFill>
                  <a:srgbClr val="B36BEA"/>
                </a:solidFill>
                <a:cs typeface="Arial"/>
              </a:rPr>
              <a:t>Poll Question </a:t>
            </a:r>
          </a:p>
        </p:txBody>
      </p:sp>
      <p:sp>
        <p:nvSpPr>
          <p:cNvPr id="4" name="Rectangle 3"/>
          <p:cNvSpPr/>
          <p:nvPr/>
        </p:nvSpPr>
        <p:spPr>
          <a:xfrm>
            <a:off x="336789" y="2911781"/>
            <a:ext cx="8333386" cy="523220"/>
          </a:xfrm>
          <a:prstGeom prst="rect">
            <a:avLst/>
          </a:prstGeom>
        </p:spPr>
        <p:txBody>
          <a:bodyPr wrap="square">
            <a:spAutoFit/>
          </a:bodyPr>
          <a:lstStyle/>
          <a:p>
            <a:r>
              <a:rPr lang="en-US" sz="2800" dirty="0">
                <a:solidFill>
                  <a:srgbClr val="4D4D4C"/>
                </a:solidFill>
              </a:rPr>
              <a:t>Which </a:t>
            </a:r>
            <a:r>
              <a:rPr lang="en-US" sz="2800" dirty="0" smtClean="0">
                <a:solidFill>
                  <a:srgbClr val="4D4D4C"/>
                </a:solidFill>
              </a:rPr>
              <a:t>AI service </a:t>
            </a:r>
            <a:r>
              <a:rPr lang="en-US" sz="2800" dirty="0">
                <a:solidFill>
                  <a:srgbClr val="4D4D4C"/>
                </a:solidFill>
              </a:rPr>
              <a:t>would you like to try next?</a:t>
            </a:r>
          </a:p>
        </p:txBody>
      </p:sp>
    </p:spTree>
    <p:extLst>
      <p:ext uri="{BB962C8B-B14F-4D97-AF65-F5344CB8AC3E}">
        <p14:creationId xmlns:p14="http://schemas.microsoft.com/office/powerpoint/2010/main" val="3883201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355114" y="1821954"/>
            <a:ext cx="1795828" cy="1795828"/>
          </a:xfrm>
          <a:prstGeom prst="rect">
            <a:avLst/>
          </a:prstGeom>
        </p:spPr>
      </p:pic>
      <p:sp>
        <p:nvSpPr>
          <p:cNvPr id="17" name="Rectangle 16"/>
          <p:cNvSpPr/>
          <p:nvPr/>
        </p:nvSpPr>
        <p:spPr>
          <a:xfrm>
            <a:off x="336793" y="939769"/>
            <a:ext cx="5319058" cy="646331"/>
          </a:xfrm>
          <a:prstGeom prst="rect">
            <a:avLst/>
          </a:prstGeom>
        </p:spPr>
        <p:txBody>
          <a:bodyPr wrap="square">
            <a:spAutoFit/>
          </a:bodyPr>
          <a:lstStyle/>
          <a:p>
            <a:r>
              <a:rPr lang="en-US" sz="2000" b="1" dirty="0">
                <a:solidFill>
                  <a:srgbClr val="4D4D4C"/>
                </a:solidFill>
                <a:cs typeface="Arial"/>
              </a:rPr>
              <a:t>AWS </a:t>
            </a:r>
            <a:r>
              <a:rPr lang="en-US" sz="2000" b="1" dirty="0" err="1">
                <a:solidFill>
                  <a:srgbClr val="4D4D4C"/>
                </a:solidFill>
                <a:cs typeface="Arial"/>
              </a:rPr>
              <a:t>IoT</a:t>
            </a:r>
            <a:endParaRPr lang="en-US" sz="2000" b="1" dirty="0">
              <a:solidFill>
                <a:srgbClr val="4D4D4C"/>
              </a:solidFill>
              <a:cs typeface="Arial"/>
            </a:endParaRPr>
          </a:p>
          <a:p>
            <a:r>
              <a:rPr lang="en-US" sz="1600" i="1" dirty="0">
                <a:solidFill>
                  <a:srgbClr val="49A8F2"/>
                </a:solidFill>
                <a:cs typeface="Arial"/>
              </a:rPr>
              <a:t>Connect Devices to the Cloud</a:t>
            </a:r>
          </a:p>
        </p:txBody>
      </p:sp>
      <p:sp>
        <p:nvSpPr>
          <p:cNvPr id="18" name="Rectangle 17"/>
          <p:cNvSpPr/>
          <p:nvPr/>
        </p:nvSpPr>
        <p:spPr>
          <a:xfrm>
            <a:off x="336793" y="1864599"/>
            <a:ext cx="5108046" cy="2468368"/>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Connect, communicate, and manage your Internet of Things devices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Scale to billions of devices</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Mutual </a:t>
            </a:r>
            <a:r>
              <a:rPr lang="en-US" sz="1600" dirty="0">
                <a:solidFill>
                  <a:schemeClr val="tx1">
                    <a:lumMod val="75000"/>
                    <a:lumOff val="25000"/>
                  </a:schemeClr>
                </a:solidFill>
                <a:cs typeface="Arial"/>
              </a:rPr>
              <a:t>authentication and encryption at all points of </a:t>
            </a:r>
            <a:r>
              <a:rPr lang="en-US" sz="1600" dirty="0" smtClean="0">
                <a:solidFill>
                  <a:schemeClr val="tx1">
                    <a:lumMod val="75000"/>
                    <a:lumOff val="25000"/>
                  </a:schemeClr>
                </a:solidFill>
                <a:cs typeface="Arial"/>
              </a:rPr>
              <a:t>connection</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Access AWS end-points</a:t>
            </a:r>
          </a:p>
          <a:p>
            <a:pPr marL="285750" indent="-285750">
              <a:lnSpc>
                <a:spcPct val="105000"/>
              </a:lnSpc>
              <a:spcBef>
                <a:spcPts val="600"/>
              </a:spcBef>
              <a:buClr>
                <a:srgbClr val="00B0F0"/>
              </a:buClr>
              <a:buFont typeface="Wingdings" panose="05000000000000000000" pitchFamily="2" charset="2"/>
              <a:buChar char="§"/>
            </a:pPr>
            <a:r>
              <a:rPr lang="en-US" sz="1600" dirty="0" smtClean="0">
                <a:solidFill>
                  <a:schemeClr val="tx1">
                    <a:lumMod val="75000"/>
                    <a:lumOff val="25000"/>
                  </a:schemeClr>
                </a:solidFill>
                <a:cs typeface="Arial"/>
              </a:rPr>
              <a:t>Unmatched </a:t>
            </a:r>
            <a:r>
              <a:rPr lang="en-US" sz="1600" dirty="0">
                <a:solidFill>
                  <a:schemeClr val="tx1">
                    <a:lumMod val="75000"/>
                    <a:lumOff val="25000"/>
                  </a:schemeClr>
                </a:solidFill>
                <a:cs typeface="Arial"/>
              </a:rPr>
              <a:t>visibility and control of devices, even when they are </a:t>
            </a:r>
            <a:r>
              <a:rPr lang="en-US" sz="1600" dirty="0" smtClean="0">
                <a:solidFill>
                  <a:schemeClr val="tx1">
                    <a:lumMod val="75000"/>
                    <a:lumOff val="25000"/>
                  </a:schemeClr>
                </a:solidFill>
                <a:cs typeface="Arial"/>
              </a:rPr>
              <a:t>offline</a:t>
            </a:r>
          </a:p>
        </p:txBody>
      </p:sp>
      <p:sp>
        <p:nvSpPr>
          <p:cNvPr id="19" name="Title 1"/>
          <p:cNvSpPr txBox="1">
            <a:spLocks/>
          </p:cNvSpPr>
          <p:nvPr/>
        </p:nvSpPr>
        <p:spPr>
          <a:xfrm>
            <a:off x="336792" y="129453"/>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Internet of Things</a:t>
            </a:r>
          </a:p>
        </p:txBody>
      </p:sp>
      <p:sp>
        <p:nvSpPr>
          <p:cNvPr id="4" name="Rectangle 3"/>
          <p:cNvSpPr/>
          <p:nvPr/>
        </p:nvSpPr>
        <p:spPr>
          <a:xfrm>
            <a:off x="614513" y="4451547"/>
            <a:ext cx="7870723" cy="318549"/>
          </a:xfrm>
          <a:prstGeom prst="rect">
            <a:avLst/>
          </a:prstGeom>
        </p:spPr>
        <p:txBody>
          <a:bodyPr wrap="square">
            <a:spAutoFit/>
          </a:bodyPr>
          <a:lstStyle/>
          <a:p>
            <a:pPr>
              <a:lnSpc>
                <a:spcPct val="105000"/>
              </a:lnSpc>
              <a:spcBef>
                <a:spcPts val="600"/>
              </a:spcBef>
              <a:buClr>
                <a:srgbClr val="00B0F0"/>
              </a:buClr>
            </a:pPr>
            <a:r>
              <a:rPr lang="en-US" sz="1400" i="1" dirty="0">
                <a:solidFill>
                  <a:schemeClr val="tx1">
                    <a:lumMod val="75000"/>
                    <a:lumOff val="25000"/>
                  </a:schemeClr>
                </a:solidFill>
                <a:cs typeface="Arial"/>
              </a:rPr>
              <a:t>Limited Preview</a:t>
            </a:r>
            <a:r>
              <a:rPr lang="en-US" sz="1400" dirty="0">
                <a:solidFill>
                  <a:schemeClr val="tx1">
                    <a:lumMod val="75000"/>
                    <a:lumOff val="25000"/>
                  </a:schemeClr>
                </a:solidFill>
                <a:cs typeface="Arial"/>
              </a:rPr>
              <a:t>: AWS </a:t>
            </a:r>
            <a:r>
              <a:rPr lang="en-US" sz="1400" dirty="0" err="1">
                <a:solidFill>
                  <a:schemeClr val="tx1">
                    <a:lumMod val="75000"/>
                    <a:lumOff val="25000"/>
                  </a:schemeClr>
                </a:solidFill>
                <a:cs typeface="Arial"/>
              </a:rPr>
              <a:t>Greengrass</a:t>
            </a:r>
            <a:r>
              <a:rPr lang="en-US" sz="1400" dirty="0">
                <a:solidFill>
                  <a:schemeClr val="tx1">
                    <a:lumMod val="75000"/>
                    <a:lumOff val="25000"/>
                  </a:schemeClr>
                </a:solidFill>
                <a:cs typeface="Arial"/>
              </a:rPr>
              <a:t> - Local Compute, Messaging, and Sync for Devices</a:t>
            </a:r>
          </a:p>
        </p:txBody>
      </p:sp>
    </p:spTree>
    <p:extLst>
      <p:ext uri="{BB962C8B-B14F-4D97-AF65-F5344CB8AC3E}">
        <p14:creationId xmlns:p14="http://schemas.microsoft.com/office/powerpoint/2010/main" val="16889520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600616" y="1925563"/>
            <a:ext cx="1431390" cy="1661425"/>
            <a:chOff x="854611" y="1925563"/>
            <a:chExt cx="1431390" cy="1661425"/>
          </a:xfrm>
        </p:grpSpPr>
        <p:pic>
          <p:nvPicPr>
            <p:cNvPr id="14" name="Picture 13"/>
            <p:cNvPicPr>
              <a:picLocks noChangeAspect="1"/>
            </p:cNvPicPr>
            <p:nvPr/>
          </p:nvPicPr>
          <p:blipFill>
            <a:blip r:embed="rId3"/>
            <a:stretch>
              <a:fillRect/>
            </a:stretch>
          </p:blipFill>
          <p:spPr>
            <a:xfrm>
              <a:off x="1166708" y="1925563"/>
              <a:ext cx="807196" cy="920483"/>
            </a:xfrm>
            <a:prstGeom prst="rect">
              <a:avLst/>
            </a:prstGeom>
          </p:spPr>
        </p:pic>
        <p:sp>
          <p:nvSpPr>
            <p:cNvPr id="19" name="TextBox 18"/>
            <p:cNvSpPr txBox="1"/>
            <p:nvPr/>
          </p:nvSpPr>
          <p:spPr>
            <a:xfrm>
              <a:off x="854611" y="3248434"/>
              <a:ext cx="1431390" cy="338554"/>
            </a:xfrm>
            <a:prstGeom prst="rect">
              <a:avLst/>
            </a:prstGeom>
            <a:noFill/>
          </p:spPr>
          <p:txBody>
            <a:bodyPr wrap="square" rtlCol="0">
              <a:noAutofit/>
            </a:bodyPr>
            <a:lstStyle/>
            <a:p>
              <a:pPr algn="ctr"/>
              <a:r>
                <a:rPr lang="en-US" sz="1400" b="1" dirty="0" err="1">
                  <a:solidFill>
                    <a:schemeClr val="tx1">
                      <a:lumMod val="75000"/>
                      <a:lumOff val="25000"/>
                    </a:schemeClr>
                  </a:solidFill>
                  <a:cs typeface="Arial"/>
                </a:rPr>
                <a:t>WorkSpaces</a:t>
              </a:r>
              <a:endParaRPr lang="en-US" sz="1400" b="1" dirty="0">
                <a:solidFill>
                  <a:schemeClr val="tx1">
                    <a:lumMod val="75000"/>
                    <a:lumOff val="25000"/>
                  </a:schemeClr>
                </a:solidFill>
                <a:cs typeface="Arial"/>
              </a:endParaRPr>
            </a:p>
          </p:txBody>
        </p:sp>
      </p:grpSp>
      <p:grpSp>
        <p:nvGrpSpPr>
          <p:cNvPr id="32" name="Group 31"/>
          <p:cNvGrpSpPr/>
          <p:nvPr/>
        </p:nvGrpSpPr>
        <p:grpSpPr>
          <a:xfrm>
            <a:off x="3941578" y="1832200"/>
            <a:ext cx="1278667" cy="1754788"/>
            <a:chOff x="3941578" y="1832200"/>
            <a:chExt cx="1278667" cy="1754788"/>
          </a:xfrm>
        </p:grpSpPr>
        <p:pic>
          <p:nvPicPr>
            <p:cNvPr id="16" name="Picture 15" descr="Zocalo.eps"/>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21172" y="1832200"/>
              <a:ext cx="1119478" cy="1119476"/>
            </a:xfrm>
            <a:prstGeom prst="rect">
              <a:avLst/>
            </a:prstGeom>
          </p:spPr>
        </p:pic>
        <p:sp>
          <p:nvSpPr>
            <p:cNvPr id="20" name="TextBox 19"/>
            <p:cNvSpPr txBox="1"/>
            <p:nvPr/>
          </p:nvSpPr>
          <p:spPr>
            <a:xfrm>
              <a:off x="3941578" y="3248434"/>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WorkDocs</a:t>
              </a:r>
            </a:p>
          </p:txBody>
        </p:sp>
      </p:grpSp>
      <p:grpSp>
        <p:nvGrpSpPr>
          <p:cNvPr id="31" name="Group 30"/>
          <p:cNvGrpSpPr/>
          <p:nvPr/>
        </p:nvGrpSpPr>
        <p:grpSpPr>
          <a:xfrm>
            <a:off x="7142321" y="1894754"/>
            <a:ext cx="1368895" cy="1692234"/>
            <a:chOff x="6946380" y="1894754"/>
            <a:chExt cx="1368895" cy="1692234"/>
          </a:xfrm>
        </p:grpSpPr>
        <p:pic>
          <p:nvPicPr>
            <p:cNvPr id="15" name="Picture 2" descr="https://console.aws.amazon.com/workmail/img/FirstRunLogo.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7139954" y="1894754"/>
              <a:ext cx="981746" cy="1032747"/>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TextBox 20"/>
            <p:cNvSpPr txBox="1"/>
            <p:nvPr/>
          </p:nvSpPr>
          <p:spPr>
            <a:xfrm>
              <a:off x="6946380" y="3248434"/>
              <a:ext cx="1368895" cy="338554"/>
            </a:xfrm>
            <a:prstGeom prst="rect">
              <a:avLst/>
            </a:prstGeom>
            <a:noFill/>
          </p:spPr>
          <p:txBody>
            <a:bodyPr wrap="square" rtlCol="0">
              <a:noAutofit/>
            </a:bodyPr>
            <a:lstStyle/>
            <a:p>
              <a:pPr algn="ctr"/>
              <a:r>
                <a:rPr lang="en-US" sz="1400" b="1" dirty="0" err="1">
                  <a:solidFill>
                    <a:schemeClr val="tx1">
                      <a:lumMod val="75000"/>
                      <a:lumOff val="25000"/>
                    </a:schemeClr>
                  </a:solidFill>
                  <a:cs typeface="Arial"/>
                </a:rPr>
                <a:t>WorkMail</a:t>
              </a:r>
              <a:endParaRPr lang="en-US" sz="1400" b="1" dirty="0">
                <a:solidFill>
                  <a:schemeClr val="tx1">
                    <a:lumMod val="75000"/>
                    <a:lumOff val="25000"/>
                  </a:schemeClr>
                </a:solidFill>
                <a:cs typeface="Arial"/>
              </a:endParaRPr>
            </a:p>
          </p:txBody>
        </p:sp>
      </p:grpSp>
      <p:sp>
        <p:nvSpPr>
          <p:cNvPr id="26"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Enterprise Applications</a:t>
            </a:r>
          </a:p>
        </p:txBody>
      </p:sp>
    </p:spTree>
    <p:extLst>
      <p:ext uri="{BB962C8B-B14F-4D97-AF65-F5344CB8AC3E}">
        <p14:creationId xmlns:p14="http://schemas.microsoft.com/office/powerpoint/2010/main" val="13435443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770741" y="1746881"/>
            <a:ext cx="1226630" cy="1398786"/>
          </a:xfrm>
          <a:prstGeom prst="rect">
            <a:avLst/>
          </a:prstGeom>
        </p:spPr>
      </p:pic>
      <p:sp>
        <p:nvSpPr>
          <p:cNvPr id="6"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Enterprise Applications</a:t>
            </a:r>
          </a:p>
        </p:txBody>
      </p:sp>
      <p:sp>
        <p:nvSpPr>
          <p:cNvPr id="11" name="Rectangle 10"/>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Workspaces</a:t>
            </a:r>
          </a:p>
          <a:p>
            <a:r>
              <a:rPr lang="en-US" sz="1600" i="1" dirty="0">
                <a:solidFill>
                  <a:srgbClr val="F58536"/>
                </a:solidFill>
                <a:cs typeface="Arial"/>
              </a:rPr>
              <a:t>Desktops in the Cloud</a:t>
            </a:r>
          </a:p>
        </p:txBody>
      </p:sp>
      <p:sp>
        <p:nvSpPr>
          <p:cNvPr id="12" name="Rectangle 11"/>
          <p:cNvSpPr/>
          <p:nvPr/>
        </p:nvSpPr>
        <p:spPr>
          <a:xfrm>
            <a:off x="336790" y="1850082"/>
            <a:ext cx="5106067" cy="1280351"/>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Create and manage virtual desktops for your users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VPC and Directory Service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Clients for Windows, Mac, Chromebook, iPad, Kindle Fire, and Android</a:t>
            </a:r>
          </a:p>
        </p:txBody>
      </p:sp>
    </p:spTree>
    <p:extLst>
      <p:ext uri="{BB962C8B-B14F-4D97-AF65-F5344CB8AC3E}">
        <p14:creationId xmlns:p14="http://schemas.microsoft.com/office/powerpoint/2010/main" val="2867119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Zocalo.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515953" y="1578171"/>
            <a:ext cx="1736206" cy="1736206"/>
          </a:xfrm>
          <a:prstGeom prst="rect">
            <a:avLst/>
          </a:prstGeom>
        </p:spPr>
      </p:pic>
      <p:sp>
        <p:nvSpPr>
          <p:cNvPr id="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Enterprise Applications</a:t>
            </a:r>
          </a:p>
        </p:txBody>
      </p:sp>
      <p:sp>
        <p:nvSpPr>
          <p:cNvPr id="10" name="Rectangle 9"/>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WorkDocs</a:t>
            </a:r>
          </a:p>
          <a:p>
            <a:r>
              <a:rPr lang="en-US" sz="1600" i="1" dirty="0">
                <a:solidFill>
                  <a:srgbClr val="F58536"/>
                </a:solidFill>
                <a:cs typeface="Arial"/>
              </a:rPr>
              <a:t>Secure Enterprise Storage and Sharing Services</a:t>
            </a:r>
          </a:p>
        </p:txBody>
      </p:sp>
      <p:sp>
        <p:nvSpPr>
          <p:cNvPr id="11" name="Rectangle 10"/>
          <p:cNvSpPr/>
          <p:nvPr/>
        </p:nvSpPr>
        <p:spPr>
          <a:xfrm>
            <a:off x="336790" y="1850082"/>
            <a:ext cx="4583553" cy="1615827"/>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Store and share documents with others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Review and feedback workflow</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your corporate directory</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desktops, laptops, tablets, and Workspaces</a:t>
            </a:r>
          </a:p>
        </p:txBody>
      </p:sp>
    </p:spTree>
    <p:extLst>
      <p:ext uri="{BB962C8B-B14F-4D97-AF65-F5344CB8AC3E}">
        <p14:creationId xmlns:p14="http://schemas.microsoft.com/office/powerpoint/2010/main" val="35845978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onsole.aws.amazon.com/workmail/img/FirstRunLogo.pn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6661403" y="1686080"/>
            <a:ext cx="1445305" cy="152038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Enterprise Applications</a:t>
            </a:r>
          </a:p>
        </p:txBody>
      </p:sp>
      <p:sp>
        <p:nvSpPr>
          <p:cNvPr id="10" name="Rectangle 9"/>
          <p:cNvSpPr/>
          <p:nvPr/>
        </p:nvSpPr>
        <p:spPr>
          <a:xfrm>
            <a:off x="336790" y="925252"/>
            <a:ext cx="5319058" cy="646331"/>
          </a:xfrm>
          <a:prstGeom prst="rect">
            <a:avLst/>
          </a:prstGeom>
        </p:spPr>
        <p:txBody>
          <a:bodyPr wrap="square">
            <a:spAutoFit/>
          </a:bodyPr>
          <a:lstStyle/>
          <a:p>
            <a:r>
              <a:rPr lang="en-US" sz="2000" b="1" dirty="0" err="1">
                <a:solidFill>
                  <a:srgbClr val="4D4D4C"/>
                </a:solidFill>
                <a:cs typeface="Arial"/>
              </a:rPr>
              <a:t>WorkMail</a:t>
            </a:r>
            <a:endParaRPr lang="en-US" sz="2000" b="1" dirty="0">
              <a:solidFill>
                <a:srgbClr val="4D4D4C"/>
              </a:solidFill>
              <a:cs typeface="Arial"/>
            </a:endParaRPr>
          </a:p>
          <a:p>
            <a:r>
              <a:rPr lang="en-US" sz="1600" i="1" dirty="0">
                <a:solidFill>
                  <a:srgbClr val="F58536"/>
                </a:solidFill>
                <a:cs typeface="Arial"/>
              </a:rPr>
              <a:t>Secure Email and Calendaring Service</a:t>
            </a:r>
          </a:p>
        </p:txBody>
      </p:sp>
      <p:sp>
        <p:nvSpPr>
          <p:cNvPr id="11" name="Rectangle 10"/>
          <p:cNvSpPr/>
          <p:nvPr/>
        </p:nvSpPr>
        <p:spPr>
          <a:xfrm>
            <a:off x="336790" y="1850082"/>
            <a:ext cx="5178639" cy="1357295"/>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Managed business email and calendaring service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Enterprise grade security</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Outlook compatible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Access from anywhere</a:t>
            </a:r>
          </a:p>
        </p:txBody>
      </p:sp>
    </p:spTree>
    <p:extLst>
      <p:ext uri="{BB962C8B-B14F-4D97-AF65-F5344CB8AC3E}">
        <p14:creationId xmlns:p14="http://schemas.microsoft.com/office/powerpoint/2010/main" val="127002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uto-Scaling.png"/>
          <p:cNvPicPr>
            <a:picLocks noChangeAspect="1"/>
          </p:cNvPicPr>
          <p:nvPr/>
        </p:nvPicPr>
        <p:blipFill rotWithShape="1">
          <a:blip r:embed="rId3" cstate="print">
            <a:extLst>
              <a:ext uri="{28A0092B-C50C-407E-A947-70E740481C1C}">
                <a14:useLocalDpi xmlns:a14="http://schemas.microsoft.com/office/drawing/2010/main"/>
              </a:ext>
            </a:extLst>
          </a:blip>
          <a:srcRect l="7850" t="8632" r="7628" b="6840"/>
          <a:stretch/>
        </p:blipFill>
        <p:spPr>
          <a:xfrm>
            <a:off x="6224478" y="1652576"/>
            <a:ext cx="1992759" cy="1992884"/>
          </a:xfrm>
          <a:prstGeom prst="rect">
            <a:avLst/>
          </a:prstGeom>
        </p:spPr>
      </p:pic>
      <p:sp>
        <p:nvSpPr>
          <p:cNvPr id="17" name="Rectangle 16"/>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Auto Scaling</a:t>
            </a:r>
          </a:p>
          <a:p>
            <a:r>
              <a:rPr lang="en-US" sz="1600" i="1" dirty="0">
                <a:solidFill>
                  <a:srgbClr val="FCB64C"/>
                </a:solidFill>
                <a:cs typeface="Arial"/>
              </a:rPr>
              <a:t>Scale your infrastructure automatically</a:t>
            </a:r>
          </a:p>
        </p:txBody>
      </p:sp>
      <p:sp>
        <p:nvSpPr>
          <p:cNvPr id="18" name="Rectangle 17"/>
          <p:cNvSpPr/>
          <p:nvPr/>
        </p:nvSpPr>
        <p:spPr>
          <a:xfrm>
            <a:off x="336790" y="1850082"/>
            <a:ext cx="4657576" cy="1597873"/>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Adds or removes EC2 instances based on metrics and health checks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No additional charge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Minimize cost and maximize performance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Elastic Load Balancers</a:t>
            </a:r>
          </a:p>
        </p:txBody>
      </p:sp>
      <p:sp>
        <p:nvSpPr>
          <p:cNvPr id="19"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Compute</a:t>
            </a:r>
          </a:p>
        </p:txBody>
      </p:sp>
    </p:spTree>
    <p:extLst>
      <p:ext uri="{BB962C8B-B14F-4D97-AF65-F5344CB8AC3E}">
        <p14:creationId xmlns:p14="http://schemas.microsoft.com/office/powerpoint/2010/main" val="40315449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05593" y="2039437"/>
            <a:ext cx="1470008" cy="1276288"/>
          </a:xfrm>
          <a:prstGeom prst="rect">
            <a:avLst/>
          </a:prstGeom>
        </p:spPr>
      </p:pic>
      <p:sp>
        <p:nvSpPr>
          <p:cNvPr id="16" name="Rectangle 15"/>
          <p:cNvSpPr/>
          <p:nvPr/>
        </p:nvSpPr>
        <p:spPr>
          <a:xfrm>
            <a:off x="336793" y="939769"/>
            <a:ext cx="5319058" cy="646331"/>
          </a:xfrm>
          <a:prstGeom prst="rect">
            <a:avLst/>
          </a:prstGeom>
        </p:spPr>
        <p:txBody>
          <a:bodyPr wrap="square">
            <a:spAutoFit/>
          </a:bodyPr>
          <a:lstStyle/>
          <a:p>
            <a:r>
              <a:rPr lang="en-US" sz="2000" b="1" dirty="0">
                <a:solidFill>
                  <a:srgbClr val="4D4D4C"/>
                </a:solidFill>
                <a:cs typeface="Arial"/>
              </a:rPr>
              <a:t>Amazon Lumberyard &amp; Amazon </a:t>
            </a:r>
            <a:r>
              <a:rPr lang="en-US" sz="2000" b="1" dirty="0" err="1">
                <a:solidFill>
                  <a:srgbClr val="4D4D4C"/>
                </a:solidFill>
                <a:cs typeface="Arial"/>
              </a:rPr>
              <a:t>Gamelift</a:t>
            </a:r>
            <a:endParaRPr lang="en-US" sz="2000" b="1" dirty="0">
              <a:solidFill>
                <a:srgbClr val="4D4D4C"/>
              </a:solidFill>
              <a:cs typeface="Arial"/>
            </a:endParaRPr>
          </a:p>
          <a:p>
            <a:r>
              <a:rPr lang="en-US" sz="1600" i="1" dirty="0">
                <a:solidFill>
                  <a:srgbClr val="49A8F2"/>
                </a:solidFill>
                <a:cs typeface="Arial"/>
              </a:rPr>
              <a:t>Build and deploy AAA games</a:t>
            </a:r>
          </a:p>
        </p:txBody>
      </p:sp>
      <p:sp>
        <p:nvSpPr>
          <p:cNvPr id="17" name="Rectangle 16"/>
          <p:cNvSpPr/>
          <p:nvPr/>
        </p:nvSpPr>
        <p:spPr>
          <a:xfrm>
            <a:off x="336793" y="1864599"/>
            <a:ext cx="5108046" cy="1674817"/>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Cross-platform 3D game engine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Deploy and scale using </a:t>
            </a:r>
            <a:r>
              <a:rPr lang="en-US" sz="1600" dirty="0" err="1">
                <a:solidFill>
                  <a:schemeClr val="tx1">
                    <a:lumMod val="75000"/>
                    <a:lumOff val="25000"/>
                  </a:schemeClr>
                </a:solidFill>
                <a:cs typeface="Arial"/>
              </a:rPr>
              <a:t>GameLift</a:t>
            </a:r>
            <a:endParaRPr lang="en-US" sz="1600" dirty="0">
              <a:solidFill>
                <a:schemeClr val="tx1">
                  <a:lumMod val="75000"/>
                  <a:lumOff val="25000"/>
                </a:schemeClr>
              </a:solidFill>
              <a:cs typeface="Arial"/>
            </a:endParaRP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Create high-quality games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Connect to AWS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Engage with fans on Twitch</a:t>
            </a:r>
          </a:p>
        </p:txBody>
      </p:sp>
      <p:sp>
        <p:nvSpPr>
          <p:cNvPr id="18" name="Title 1"/>
          <p:cNvSpPr txBox="1">
            <a:spLocks/>
          </p:cNvSpPr>
          <p:nvPr/>
        </p:nvSpPr>
        <p:spPr>
          <a:xfrm>
            <a:off x="336792" y="129453"/>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Game Development</a:t>
            </a:r>
          </a:p>
        </p:txBody>
      </p:sp>
    </p:spTree>
    <p:extLst>
      <p:ext uri="{BB962C8B-B14F-4D97-AF65-F5344CB8AC3E}">
        <p14:creationId xmlns:p14="http://schemas.microsoft.com/office/powerpoint/2010/main" val="32351402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4201" y="301722"/>
            <a:ext cx="8001922" cy="3935488"/>
            <a:chOff x="534201" y="301722"/>
            <a:chExt cx="8001922" cy="3935488"/>
          </a:xfrm>
        </p:grpSpPr>
        <p:pic>
          <p:nvPicPr>
            <p:cNvPr id="4098" name="Picture 2" descr="D:\Users\jbarr\AppData\Local\Temp\1\SNAGHTML2226b06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01" y="301722"/>
              <a:ext cx="8001922" cy="1414062"/>
            </a:xfrm>
            <a:prstGeom prst="rect">
              <a:avLst/>
            </a:prstGeom>
            <a:noFill/>
            <a:ln>
              <a:noFill/>
            </a:ln>
            <a:effectLst/>
            <a:extLst/>
          </p:spPr>
        </p:pic>
        <p:pic>
          <p:nvPicPr>
            <p:cNvPr id="4100" name="Picture 4" descr="D:\Users\jbarr\AppData\Local\Temp\1\SNAGHTML2227a73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01" y="1865550"/>
              <a:ext cx="5135079" cy="188937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Users\jbarr\AppData\Local\Temp\1\SNAGHTML2228c0c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0154" y="1865550"/>
              <a:ext cx="2545969" cy="237166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p:cNvSpPr/>
          <p:nvPr/>
        </p:nvSpPr>
        <p:spPr>
          <a:xfrm>
            <a:off x="2237097" y="4521555"/>
            <a:ext cx="4596130" cy="369332"/>
          </a:xfrm>
          <a:prstGeom prst="rect">
            <a:avLst/>
          </a:prstGeom>
        </p:spPr>
        <p:txBody>
          <a:bodyPr wrap="none">
            <a:spAutoFit/>
          </a:bodyPr>
          <a:lstStyle/>
          <a:p>
            <a:r>
              <a:rPr lang="en-US" b="1" dirty="0">
                <a:solidFill>
                  <a:srgbClr val="FCB64C"/>
                </a:solidFill>
              </a:rPr>
              <a:t>https://aws.amazon.com/getting-started/</a:t>
            </a:r>
          </a:p>
        </p:txBody>
      </p:sp>
    </p:spTree>
    <p:extLst>
      <p:ext uri="{BB962C8B-B14F-4D97-AF65-F5344CB8AC3E}">
        <p14:creationId xmlns:p14="http://schemas.microsoft.com/office/powerpoint/2010/main" val="35435636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087141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8277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08571" y="1850082"/>
            <a:ext cx="2114936" cy="2114936"/>
          </a:xfrm>
          <a:prstGeom prst="rect">
            <a:avLst/>
          </a:prstGeom>
        </p:spPr>
      </p:pic>
      <p:sp>
        <p:nvSpPr>
          <p:cNvPr id="25" name="Rectangle 24"/>
          <p:cNvSpPr/>
          <p:nvPr/>
        </p:nvSpPr>
        <p:spPr>
          <a:xfrm>
            <a:off x="336789" y="925252"/>
            <a:ext cx="5319059" cy="646331"/>
          </a:xfrm>
          <a:prstGeom prst="rect">
            <a:avLst/>
          </a:prstGeom>
        </p:spPr>
        <p:txBody>
          <a:bodyPr wrap="square">
            <a:spAutoFit/>
          </a:bodyPr>
          <a:lstStyle/>
          <a:p>
            <a:r>
              <a:rPr lang="en-US" sz="2000" b="1" dirty="0">
                <a:solidFill>
                  <a:srgbClr val="4D4D4C"/>
                </a:solidFill>
                <a:cs typeface="Arial"/>
              </a:rPr>
              <a:t>Lambda</a:t>
            </a:r>
          </a:p>
          <a:p>
            <a:r>
              <a:rPr lang="en-US" sz="1600" i="1" dirty="0">
                <a:solidFill>
                  <a:srgbClr val="FCB64C"/>
                </a:solidFill>
                <a:cs typeface="Arial"/>
              </a:rPr>
              <a:t>Run Code in Response to Events</a:t>
            </a:r>
          </a:p>
        </p:txBody>
      </p:sp>
      <p:sp>
        <p:nvSpPr>
          <p:cNvPr id="26" name="Rectangle 25"/>
          <p:cNvSpPr/>
          <p:nvPr/>
        </p:nvSpPr>
        <p:spPr>
          <a:xfrm>
            <a:off x="336789" y="1850082"/>
            <a:ext cx="4783851" cy="2114938"/>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Runs code in response to triggers such as S3 upload, DynamoDB updates, Kinesis streams, and API Gateway requests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Automatically scales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You only need to provide the code; there is no infrastructure to manage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Pay only for what you use</a:t>
            </a:r>
          </a:p>
        </p:txBody>
      </p:sp>
      <p:sp>
        <p:nvSpPr>
          <p:cNvPr id="28"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Compute</a:t>
            </a:r>
          </a:p>
        </p:txBody>
      </p:sp>
    </p:spTree>
    <p:extLst>
      <p:ext uri="{BB962C8B-B14F-4D97-AF65-F5344CB8AC3E}">
        <p14:creationId xmlns:p14="http://schemas.microsoft.com/office/powerpoint/2010/main" val="31565205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PERSISTENCEDATA" val="MMPROD_UIPERSISTENCEDATA"/>
  <p:tag name="MMPROD_THEME_BG_IMAGE" val=""/>
  <p:tag name="MMPROD_UIDATA" val="&lt;database version=&quot;11.0&quot;&gt;&lt;object type=&quot;1&quot; unique_id=&quot;10001&quot;&gt;&lt;property id=&quot;20600&quot; value=&quot;0&quot;/&gt;&lt;object type=&quot;2&quot; unique_id=&quot;10002&quot;&gt;&lt;object type=&quot;3&quot; unique_id=&quot;10003&quot;&gt;&lt;property id=&quot;20148&quot; value=&quot;5&quot;/&gt;&lt;property id=&quot;20300&quot; value=&quot;Slide 1&quot;/&gt;&lt;property id=&quot;20307&quot; value=&quot;285&quot;/&gt;&lt;/object&gt;&lt;object type=&quot;3&quot; unique_id=&quot;10004&quot;&gt;&lt;property id=&quot;20148&quot; value=&quot;5&quot;/&gt;&lt;property id=&quot;20300&quot; value=&quot;Slide 2 - &amp;quot;Introduction&amp;quot;&quot;/&gt;&lt;property id=&quot;20307&quot; value=&quot;366&quot;/&gt;&lt;/object&gt;&lt;object type=&quot;3&quot; unique_id=&quot;10005&quot;&gt;&lt;property id=&quot;20148&quot; value=&quot;5&quot;/&gt;&lt;property id=&quot;20300&quot; value=&quot;Slide 3&quot;/&gt;&lt;property id=&quot;20307&quot; value=&quot;367&quot;/&gt;&lt;/object&gt;&lt;object type=&quot;3&quot; unique_id=&quot;10006&quot;&gt;&lt;property id=&quot;20148&quot; value=&quot;5&quot;/&gt;&lt;property id=&quot;20300&quot; value=&quot;Slide 4 - &amp;quot;AWS Pace of Innovation&amp;quot;&quot;/&gt;&lt;property id=&quot;20307&quot; value=&quot;368&quot;/&gt;&lt;/object&gt;&lt;object type=&quot;3&quot; unique_id=&quot;10007&quot;&gt;&lt;property id=&quot;20148&quot; value=&quot;5&quot;/&gt;&lt;property id=&quot;20300&quot; value=&quot;Slide 5&quot;/&gt;&lt;property id=&quot;20307&quot; value=&quot;374&quot;/&gt;&lt;/object&gt;&lt;object type=&quot;3&quot; unique_id=&quot;10008&quot;&gt;&lt;property id=&quot;20148&quot; value=&quot;5&quot;/&gt;&lt;property id=&quot;20300&quot; value=&quot;Slide 6 - &amp;quot;Compute &amp;quot;&quot;/&gt;&lt;property id=&quot;20307&quot; value=&quot;291&quot;/&gt;&lt;/object&gt;&lt;object type=&quot;3&quot; unique_id=&quot;10009&quot;&gt;&lt;property id=&quot;20148&quot; value=&quot;5&quot;/&gt;&lt;property id=&quot;20300&quot; value=&quot;Slide 7 - &amp;quot;Compute&amp;quot;&quot;/&gt;&lt;property id=&quot;20307&quot; value=&quot;292&quot;/&gt;&lt;/object&gt;&lt;object type=&quot;3&quot; unique_id=&quot;10010&quot;&gt;&lt;property id=&quot;20148&quot; value=&quot;5&quot;/&gt;&lt;property id=&quot;20300&quot; value=&quot;Slide 8&quot;/&gt;&lt;property id=&quot;20307&quot; value=&quot;293&quot;/&gt;&lt;/object&gt;&lt;object type=&quot;3&quot; unique_id=&quot;10011&quot;&gt;&lt;property id=&quot;20148&quot; value=&quot;5&quot;/&gt;&lt;property id=&quot;20300&quot; value=&quot;Slide 9&quot;/&gt;&lt;property id=&quot;20307&quot; value=&quot;294&quot;/&gt;&lt;/object&gt;&lt;object type=&quot;3&quot; unique_id=&quot;10012&quot;&gt;&lt;property id=&quot;20148&quot; value=&quot;5&quot;/&gt;&lt;property id=&quot;20300&quot; value=&quot;Slide 10&quot;/&gt;&lt;property id=&quot;20307&quot; value=&quot;295&quot;/&gt;&lt;/object&gt;&lt;object type=&quot;3&quot; unique_id=&quot;10013&quot;&gt;&lt;property id=&quot;20148&quot; value=&quot;5&quot;/&gt;&lt;property id=&quot;20300&quot; value=&quot;Slide 11&quot;/&gt;&lt;property id=&quot;20307&quot; value=&quot;358&quot;/&gt;&lt;/object&gt;&lt;object type=&quot;3&quot; unique_id=&quot;10014&quot;&gt;&lt;property id=&quot;20148&quot; value=&quot;5&quot;/&gt;&lt;property id=&quot;20300&quot; value=&quot;Slide 12&quot;/&gt;&lt;property id=&quot;20307&quot; value=&quot;375&quot;/&gt;&lt;/object&gt;&lt;object type=&quot;3&quot; unique_id=&quot;10015&quot;&gt;&lt;property id=&quot;20148&quot; value=&quot;5&quot;/&gt;&lt;property id=&quot;20300&quot; value=&quot;Slide 13&quot;/&gt;&lt;property id=&quot;20307&quot; value=&quot;296&quot;/&gt;&lt;/object&gt;&lt;object type=&quot;3&quot; unique_id=&quot;10016&quot;&gt;&lt;property id=&quot;20148&quot; value=&quot;5&quot;/&gt;&lt;property id=&quot;20300&quot; value=&quot;Slide 14&quot;/&gt;&lt;property id=&quot;20307&quot; value=&quot;297&quot;/&gt;&lt;/object&gt;&lt;object type=&quot;3&quot; unique_id=&quot;10017&quot;&gt;&lt;property id=&quot;20148&quot; value=&quot;5&quot;/&gt;&lt;property id=&quot;20300&quot; value=&quot;Slide 15&quot;/&gt;&lt;property id=&quot;20307&quot; value=&quot;298&quot;/&gt;&lt;/object&gt;&lt;object type=&quot;3&quot; unique_id=&quot;10018&quot;&gt;&lt;property id=&quot;20148&quot; value=&quot;5&quot;/&gt;&lt;property id=&quot;20300&quot; value=&quot;Slide 16&quot;/&gt;&lt;property id=&quot;20307&quot; value=&quot;299&quot;/&gt;&lt;/object&gt;&lt;object type=&quot;3&quot; unique_id=&quot;10019&quot;&gt;&lt;property id=&quot;20148&quot; value=&quot;5&quot;/&gt;&lt;property id=&quot;20300&quot; value=&quot;Slide 17&quot;/&gt;&lt;property id=&quot;20307&quot; value=&quot;300&quot;/&gt;&lt;/object&gt;&lt;object type=&quot;3&quot; unique_id=&quot;10020&quot;&gt;&lt;property id=&quot;20148&quot; value=&quot;5&quot;/&gt;&lt;property id=&quot;20300&quot; value=&quot;Slide 18&quot;/&gt;&lt;property id=&quot;20307&quot; value=&quot;301&quot;/&gt;&lt;/object&gt;&lt;object type=&quot;3&quot; unique_id=&quot;10021&quot;&gt;&lt;property id=&quot;20148&quot; value=&quot;5&quot;/&gt;&lt;property id=&quot;20300&quot; value=&quot;Slide 19&quot;/&gt;&lt;property id=&quot;20307&quot; value=&quot;302&quot;/&gt;&lt;/object&gt;&lt;object type=&quot;3&quot; unique_id=&quot;10022&quot;&gt;&lt;property id=&quot;20148&quot; value=&quot;5&quot;/&gt;&lt;property id=&quot;20300&quot; value=&quot;Slide 20&quot;/&gt;&lt;property id=&quot;20307&quot; value=&quot;377&quot;/&gt;&lt;/object&gt;&lt;object type=&quot;3&quot; unique_id=&quot;10023&quot;&gt;&lt;property id=&quot;20148&quot; value=&quot;5&quot;/&gt;&lt;property id=&quot;20300&quot; value=&quot;Slide 21&quot;/&gt;&lt;property id=&quot;20307&quot; value=&quot;303&quot;/&gt;&lt;/object&gt;&lt;object type=&quot;3&quot; unique_id=&quot;10024&quot;&gt;&lt;property id=&quot;20148&quot; value=&quot;5&quot;/&gt;&lt;property id=&quot;20300&quot; value=&quot;Slide 22&quot;/&gt;&lt;property id=&quot;20307&quot; value=&quot;304&quot;/&gt;&lt;/object&gt;&lt;object type=&quot;3&quot; unique_id=&quot;10025&quot;&gt;&lt;property id=&quot;20148&quot; value=&quot;5&quot;/&gt;&lt;property id=&quot;20300&quot; value=&quot;Slide 23&quot;/&gt;&lt;property id=&quot;20307&quot; value=&quot;305&quot;/&gt;&lt;/object&gt;&lt;object type=&quot;3&quot; unique_id=&quot;10026&quot;&gt;&lt;property id=&quot;20148&quot; value=&quot;5&quot;/&gt;&lt;property id=&quot;20300&quot; value=&quot;Slide 24&quot;/&gt;&lt;property id=&quot;20307&quot; value=&quot;347&quot;/&gt;&lt;/object&gt;&lt;object type=&quot;3&quot; unique_id=&quot;10027&quot;&gt;&lt;property id=&quot;20148&quot; value=&quot;5&quot;/&gt;&lt;property id=&quot;20300&quot; value=&quot;Slide 25&quot;/&gt;&lt;property id=&quot;20307&quot; value=&quot;306&quot;/&gt;&lt;/object&gt;&lt;object type=&quot;3&quot; unique_id=&quot;10028&quot;&gt;&lt;property id=&quot;20148&quot; value=&quot;5&quot;/&gt;&lt;property id=&quot;20300&quot; value=&quot;Slide 26&quot;/&gt;&lt;property id=&quot;20307&quot; value=&quot;307&quot;/&gt;&lt;/object&gt;&lt;object type=&quot;3&quot; unique_id=&quot;10029&quot;&gt;&lt;property id=&quot;20148&quot; value=&quot;5&quot;/&gt;&lt;property id=&quot;20300&quot; value=&quot;Slide 27&quot;/&gt;&lt;property id=&quot;20307&quot; value=&quot;379&quot;/&gt;&lt;/object&gt;&lt;object type=&quot;3&quot; unique_id=&quot;10030&quot;&gt;&lt;property id=&quot;20148&quot; value=&quot;5&quot;/&gt;&lt;property id=&quot;20300&quot; value=&quot;Slide 28&quot;/&gt;&lt;property id=&quot;20307&quot; value=&quot;308&quot;/&gt;&lt;/object&gt;&lt;object type=&quot;3&quot; unique_id=&quot;10031&quot;&gt;&lt;property id=&quot;20148&quot; value=&quot;5&quot;/&gt;&lt;property id=&quot;20300&quot; value=&quot;Slide 29&quot;/&gt;&lt;property id=&quot;20307&quot; value=&quot;309&quot;/&gt;&lt;/object&gt;&lt;object type=&quot;3&quot; unique_id=&quot;10032&quot;&gt;&lt;property id=&quot;20148&quot; value=&quot;5&quot;/&gt;&lt;property id=&quot;20300&quot; value=&quot;Slide 30&quot;/&gt;&lt;property id=&quot;20307&quot; value=&quot;310&quot;/&gt;&lt;/object&gt;&lt;object type=&quot;3&quot; unique_id=&quot;10033&quot;&gt;&lt;property id=&quot;20148&quot; value=&quot;5&quot;/&gt;&lt;property id=&quot;20300&quot; value=&quot;Slide 31&quot;/&gt;&lt;property id=&quot;20307&quot; value=&quot;311&quot;/&gt;&lt;/object&gt;&lt;object type=&quot;3&quot; unique_id=&quot;10034&quot;&gt;&lt;property id=&quot;20148&quot; value=&quot;5&quot;/&gt;&lt;property id=&quot;20300&quot; value=&quot;Slide 32&quot;/&gt;&lt;property id=&quot;20307&quot; value=&quot;312&quot;/&gt;&lt;/object&gt;&lt;object type=&quot;3&quot; unique_id=&quot;10035&quot;&gt;&lt;property id=&quot;20148&quot; value=&quot;5&quot;/&gt;&lt;property id=&quot;20300&quot; value=&quot;Slide 33&quot;/&gt;&lt;property id=&quot;20307&quot; value=&quot;313&quot;/&gt;&lt;/object&gt;&lt;object type=&quot;3&quot; unique_id=&quot;10036&quot;&gt;&lt;property id=&quot;20148&quot; value=&quot;5&quot;/&gt;&lt;property id=&quot;20300&quot; value=&quot;Slide 34&quot;/&gt;&lt;property id=&quot;20307&quot; value=&quot;314&quot;/&gt;&lt;/object&gt;&lt;object type=&quot;3&quot; unique_id=&quot;10037&quot;&gt;&lt;property id=&quot;20148&quot; value=&quot;5&quot;/&gt;&lt;property id=&quot;20300&quot; value=&quot;Slide 35&quot;/&gt;&lt;property id=&quot;20307&quot; value=&quot;317&quot;/&gt;&lt;/object&gt;&lt;object type=&quot;3&quot; unique_id=&quot;10038&quot;&gt;&lt;property id=&quot;20148&quot; value=&quot;5&quot;/&gt;&lt;property id=&quot;20300&quot; value=&quot;Slide 36&quot;/&gt;&lt;property id=&quot;20307&quot; value=&quot;315&quot;/&gt;&lt;/object&gt;&lt;object type=&quot;3&quot; unique_id=&quot;10039&quot;&gt;&lt;property id=&quot;20148&quot; value=&quot;5&quot;/&gt;&lt;property id=&quot;20300&quot; value=&quot;Slide 37&quot;/&gt;&lt;property id=&quot;20307&quot; value=&quot;318&quot;/&gt;&lt;/object&gt;&lt;object type=&quot;3&quot; unique_id=&quot;10040&quot;&gt;&lt;property id=&quot;20148&quot; value=&quot;5&quot;/&gt;&lt;property id=&quot;20300&quot; value=&quot;Slide 38&quot;/&gt;&lt;property id=&quot;20307&quot; value=&quot;316&quot;/&gt;&lt;/object&gt;&lt;object type=&quot;3&quot; unique_id=&quot;10041&quot;&gt;&lt;property id=&quot;20148&quot; value=&quot;5&quot;/&gt;&lt;property id=&quot;20300&quot; value=&quot;Slide 39&quot;/&gt;&lt;property id=&quot;20307&quot; value=&quot;319&quot;/&gt;&lt;/object&gt;&lt;object type=&quot;3&quot; unique_id=&quot;10042&quot;&gt;&lt;property id=&quot;20148&quot; value=&quot;5&quot;/&gt;&lt;property id=&quot;20300&quot; value=&quot;Slide 40&quot;/&gt;&lt;property id=&quot;20307&quot; value=&quot;352&quot;/&gt;&lt;/object&gt;&lt;object type=&quot;3&quot; unique_id=&quot;10043&quot;&gt;&lt;property id=&quot;20148&quot; value=&quot;5&quot;/&gt;&lt;property id=&quot;20300&quot; value=&quot;Slide 41&quot;/&gt;&lt;property id=&quot;20307&quot; value=&quot;382&quot;/&gt;&lt;/object&gt;&lt;object type=&quot;3&quot; unique_id=&quot;10044&quot;&gt;&lt;property id=&quot;20148&quot; value=&quot;5&quot;/&gt;&lt;property id=&quot;20300&quot; value=&quot;Slide 42&quot;/&gt;&lt;property id=&quot;20307&quot; value=&quot;345&quot;/&gt;&lt;/object&gt;&lt;object type=&quot;3&quot; unique_id=&quot;10045&quot;&gt;&lt;property id=&quot;20148&quot; value=&quot;5&quot;/&gt;&lt;property id=&quot;20300&quot; value=&quot;Slide 43&quot;/&gt;&lt;property id=&quot;20307&quot; value=&quot;321&quot;/&gt;&lt;/object&gt;&lt;object type=&quot;3&quot; unique_id=&quot;10046&quot;&gt;&lt;property id=&quot;20148&quot; value=&quot;5&quot;/&gt;&lt;property id=&quot;20300&quot; value=&quot;Slide 44&quot;/&gt;&lt;property id=&quot;20307&quot; value=&quot;322&quot;/&gt;&lt;/object&gt;&lt;object type=&quot;3&quot; unique_id=&quot;10047&quot;&gt;&lt;property id=&quot;20148&quot; value=&quot;5&quot;/&gt;&lt;property id=&quot;20300&quot; value=&quot;Slide 45&quot;/&gt;&lt;property id=&quot;20307&quot; value=&quot;323&quot;/&gt;&lt;/object&gt;&lt;object type=&quot;3&quot; unique_id=&quot;10048&quot;&gt;&lt;property id=&quot;20148&quot; value=&quot;5&quot;/&gt;&lt;property id=&quot;20300&quot; value=&quot;Slide 46&quot;/&gt;&lt;property id=&quot;20307&quot; value=&quot;324&quot;/&gt;&lt;/object&gt;&lt;object type=&quot;3&quot; unique_id=&quot;10049&quot;&gt;&lt;property id=&quot;20148&quot; value=&quot;5&quot;/&gt;&lt;property id=&quot;20300&quot; value=&quot;Slide 47&quot;/&gt;&lt;property id=&quot;20307&quot; value=&quot;325&quot;/&gt;&lt;/object&gt;&lt;object type=&quot;3&quot; unique_id=&quot;10050&quot;&gt;&lt;property id=&quot;20148&quot; value=&quot;5&quot;/&gt;&lt;property id=&quot;20300&quot; value=&quot;Slide 48&quot;/&gt;&lt;property id=&quot;20307&quot; value=&quot;326&quot;/&gt;&lt;/object&gt;&lt;object type=&quot;3&quot; unique_id=&quot;10051&quot;&gt;&lt;property id=&quot;20148&quot; value=&quot;5&quot;/&gt;&lt;property id=&quot;20300&quot; value=&quot;Slide 49&quot;/&gt;&lt;property id=&quot;20307&quot; value=&quot;353&quot;/&gt;&lt;/object&gt;&lt;object type=&quot;3&quot; unique_id=&quot;10052&quot;&gt;&lt;property id=&quot;20148&quot; value=&quot;5&quot;/&gt;&lt;property id=&quot;20300&quot; value=&quot;Slide 50&quot;/&gt;&lt;property id=&quot;20307&quot; value=&quot;354&quot;/&gt;&lt;/object&gt;&lt;object type=&quot;3&quot; unique_id=&quot;10053&quot;&gt;&lt;property id=&quot;20148&quot; value=&quot;5&quot;/&gt;&lt;property id=&quot;20300&quot; value=&quot;Slide 51&quot;/&gt;&lt;property id=&quot;20307&quot; value=&quot;355&quot;/&gt;&lt;/object&gt;&lt;object type=&quot;3&quot; unique_id=&quot;10054&quot;&gt;&lt;property id=&quot;20148&quot; value=&quot;5&quot;/&gt;&lt;property id=&quot;20300&quot; value=&quot;Slide 52&quot;/&gt;&lt;property id=&quot;20307&quot; value=&quot;369&quot;/&gt;&lt;/object&gt;&lt;object type=&quot;3&quot; unique_id=&quot;10055&quot;&gt;&lt;property id=&quot;20148&quot; value=&quot;5&quot;/&gt;&lt;property id=&quot;20300&quot; value=&quot;Slide 53&quot;/&gt;&lt;property id=&quot;20307&quot; value=&quot;327&quot;/&gt;&lt;/object&gt;&lt;object type=&quot;3&quot; unique_id=&quot;10056&quot;&gt;&lt;property id=&quot;20148&quot; value=&quot;5&quot;/&gt;&lt;property id=&quot;20300&quot; value=&quot;Slide 54&quot;/&gt;&lt;property id=&quot;20307&quot; value=&quot;329&quot;/&gt;&lt;/object&gt;&lt;object type=&quot;3&quot; unique_id=&quot;10057&quot;&gt;&lt;property id=&quot;20148&quot; value=&quot;5&quot;/&gt;&lt;property id=&quot;20300&quot; value=&quot;Slide 55&quot;/&gt;&lt;property id=&quot;20307&quot; value=&quot;330&quot;/&gt;&lt;/object&gt;&lt;object type=&quot;3&quot; unique_id=&quot;10058&quot;&gt;&lt;property id=&quot;20148&quot; value=&quot;5&quot;/&gt;&lt;property id=&quot;20300&quot; value=&quot;Slide 56&quot;/&gt;&lt;property id=&quot;20307&quot; value=&quot;331&quot;/&gt;&lt;/object&gt;&lt;object type=&quot;3&quot; unique_id=&quot;10059&quot;&gt;&lt;property id=&quot;20148&quot; value=&quot;5&quot;/&gt;&lt;property id=&quot;20300&quot; value=&quot;Slide 57&quot;/&gt;&lt;property id=&quot;20307&quot; value=&quot;344&quot;/&gt;&lt;/object&gt;&lt;object type=&quot;3&quot; unique_id=&quot;10060&quot;&gt;&lt;property id=&quot;20148&quot; value=&quot;5&quot;/&gt;&lt;property id=&quot;20300&quot; value=&quot;Slide 58&quot;/&gt;&lt;property id=&quot;20307&quot; value=&quot;343&quot;/&gt;&lt;/object&gt;&lt;object type=&quot;3&quot; unique_id=&quot;10061&quot;&gt;&lt;property id=&quot;20148&quot; value=&quot;5&quot;/&gt;&lt;property id=&quot;20300&quot; value=&quot;Slide 59&quot;/&gt;&lt;property id=&quot;20307&quot; value=&quot;370&quot;/&gt;&lt;/object&gt;&lt;object type=&quot;3&quot; unique_id=&quot;10062&quot;&gt;&lt;property id=&quot;20148&quot; value=&quot;5&quot;/&gt;&lt;property id=&quot;20300&quot; value=&quot;Slide 60&quot;/&gt;&lt;property id=&quot;20307&quot; value=&quot;384&quot;/&gt;&lt;/object&gt;&lt;object type=&quot;3&quot; unique_id=&quot;10063&quot;&gt;&lt;property id=&quot;20148&quot; value=&quot;5&quot;/&gt;&lt;property id=&quot;20300&quot; value=&quot;Slide 61&quot;/&gt;&lt;property id=&quot;20307&quot; value=&quot;356&quot;/&gt;&lt;/object&gt;&lt;object type=&quot;3&quot; unique_id=&quot;10064&quot;&gt;&lt;property id=&quot;20148&quot; value=&quot;5&quot;/&gt;&lt;property id=&quot;20300&quot; value=&quot;Slide 62&quot;/&gt;&lt;property id=&quot;20307&quot; value=&quot;333&quot;/&gt;&lt;/object&gt;&lt;object type=&quot;3&quot; unique_id=&quot;10065&quot;&gt;&lt;property id=&quot;20148&quot; value=&quot;5&quot;/&gt;&lt;property id=&quot;20300&quot; value=&quot;Slide 63&quot;/&gt;&lt;property id=&quot;20307&quot; value=&quot;364&quot;/&gt;&lt;/object&gt;&lt;object type=&quot;3&quot; unique_id=&quot;10066&quot;&gt;&lt;property id=&quot;20148&quot; value=&quot;5&quot;/&gt;&lt;property id=&quot;20300&quot; value=&quot;Slide 64&quot;/&gt;&lt;property id=&quot;20307&quot; value=&quot;335&quot;/&gt;&lt;/object&gt;&lt;object type=&quot;3&quot; unique_id=&quot;10067&quot;&gt;&lt;property id=&quot;20148&quot; value=&quot;5&quot;/&gt;&lt;property id=&quot;20300&quot; value=&quot;Slide 65&quot;/&gt;&lt;property id=&quot;20307&quot; value=&quot;336&quot;/&gt;&lt;/object&gt;&lt;object type=&quot;3&quot; unique_id=&quot;10068&quot;&gt;&lt;property id=&quot;20148&quot; value=&quot;5&quot;/&gt;&lt;property id=&quot;20300&quot; value=&quot;Slide 66&quot;/&gt;&lt;property id=&quot;20307&quot; value=&quot;357&quot;/&gt;&lt;/object&gt;&lt;object type=&quot;3&quot; unique_id=&quot;10069&quot;&gt;&lt;property id=&quot;20148&quot; value=&quot;5&quot;/&gt;&lt;property id=&quot;20300&quot; value=&quot;Slide 67&quot;/&gt;&lt;property id=&quot;20307&quot; value=&quot;365&quot;/&gt;&lt;/object&gt;&lt;object type=&quot;3&quot; unique_id=&quot;10070&quot;&gt;&lt;property id=&quot;20148&quot; value=&quot;5&quot;/&gt;&lt;property id=&quot;20300&quot; value=&quot;Slide 68&quot;/&gt;&lt;property id=&quot;20307&quot; value=&quot;386&quot;/&gt;&lt;/object&gt;&lt;object type=&quot;3&quot; unique_id=&quot;10071&quot;&gt;&lt;property id=&quot;20148&quot; value=&quot;5&quot;/&gt;&lt;property id=&quot;20300&quot; value=&quot;Slide 69&quot;/&gt;&lt;property id=&quot;20307&quot; value=&quot;349&quot;/&gt;&lt;/object&gt;&lt;object type=&quot;3&quot; unique_id=&quot;10072&quot;&gt;&lt;property id=&quot;20148&quot; value=&quot;5&quot;/&gt;&lt;property id=&quot;20300&quot; value=&quot;Slide 70&quot;/&gt;&lt;property id=&quot;20307&quot; value=&quot;337&quot;/&gt;&lt;/object&gt;&lt;object type=&quot;3&quot; unique_id=&quot;10073&quot;&gt;&lt;property id=&quot;20148&quot; value=&quot;5&quot;/&gt;&lt;property id=&quot;20300&quot; value=&quot;Slide 71&quot;/&gt;&lt;property id=&quot;20307&quot; value=&quot;338&quot;/&gt;&lt;/object&gt;&lt;object type=&quot;3&quot; unique_id=&quot;10074&quot;&gt;&lt;property id=&quot;20148&quot; value=&quot;5&quot;/&gt;&lt;property id=&quot;20300&quot; value=&quot;Slide 72&quot;/&gt;&lt;property id=&quot;20307&quot; value=&quot;339&quot;/&gt;&lt;/object&gt;&lt;object type=&quot;3&quot; unique_id=&quot;10075&quot;&gt;&lt;property id=&quot;20148&quot; value=&quot;5&quot;/&gt;&lt;property id=&quot;20300&quot; value=&quot;Slide 73&quot;/&gt;&lt;property id=&quot;20307&quot; value=&quot;361&quot;/&gt;&lt;/object&gt;&lt;object type=&quot;3&quot; unique_id=&quot;10076&quot;&gt;&lt;property id=&quot;20148&quot; value=&quot;5&quot;/&gt;&lt;property id=&quot;20300&quot; value=&quot;Slide 74&quot;/&gt;&lt;property id=&quot;20307&quot; value=&quot;371&quot;/&gt;&lt;/object&gt;&lt;object type=&quot;3&quot; unique_id=&quot;10077&quot;&gt;&lt;property id=&quot;20148&quot; value=&quot;5&quot;/&gt;&lt;property id=&quot;20300&quot; value=&quot;Slide 75&quot;/&gt;&lt;property id=&quot;20307&quot; value=&quot;373&quot;/&gt;&lt;/object&gt;&lt;object type=&quot;3&quot; unique_id=&quot;10078&quot;&gt;&lt;property id=&quot;20148&quot; value=&quot;5&quot;/&gt;&lt;property id=&quot;20300&quot; value=&quot;Slide 76&quot;/&gt;&lt;property id=&quot;20307&quot; value=&quot;388&quot;/&gt;&lt;/object&gt;&lt;object type=&quot;3&quot; unique_id=&quot;10079&quot;&gt;&lt;property id=&quot;20148&quot; value=&quot;5&quot;/&gt;&lt;property id=&quot;20300&quot; value=&quot;Slide 77 - &amp;quot;Questions?&amp;quot;&quot;/&gt;&lt;property id=&quot;20307&quot; value=&quot;340&quot;/&gt;&lt;/object&gt;&lt;object type=&quot;3&quot; unique_id=&quot;10080&quot;&gt;&lt;property id=&quot;20148&quot; value=&quot;5&quot;/&gt;&lt;property id=&quot;20300&quot; value=&quot;Slide 78 - &amp;quot;Thank you!&amp;quot;&quot;/&gt;&lt;property id=&quot;20307&quot; value=&quot;282&quot;/&gt;&lt;/object&gt;&lt;/object&gt;&lt;object type=&quot;8&quot; unique_id=&quot;10160&quot;&gt;&lt;/object&gt;&lt;/object&gt;&lt;/database&gt;"/>
  <p:tag name="MMPROD_TAG_VCONFIG" val="PD94bWwgdmVyc2lvbj0iMS4wIj8+DQo8Y29uZmlndXJhdGlvbj4NCgk8YnJhbmRpbmc+DQoJCTx1aWZvbnQgbmFtZT0iRk9OVF9OT1RFU19URVhUIiB2YWx1ZT0iVmVyZGFuYSwxNCxmYWxzZSxmYWxzZSxmYWxzZSIvPg0KCTwvYnJhbmRpbmc+DQoJPGNvbG9ycz4NCgkJPHVpY29sb3IgbmFtZT0icHJpbWFyeSIgdmFsdWU9IjB4NkY4NDg4Ii8+DQoJCTx1aWNvbG9yIG5hbWU9Imdsb3ciIHZhbHVlPSIweDYwOTc3MyIvPg0KCQk8dWljb2xvciBuYW1lPSJ0ZXh0IiB2YWx1ZT0iMHhGRkZGRkYiLz4NCgkJPHVpY29sb3IgbmFtZT0ibGlnaHQiIHZhbHVlPSIweDRFNUQ2MCIvPg0KCQk8dWljb2xvciBuYW1lPSJzaGFkb3ciIHZhbHVlPSIweDAwMDAwMCIvPg0KCQk8dWljb2xvciBuYW1lPSJiYWNrZ3JvdW5kIiB2YWx1ZT0iMHg3Mjc5NzEiLz4NCgk8L2NvbG9ycz4NCgk8bGF5b3V0Pg0KCQk8dWlzaG93IG5hbWU9InByZXNlbnRhdGlvbnRpdGxlIiB2YWx1ZT0idHJ1ZSIvPjx1aXNob3cgbmFtZT0icHJlc2VudGVycGhvdG8iIHZhbHVlPSJ0cnVlIi8+PHVpc2hvdyBuYW1lPSJwcmVzZW50ZXJuYW1lIiB2YWx1ZT0idHJ1ZSIvPjx1aXNob3cgbmFtZT0icHJlc2VudGVydGl0bGUiIHZhbHVlPSJ0cnVlIi8+PHVpc2hvdyBuYW1lPSJwcmVzZW50ZXJlbWFpbCIgdmFsdWU9InRydWUiLz48dWlzaG93IG5hbWU9InByZXNlbnRlcmJpbyIgdmFsdWU9InRydWUiLz48dWlzaG93IG5hbWU9ImNvbXBhbnlsb2dvIiB2YWx1ZT0idHJ1ZSIvPjx1aXNob3cgbmFtZT0ic2lkZWJhciIgdmFsdWU9InRydWUiLz48dWlzaG93IG5hbWU9Im91dGxpbmUiIHZhbHVlPSJ0cnVlIi8+PHVpc2hvdyBuYW1lPSJ0aHVtYm5haWwiIHZhbHVlPSJ0cnVlIi8+DQoJCTx1aXNob3cgbmFtZT0ibm90ZXMiIHZhbHVlPSJ0cnVlIi8+PHVpc2hvdyBuYW1lPSJzZWFyY2giIHZhbHVlPSJ0cnVlIi8+PHVpc2hvdyBuYW1lPSJxdWl6IiB2YWx1ZT0idHJ1ZSIvPjx1aXNob3cgbmFtZT0iYXR0YWNobWVudHMiIHZhbHVlPSJ0cnVlIi8+PHVpc2hvdyBuYW1lPSJ1dGlscyIgdmFsdWU9InRydWUiLz48dWlzaG93IG5hbWU9InZvbHVtZSIgdmFsdWU9InRydWUiLz48dWlzaG93IG5hbWU9InBsYXliYXIiIHZhbHVlPSJ0cnVlIi8+PHVpc2hvdyBuYW1lPSJ0YWxraW5naGVhZCIgdmFsdWU9InRydWUiLz48dWlzaG93IG5hbWU9InNpZGViYXJvbnJpZ2h0IiB2YWx1ZT0idHJ1ZSIvPjx1aXNob3cgbmFtZT0idmlld2NoYW5nZSIgdmFsdWU9InRydWUiLz48dWlzaG93IG5hbWU9ImFsd2F5c1NjcnVuY2giIHZhbHVlPSJmYWxzZSIvPjx1aXNob3cgbmFtZT0iaW5pdGlhbGRpc3BsYXltb2RlaXNub3JtYWwiIHZhbHVlPSJ0cnVlIi8+PHVpcmVwbGFjZSBuYW1lPSJsb2dvIiB2YWx1ZT0iIi8+PHVpcmVwbGFjZSBuYW1lPSJiZ2ltYWdlIiB2YWx1ZT0iIi8+PHVpcmVwbGFjZSBuYW1lPSJpbml0aWFsdGFiIiB2YWx1ZT0ib3V0bGluZSIvPjx1aXNob3cgbmFtZT0iY2N0ZXh0aGlnaGxpZ2h0aW5nIiB2YWx1ZT0idHJ1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Q09MTEFCX0xPQ0FMX1BMQVlCQUNLX01TRyIgdmFsdWU9IkNvbnRlbnQgaXMgYmVpbmcgcGxheWVkIGxvY2FsbHk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DQoNCk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F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tiq2K3YsNmK2LEg2LnZhiDYp9mE2YXYsdmB2YLYp9iqIi8+DQoJCTx1aXRleHQgbmFtZT0iQVRUQUNITUVOVF9QUkVWSUVXX1dBUk5JTkdNU0ciIHZhbHVlPSLZhNinINmK2YXZg9mGINmB2KrYrSDYp9mE2YXYsdmB2YLYp9iqINmB2Yog2YbZhdi3INin2YTZhdi52KfZitmG2KkuINin2YTYsdis2KfYoSDYp9iz2KrYrtiv2KfZhSDZhti02LEg2YTYsdik2YrYqSDYp9mE2YbYqtin2KbYrC4iLz4NCgkJPHVpdGV4dCBuYW1lPSJVTk5BTUVEU0xJREVUSVRMRSIgdmFsdWU9Iti02LHZitit2KkgJW4iLz4NCgkJPHVpdGV4dCBuYW1lPSJDT0xMQUJfTE9DQUxfUExBWUJBQ0tfTVNHIiB2YWx1ZT0i2YrYrNix2Yog2K3Yp9mE2YrYp9mLINiq2LTYutmK2YQg2KfZhNmF2K3YqtmI2Ykg2YXYrdmE2YrYp9mLLiDYp9mE2KrYudin2YjZhiDZhNinINmK2LnZhdmEINmB2Yog2YfYsNinINin2YTZiNi22LkuIi8+DQoJCTx1aXRleHQgbmFtZT0iQ09MTEFCX0xPQ0FMX1BMQVlCQUNLX1RJVExFIiB2YWx1ZT0i2KrYtNi62YrZhCDZhdit2YTZiiIvPg0KCQk8dWl0ZXh0IG5hbWU9IkNPTExBQl9MT0NBTF9QTEFZQkFDS0JUTiIgdmFsdWU9ItmF2YjYp9mB2YIiLz4NCgkJPCEtLSBzdWJzdGl0dXRpb246ICVuID09IHNsaWRlIG51bWJlciAtLT4NCgkJPCEtLSBzdWJzdGl0dXRpb246ICV0ID09IHRvdGFsIHNsaWRlIGNvdW50IC0tPg0KCQk8dWl0ZXh0IG5hbWU9IlNDUlVCQkFSU1RBVFVTX1NMSURFSU5GTyIgdmFsdWU9Iti02LHZitit2KkgJW4gLyAldCB8ICIvPg0KCQk8dWl0ZXh0IG5hbWU9IlNDUlVCQkFSU1RBVFVTX1NUT1BQRUQiIHZhbHVlPSLZhdiq2YjZgtmBIi8+DQoJCTx1aXRleHQgbmFtZT0iU0NSVUJCQVJTVEFUVVNfUExBWUlORyIgdmFsdWU9ItmC2YrYryDYp9mE2KrYtNi62YrZhCIvPg0KCQk8dWl0ZXh0IG5hbWU9IlNDUlVCQkFSU1RBVFVTX05PQVVESU8iIHZhbHVlPSLZhNinINmK2YjYrNivINi12YjYqiIvPg0KCQk8dWl0ZXh0IG5hbWU9IlNDUlVCQkFSU1RBVFVTX1ZJRFBMQVlJTkciIHZhbHVlPSLYp9mE2YHZitiv2YrZiCDZgtmK2K8g2KfZhNiq2LTYutmK2YQiLz4NCgkJPHVpdGV4dCBuYW1lPSJTQ1JVQkJBUlNUQVRVU19MT0FESU5HIiB2YWx1ZT0i2YrYrNix2Yog2KfZhNii2YYg2KfZhNiq2K3ZhdmK2YQuLi4iLz4NCgkJPHVpdGV4dCBuYW1lPSJTQ1JVQkJBUlNUQVRVU19CVUZGRVJJTkciIHZhbHVlPSLZitis2LHZiiDYp9mE2KLZhiDYp9mE2KrYrtiy2YrZhiDYp9mE2YXYpNmC2KoiLz4NCgkJPHVpdGV4dCBuYW1lPSJTQ1JVQkJBUlNUQVRVU19RVUVTVElPTiIgdmFsdWU9Itin2YTYpdis2KfYqNipINi52YTZiSDYp9mE2LPYpNin2YQiLz4NCgkJPHVpdGV4dCBuYW1lPSJTQ1JVQkJBUlNUQVRVU19SRVZJRVdRVUlaIiB2YWx1ZT0i2YXYsdin2KzYudipINin2YTZhdiz2KfYqNmC2KkiLz4NCgkJPCEtLSBzdWJzdGl0dXRpb246ICVtID09IG1pbnV0ZXMgcmVtYWluaW5nIC0tPg0KCQk8IS0tIHN1YnN0aXR1dGlvbjogJXMgPT0gc2Vjb25kcyByZW1haW5pbmcgLS0+DQoJCTx1aXRleHQgbmFtZT0iRUxBUFNFRCIgdmFsdWU9IiVtINiv2YLYp9im2YIlcyDYq9mI2KfZhiDZhdiq2KjZgtmK2KkiLz4NCgkJPHVpdGV4dCBuYW1lPSJOT1RGT1VORCIgdmFsdWU9ItmE2YUg2YrZj9i52KvYsSDYudmE2Ykg2LTZitihIi8+DQoJCTx1aXRleHQgbmFtZT0iQVRUQUNITUVOVFMiIHZhbHVlPSLYp9mE2YXYsdmB2YLYp9iqIi8+DQoJCTwhLS0gc3Vic3RpdHV0aW9uOiAlcCA9PSBjdXJyZW50IHNwZWFrZXIncyB0aXRsZSAtLT4NCgkJPHVpdGV4dCBuYW1lPSJCSU9XSU5fVElUTEUiIHZhbHVlPSLYp9mE2LPZitix2Kkg2KfZhNiw2KfYqtmK2Kk6ICVwIi8+DQoJCTx1aXRleHQgbmFtZT0iQklPQlROX1RJVExFIiB2YWx1ZT0i2KfZhNiz2YrYsdipINin2YTYsNin2KrZitipIi8+DQoJCTx1aXRleHQgbmFtZT0iRElWSURFUkJUTl9USVRMRSIgdmFsdWU9InwiLz4NCgkJPHVpdGV4dCBuYW1lPSJDT05UQUNUQlROX1RJVExFIiB2YWx1ZT0i2KfYqti12KfZhCIvPg0KCQk8dWl0ZXh0IG5hbWU9IlRBQl9RVUlaIiB2YWx1ZT0i2YXYs9in2KjZgtipIi8+DQoJCTx1aXRleHQgbmFtZT0iVEFCX09VVExJTkUiIHZhbHVlPSLZhdiu2LfYtyIvPg0KCQk8dWl0ZXh0IG5hbWU9IlRBQl9USFVNQiIgdmFsdWU9ItmF2LXYutmR2LHYqSIvPg0KCQk8dWl0ZXh0IG5hbWU9IlRBQl9OT1RFUyIgdmFsdWU9ItmF2YTYp9it2LjYp9iqIi8+DQoJCTx1aXRleHQgbmFtZT0iVEFCX1NFQVJDSCIgdmFsdWU9Itio2K3YqyIvPg0KCQk8dWl0ZXh0IG5hbWU9IlNMSURFX0hFQURJTkciIHZhbHVlPSLYudmG2YjYp9mGINin2YTYtNix2YrYrdipICIvPg0KCQk8dWl0ZXh0IG5hbWU9IkRVUkFUSU9OX0hFQURJTkciIHZhbHVlPSLZhdiv2KkiLz4NCgkJPHVpdGV4dCBuYW1lPSJTRUFSQ0hfSEVBRElORyIgdmFsdWU9IjrYp9mE2KjYrdirINi52YYg2YbYtSIvPg0KCQk8dWl0ZXh0IG5hbWU9IlRIVU1CX0hFQURJTkciIHZhbHVlPSLYtNix2YrYrdipIi8+DQoJCTx1aXRleHQgbmFtZT0iVEhVTUJfSU5GTyIgdmFsdWU9Iti52YbZiNin2YYv2YXYr9ipINin2YTYtNix2YrYrdipIi8+DQoJCTx1aXRleHQgbmFtZT0iQVRUQUNITkFNRV9IRUFESU5HIiB2YWx1ZT0i2KfYs9mFINin2YTZhdmE2YEiLz4NCgkJPHVpdGV4dCBuYW1lPSJBVFRBQ0hTSVpFX0hFQURJTkciIHZhbHVlPSLYp9mE2K3YrNmFIi8+DQoJCTx1aXRleHQgbmFtZT0iU0xJREVfTk9URVMiIHZhbHVlPSLZhdmE2KfYrdi42KfYqiDYp9mE2LTYsdmK2K3YqSIvPg0KCQk8dWl0ZXh0IG5hbWU9IkNPVVJTRV9TVEFUVVMiIHZhbHVlPSLYrdin2YTYqSDYp9mE2YjYrdiv2KkiLz4NCgkJPHVpdGV4dCBuYW1lPSJQQVNTRURfU1RSSU5HIiB2YWx1ZT0i2YbYrNin2K0iLz4NCgkJPHVpdGV4dCBuYW1lPSJGQUlMRURfU1RSSU5HIiB2YWx1ZT0i2YHYtNmEIi8+DQoJCTwhLS1xdWl6IHBvZCBhbmQgbWVzc2FnZSBib3ggdGV4dHMtLT4NCgkJPHVpdGV4dCBuYW1lPSJRVUlaUE9EX1FVSVpfQVRURU1QVCIgdmFsdWU9Itix2YLZhSDYp9mE2YXYrdin2YjZhNipINmB2Yog2KfZhNmF2LPYp9io2YLYqToiLz4NCgkJPHVpdGV4dCBuYW1lPSJRVUlaUE9EX1FVSVpfQVRURU1QVF9WQUxVRSIgdmFsdWU9IiVuINmF2YYgJXQiLz4NCgkJPHVpdGV4dCBuYW1lPSJRVUlaUE9EX1FVSVpfU0NPUkUiIHZhbHVlPSI62KfZhNiv2LHYrNipINin2YTZhdiz2KzZhNipIi8+DQoJCTx1aXRleHQgbmFtZT0iUVVJWlBPRF9RVUlaX1BBU1NTQ09SRSIgdmFsdWU9IjrYr9ix2KzYqSDYp9mE2YbYrNin2K0iLz4NCgkJPHVpdGV4dCBuYW1lPSJRVUlaUE9EX1FVSVpfTUFYU0NPUkUiIHZhbHVlPSI62KfZhNiv2LHYrNipINin2YTZgti12YjZiSIvPg0KCQk8dWl0ZXh0IG5hbWU9IlFVSVpQT0RfUVVFU0FUTVBUX1NUUiIgdmFsdWU9Itin2YTZhdit2KfZiNmE2KkgJW4g2YXZhiAldCIvPg0KCQk8dWl0ZXh0IG5hbWU9IlFVSVpQT0RfUVVFU1RZUEVfU1RSIiB2YWx1ZT0i2KfZhNmG2YjYuTogJXMiLz4NCgkJPHVpdGV4dCBuYW1lPSJRVUlaUE9EX1FVRVNUWVBFX0dSRCIgdmFsdWU9Itiq2YUg2KrYtdit2YrYrdmHIi8+DQoJCTx1aXRleHQgbmFtZT0iUVVJWlBPRF9RVUVTVFlQRV9TVlkiIHZhbHVlPSLYp9iz2KrYt9mE2KfYuSIvPg0KCQk8dWl0ZXh0IG5hbWU9IlFVSVpQT0RfUVVJWkFUTVBUX0lORiIgdmFsdWU9ItmE2Kcg2YbZh9in2KbZiiIvPg0KCQk8dWl0ZXh0IG5hbWU9IlFVSVpQT0RfUVVFU0FUTVBUX0lORiIgdmFsdWU9ItmE2Kcg2YbZh9in2KbZiiIvPg0KCQk8dWl0ZXh0IG5hbWU9IldBUk5JTkdNU0dfWUVTU1RSSU5HIiB2YWx1ZT0i2YbYudmFIi8+DQoJCTx1aXRleHQgbmFtZT0iV0FSTklOR01TR19OT1NUUklORyIgdmFsdWU9ItmE2KciLz4NCgkJPHVpdGV4dCBuYW1lPSJXQVJOSU5HTVNHX1RJVExFU1RSSU5HIiB2YWx1ZT0i2KrYrdiw2YrYsSDYudmGINin2YTYqtmG2YLZhCDZgdmKINin2YTZhdiz2KfYqNmC2KkiLz4NCgkJPHVpdGV4dCBuYW1lPSJXQVJOSU5HTVNHX01TR1NUUklORyIgdmFsdWU9ItmH2YbYp9mDINij2LPYptmE2Kkg2YTZhSDYqtiq2YUg2KfZhNil2KzYp9io2Kkg2LnZhNmK2YfYpyDZgdmKINin2YTZhdiz2KfYqNmC2KkuINin2YTZhtmC2LEg2LnZhNmJINmG2LnZhSDYs9mK2K7Ysdis2YMg2YXZhiDYp9mE2YXYs9in2KjZgtipLiDYp9mG2YLYsSDZhNinINmE2YXYqtin2KjYudipINin2YTZhdiz2KfYqNmC2KkuIi8+DQoJCTx1aXRleHQgbmFtZT0iSU5GT1JNQVRJT05fSDI2NF9GTEFTSFBMQVlFUiIgdmFsdWU9ItmG2LPYrtipIEZsYXNoIFBsYXllciAg2KfZhNmF2KvYqNiq2Kkg2K3Yp9mE2YrYp9mLINi52YTZiSDYrNmH2KfYstmDINmE2Kcg2KrYr9i52YUg2YfYsNinINin2YTZgdmK2K/ZitmILiDYp9mG2YLYsSDYudmE2Ykg2YXZhti32YLYqSDYp9mE2YHZitiv2YrZiCDZhNiq2YbYstmK2YQg2KPYrdiv2Ksg2YbYs9iu2Kkg2YXZhi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il2LjZh9in2LEg2KfZhNi02LHZiti3INin2YTYrNin2YbYqNmKINmE2YTZhdi02KfYsdmD2YrZhiIvPg0KCQk8dWl0ZXh0IG5hbWU9Ik1VVEUiIHZhbHVlPSLYtdin2YXYqiIvPg0KCQk8dWl0ZXh0IG5hbWU9IkRPQ1dSQVBfVElUTEUiIHZhbHVlPSLYp9mE2YXZhNmB2KfYqiDYp9mE2YXYsdmB2YLYqSDZgdmKIFByZXNlbnRlciIvPg0KCQk8dWl0ZXh0IG5hbWU9IkRPQ1dSQVBfTVNHIiB2YWx1ZT0i2KfZhNit2YHYuCDZgdmKINis2YfYp9iyINin2YTZg9mF2KjZitmI2KrYsSIvPg0KCQk8dWl0ZXh0IG5hbWU9IkRPQ1dSQVBfUFJPTVBUIiB2YWx1ZT0i2KfZhtmC2LEg2YfZhtinINmE2YTYqtmG2LLZitmE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ldhcm51bmcgYmVpbSDDlmZmbmVuIHZvbiBBbmxhZ2VuIi8+DQoJCTx1aXRleHQgbmFtZT0iQVRUQUNITUVOVF9QUkVWSUVXX1dBUk5JTkdNU0ciIHZhbHVlPSJBbmjDpG5nZSBrw7ZubmVuIG5pY2h0IGltIFZvcnNjaGF1LU1vZHVzIGdlw7ZmZm5ldCB3ZXJkZW4uIFZlcndlbmRlbiBTaWUg4oCeVmVyw7ZmZmVudGxpY2hlbuKAnCwgdW0gZGllIEVyZ2Vibmlzc2UgYW56dXplaWdlbi4iLz4NCgkJPHVpdGV4dCBuYW1lPSJDT0xMQUJfTE9DQUxfUExBWUJBQ0tfTVNHIiB2YWx1ZT0iSW5oYWx0IHdpcmQgbG9rYWwgZ2VzcGllbHQuIFp1c2FtbWVuYXJiZWl0IGZ1bmt0aW9uaWVydCBpbiBkaWVzZW0gTW9kdXMgbmljaHQuIi8+DQoJCTx1aXRleHQgbmFtZT0iQ09MTEFCX0xPQ0FMX1BMQVlCQUNLX1RJVExFIiB2YWx1ZT0iTG9rYWxlIFdpZWRlcmdhYmUiLz4NCgkJPHVpdGV4dCBuYW1lPSJDT0xMQUJfTE9DQUxfUExBWUJBQ0tCVE4iIHZhbHVlPSJPSyIv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x1aXRleHQgbmFtZT0iQ09VUlNFX1NUQVRVUyIgdmFsdWU9Ik1vZHVsc3RhdHVzIi8+DQoJCTx1aXRleHQgbmFtZT0iUEFTU0VEX1NUUklORyIgdmFsdWU9IkVyZm9sZ3JlaWNoIi8+DQoJCTx1aXRleHQgbmFtZT0iRkFJTEVEX1NUUklORyIgdmFsdWU9IkZlaGxnZXNjaGxhZ2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k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QXZlcnRpc3NlbWVudCBjb25jZXJuYW50IGxhIHBpw6hjZSBqb2ludGUiLz4NCgkJPHVpdGV4dCBuYW1lPSJBVFRBQ0hNRU5UX1BSRVZJRVdfV0FSTklOR01TRyIgdmFsdWU9IkxlcyBwacOoY2VzIGpvaW50ZXMgbmUgcGV1dmVudCBwYXMgw6p0cmUgb3V2ZXJ0ZXMgZW4gbW9kZSBBcGVyw6d1LiBVdGlsaXNleiBsYSBwdWJsaWNhdGlvbiBwb3VyIGFmZmljaGVyIGxlcyByw6lzdWx0YXRzLiIvPg0KCQk8dWl0ZXh0IG5hbWU9IkNPTExBQl9MT0NBTF9QTEFZQkFDS19NU0ciIHZhbHVlPSJMZSBjb250ZW51IGVzdCBsdSBsb2NhbGVtZW50LiBMYSBjb2xsYWJvcmF0aW9uIG7igJllc3QgcGFzIHByaXNlIGVuIGNoYXJnZSBwb3VyIGNlIG1vZGUuIi8+DQoJCTx1aXRleHQgbmFtZT0iQ09MTEFCX0xPQ0FMX1BMQVlCQUNLX1RJVExFIiB2YWx1ZT0iTGVjdHVyZSBsb2NhbGUiLz4NCgkJPHVpdGV4dCBuYW1lPSJDT0xMQUJfTE9DQUxfUExBWUJBQ0tCVE4iIHZhbHVlPSJPayIv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x1aXRleHQgbmFtZT0iQ09VUlNFX1NUQVRVUyIgdmFsdWU9IlN0YXR1dCBkdSBtb2R1bGUiLz4NCgkJPHVpdGV4dCBuYW1lPSJQQVNTRURfU1RSSU5HIiB2YWx1ZT0iUsOpdXNzaSIvPg0KCQk8dWl0ZXh0IG5hbWU9IkZBSUxFRF9TVFJJTkciIHZhbHVlPSJFY2hvdcOp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NCg0K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Lmt7vku5jjg5XjgqHjgqTjg6vorablkYoiLz4NCgkJPHVpdGV4dCBuYW1lPSJBVFRBQ0hNRU5UX1BSRVZJRVdfV0FSTklOR01TRyIgdmFsdWU9Iua3u+S7mOODleOCoeOCpOODq+OBr+ODl+ODrOODk+ODpeODvOODouODvOODieOBp+OBr+mWi+OBjeOBvuOBm+OCk+OAguODkeODluODquODg+OCt+ODpeOCkuS9v+eUqOOBl+OBpue1kOaenOOCkuihqOekuuOBl+OBpuOBj+OBoOOBleOBhOOAgiIvPg0KCQk8dWl0ZXh0IG5hbWU9IkNPTExBQl9MT0NBTF9QTEFZQkFDS19NU0ciIHZhbHVlPSLjgrPjg7Pjg4bjg7Pjg4Tjga/jg63jg7zjgqvjg6vjgaflho3nlJ/jgZXjgozjgabjgYTjgb7jgZnjgILjgZPjga7jg6Ljg7zjg4njgafjga/lhbHlkIzkvZzmpa3jgafjgY3jgb7jgZvjgpPjgIIiLz4NCgkJPHVpdGV4dCBuYW1lPSJDT0xMQUJfTE9DQUxfUExBWUJBQ0tfVElUTEUiIHZhbHVlPSLjg63jg7zjgqvjg6vlho3nlJ8iLz4NCgkJPHVpdGV4dCBuYW1lPSJDT0xMQUJfTE9DQUxfUExBWUJBQ0tCVE4iIHZhbHVlPSJPSyIv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dWl0ZXh0IG5hbWU9IkNPVVJTRV9TVEFUVVMiIHZhbHVlPSLjg6Ljgrjjg6Xjg7zjg6vjgrnjg4bjg7zjgr/jgrkiLz4NCgkJPHVpdGV4dCBuYW1lPSJQQVNTRURfU1RSSU5HIiB2YWx1ZT0i5ZCI5qC8Ii8+DQoJCTx1aXRleHQgbmFtZT0iRkFJTEVEX1NUUklORyIgdmFsdWU9IuS4jeWQiOagv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yyqOu2gCDtjIzsnbwg6rK96rOgIi8+DQoJCTx1aXRleHQgbmFtZT0iQVRUQUNITUVOVF9QUkVWSUVXX1dBUk5JTkdNU0ciIHZhbHVlPSLrr7jrpqzrs7TquLAg66qo65Oc7JeQ7ISc64qUIOyyqOu2gCDtjIzsnbzsnbQg7Je066as7KeAIOyViuyKteuLiOuLpC4g6rKw6rO866W8IOuztOugpOuptCDqsozsi5wg6riw64ql7J2EIOyCrOyaqe2VmOyLreyLnOyYpC4iLz4NCgkJPHVpdGV4dCBuYW1lPSJDT0xMQUJfTE9DQUxfUExBWUJBQ0tfTVNHIiB2YWx1ZT0i7L2Y7YWQ7Yq46rCAIOuhnOy7rOyXkOyEnCDsnqzsg50g7KSR7J6F64uI64ukLiDsnbQg66qo65Oc7JeQ7ISc64qUIOqzteuPmSDsnpHsl4XsnYQg7IiY7ZaJ7ZWgIOyImCDsl4bsirXri4jri6QuIi8+DQoJCTx1aXRleHQgbmFtZT0iQ09MTEFCX0xPQ0FMX1BMQVlCQUNLX1RJVExFIiB2YWx1ZT0i66Gc7LusIOyerOyDnSIvPg0KCQk8dWl0ZXh0IG5hbWU9IkNPTExBQl9MT0NBTF9QTEFZQkFDS0JUTiIgdmFsdWU9Iu2ZleyduCIv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x1aXRleHQgbmFtZT0iQ09VUlNFX1NUQVRVUyIgdmFsdWU9IuuqqOuTiCDsg4Htg5wiLz4NCgkJPHVpdGV4dCBuYW1lPSJQQVNTRURfU1RSSU5HIiB2YWx1ZT0i7ZWp6rKpIi8+DQoJCTx1aXRleHQgbmFtZT0iRkFJTEVEX1NUUklORyIgdmFsdWU9Iuu2iO2VqeqyqS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lzbyBkZSBhcmNoaXZvIGFkanVudG8iLz4NCgkJPHVpdGV4dCBuYW1lPSJBVFRBQ0hNRU5UX1BSRVZJRVdfV0FSTklOR01TRyIgdmFsdWU9Ik5vIGVzIHBvc2libGUgYWJyaXIgbG9zIGFyY2hpdm9zIGFkanVudG9zIGVuIGVsIG1vZG8gZGUgcHJldmlzdWFsaXphY2nDs24uIFVzZSBQdWJsaWNhciBwYXJhIHZlciBsb3MgcmVzdWx0YWRvcy4iLz4NCgkJPHVpdGV4dCBuYW1lPSJDT0xMQUJfTE9DQUxfUExBWUJBQ0tfTVNHIiB2YWx1ZT0iRWwgY29udGVuaWRvIHNlIGVzdMOhIHJlcHJvZHVjaWVuZG8gbG9jYWxtZW50ZS4gTGEgY29sYWJvcmFjacOzbiBubyBmdW5jaW9uYSBlbiBlc3RlIG1vZG8uIi8+DQoJCTx1aXRleHQgbmFtZT0iQ09MTEFCX0xPQ0FMX1BMQVlCQUNLX1RJVExFIiB2YWx1ZT0iUmVwcm9kdWNjacOzbiBsb2NhbCIvPg0KCQk8dWl0ZXh0IG5hbWU9IkNPTExBQl9MT0NBTF9QTEFZQkFDS0JUTiIgdmFsdWU9Ik9rIi8+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x1aXRleHQgbmFtZT0iQ09VUlNFX1NUQVRVUyIgdmFsdWU9IkVzdGFkbyBkZSBtb2R1bG8iLz4NCgkJPHVpdGV4dCBuYW1lPSJQQVNTRURfU1RSSU5HIiB2YWx1ZT0iQXByb2JhZG8iLz4NCgkJPHVpdGV4dCBuYW1lPSJGQUlMRURfU1RSSU5HIiB2YWx1ZT0iU3VzcGVuc28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DQoNCl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NdWRv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QXZpc28gZGUgYW5leG8iLz4NCgkJPHVpdGV4dCBuYW1lPSJBVFRBQ0hNRU5UX1BSRVZJRVdfV0FSTklOR01TRyIgdmFsdWU9Ik9zIGFuZXhvcyBuw6NvIHPDo28gYWJlcnRvcyBubyBtb2RvIGRlIFZpc3VhbGl6YcOnw6NvLiBVc2UgbyBjb21hbmRvIGRlIHB1YmxpY2HDp8OjbyBwYXJhIHZlciBvcyByZXN1bHRhZG9zLiIvPg0KCQk8dWl0ZXh0IG5hbWU9IkNPTExBQl9MT0NBTF9QTEFZQkFDS19NU0ciIHZhbHVlPSJPIGNvbnRlw7pkbyBlc3TDoSBzZW5kbyByZXByb2R1emlkbyBsb2NhbG1lbnRlLkEgY29sYWJvcmHDp8OjbyBuw6NvIGZ1bmNpb25hIG5lc3RlIG1vZG8uIi8+DQoJCTx1aXRleHQgbmFtZT0iQ09MTEFCX0xPQ0FMX1BMQVlCQUNLX1RJVExFIiB2YWx1ZT0iUmVwcm9kdcOnw6NvIGxvY2FsIi8+DQoJCTx1aXRleHQgbmFtZT0iQ09MTEFCX0xPQ0FMX1BMQVlCQUNLQlROIiB2YWx1ZT0iT2siLz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dWl0ZXh0IG5hbWU9IkNPVVJTRV9TVEFUVVMiIHZhbHVlPSJTdGF0dXMgZG8gbcOzZHVsbyIvPg0KCQk8dWl0ZXh0IG5hbWU9IlBBU1NFRF9TVFJJTkciIHZhbHVlPSJBcHJvdmFkbyIvPg0KCQk8dWl0ZXh0IG5hbWU9IkZBSUxFRF9TVFJJTkciIHZhbHVlPSJSZXByb3ZhZG8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cG9zaXRpdmEgJW4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VTk5BTUVEU0xJREVUSVRMRSIgdmFsdWU9IkRp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DQoNCk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VTk5BTUVEU0xJREVUSVRMRSIgdmFsdWU9ItCh0LvQsNC50LQgJW4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tCf0L7Qv9GL0YLQutCwINC/0YDQvtC50YLQuCDQvtC/0YDQvtGBOiIvPg0KCQk8dWl0ZXh0IG5hbWU9IlFVSVpQT0RfUVVJWl9BVFRFTVBUX1ZBTFVFIiB2YWx1ZT0iJW4g0LjQtyAldCIvPg0KCQk8dWl0ZXh0IG5hbWU9IlFVSVpQT0RfUVVJWl9TQ09SRSIgdmFsdWU9ItCd0LDQsdGA0LDQvdC+INCx0LDQu9C70L7QsjoiLz4NCgkJPHVpdGV4dCBuYW1lPSJRVUlaUE9EX1FVSVpfUEFTU1NDT1JFIiB2YWx1ZT0i0J/RgNC+0YXQvtC00L3QvtC5INGA0LXQt9GD0LvRjNGC0LDRgjoiLz4NCgkJPHVpdGV4dCBuYW1lPSJRVUlaUE9EX1FVSVpfTUFYU0NPUkUiIHZhbHVlPSLQnNCw0LrRgdC40LzQsNC70YzQvdGL0Lkg0YDQtdC30YPQu9GM0YLQsNGCOiIvPg0KCQk8dWl0ZXh0IG5hbWU9IlFVSVpQT0RfUVVFU0FUTVBUX1NUUiIgdmFsdWU9ItCf0L7Qv9GL0YLQutCwOiAlbiDQuNC3ICV0Ii8+DQoJCTx1aXRleHQgbmFtZT0iUVVJWlBPRF9RVUVTVFlQRV9TVFIiIHZhbHVlPSLQotC40L86ICVzIi8+DQoJCTx1aXRleHQgbmFtZT0iUVVJWlBPRF9RVUVTVFlQRV9HUkQiIHZhbHVlPSLQoSDQvtGG0LXQvdC60L7QuSIvPg0KCQk8dWl0ZXh0IG5hbWU9IlFVSVpQT0RfUVVFU1RZUEVfU1ZZIiB2YWx1ZT0i0J7QsdC30L7RgCIvPg0KCQk8dWl0ZXh0IG5hbWU9IlFVSVpQT0RfUVVJWkFUTVBUX0lORiIgdmFsdWU9ItCR0L7Qu9GM0YjQvtC1INGH0LjRgdC70L4iLz4NCgkJPHVpdGV4dCBuYW1lPSJRVUlaUE9EX1FVRVNBVE1QVF9JTkYiIHZhbHVlPSLQkdC+0LvRjNGI0L7QtSDRh9C40YHQu9C+Ii8+DQoJCTx1aXRleHQgbmFtZT0iV0FSTklOR01TR19ZRVNTVFJJTkciIHZhbHVlPSLQlNCwIi8+DQoJCTx1aXRleHQgbmFtZT0iV0FSTklOR01TR19OT1NUUklORyIgdmFsdWU9ItCd0LXRgiIvPg0KCQk8dWl0ZXh0IG5hbWU9IldBUk5JTkdNU0dfVElUTEVTVFJJTkciIHZhbHVlPSLQn9GA0LXQtNGD0L/RgNC10LbQtNC10L3QuNC1INC+INC90LDQstC40LPQsNGG0LjQuCDQsiDQvtC/0YDQvtGB0LUiLz4NCgkJPHVpdGV4dCBuYW1lPSJXQVJOSU5HTVNHX01TR1NUUklORyIgdmFsdWU9ItCSINC+0L/RgNC+0YHQtSDQvtGB0YLQsNC70LjRgdGMINC90LXQvtGC0LLQtdGH0LXQvdC90YvQtSDQstC+0L/RgNC+0YHRiy7QndCw0LbQsNGC0LjQtSDQutC90L7Qv9C60LggJnF1b3Q70JTQsCZxdW90OyDQv9GA0LjQstC10LTQtdGCINC6INC30LDQutGA0YvRgtC40Y4g0L7Qv9GA0L7RgdCwLiDQndCw0LbQsNGC0LjQtSDQutC90L7Qv9C60LggJnF1b3Q70J3QtdGCJnF1b3Q7INC/0YDQvtC00L7Qu9C20LjRgiDQvtC/0YDQvtGBLiIvPg0KCQk8dWl0ZXh0IG5hbWU9IklORk9STUFUSU9OX0gyNjRfRkxBU0hQTEFZRVIiIHZhbHVlPSLQotC10LrRg9GJ0LDRjyDQstC10YDRgdC40Y8g0L/RgNC+0LjQs9GA0YvQstCw0YLQtdC70Y8gRmxhc2ggUGxheWVyLCDRg9GB0YLQsNC90L7QstC70LXQvdC90LDRjyDQvdCwINGN0YLQvtC8INC60L7QvNC/0YzRjtGC0LXRgNC1LCDQvdC1INC/0L7QtNC00LXRgNC20LjQstCw0LXRgiDRjdGC0L4g0LLQuNC00LXQvi4g0KnQtdC70LrQvdC40YLQtSDQsiDQvtCx0LvQsNGB0YLQuCDQstC40LTQtdC+LCDRh9GC0L7QsdGLINC30LDQs9GA0YPQt9C40YLRjCDQv9C+0YHQu9C10LTQvdGO0Y4g0LLQtdGA0YHQuNGOINC/0YDQvtC40LPRgNGL0LLQsNGC0LXQu9G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0J/QvtC60LDQt9GL0LLQsNGC0Ywg0LLRgNC10LfQutGDINGD0YfQsNGB0YLQvdC40LrQsNC8Ii8+DQoJCTx1aXRleHQgbmFtZT0iTVVURSIgdmFsdWU9ItCe0YLQutC70Y7Rh9C40YLRjCDQt9Cy0YPQuiIvPg0KCQk8dWl0ZXh0IG5hbWU9IkRPQ1dSQVBfVElUTEUiIHZhbHVlPSLQktC70L7QttC10L3QuNC1INCyINGE0LDQudC7IEFkb2JlIFByZXNlbnRlciIvPg0KCQk8dWl0ZXh0IG5hbWU9IkRPQ1dSQVBfTVNHIiB2YWx1ZT0i0KHQvtGF0YDQsNC90LjRgtGMINCyINC/0LDQv9C60YMgJnF1b3Q70JzQvtC5INC60L7QvNC/0YzRjtGC0LXRgCZxdW90OyIvPg0KCQk8dWl0ZXh0IG5hbWU9IkRPQ1dSQVBfUFJPTVBUIiB2YWx1ZT0i0KnQtdC70LrQvdGD0YLRjCDQtNC70Y8g0LfQsNCz0YDRg9C30LrQuCIvPg0KCTwvbGFuZ3VhZ2U+DQo8L2NvbmZpZ3VyYXRpb24+DQog"/>
  <p:tag name="MMPROD_NEXTUNIQUEID" val="10009"/>
  <p:tag name="SECTOMILLISECCONVERTED" val="1"/>
</p:tagLst>
</file>

<file path=ppt/theme/theme1.xml><?xml version="1.0" encoding="utf-8"?>
<a:theme xmlns:a="http://schemas.openxmlformats.org/drawingml/2006/main" name="DeckTemplate-Webinar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44CCAACDD3A143BFF88766F0D32DAE" ma:contentTypeVersion="0" ma:contentTypeDescription="Create a new document." ma:contentTypeScope="" ma:versionID="b2551b97430d64a9b69802d7c0a1655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6DCDCFD-2EDA-484A-AC46-5499BA2E01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DeckTemplate_Webinars</Template>
  <TotalTime>16816</TotalTime>
  <Words>3478</Words>
  <Application>Microsoft Office PowerPoint</Application>
  <PresentationFormat>On-screen Show (16:9)</PresentationFormat>
  <Paragraphs>834</Paragraphs>
  <Slides>83</Slides>
  <Notes>74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83</vt:i4>
      </vt:variant>
    </vt:vector>
  </HeadingPairs>
  <TitlesOfParts>
    <vt:vector size="92" baseType="lpstr">
      <vt:lpstr>Arial</vt:lpstr>
      <vt:lpstr>Calibri</vt:lpstr>
      <vt:lpstr>Consolas</vt:lpstr>
      <vt:lpstr>Helvetica</vt:lpstr>
      <vt:lpstr>Helvetica Light</vt:lpstr>
      <vt:lpstr>Lucida Console</vt:lpstr>
      <vt:lpstr>Times New Roman</vt:lpstr>
      <vt:lpstr>Wingdings</vt:lpstr>
      <vt:lpstr>DeckTemplate-Webinars</vt:lpstr>
      <vt:lpstr>PowerPoint Presentation</vt:lpstr>
      <vt:lpstr>Introduction</vt:lpstr>
      <vt:lpstr>PowerPoint Presentation</vt:lpstr>
      <vt:lpstr>AWS Pace of Innovation</vt:lpstr>
      <vt:lpstr>Most Robust, Fully Featured Technology  Infrastructure Platform </vt:lpstr>
      <vt:lpstr>Compute </vt:lpstr>
      <vt:lpstr>Compute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Company>Amazon.com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Lichtenberg, Kyle</dc:creator>
  <cp:lastModifiedBy>Walker, Quintin</cp:lastModifiedBy>
  <cp:revision>309</cp:revision>
  <cp:lastPrinted>2016-05-18T18:44:55Z</cp:lastPrinted>
  <dcterms:created xsi:type="dcterms:W3CDTF">2015-05-19T14:14:41Z</dcterms:created>
  <dcterms:modified xsi:type="dcterms:W3CDTF">2017-04-25T00:37:38Z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0x010100E544CCAACDD3A143BFF88766F0D32DAE</vt:lpwstr>
  </property>
</Properties>
</file>