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  <p:sldMasterId id="2147483738" r:id="rId5"/>
    <p:sldMasterId id="2147483741" r:id="rId6"/>
    <p:sldMasterId id="2147483742" r:id="rId7"/>
  </p:sldMasterIdLst>
  <p:notesMasterIdLst>
    <p:notesMasterId r:id="rId20"/>
  </p:notesMasterIdLst>
  <p:handoutMasterIdLst>
    <p:handoutMasterId r:id="rId21"/>
  </p:handoutMasterIdLst>
  <p:sldIdLst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 autoAdjust="0"/>
    <p:restoredTop sz="94610" autoAdjust="0"/>
  </p:normalViewPr>
  <p:slideViewPr>
    <p:cSldViewPr>
      <p:cViewPr varScale="1">
        <p:scale>
          <a:sx n="87" d="100"/>
          <a:sy n="87" d="100"/>
        </p:scale>
        <p:origin x="157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5B8CD-F359-4D94-8AD1-923710D8C70B}" type="datetimeFigureOut">
              <a:rPr lang="en-US" smtClean="0"/>
              <a:pPr/>
              <a:t>4/30/2018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7300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1644" y="42859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43050" y="4100538"/>
            <a:ext cx="4500594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14290" y="71406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&lt;Course Name&gt;		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	    Page 0-</a:t>
            </a:r>
            <a:fld id="{BD9FB300-F9DC-4669-88F4-967ABA23CC04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428736" y="357158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42910"/>
            <a:ext cx="1357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Instructor Notes:</a:t>
            </a:r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©</a:t>
            </a:r>
            <a:r>
              <a:rPr lang="en-US" dirty="0"/>
              <a:t>2016 Capgemini. All rights reserved.</a:t>
            </a:r>
            <a:br>
              <a:rPr lang="en-US" dirty="0"/>
            </a:br>
            <a:r>
              <a:rPr lang="en-US" dirty="0"/>
              <a:t>The information contained in this document is proprietary and confidential. For Capgemini only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</p:spTree>
    <p:extLst>
      <p:ext uri="{BB962C8B-B14F-4D97-AF65-F5344CB8AC3E}">
        <p14:creationId xmlns:p14="http://schemas.microsoft.com/office/powerpoint/2010/main" val="407148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577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619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499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704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581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620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501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17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0.emf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02DEF159-660E-4893-A63C-7C2BB5EEB9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43" b="19135"/>
          <a:stretch/>
        </p:blipFill>
        <p:spPr>
          <a:xfrm flipH="1">
            <a:off x="498633" y="0"/>
            <a:ext cx="8474589" cy="685800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2120" y="1844825"/>
            <a:ext cx="3945890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accent2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5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02DEF159-660E-4893-A63C-7C2BB5EEB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43" b="19135"/>
          <a:stretch/>
        </p:blipFill>
        <p:spPr>
          <a:xfrm flipH="1">
            <a:off x="683568" y="-3448"/>
            <a:ext cx="8474589" cy="685800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2120" y="1844825"/>
            <a:ext cx="3945890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accent2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2160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4118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876637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646526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98517" y="1171254"/>
            <a:ext cx="6559484" cy="4967263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329400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98516" y="1160980"/>
            <a:ext cx="6887389" cy="4977537"/>
          </a:xfrm>
        </p:spPr>
        <p:txBody>
          <a:bodyPr/>
          <a:lstStyle>
            <a:lvl1pPr>
              <a:defRPr b="0"/>
            </a:lvl1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/>
            </a:lvl5pPr>
            <a:lvl6pPr marL="1885950" indent="-171450">
              <a:buClr>
                <a:schemeClr val="tx2"/>
              </a:buClr>
              <a:buFont typeface="Wingdings" panose="05000000000000000000" pitchFamily="2" charset="2"/>
              <a:buChar char="§"/>
              <a:defRPr/>
            </a:lvl6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39190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2" y="418452"/>
            <a:ext cx="7056770" cy="424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98516" y="1202076"/>
            <a:ext cx="6887389" cy="4936441"/>
          </a:xfrm>
        </p:spPr>
        <p:txBody>
          <a:bodyPr/>
          <a:lstStyle>
            <a:lvl1pPr>
              <a:defRPr b="0"/>
            </a:lvl1pPr>
            <a:lvl5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/>
            </a:lvl5pPr>
            <a:lvl6pPr>
              <a:buClr>
                <a:schemeClr val="tx2"/>
              </a:buClr>
              <a:defRPr/>
            </a:lvl6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79499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02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4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  <a:prstGeom prst="rect">
            <a:avLst/>
          </a:prstGeo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11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  <a:prstGeom prst="rect">
            <a:avLst/>
          </a:prstGeo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29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  <a:prstGeom prst="rect">
            <a:avLst/>
          </a:prstGeo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4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  <a:prstGeom prst="rect">
            <a:avLst/>
          </a:prstGeo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62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40547" y="6555758"/>
            <a:ext cx="27924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419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40547" y="6555758"/>
            <a:ext cx="27924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2246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6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5" Type="http://schemas.openxmlformats.org/officeDocument/2006/relationships/image" Target="../media/image16.sv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Relationship Id="rId19" Type="http://schemas.openxmlformats.org/officeDocument/2006/relationships/image" Target="../media/image16.sv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4.sv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1375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066716"/>
            <a:ext cx="8528209" cy="46974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3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332895"/>
            <a:ext cx="8262453" cy="44794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976045"/>
            <a:ext cx="8528209" cy="54771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Edit </a:t>
            </a: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9372601" y="1590548"/>
            <a:ext cx="446303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Capgemini Blue</a:t>
            </a:r>
          </a:p>
          <a:p>
            <a:pPr marL="128588"/>
            <a:r>
              <a:rPr lang="en-US" sz="450" dirty="0"/>
              <a:t>R 0</a:t>
            </a:r>
          </a:p>
          <a:p>
            <a:pPr marL="128588"/>
            <a:r>
              <a:rPr lang="en-US" sz="450" dirty="0"/>
              <a:t>G 112</a:t>
            </a:r>
          </a:p>
          <a:p>
            <a:pPr marL="128588"/>
            <a:r>
              <a:rPr lang="en-US" sz="45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9818903" y="1590548"/>
            <a:ext cx="446303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Vibrant</a:t>
            </a:r>
            <a:br>
              <a:rPr lang="en-US" sz="450" b="1" dirty="0"/>
            </a:br>
            <a:r>
              <a:rPr lang="en-US" sz="450" b="1" dirty="0"/>
              <a:t>Blue</a:t>
            </a:r>
          </a:p>
          <a:p>
            <a:pPr marL="128588"/>
            <a:r>
              <a:rPr lang="en-US" sz="450" dirty="0"/>
              <a:t>R 18</a:t>
            </a:r>
          </a:p>
          <a:p>
            <a:pPr marL="128588"/>
            <a:r>
              <a:rPr lang="en-US" sz="450" dirty="0"/>
              <a:t>G 171</a:t>
            </a:r>
          </a:p>
          <a:p>
            <a:pPr marL="128588"/>
            <a:r>
              <a:rPr lang="en-US" sz="45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65206" y="1590548"/>
            <a:ext cx="446303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Deep</a:t>
            </a:r>
            <a:br>
              <a:rPr lang="en-US" sz="450" b="1" dirty="0"/>
            </a:b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43</a:t>
            </a:r>
          </a:p>
          <a:p>
            <a:pPr marL="128588"/>
            <a:r>
              <a:rPr lang="en-US" sz="450" dirty="0"/>
              <a:t>G 10</a:t>
            </a:r>
          </a:p>
          <a:p>
            <a:pPr marL="128588"/>
            <a:r>
              <a:rPr lang="en-US" sz="45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0711508" y="1590548"/>
            <a:ext cx="446303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Tech</a:t>
            </a:r>
            <a:br>
              <a:rPr lang="en-US" sz="450" b="1" dirty="0"/>
            </a:br>
            <a:r>
              <a:rPr lang="en-US" sz="450" b="1" dirty="0"/>
              <a:t>Red</a:t>
            </a:r>
          </a:p>
          <a:p>
            <a:pPr marL="128588"/>
            <a:r>
              <a:rPr lang="en-US" sz="450" dirty="0"/>
              <a:t>R 255</a:t>
            </a:r>
          </a:p>
          <a:p>
            <a:pPr marL="128588"/>
            <a:r>
              <a:rPr lang="en-US" sz="450" dirty="0"/>
              <a:t>G 48</a:t>
            </a:r>
          </a:p>
          <a:p>
            <a:pPr marL="128588"/>
            <a:r>
              <a:rPr lang="en-US" sz="45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157811" y="1590548"/>
            <a:ext cx="446303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Zest</a:t>
            </a:r>
            <a:br>
              <a:rPr lang="en-US" sz="450" b="1" dirty="0"/>
            </a:b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149</a:t>
            </a:r>
          </a:p>
          <a:p>
            <a:pPr marL="128588"/>
            <a:r>
              <a:rPr lang="en-US" sz="450" dirty="0"/>
              <a:t>G 230</a:t>
            </a:r>
          </a:p>
          <a:p>
            <a:pPr marL="128588"/>
            <a:r>
              <a:rPr lang="en-US" sz="45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372601" y="2468608"/>
            <a:ext cx="446303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44054">
              <a:spcAft>
                <a:spcPts val="300"/>
              </a:spcAft>
            </a:pPr>
            <a:r>
              <a:rPr lang="en-US" sz="450" b="1" dirty="0"/>
              <a:t>Capgemini Blue</a:t>
            </a:r>
            <a:r>
              <a:rPr lang="en-US" sz="450" dirty="0"/>
              <a:t> (-50%)</a:t>
            </a:r>
          </a:p>
          <a:p>
            <a:pPr marL="128588"/>
            <a:r>
              <a:rPr lang="en-US" sz="450" dirty="0"/>
              <a:t>R 128</a:t>
            </a:r>
          </a:p>
          <a:p>
            <a:pPr marL="128588"/>
            <a:r>
              <a:rPr lang="en-US" sz="450" dirty="0"/>
              <a:t>G 184</a:t>
            </a:r>
          </a:p>
          <a:p>
            <a:pPr marL="128588"/>
            <a:r>
              <a:rPr lang="en-US" sz="45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818903" y="2468608"/>
            <a:ext cx="446303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44054">
              <a:spcAft>
                <a:spcPts val="300"/>
              </a:spcAft>
            </a:pPr>
            <a:r>
              <a:rPr lang="en-US" sz="450" b="1" dirty="0"/>
              <a:t>Vibrant</a:t>
            </a:r>
            <a:br>
              <a:rPr lang="en-US" sz="450" b="1" dirty="0"/>
            </a:br>
            <a:r>
              <a:rPr lang="en-US" sz="450" b="1" dirty="0"/>
              <a:t>Blue</a:t>
            </a:r>
            <a:r>
              <a:rPr lang="en-US" sz="450" dirty="0"/>
              <a:t> (-50%)</a:t>
            </a:r>
          </a:p>
          <a:p>
            <a:pPr marL="128588"/>
            <a:r>
              <a:rPr lang="en-US" sz="450" dirty="0"/>
              <a:t>R 136</a:t>
            </a:r>
          </a:p>
          <a:p>
            <a:pPr marL="128588"/>
            <a:r>
              <a:rPr lang="en-US" sz="450" dirty="0"/>
              <a:t>G 213</a:t>
            </a:r>
          </a:p>
          <a:p>
            <a:pPr marL="128588"/>
            <a:r>
              <a:rPr lang="en-US" sz="45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265206" y="2468608"/>
            <a:ext cx="446303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Bright</a:t>
            </a:r>
            <a:br>
              <a:rPr lang="en-US" sz="450" b="1" dirty="0"/>
            </a:b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109</a:t>
            </a:r>
          </a:p>
          <a:p>
            <a:pPr marL="128588"/>
            <a:r>
              <a:rPr lang="en-US" sz="450" dirty="0"/>
              <a:t>G 100</a:t>
            </a:r>
          </a:p>
          <a:p>
            <a:pPr marL="128588"/>
            <a:r>
              <a:rPr lang="en-US" sz="45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11508" y="2468608"/>
            <a:ext cx="446303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Orange</a:t>
            </a:r>
          </a:p>
          <a:p>
            <a:pPr marL="128588"/>
            <a:r>
              <a:rPr lang="en-US" sz="450" dirty="0"/>
              <a:t>R 255</a:t>
            </a:r>
          </a:p>
          <a:p>
            <a:pPr marL="128588"/>
            <a:r>
              <a:rPr lang="en-US" sz="450" dirty="0"/>
              <a:t>G 99</a:t>
            </a:r>
          </a:p>
          <a:p>
            <a:pPr marL="128588"/>
            <a:r>
              <a:rPr lang="en-US" sz="45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157811" y="2468608"/>
            <a:ext cx="446303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Bright</a:t>
            </a:r>
            <a:br>
              <a:rPr lang="en-US" sz="450" b="1" dirty="0"/>
            </a:b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200</a:t>
            </a:r>
          </a:p>
          <a:p>
            <a:pPr marL="128588"/>
            <a:r>
              <a:rPr lang="en-US" sz="450" dirty="0"/>
              <a:t>G 255</a:t>
            </a:r>
          </a:p>
          <a:p>
            <a:pPr marL="128588"/>
            <a:r>
              <a:rPr lang="en-US" sz="45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65206" y="3089931"/>
            <a:ext cx="446303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126</a:t>
            </a:r>
          </a:p>
          <a:p>
            <a:pPr marL="128588"/>
            <a:r>
              <a:rPr lang="en-US" sz="450" dirty="0"/>
              <a:t>G 57</a:t>
            </a:r>
          </a:p>
          <a:p>
            <a:pPr marL="128588"/>
            <a:r>
              <a:rPr lang="en-US" sz="45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157811" y="3089931"/>
            <a:ext cx="446303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0</a:t>
            </a:r>
          </a:p>
          <a:p>
            <a:pPr marL="128588"/>
            <a:r>
              <a:rPr lang="en-US" sz="450" dirty="0"/>
              <a:t>G 195</a:t>
            </a:r>
          </a:p>
          <a:p>
            <a:pPr marL="128588"/>
            <a:r>
              <a:rPr lang="en-US" sz="45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157811" y="4948918"/>
            <a:ext cx="446303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Dark</a:t>
            </a:r>
            <a:br>
              <a:rPr lang="en-US" sz="450" b="1" dirty="0"/>
            </a:b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21</a:t>
            </a:r>
          </a:p>
          <a:p>
            <a:pPr marL="128588"/>
            <a:r>
              <a:rPr lang="en-US" sz="450" dirty="0"/>
              <a:t>G 99</a:t>
            </a:r>
          </a:p>
          <a:p>
            <a:pPr marL="128588"/>
            <a:r>
              <a:rPr lang="en-US" sz="45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157811" y="4330086"/>
            <a:ext cx="446303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Aqua</a:t>
            </a:r>
          </a:p>
          <a:p>
            <a:pPr marL="128588"/>
            <a:r>
              <a:rPr lang="en-US" sz="450" dirty="0"/>
              <a:t>R 15</a:t>
            </a:r>
          </a:p>
          <a:p>
            <a:pPr marL="128588"/>
            <a:r>
              <a:rPr lang="en-US" sz="450" dirty="0"/>
              <a:t>G 153</a:t>
            </a:r>
          </a:p>
          <a:p>
            <a:pPr marL="128588"/>
            <a:r>
              <a:rPr lang="en-US" sz="45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157811" y="3711254"/>
            <a:ext cx="446303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Bright</a:t>
            </a:r>
            <a:br>
              <a:rPr lang="en-US" sz="450" b="1" dirty="0"/>
            </a:br>
            <a:r>
              <a:rPr lang="en-US" sz="450" b="1" dirty="0"/>
              <a:t>Aqua</a:t>
            </a:r>
          </a:p>
          <a:p>
            <a:pPr marL="128588"/>
            <a:r>
              <a:rPr lang="en-US" sz="450" dirty="0"/>
              <a:t>R 1</a:t>
            </a:r>
          </a:p>
          <a:p>
            <a:pPr marL="128588"/>
            <a:r>
              <a:rPr lang="en-US" sz="450" dirty="0"/>
              <a:t>G 209</a:t>
            </a:r>
          </a:p>
          <a:p>
            <a:pPr marL="128588"/>
            <a:r>
              <a:rPr lang="en-US" sz="45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711508" y="3089931"/>
            <a:ext cx="446303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Peach</a:t>
            </a:r>
          </a:p>
          <a:p>
            <a:pPr marL="128588"/>
            <a:r>
              <a:rPr lang="en-US" sz="450" dirty="0"/>
              <a:t>R 255</a:t>
            </a:r>
          </a:p>
          <a:p>
            <a:pPr marL="128588"/>
            <a:r>
              <a:rPr lang="en-US" sz="450" dirty="0"/>
              <a:t>G 126</a:t>
            </a:r>
          </a:p>
          <a:p>
            <a:pPr marL="128588"/>
            <a:r>
              <a:rPr lang="en-US" sz="45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711508" y="3711254"/>
            <a:ext cx="446303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Light</a:t>
            </a:r>
            <a:br>
              <a:rPr lang="en-US" sz="450" b="1" dirty="0"/>
            </a:br>
            <a:r>
              <a:rPr lang="en-US" sz="450" b="1" dirty="0"/>
              <a:t>Claret</a:t>
            </a:r>
          </a:p>
          <a:p>
            <a:pPr marL="128588"/>
            <a:r>
              <a:rPr lang="en-US" sz="450" dirty="0"/>
              <a:t>R 203</a:t>
            </a:r>
          </a:p>
          <a:p>
            <a:pPr marL="128588"/>
            <a:r>
              <a:rPr lang="en-US" sz="450" dirty="0"/>
              <a:t>G 41</a:t>
            </a:r>
          </a:p>
          <a:p>
            <a:pPr marL="128588"/>
            <a:r>
              <a:rPr lang="en-US" sz="45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711508" y="4330086"/>
            <a:ext cx="446303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Claret</a:t>
            </a:r>
          </a:p>
          <a:p>
            <a:pPr marL="128588"/>
            <a:r>
              <a:rPr lang="en-US" sz="450" dirty="0"/>
              <a:t>R 134</a:t>
            </a:r>
          </a:p>
          <a:p>
            <a:pPr marL="128588"/>
            <a:r>
              <a:rPr lang="en-US" sz="450" dirty="0"/>
              <a:t>G 8</a:t>
            </a:r>
          </a:p>
          <a:p>
            <a:pPr marL="128588"/>
            <a:r>
              <a:rPr lang="en-US" sz="45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372601" y="1425206"/>
            <a:ext cx="428002" cy="115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75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372601" y="2304636"/>
            <a:ext cx="633187" cy="115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75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265206" y="1425206"/>
            <a:ext cx="565861" cy="115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75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265206" y="3711254"/>
            <a:ext cx="446303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Dark</a:t>
            </a:r>
            <a:br>
              <a:rPr lang="en-US" sz="450" b="1" dirty="0"/>
            </a:b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71</a:t>
            </a:r>
          </a:p>
          <a:p>
            <a:pPr marL="128588"/>
            <a:r>
              <a:rPr lang="en-US" sz="450" dirty="0"/>
              <a:t>G 1</a:t>
            </a:r>
          </a:p>
          <a:p>
            <a:pPr marL="128588"/>
            <a:r>
              <a:rPr lang="en-US" sz="45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73538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67879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1" y="404815"/>
            <a:ext cx="8262453" cy="40684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140432"/>
            <a:ext cx="8528209" cy="53127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Edit </a:t>
            </a:r>
            <a:r>
              <a:rPr lang="en-US" dirty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9372601" y="1590548"/>
            <a:ext cx="446303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Capgemini Blue</a:t>
            </a:r>
          </a:p>
          <a:p>
            <a:pPr marL="128588"/>
            <a:r>
              <a:rPr lang="en-US" sz="450" dirty="0"/>
              <a:t>R 0</a:t>
            </a:r>
          </a:p>
          <a:p>
            <a:pPr marL="128588"/>
            <a:r>
              <a:rPr lang="en-US" sz="450" dirty="0"/>
              <a:t>G 112</a:t>
            </a:r>
          </a:p>
          <a:p>
            <a:pPr marL="128588"/>
            <a:r>
              <a:rPr lang="en-US" sz="45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9818903" y="1590548"/>
            <a:ext cx="446303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Vibrant</a:t>
            </a:r>
            <a:br>
              <a:rPr lang="en-US" sz="450" b="1" dirty="0"/>
            </a:br>
            <a:r>
              <a:rPr lang="en-US" sz="450" b="1" dirty="0"/>
              <a:t>Blue</a:t>
            </a:r>
          </a:p>
          <a:p>
            <a:pPr marL="128588"/>
            <a:r>
              <a:rPr lang="en-US" sz="450" dirty="0"/>
              <a:t>R 18</a:t>
            </a:r>
          </a:p>
          <a:p>
            <a:pPr marL="128588"/>
            <a:r>
              <a:rPr lang="en-US" sz="450" dirty="0"/>
              <a:t>G 171</a:t>
            </a:r>
          </a:p>
          <a:p>
            <a:pPr marL="128588"/>
            <a:r>
              <a:rPr lang="en-US" sz="45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65206" y="1590548"/>
            <a:ext cx="446303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Deep</a:t>
            </a:r>
            <a:br>
              <a:rPr lang="en-US" sz="450" b="1" dirty="0"/>
            </a:b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43</a:t>
            </a:r>
          </a:p>
          <a:p>
            <a:pPr marL="128588"/>
            <a:r>
              <a:rPr lang="en-US" sz="450" dirty="0"/>
              <a:t>G 10</a:t>
            </a:r>
          </a:p>
          <a:p>
            <a:pPr marL="128588"/>
            <a:r>
              <a:rPr lang="en-US" sz="45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11508" y="1590548"/>
            <a:ext cx="446303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Tech</a:t>
            </a:r>
            <a:br>
              <a:rPr lang="en-US" sz="450" b="1" dirty="0"/>
            </a:br>
            <a:r>
              <a:rPr lang="en-US" sz="450" b="1" dirty="0"/>
              <a:t>Red</a:t>
            </a:r>
          </a:p>
          <a:p>
            <a:pPr marL="128588"/>
            <a:r>
              <a:rPr lang="en-US" sz="450" dirty="0"/>
              <a:t>R 255</a:t>
            </a:r>
          </a:p>
          <a:p>
            <a:pPr marL="128588"/>
            <a:r>
              <a:rPr lang="en-US" sz="450" dirty="0"/>
              <a:t>G 48</a:t>
            </a:r>
          </a:p>
          <a:p>
            <a:pPr marL="128588"/>
            <a:r>
              <a:rPr lang="en-US" sz="45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157811" y="1590548"/>
            <a:ext cx="446303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Zest</a:t>
            </a:r>
            <a:br>
              <a:rPr lang="en-US" sz="450" b="1" dirty="0"/>
            </a:b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149</a:t>
            </a:r>
          </a:p>
          <a:p>
            <a:pPr marL="128588"/>
            <a:r>
              <a:rPr lang="en-US" sz="450" dirty="0"/>
              <a:t>G 230</a:t>
            </a:r>
          </a:p>
          <a:p>
            <a:pPr marL="128588"/>
            <a:r>
              <a:rPr lang="en-US" sz="45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372601" y="2468608"/>
            <a:ext cx="446303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44054">
              <a:spcAft>
                <a:spcPts val="300"/>
              </a:spcAft>
            </a:pPr>
            <a:r>
              <a:rPr lang="en-US" sz="450" b="1" dirty="0"/>
              <a:t>Capgemini Blue</a:t>
            </a:r>
            <a:r>
              <a:rPr lang="en-US" sz="450" dirty="0"/>
              <a:t> (-50%)</a:t>
            </a:r>
          </a:p>
          <a:p>
            <a:pPr marL="128588"/>
            <a:r>
              <a:rPr lang="en-US" sz="450" dirty="0"/>
              <a:t>R 128</a:t>
            </a:r>
          </a:p>
          <a:p>
            <a:pPr marL="128588"/>
            <a:r>
              <a:rPr lang="en-US" sz="450" dirty="0"/>
              <a:t>G 184</a:t>
            </a:r>
          </a:p>
          <a:p>
            <a:pPr marL="128588"/>
            <a:r>
              <a:rPr lang="en-US" sz="45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818903" y="2468608"/>
            <a:ext cx="446303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44054">
              <a:spcAft>
                <a:spcPts val="300"/>
              </a:spcAft>
            </a:pPr>
            <a:r>
              <a:rPr lang="en-US" sz="450" b="1" dirty="0"/>
              <a:t>Vibrant</a:t>
            </a:r>
            <a:br>
              <a:rPr lang="en-US" sz="450" b="1" dirty="0"/>
            </a:br>
            <a:r>
              <a:rPr lang="en-US" sz="450" b="1" dirty="0"/>
              <a:t>Blue</a:t>
            </a:r>
            <a:r>
              <a:rPr lang="en-US" sz="450" dirty="0"/>
              <a:t> (-50%)</a:t>
            </a:r>
          </a:p>
          <a:p>
            <a:pPr marL="128588"/>
            <a:r>
              <a:rPr lang="en-US" sz="450" dirty="0"/>
              <a:t>R 136</a:t>
            </a:r>
          </a:p>
          <a:p>
            <a:pPr marL="128588"/>
            <a:r>
              <a:rPr lang="en-US" sz="450" dirty="0"/>
              <a:t>G 213</a:t>
            </a:r>
          </a:p>
          <a:p>
            <a:pPr marL="128588"/>
            <a:r>
              <a:rPr lang="en-US" sz="45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65206" y="2468608"/>
            <a:ext cx="446303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Bright</a:t>
            </a:r>
            <a:br>
              <a:rPr lang="en-US" sz="450" b="1" dirty="0"/>
            </a:b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109</a:t>
            </a:r>
          </a:p>
          <a:p>
            <a:pPr marL="128588"/>
            <a:r>
              <a:rPr lang="en-US" sz="450" dirty="0"/>
              <a:t>G 100</a:t>
            </a:r>
          </a:p>
          <a:p>
            <a:pPr marL="128588"/>
            <a:r>
              <a:rPr lang="en-US" sz="45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711508" y="2468608"/>
            <a:ext cx="446303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Orange</a:t>
            </a:r>
          </a:p>
          <a:p>
            <a:pPr marL="128588"/>
            <a:r>
              <a:rPr lang="en-US" sz="450" dirty="0"/>
              <a:t>R 255</a:t>
            </a:r>
          </a:p>
          <a:p>
            <a:pPr marL="128588"/>
            <a:r>
              <a:rPr lang="en-US" sz="450" dirty="0"/>
              <a:t>G 99</a:t>
            </a:r>
          </a:p>
          <a:p>
            <a:pPr marL="128588"/>
            <a:r>
              <a:rPr lang="en-US" sz="45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157811" y="2468608"/>
            <a:ext cx="446303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Bright</a:t>
            </a:r>
            <a:br>
              <a:rPr lang="en-US" sz="450" b="1" dirty="0"/>
            </a:b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200</a:t>
            </a:r>
          </a:p>
          <a:p>
            <a:pPr marL="128588"/>
            <a:r>
              <a:rPr lang="en-US" sz="450" dirty="0"/>
              <a:t>G 255</a:t>
            </a:r>
          </a:p>
          <a:p>
            <a:pPr marL="128588"/>
            <a:r>
              <a:rPr lang="en-US" sz="45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265206" y="3089931"/>
            <a:ext cx="446303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126</a:t>
            </a:r>
          </a:p>
          <a:p>
            <a:pPr marL="128588"/>
            <a:r>
              <a:rPr lang="en-US" sz="450" dirty="0"/>
              <a:t>G 57</a:t>
            </a:r>
          </a:p>
          <a:p>
            <a:pPr marL="128588"/>
            <a:r>
              <a:rPr lang="en-US" sz="45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157811" y="3089931"/>
            <a:ext cx="446303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0</a:t>
            </a:r>
          </a:p>
          <a:p>
            <a:pPr marL="128588"/>
            <a:r>
              <a:rPr lang="en-US" sz="450" dirty="0"/>
              <a:t>G 195</a:t>
            </a:r>
          </a:p>
          <a:p>
            <a:pPr marL="128588"/>
            <a:r>
              <a:rPr lang="en-US" sz="45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157811" y="4948918"/>
            <a:ext cx="446303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Dark</a:t>
            </a:r>
            <a:br>
              <a:rPr lang="en-US" sz="450" b="1" dirty="0"/>
            </a:br>
            <a:r>
              <a:rPr lang="en-US" sz="450" b="1" dirty="0"/>
              <a:t>Green</a:t>
            </a:r>
          </a:p>
          <a:p>
            <a:pPr marL="128588"/>
            <a:r>
              <a:rPr lang="en-US" sz="450" dirty="0"/>
              <a:t>R 21</a:t>
            </a:r>
          </a:p>
          <a:p>
            <a:pPr marL="128588"/>
            <a:r>
              <a:rPr lang="en-US" sz="450" dirty="0"/>
              <a:t>G 99</a:t>
            </a:r>
          </a:p>
          <a:p>
            <a:pPr marL="128588"/>
            <a:r>
              <a:rPr lang="en-US" sz="45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157811" y="4330086"/>
            <a:ext cx="446303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Aqua</a:t>
            </a:r>
          </a:p>
          <a:p>
            <a:pPr marL="128588"/>
            <a:r>
              <a:rPr lang="en-US" sz="450" dirty="0"/>
              <a:t>R 15</a:t>
            </a:r>
          </a:p>
          <a:p>
            <a:pPr marL="128588"/>
            <a:r>
              <a:rPr lang="en-US" sz="450" dirty="0"/>
              <a:t>G 153</a:t>
            </a:r>
          </a:p>
          <a:p>
            <a:pPr marL="128588"/>
            <a:r>
              <a:rPr lang="en-US" sz="45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157811" y="3711254"/>
            <a:ext cx="446303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Bright</a:t>
            </a:r>
            <a:br>
              <a:rPr lang="en-US" sz="450" b="1" dirty="0"/>
            </a:br>
            <a:r>
              <a:rPr lang="en-US" sz="450" b="1" dirty="0"/>
              <a:t>Aqua</a:t>
            </a:r>
          </a:p>
          <a:p>
            <a:pPr marL="128588"/>
            <a:r>
              <a:rPr lang="en-US" sz="450" dirty="0"/>
              <a:t>R 1</a:t>
            </a:r>
          </a:p>
          <a:p>
            <a:pPr marL="128588"/>
            <a:r>
              <a:rPr lang="en-US" sz="450" dirty="0"/>
              <a:t>G 209</a:t>
            </a:r>
          </a:p>
          <a:p>
            <a:pPr marL="128588"/>
            <a:r>
              <a:rPr lang="en-US" sz="45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711508" y="3089931"/>
            <a:ext cx="446303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Peach</a:t>
            </a:r>
          </a:p>
          <a:p>
            <a:pPr marL="128588"/>
            <a:r>
              <a:rPr lang="en-US" sz="450" dirty="0"/>
              <a:t>R 255</a:t>
            </a:r>
          </a:p>
          <a:p>
            <a:pPr marL="128588"/>
            <a:r>
              <a:rPr lang="en-US" sz="450" dirty="0"/>
              <a:t>G 126</a:t>
            </a:r>
          </a:p>
          <a:p>
            <a:pPr marL="128588"/>
            <a:r>
              <a:rPr lang="en-US" sz="45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711508" y="3711254"/>
            <a:ext cx="446303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Light</a:t>
            </a:r>
            <a:br>
              <a:rPr lang="en-US" sz="450" b="1" dirty="0"/>
            </a:br>
            <a:r>
              <a:rPr lang="en-US" sz="450" b="1" dirty="0"/>
              <a:t>Claret</a:t>
            </a:r>
          </a:p>
          <a:p>
            <a:pPr marL="128588"/>
            <a:r>
              <a:rPr lang="en-US" sz="450" dirty="0"/>
              <a:t>R 203</a:t>
            </a:r>
          </a:p>
          <a:p>
            <a:pPr marL="128588"/>
            <a:r>
              <a:rPr lang="en-US" sz="450" dirty="0"/>
              <a:t>G 41</a:t>
            </a:r>
          </a:p>
          <a:p>
            <a:pPr marL="128588"/>
            <a:r>
              <a:rPr lang="en-US" sz="45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711508" y="4330086"/>
            <a:ext cx="446303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Claret</a:t>
            </a:r>
          </a:p>
          <a:p>
            <a:pPr marL="128588"/>
            <a:r>
              <a:rPr lang="en-US" sz="450" dirty="0"/>
              <a:t>R 134</a:t>
            </a:r>
          </a:p>
          <a:p>
            <a:pPr marL="128588"/>
            <a:r>
              <a:rPr lang="en-US" sz="450" dirty="0"/>
              <a:t>G 8</a:t>
            </a:r>
          </a:p>
          <a:p>
            <a:pPr marL="128588"/>
            <a:r>
              <a:rPr lang="en-US" sz="45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372601" y="1425206"/>
            <a:ext cx="428002" cy="115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75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372601" y="2304636"/>
            <a:ext cx="633187" cy="115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75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265206" y="1425206"/>
            <a:ext cx="565861" cy="115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75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265206" y="3711254"/>
            <a:ext cx="446303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/>
              <a:t>Dark</a:t>
            </a:r>
            <a:br>
              <a:rPr lang="en-US" sz="450" b="1" dirty="0"/>
            </a:br>
            <a:r>
              <a:rPr lang="en-US" sz="450" b="1" dirty="0"/>
              <a:t>Purple</a:t>
            </a:r>
          </a:p>
          <a:p>
            <a:pPr marL="128588"/>
            <a:r>
              <a:rPr lang="en-US" sz="450" dirty="0"/>
              <a:t>R 71</a:t>
            </a:r>
          </a:p>
          <a:p>
            <a:pPr marL="128588"/>
            <a:r>
              <a:rPr lang="en-US" sz="450" dirty="0"/>
              <a:t>G 1</a:t>
            </a:r>
          </a:p>
          <a:p>
            <a:pPr marL="128588"/>
            <a:r>
              <a:rPr lang="en-US" sz="45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2015731493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73831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47663" indent="-173831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11969" indent="-164306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2402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Edit </a:t>
            </a:r>
            <a:r>
              <a:rPr lang="en-US" dirty="0"/>
              <a:t>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  <p:pic>
        <p:nvPicPr>
          <p:cNvPr id="6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3524" y="6528825"/>
            <a:ext cx="1820760" cy="27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0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34290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gotobogo.com/DevOps/DevOps_CI_CD_Pipeline_Sample.php" TargetMode="External"/><Relationship Id="rId7" Type="http://schemas.openxmlformats.org/officeDocument/2006/relationships/hyperlink" Target="https://www.slideshare.net/Agarwaljay/cloud-computing-simple-ppt-4156162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guru99.com/cloud-computing-for-beginners.html" TargetMode="External"/><Relationship Id="rId5" Type="http://schemas.openxmlformats.org/officeDocument/2006/relationships/hyperlink" Target="https://www.edureka.co/blog/devops-tutorial?utm_source=blog&amp;utm_medium=left-menu&amp;utm_term=DevOps%20Tutorial%20:%20Introduction%20To%20DevOps" TargetMode="External"/><Relationship Id="rId4" Type="http://schemas.openxmlformats.org/officeDocument/2006/relationships/hyperlink" Target="https://dzone.com/articles/an-example-of-a-continuous-integration-delivery-pi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788024" y="1839913"/>
            <a:ext cx="4355976" cy="94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342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3700" b="1" dirty="0" smtClean="0">
                <a:solidFill>
                  <a:schemeClr val="bg1"/>
                </a:solidFill>
                <a:ea typeface="+mj-ea"/>
              </a:rPr>
              <a:t>DevOps </a:t>
            </a:r>
            <a:endParaRPr lang="en-US" sz="3700" b="1" dirty="0">
              <a:solidFill>
                <a:schemeClr val="bg1"/>
              </a:solidFill>
              <a:ea typeface="+mj-ea"/>
            </a:endParaRPr>
          </a:p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Lesson 00: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3428"/>
            <a:ext cx="6635080" cy="5312735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Lesson 04:Introduction To </a:t>
            </a:r>
            <a:r>
              <a:rPr lang="en-US" dirty="0" err="1" smtClean="0"/>
              <a:t>Mokito</a:t>
            </a: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 err="1" smtClean="0"/>
              <a:t>Mockito</a:t>
            </a:r>
            <a:r>
              <a:rPr lang="en-US" sz="1600" dirty="0" smtClean="0"/>
              <a:t> Overview</a:t>
            </a:r>
            <a:endParaRPr lang="en-US" sz="16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 smtClean="0"/>
              <a:t>General </a:t>
            </a:r>
            <a:r>
              <a:rPr lang="en-US" sz="1600" dirty="0"/>
              <a:t>Mocking </a:t>
            </a:r>
            <a:r>
              <a:rPr lang="en-US" sz="1600" dirty="0" smtClean="0"/>
              <a:t>Concepts</a:t>
            </a:r>
            <a:endParaRPr lang="en-US" sz="16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 smtClean="0"/>
              <a:t>Introduction </a:t>
            </a:r>
            <a:r>
              <a:rPr lang="en-US" sz="1600" dirty="0"/>
              <a:t>Of </a:t>
            </a:r>
            <a:r>
              <a:rPr lang="en-US" sz="1600" dirty="0" err="1"/>
              <a:t>Mockito</a:t>
            </a:r>
            <a:r>
              <a:rPr lang="en-US" sz="1600" dirty="0"/>
              <a:t> and </a:t>
            </a:r>
            <a:r>
              <a:rPr lang="en-US" sz="1600" dirty="0" smtClean="0"/>
              <a:t>Demo</a:t>
            </a:r>
            <a:endParaRPr lang="en-US" sz="16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 smtClean="0"/>
              <a:t>Core </a:t>
            </a:r>
            <a:r>
              <a:rPr lang="en-US" sz="1600" dirty="0" err="1"/>
              <a:t>Mockito</a:t>
            </a:r>
            <a:r>
              <a:rPr lang="en-US" sz="1600" dirty="0"/>
              <a:t> Features and </a:t>
            </a:r>
            <a:r>
              <a:rPr lang="en-US" sz="1600" dirty="0" smtClean="0"/>
              <a:t>API</a:t>
            </a:r>
          </a:p>
          <a:p>
            <a:pPr marL="342900" lvl="3" indent="0">
              <a:buNone/>
            </a:pPr>
            <a:endParaRPr lang="en-US" sz="1600" dirty="0"/>
          </a:p>
          <a:p>
            <a:pPr lvl="1"/>
            <a:r>
              <a:rPr lang="en-US" dirty="0" smtClean="0"/>
              <a:t>Lesson 05:JUnit and </a:t>
            </a:r>
            <a:r>
              <a:rPr lang="en-US" dirty="0" err="1" smtClean="0"/>
              <a:t>Mockito</a:t>
            </a:r>
            <a:r>
              <a:rPr lang="en-US" dirty="0" smtClean="0"/>
              <a:t> Integration with Jenkins</a:t>
            </a:r>
            <a:endParaRPr lang="en-US" dirty="0"/>
          </a:p>
          <a:p>
            <a:pPr marL="460375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2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www.bogotobogo.com/DevOps/DevOps_CI_CD_Pipeline_Sample.php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dzone.com/articles/an-example-of-a-continuous-integration-delivery-pi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https://www.edureka.co/blog/devops-tutorial?utm_source=blog&amp;utm_medium=left-menu&amp;utm_term=DevOps%20Tutorial%20:%</a:t>
            </a:r>
            <a:r>
              <a:rPr lang="en-US" sz="1400" dirty="0" smtClean="0">
                <a:hlinkClick r:id="rId5"/>
              </a:rPr>
              <a:t>20Introduction%20To%20DevOps</a:t>
            </a:r>
            <a:endParaRPr lang="en-US" sz="1400" dirty="0" smtClean="0"/>
          </a:p>
          <a:p>
            <a:r>
              <a:rPr lang="en-US" sz="1400" dirty="0">
                <a:hlinkClick r:id="rId6"/>
              </a:rPr>
              <a:t>http://</a:t>
            </a:r>
            <a:r>
              <a:rPr lang="en-US" sz="1400" dirty="0" smtClean="0">
                <a:hlinkClick r:id="rId6"/>
              </a:rPr>
              <a:t>www.guru99.com/cloud-computing-for-beginners.html</a:t>
            </a:r>
            <a:endParaRPr lang="en-US" sz="1400" dirty="0" smtClean="0"/>
          </a:p>
          <a:p>
            <a:r>
              <a:rPr lang="en-US" sz="1400" dirty="0" smtClean="0">
                <a:hlinkClick r:id="rId7"/>
              </a:rPr>
              <a:t>https</a:t>
            </a:r>
            <a:r>
              <a:rPr lang="en-US" sz="1400" dirty="0">
                <a:hlinkClick r:id="rId7"/>
              </a:rPr>
              <a:t>://</a:t>
            </a:r>
            <a:r>
              <a:rPr lang="en-US" sz="1400" dirty="0" smtClean="0">
                <a:hlinkClick r:id="rId7"/>
              </a:rPr>
              <a:t>www.slideshare.net/Agarwaljay/cloud-computing-simple-ppt-41561620</a:t>
            </a: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 Courses (if applicable)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Containerization using Docker</a:t>
            </a:r>
          </a:p>
          <a:p>
            <a:r>
              <a:rPr lang="en-US" dirty="0" smtClean="0"/>
              <a:t>Puppet</a:t>
            </a:r>
          </a:p>
          <a:p>
            <a:r>
              <a:rPr lang="en-US" dirty="0" smtClean="0"/>
              <a:t>Continuous Monitoring using Nagios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History</a:t>
            </a:r>
            <a:endParaRPr lang="en-US" sz="2400" dirty="0"/>
          </a:p>
        </p:txBody>
      </p:sp>
      <p:graphicFrame>
        <p:nvGraphicFramePr>
          <p:cNvPr id="5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446552"/>
              </p:ext>
            </p:extLst>
          </p:nvPr>
        </p:nvGraphicFramePr>
        <p:xfrm>
          <a:off x="457200" y="1765176"/>
          <a:ext cx="8229600" cy="1668780"/>
        </p:xfrm>
        <a:graphic>
          <a:graphicData uri="http://schemas.openxmlformats.org/drawingml/2006/table">
            <a:tbl>
              <a:tblPr/>
              <a:tblGrid>
                <a:gridCol w="1028700"/>
                <a:gridCol w="1485900"/>
                <a:gridCol w="1752600"/>
                <a:gridCol w="1676400"/>
                <a:gridCol w="22860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Course Version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Software Version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Developer / SME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Record Remarks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4-Feb-2017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Rahul Vikash/Zainab Kulkarni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Content creation.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Apr-2018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Vaishali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Revamped as per Cloud TOC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Goals and Non Goals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  <a:p>
            <a:pPr lvl="1"/>
            <a:r>
              <a:rPr lang="en-US" dirty="0"/>
              <a:t>At the end of this program, participants will gain an understanding of: </a:t>
            </a:r>
            <a:endParaRPr lang="en-US" dirty="0" smtClean="0"/>
          </a:p>
          <a:p>
            <a:pPr lvl="2"/>
            <a:r>
              <a:rPr lang="en-US" dirty="0"/>
              <a:t>DevOps </a:t>
            </a:r>
            <a:r>
              <a:rPr lang="en-US" dirty="0" smtClean="0"/>
              <a:t>Ecosystem</a:t>
            </a:r>
          </a:p>
          <a:p>
            <a:pPr lvl="2"/>
            <a:r>
              <a:rPr lang="en-US" dirty="0"/>
              <a:t> </a:t>
            </a:r>
            <a:r>
              <a:rPr lang="en-US" dirty="0" smtClean="0"/>
              <a:t>Automatic </a:t>
            </a:r>
            <a:r>
              <a:rPr lang="en-US" dirty="0"/>
              <a:t>Source Code Management using </a:t>
            </a:r>
            <a:r>
              <a:rPr lang="en-US" dirty="0" smtClean="0"/>
              <a:t>GIT and Continuous </a:t>
            </a:r>
            <a:r>
              <a:rPr lang="en-US" dirty="0"/>
              <a:t>Integration using </a:t>
            </a:r>
            <a:r>
              <a:rPr lang="en-US" dirty="0" smtClean="0"/>
              <a:t>Jenkins </a:t>
            </a:r>
          </a:p>
          <a:p>
            <a:r>
              <a:rPr lang="en-US" dirty="0" smtClean="0"/>
              <a:t>Course </a:t>
            </a:r>
            <a:r>
              <a:rPr lang="en-US" dirty="0"/>
              <a:t>Non Goals </a:t>
            </a:r>
          </a:p>
          <a:p>
            <a:pPr lvl="1"/>
            <a:r>
              <a:rPr lang="en-US" dirty="0"/>
              <a:t>This program does not attempt: </a:t>
            </a:r>
          </a:p>
          <a:p>
            <a:pPr lvl="2"/>
            <a:r>
              <a:rPr lang="en-US" dirty="0"/>
              <a:t>To </a:t>
            </a:r>
            <a:r>
              <a:rPr lang="en-US" dirty="0" smtClean="0"/>
              <a:t>demonstrate Continuous Deployment and Continuous Monitoring tools like puppet, CHEF and Nagios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Pre-requisites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Course Pre-requisites </a:t>
            </a:r>
          </a:p>
          <a:p>
            <a:pPr lvl="1"/>
            <a:r>
              <a:rPr lang="en-US" dirty="0" smtClean="0"/>
              <a:t>Text Basic understanding of system concepts</a:t>
            </a:r>
          </a:p>
          <a:p>
            <a:pPr lvl="1"/>
            <a:r>
              <a:rPr lang="en-US" dirty="0" smtClean="0"/>
              <a:t>Familiarity with Command Line Interface(CLI)</a:t>
            </a:r>
          </a:p>
          <a:p>
            <a:pPr lvl="1"/>
            <a:r>
              <a:rPr lang="en-US" dirty="0" smtClean="0"/>
              <a:t>Familiarity with a Text Editor</a:t>
            </a:r>
          </a:p>
          <a:p>
            <a:pPr lvl="1"/>
            <a:r>
              <a:rPr lang="en-US" dirty="0" smtClean="0"/>
              <a:t>Experience with managing systems/applications/infrastructure or with deployments/automation</a:t>
            </a:r>
          </a:p>
          <a:p>
            <a:pPr lvl="1"/>
            <a:r>
              <a:rPr lang="en-US" dirty="0" smtClean="0"/>
              <a:t>IT experience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Intended Audience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suitable for </a:t>
            </a:r>
            <a:endParaRPr lang="en-US" dirty="0" smtClean="0"/>
          </a:p>
          <a:p>
            <a:pPr lvl="1"/>
            <a:r>
              <a:rPr lang="en-US" dirty="0" smtClean="0"/>
              <a:t>System Administrators</a:t>
            </a:r>
            <a:endParaRPr lang="en-US" dirty="0"/>
          </a:p>
          <a:p>
            <a:pPr lvl="1"/>
            <a:r>
              <a:rPr lang="en-US" dirty="0" smtClean="0"/>
              <a:t>Developers</a:t>
            </a:r>
          </a:p>
          <a:p>
            <a:pPr lvl="1"/>
            <a:r>
              <a:rPr lang="en-US" dirty="0" smtClean="0"/>
              <a:t>IT Managers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IT Operations team </a:t>
            </a:r>
            <a:r>
              <a:rPr lang="en-US" dirty="0" smtClean="0"/>
              <a:t>members who </a:t>
            </a:r>
            <a:r>
              <a:rPr lang="en-US" dirty="0"/>
              <a:t>want to learn more about DevOps.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Wise Schedule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Lesson </a:t>
            </a:r>
            <a:r>
              <a:rPr lang="en-US" dirty="0" smtClean="0"/>
              <a:t>1:Introduction to DevOps</a:t>
            </a:r>
          </a:p>
          <a:p>
            <a:pPr lvl="1"/>
            <a:r>
              <a:rPr lang="en-US" dirty="0" smtClean="0"/>
              <a:t>Lesson 2: GitHub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2</a:t>
            </a:r>
          </a:p>
          <a:p>
            <a:pPr lvl="1"/>
            <a:r>
              <a:rPr lang="en-US" dirty="0"/>
              <a:t>Lesson </a:t>
            </a:r>
            <a:r>
              <a:rPr lang="en-US" dirty="0" smtClean="0"/>
              <a:t>2: GitHub</a:t>
            </a:r>
          </a:p>
          <a:p>
            <a:pPr lvl="1"/>
            <a:r>
              <a:rPr lang="en-US" dirty="0"/>
              <a:t>Lesson </a:t>
            </a:r>
            <a:r>
              <a:rPr lang="en-US" dirty="0" smtClean="0"/>
              <a:t>3:Jenkins </a:t>
            </a:r>
            <a:endParaRPr lang="en-US" dirty="0"/>
          </a:p>
          <a:p>
            <a:r>
              <a:rPr lang="en-US" dirty="0" smtClean="0"/>
              <a:t>Day </a:t>
            </a:r>
            <a:r>
              <a:rPr lang="en-US" dirty="0"/>
              <a:t>3</a:t>
            </a:r>
          </a:p>
          <a:p>
            <a:pPr lvl="1"/>
            <a:r>
              <a:rPr lang="en-US" dirty="0" smtClean="0"/>
              <a:t>Lesson 4: Introduction To </a:t>
            </a:r>
            <a:r>
              <a:rPr lang="en-US" dirty="0" err="1" smtClean="0"/>
              <a:t>Mockito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Lesson 5:Junit &amp; </a:t>
            </a:r>
            <a:r>
              <a:rPr lang="en-US" dirty="0" err="1" smtClean="0"/>
              <a:t>Mockito</a:t>
            </a:r>
            <a:r>
              <a:rPr lang="en-US" dirty="0" smtClean="0"/>
              <a:t> Integration with Jenkins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1: Introduction to </a:t>
            </a:r>
            <a:r>
              <a:rPr lang="en-US" dirty="0" smtClean="0"/>
              <a:t>DevOps</a:t>
            </a:r>
            <a:endParaRPr lang="en-US" dirty="0"/>
          </a:p>
          <a:p>
            <a:pPr lvl="2"/>
            <a:r>
              <a:rPr lang="en-US" dirty="0" smtClean="0"/>
              <a:t>What is DevOps</a:t>
            </a:r>
            <a:endParaRPr lang="en-US" dirty="0"/>
          </a:p>
          <a:p>
            <a:pPr lvl="2"/>
            <a:r>
              <a:rPr lang="en-US" dirty="0" smtClean="0"/>
              <a:t>Evolution </a:t>
            </a:r>
            <a:r>
              <a:rPr lang="en-US" dirty="0"/>
              <a:t>of </a:t>
            </a:r>
            <a:r>
              <a:rPr lang="en-US" dirty="0" smtClean="0"/>
              <a:t>DevOps</a:t>
            </a:r>
          </a:p>
          <a:p>
            <a:pPr lvl="2"/>
            <a:r>
              <a:rPr lang="en-US" dirty="0" smtClean="0"/>
              <a:t>Agile </a:t>
            </a:r>
            <a:r>
              <a:rPr lang="en-US" dirty="0"/>
              <a:t>Methodology</a:t>
            </a:r>
            <a:endParaRPr lang="en-US" dirty="0" smtClean="0"/>
          </a:p>
          <a:p>
            <a:pPr lvl="2"/>
            <a:r>
              <a:rPr lang="en-US" dirty="0" smtClean="0"/>
              <a:t>Why DevOps</a:t>
            </a:r>
            <a:endParaRPr lang="en-US" dirty="0"/>
          </a:p>
          <a:p>
            <a:pPr lvl="2"/>
            <a:r>
              <a:rPr lang="en-US" dirty="0" smtClean="0"/>
              <a:t>Agile </a:t>
            </a:r>
            <a:r>
              <a:rPr lang="en-US" dirty="0"/>
              <a:t>vs DevOps</a:t>
            </a:r>
          </a:p>
          <a:p>
            <a:pPr lvl="2"/>
            <a:r>
              <a:rPr lang="en-US" dirty="0" smtClean="0"/>
              <a:t>DevOps </a:t>
            </a:r>
            <a:r>
              <a:rPr lang="en-US" dirty="0"/>
              <a:t>Principles</a:t>
            </a:r>
          </a:p>
          <a:p>
            <a:pPr lvl="2"/>
            <a:r>
              <a:rPr lang="en-US" dirty="0" smtClean="0"/>
              <a:t>DevOps Lifecycle</a:t>
            </a:r>
          </a:p>
          <a:p>
            <a:pPr lvl="2"/>
            <a:r>
              <a:rPr lang="en-US" dirty="0" smtClean="0"/>
              <a:t>DevOps </a:t>
            </a:r>
            <a:r>
              <a:rPr lang="en-US" dirty="0"/>
              <a:t>Tools</a:t>
            </a:r>
          </a:p>
          <a:p>
            <a:pPr lvl="2"/>
            <a:r>
              <a:rPr lang="en-US" dirty="0" smtClean="0"/>
              <a:t>Benefits </a:t>
            </a:r>
            <a:r>
              <a:rPr lang="en-US" dirty="0"/>
              <a:t>of </a:t>
            </a:r>
            <a:r>
              <a:rPr lang="en-US" dirty="0" smtClean="0"/>
              <a:t>DevOps</a:t>
            </a:r>
            <a:endParaRPr lang="en-US" dirty="0"/>
          </a:p>
          <a:p>
            <a:pPr lvl="2"/>
            <a:r>
              <a:rPr lang="en-US" dirty="0" smtClean="0"/>
              <a:t>Continuous </a:t>
            </a:r>
            <a:r>
              <a:rPr lang="en-US" dirty="0"/>
              <a:t>Integration and Delivery </a:t>
            </a:r>
            <a:r>
              <a:rPr lang="en-US" dirty="0" smtClean="0"/>
              <a:t>pipeline</a:t>
            </a:r>
          </a:p>
          <a:p>
            <a:pPr lvl="2"/>
            <a:r>
              <a:rPr lang="en-US" dirty="0" smtClean="0"/>
              <a:t>Use-case </a:t>
            </a:r>
            <a:r>
              <a:rPr lang="en-US" dirty="0"/>
              <a:t>walkthrough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en-US" smtClean="0"/>
              <a:t>Lesson 2: </a:t>
            </a:r>
            <a:r>
              <a:rPr lang="en-US" dirty="0"/>
              <a:t>GitHub</a:t>
            </a:r>
          </a:p>
          <a:p>
            <a:pPr lvl="2"/>
            <a:r>
              <a:rPr lang="en-US" dirty="0" smtClean="0"/>
              <a:t>Introduction  </a:t>
            </a:r>
            <a:r>
              <a:rPr lang="en-US" dirty="0"/>
              <a:t>to Git</a:t>
            </a:r>
          </a:p>
          <a:p>
            <a:pPr lvl="2"/>
            <a:r>
              <a:rPr lang="en-US" dirty="0" smtClean="0"/>
              <a:t>Version </a:t>
            </a:r>
            <a:r>
              <a:rPr lang="en-US" dirty="0"/>
              <a:t>control</a:t>
            </a:r>
          </a:p>
          <a:p>
            <a:pPr lvl="2"/>
            <a:r>
              <a:rPr lang="en-US" dirty="0" smtClean="0"/>
              <a:t>Repositories </a:t>
            </a:r>
            <a:r>
              <a:rPr lang="en-US" dirty="0"/>
              <a:t>and Branches</a:t>
            </a:r>
          </a:p>
          <a:p>
            <a:pPr lvl="2"/>
            <a:r>
              <a:rPr lang="en-US" dirty="0" smtClean="0"/>
              <a:t>Working </a:t>
            </a:r>
            <a:r>
              <a:rPr lang="en-US" dirty="0"/>
              <a:t>Locally with </a:t>
            </a:r>
            <a:r>
              <a:rPr lang="en-US" dirty="0" smtClean="0"/>
              <a:t>GIT</a:t>
            </a:r>
          </a:p>
          <a:p>
            <a:pPr lvl="2"/>
            <a:r>
              <a:rPr lang="en-US" dirty="0" smtClean="0"/>
              <a:t>Working </a:t>
            </a:r>
            <a:r>
              <a:rPr lang="en-US" dirty="0"/>
              <a:t>Remotely  with GIT</a:t>
            </a:r>
          </a:p>
          <a:p>
            <a:pPr marL="174625" lvl="1" indent="0">
              <a:buNone/>
            </a:pPr>
            <a:endParaRPr lang="en-US" dirty="0"/>
          </a:p>
          <a:p>
            <a:pPr marL="1746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7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3428"/>
            <a:ext cx="8229600" cy="5312735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Lesson 03:Jenkins</a:t>
            </a:r>
          </a:p>
          <a:p>
            <a:pPr lvl="2"/>
            <a:r>
              <a:rPr lang="en-US" dirty="0" smtClean="0"/>
              <a:t>Introduction </a:t>
            </a:r>
            <a:r>
              <a:rPr lang="en-US" dirty="0"/>
              <a:t>to CI</a:t>
            </a:r>
          </a:p>
          <a:p>
            <a:pPr lvl="2"/>
            <a:r>
              <a:rPr lang="en-US" dirty="0" smtClean="0"/>
              <a:t>Jenkins </a:t>
            </a:r>
            <a:r>
              <a:rPr lang="en-US" dirty="0"/>
              <a:t>Introduction</a:t>
            </a:r>
          </a:p>
          <a:p>
            <a:pPr lvl="2"/>
            <a:r>
              <a:rPr lang="en-US" dirty="0" smtClean="0"/>
              <a:t>Creating </a:t>
            </a:r>
            <a:r>
              <a:rPr lang="en-US" dirty="0"/>
              <a:t>Job in Jenkins</a:t>
            </a:r>
          </a:p>
          <a:p>
            <a:pPr lvl="2"/>
            <a:r>
              <a:rPr lang="en-US" dirty="0" smtClean="0"/>
              <a:t>Adding </a:t>
            </a:r>
            <a:r>
              <a:rPr lang="en-US" dirty="0"/>
              <a:t>plugin in  Jenkins</a:t>
            </a:r>
          </a:p>
          <a:p>
            <a:pPr lvl="2"/>
            <a:r>
              <a:rPr lang="en-US" dirty="0" smtClean="0"/>
              <a:t>Creating </a:t>
            </a:r>
            <a:r>
              <a:rPr lang="en-US" dirty="0"/>
              <a:t>Job with Maven &amp; Git</a:t>
            </a:r>
          </a:p>
          <a:p>
            <a:pPr marL="174625" lvl="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2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3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4.xml><?xml version="1.0" encoding="utf-8"?>
<a:theme xmlns:a="http://schemas.openxmlformats.org/drawingml/2006/main" name="1_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_NEW template_CG [Read-Only]" id="{CC805206-9B32-4576-8949-3A9309D69F86}" vid="{BACD15C4-3CDE-49E0-B618-F38C8C25887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AE62D972F90F4BABD1137CCFB20CA1" ma:contentTypeVersion="6" ma:contentTypeDescription="Create a new document." ma:contentTypeScope="" ma:versionID="2bbef86511ba2588bc91d47363499510">
  <xsd:schema xmlns:xsd="http://www.w3.org/2001/XMLSchema" xmlns:xs="http://www.w3.org/2001/XMLSchema" xmlns:p="http://schemas.microsoft.com/office/2006/metadata/properties" xmlns:ns1="f9b258c7-9c72-463b-80f6-91d061ebb25d" xmlns:ns3="http://schemas.microsoft.com/sharepoint/v3/fields" targetNamespace="http://schemas.microsoft.com/office/2006/metadata/properties" ma:root="true" ma:fieldsID="eb827f4a88cabd8c5609f4e55a7167a7" ns1:_="" ns3:_="">
    <xsd:import namespace="f9b258c7-9c72-463b-80f6-91d061ebb25d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Level"/>
                <xsd:element ref="ns1:Category"/>
                <xsd:element ref="ns1:Material_x0020_Type"/>
                <xsd:element ref="ns3:_DCDateModified" minOccurs="0"/>
                <xsd:element ref="ns3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258c7-9c72-463b-80f6-91d061ebb25d" elementFormDefault="qualified">
    <xsd:import namespace="http://schemas.microsoft.com/office/2006/documentManagement/types"/>
    <xsd:import namespace="http://schemas.microsoft.com/office/infopath/2007/PartnerControls"/>
    <xsd:element name="Level" ma:index="0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Modified" ma:index="5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  <xsd:element name="_Version" ma:index="6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f9b258c7-9c72-463b-80f6-91d061ebb25d">Demos</Material_x0020_Type>
    <_Version xmlns="http://schemas.microsoft.com/sharepoint/v3/fields" xsi:nil="true"/>
    <_DCDateModified xmlns="http://schemas.microsoft.com/sharepoint/v3/fields" xsi:nil="true"/>
    <Level xmlns="f9b258c7-9c72-463b-80f6-91d061ebb25d">L1</Level>
    <Category xmlns="f9b258c7-9c72-463b-80f6-91d061ebb25d">Module Artifact</Categor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AA0577-E00F-485E-8600-7BF2B5B410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b258c7-9c72-463b-80f6-91d061ebb25d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3433B7-998A-4D4C-91CD-BC966B06FCAD}">
  <ds:schemaRefs>
    <ds:schemaRef ds:uri="http://schemas.microsoft.com/office/2006/metadata/properties"/>
    <ds:schemaRef ds:uri="http://schemas.microsoft.com/office/infopath/2007/PartnerControls"/>
    <ds:schemaRef ds:uri="f9b258c7-9c72-463b-80f6-91d061ebb25d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6D7665F-8C87-49F1-94B0-6D13FB5E12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1774</TotalTime>
  <Words>350</Words>
  <Application>Microsoft Office PowerPoint</Application>
  <PresentationFormat>On-screen Show (4:3)</PresentationFormat>
  <Paragraphs>130</Paragraphs>
  <Slides>12</Slides>
  <Notes>9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Verdana</vt:lpstr>
      <vt:lpstr>Wingdings</vt:lpstr>
      <vt:lpstr>Section slides</vt:lpstr>
      <vt:lpstr>Content Layouts</vt:lpstr>
      <vt:lpstr>Content and Image Layouts</vt:lpstr>
      <vt:lpstr>1_Section slides</vt:lpstr>
      <vt:lpstr>think-cell Slide</vt:lpstr>
      <vt:lpstr>PowerPoint Presentation</vt:lpstr>
      <vt:lpstr>Document History</vt:lpstr>
      <vt:lpstr>Course Goals and Non Goals</vt:lpstr>
      <vt:lpstr>Pre-requisites</vt:lpstr>
      <vt:lpstr>Intended Audience</vt:lpstr>
      <vt:lpstr>Day Wise Schedule</vt:lpstr>
      <vt:lpstr>Table of Contents</vt:lpstr>
      <vt:lpstr>Table of Contents</vt:lpstr>
      <vt:lpstr>Table of Contents</vt:lpstr>
      <vt:lpstr>Table of Contents</vt:lpstr>
      <vt:lpstr>References</vt:lpstr>
      <vt:lpstr>Next Step Courses (if applicable)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P Thulaseedharan</dc:creator>
  <cp:lastModifiedBy>Srivastava, Vaishali</cp:lastModifiedBy>
  <cp:revision>156</cp:revision>
  <dcterms:created xsi:type="dcterms:W3CDTF">2014-04-28T11:21:39Z</dcterms:created>
  <dcterms:modified xsi:type="dcterms:W3CDTF">2018-04-30T16:08:24Z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0x010100A0AE62D972F90F4BABD1137CCFB20CA1</vt:lpwstr>
  </property>
</Properties>
</file>