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1.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omments/comment2.xml" ContentType="application/vnd.openxmlformats-officedocument.presentationml.comment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 id="2147483724" r:id="rId5"/>
    <p:sldMasterId id="2147483726" r:id="rId6"/>
    <p:sldMasterId id="2147483729" r:id="rId7"/>
    <p:sldMasterId id="2147483730" r:id="rId8"/>
  </p:sldMasterIdLst>
  <p:notesMasterIdLst>
    <p:notesMasterId r:id="rId50"/>
  </p:notesMasterIdLst>
  <p:handoutMasterIdLst>
    <p:handoutMasterId r:id="rId51"/>
  </p:handoutMasterIdLst>
  <p:sldIdLst>
    <p:sldId id="265" r:id="rId9"/>
    <p:sldId id="259" r:id="rId10"/>
    <p:sldId id="299" r:id="rId11"/>
    <p:sldId id="300" r:id="rId12"/>
    <p:sldId id="301" r:id="rId13"/>
    <p:sldId id="303" r:id="rId14"/>
    <p:sldId id="305" r:id="rId15"/>
    <p:sldId id="306" r:id="rId16"/>
    <p:sldId id="304" r:id="rId17"/>
    <p:sldId id="307" r:id="rId18"/>
    <p:sldId id="309" r:id="rId19"/>
    <p:sldId id="310" r:id="rId20"/>
    <p:sldId id="311" r:id="rId21"/>
    <p:sldId id="312" r:id="rId22"/>
    <p:sldId id="313" r:id="rId23"/>
    <p:sldId id="308" r:id="rId24"/>
    <p:sldId id="314" r:id="rId25"/>
    <p:sldId id="315" r:id="rId26"/>
    <p:sldId id="316" r:id="rId27"/>
    <p:sldId id="324" r:id="rId28"/>
    <p:sldId id="326" r:id="rId29"/>
    <p:sldId id="319" r:id="rId30"/>
    <p:sldId id="321" r:id="rId31"/>
    <p:sldId id="328" r:id="rId32"/>
    <p:sldId id="329" r:id="rId33"/>
    <p:sldId id="330" r:id="rId34"/>
    <p:sldId id="331" r:id="rId35"/>
    <p:sldId id="332" r:id="rId36"/>
    <p:sldId id="333" r:id="rId37"/>
    <p:sldId id="334" r:id="rId38"/>
    <p:sldId id="338" r:id="rId39"/>
    <p:sldId id="339" r:id="rId40"/>
    <p:sldId id="340" r:id="rId41"/>
    <p:sldId id="341" r:id="rId42"/>
    <p:sldId id="342" r:id="rId43"/>
    <p:sldId id="343" r:id="rId44"/>
    <p:sldId id="292" r:id="rId45"/>
    <p:sldId id="293" r:id="rId46"/>
    <p:sldId id="294" r:id="rId47"/>
    <p:sldId id="295" r:id="rId48"/>
    <p:sldId id="337"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ulkarni, Zainab" initials="KZ" lastIdx="27"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63800" autoAdjust="0"/>
  </p:normalViewPr>
  <p:slideViewPr>
    <p:cSldViewPr snapToGrid="0" showGuides="1">
      <p:cViewPr varScale="1">
        <p:scale>
          <a:sx n="59" d="100"/>
          <a:sy n="59" d="100"/>
        </p:scale>
        <p:origin x="2268" y="6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2648" y="5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3-06T23:23:12.973" idx="23">
    <p:pos x="4762" y="3485"/>
    <p:text>Remove Again.Just say "Commit......"</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7-03-06T23:28:05.953" idx="27">
    <p:pos x="4445" y="979"/>
    <p:text>Answers are missing in both the slides,pls add the ans in notes page</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4/30/2018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dirty="0"/>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def_directory"/><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def_repository"/><Relationship Id="rId4" Type="http://schemas.openxmlformats.org/officeDocument/2006/relationships/hyperlink" Target="#def_branch"/></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mailto:rahul.vikash@capgemini.com:myrepoone"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en.wikipedia.org/wiki/SVK" TargetMode="External"/><Relationship Id="rId3" Type="http://schemas.openxmlformats.org/officeDocument/2006/relationships/hyperlink" Target="http://en.wikipedia.org/wiki/Mozilla" TargetMode="External"/><Relationship Id="rId7" Type="http://schemas.openxmlformats.org/officeDocument/2006/relationships/hyperlink" Target="http://en.wikipedia.org/wiki/Mercurial"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en.wikipedia.org/wiki/BitKeeper" TargetMode="External"/><Relationship Id="rId11" Type="http://schemas.openxmlformats.org/officeDocument/2006/relationships/hyperlink" Target="http://en.wikipedia.org/wiki/Garbage_collection_(computer_science)" TargetMode="External"/><Relationship Id="rId5" Type="http://schemas.openxmlformats.org/officeDocument/2006/relationships/hyperlink" Target="http://en.wikipedia.org/wiki/Darcs" TargetMode="External"/><Relationship Id="rId10" Type="http://schemas.openxmlformats.org/officeDocument/2006/relationships/hyperlink" Target="http://en.wikipedia.org/wiki/Monotone_(software)" TargetMode="External"/><Relationship Id="rId4" Type="http://schemas.openxmlformats.org/officeDocument/2006/relationships/hyperlink" Target="http://en.wikipedia.org/wiki/Order_of_magnitude" TargetMode="External"/><Relationship Id="rId9" Type="http://schemas.openxmlformats.org/officeDocument/2006/relationships/hyperlink" Target="http://en.wikipedia.org/wiki/Bazaar_(softwar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374421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566228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46123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937541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223332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247773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124629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315433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097485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912744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18285" y="4150765"/>
            <a:ext cx="4586881" cy="4114800"/>
          </a:xfrm>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60661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002441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18285" y="4150765"/>
            <a:ext cx="4586881" cy="4114800"/>
          </a:xfrm>
        </p:spPr>
        <p:txBody>
          <a:bodyPr>
            <a:normAutofit/>
          </a:bodyPr>
          <a:lstStyle/>
          <a:p>
            <a:r>
              <a:rPr lang="en-US" dirty="0"/>
              <a:t>A bare repository is normally an appropriately named </a:t>
            </a:r>
            <a:r>
              <a:rPr lang="en-US" dirty="0">
                <a:hlinkClick r:id="rId3" action="ppaction://hlinkfile"/>
              </a:rPr>
              <a:t>directory</a:t>
            </a:r>
            <a:r>
              <a:rPr lang="en-US" dirty="0"/>
              <a:t> with a .git suffix that does not have a locally checked-out copy of any of the files under revision control. That is, all of the git administrative and control files that would normally be present in the hidden .git sub-directory are directly present in the </a:t>
            </a:r>
            <a:r>
              <a:rPr lang="en-US" dirty="0" smtClean="0"/>
              <a:t>repository. Git </a:t>
            </a:r>
            <a:r>
              <a:rPr lang="en-US" dirty="0"/>
              <a:t>directory instead, and no other files are present and checked out. Usually publishers of public repositories make bare repositories available.</a:t>
            </a:r>
          </a:p>
          <a:p>
            <a:r>
              <a:rPr lang="en-US" dirty="0"/>
              <a:t>master The default development </a:t>
            </a:r>
            <a:r>
              <a:rPr lang="en-US" dirty="0">
                <a:hlinkClick r:id="rId4" action="ppaction://hlinkfile"/>
              </a:rPr>
              <a:t>branch</a:t>
            </a:r>
            <a:r>
              <a:rPr lang="en-US" dirty="0"/>
              <a:t>. Whenever you create a git </a:t>
            </a:r>
            <a:r>
              <a:rPr lang="en-US" dirty="0">
                <a:hlinkClick r:id="rId5" action="ppaction://hlinkfile"/>
              </a:rPr>
              <a:t>repository</a:t>
            </a:r>
            <a:r>
              <a:rPr lang="en-US" dirty="0"/>
              <a:t>, a branch named "master" is created, and becomes the active branch. In most cases, this contains the local development, though that is purely by convention and is not required.</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197075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18285" y="4150765"/>
            <a:ext cx="4586881" cy="4114800"/>
          </a:xfrm>
        </p:spPr>
        <p:txBody>
          <a:bodyPr>
            <a:normAutofit fontScale="92500" lnSpcReduction="10000"/>
          </a:bodyPr>
          <a:lstStyle/>
          <a:p>
            <a:r>
              <a:rPr lang="en-US" dirty="0" err="1"/>
              <a:t>git</a:t>
            </a:r>
            <a:r>
              <a:rPr lang="en-US" dirty="0"/>
              <a:t> </a:t>
            </a:r>
            <a:r>
              <a:rPr lang="en-US" dirty="0" smtClean="0"/>
              <a:t>branch</a:t>
            </a:r>
            <a:endParaRPr lang="en-US" dirty="0"/>
          </a:p>
          <a:p>
            <a:r>
              <a:rPr lang="en-US" dirty="0"/>
              <a:t>List all of the branches in </a:t>
            </a:r>
            <a:r>
              <a:rPr lang="en-US" dirty="0" smtClean="0"/>
              <a:t>our </a:t>
            </a:r>
            <a:r>
              <a:rPr lang="en-US" dirty="0"/>
              <a:t>repository</a:t>
            </a:r>
            <a:r>
              <a:rPr lang="en-US" dirty="0" smtClean="0"/>
              <a:t>.</a:t>
            </a:r>
          </a:p>
          <a:p>
            <a:r>
              <a:rPr lang="en-US" b="1" dirty="0" err="1"/>
              <a:t>git</a:t>
            </a:r>
            <a:r>
              <a:rPr lang="en-US" b="1" dirty="0"/>
              <a:t> branch &lt;branch</a:t>
            </a:r>
            <a:r>
              <a:rPr lang="en-US" b="1" dirty="0" smtClean="0"/>
              <a:t>&gt;</a:t>
            </a:r>
          </a:p>
          <a:p>
            <a:r>
              <a:rPr lang="en-US" dirty="0"/>
              <a:t>Create a new branch called &lt;branch&gt;. This does </a:t>
            </a:r>
            <a:r>
              <a:rPr lang="en-US" i="1" dirty="0"/>
              <a:t>not</a:t>
            </a:r>
            <a:r>
              <a:rPr lang="en-US" dirty="0"/>
              <a:t> check out the new branch</a:t>
            </a:r>
            <a:r>
              <a:rPr lang="en-US" dirty="0" smtClean="0"/>
              <a:t>.</a:t>
            </a:r>
          </a:p>
          <a:p>
            <a:r>
              <a:rPr lang="en-US" b="1" dirty="0" err="1"/>
              <a:t>git</a:t>
            </a:r>
            <a:r>
              <a:rPr lang="en-US" b="1" dirty="0"/>
              <a:t> branch -d &lt;branch</a:t>
            </a:r>
            <a:r>
              <a:rPr lang="en-US" b="1" dirty="0" smtClean="0"/>
              <a:t>&gt;</a:t>
            </a:r>
          </a:p>
          <a:p>
            <a:r>
              <a:rPr lang="en-US" dirty="0"/>
              <a:t>Force delete the specified </a:t>
            </a:r>
            <a:r>
              <a:rPr lang="en-US" dirty="0" smtClean="0"/>
              <a:t>branch</a:t>
            </a:r>
          </a:p>
          <a:p>
            <a:r>
              <a:rPr lang="en-US" b="1" dirty="0" err="1"/>
              <a:t>git</a:t>
            </a:r>
            <a:r>
              <a:rPr lang="en-US" b="1" dirty="0"/>
              <a:t> branch -m &lt;branch</a:t>
            </a:r>
            <a:r>
              <a:rPr lang="en-US" b="1" dirty="0" smtClean="0"/>
              <a:t>&gt;</a:t>
            </a:r>
          </a:p>
          <a:p>
            <a:r>
              <a:rPr lang="en-US" dirty="0" smtClean="0"/>
              <a:t>Examples:</a:t>
            </a:r>
          </a:p>
          <a:p>
            <a:r>
              <a:rPr lang="en-US" dirty="0"/>
              <a:t>It's important to understand that branches are just </a:t>
            </a:r>
            <a:r>
              <a:rPr lang="en-US" i="1" dirty="0"/>
              <a:t>pointers</a:t>
            </a:r>
            <a:r>
              <a:rPr lang="en-US" dirty="0"/>
              <a:t> to commits. When you create a branch, all </a:t>
            </a:r>
            <a:r>
              <a:rPr lang="en-US" dirty="0" err="1"/>
              <a:t>Git</a:t>
            </a:r>
            <a:r>
              <a:rPr lang="en-US" dirty="0"/>
              <a:t> needs to do is create a new pointer—it doesn’t change the repository in any other way. </a:t>
            </a:r>
            <a:endParaRPr lang="en-US" dirty="0" smtClean="0"/>
          </a:p>
          <a:p>
            <a:r>
              <a:rPr lang="en-US" dirty="0"/>
              <a:t>create a branch using the following command</a:t>
            </a:r>
            <a:r>
              <a:rPr lang="en-US" dirty="0" smtClean="0"/>
              <a:t>:</a:t>
            </a:r>
          </a:p>
          <a:p>
            <a:r>
              <a:rPr lang="en-US" b="1" dirty="0" err="1"/>
              <a:t>git</a:t>
            </a:r>
            <a:r>
              <a:rPr lang="en-US" b="1" dirty="0"/>
              <a:t> branch </a:t>
            </a:r>
            <a:r>
              <a:rPr lang="en-US" b="1" dirty="0" smtClean="0"/>
              <a:t>branch-experiment</a:t>
            </a:r>
          </a:p>
          <a:p>
            <a:r>
              <a:rPr lang="en-US" dirty="0"/>
              <a:t>The repository history remains unchanged. All you get is a new pointer to the current </a:t>
            </a:r>
            <a:r>
              <a:rPr lang="en-US" dirty="0" smtClean="0"/>
              <a:t>commit</a:t>
            </a:r>
          </a:p>
          <a:p>
            <a:r>
              <a:rPr lang="en-US" dirty="0"/>
              <a:t>Once </a:t>
            </a:r>
            <a:r>
              <a:rPr lang="en-US" dirty="0" smtClean="0"/>
              <a:t>we are </a:t>
            </a:r>
            <a:r>
              <a:rPr lang="en-US" dirty="0"/>
              <a:t>finished working on a branch and have merged it into the main code base, </a:t>
            </a:r>
            <a:r>
              <a:rPr lang="en-US" dirty="0" smtClean="0"/>
              <a:t>we are </a:t>
            </a:r>
            <a:r>
              <a:rPr lang="en-US" dirty="0"/>
              <a:t>free to delete the branch without losing any </a:t>
            </a:r>
            <a:r>
              <a:rPr lang="en-US" dirty="0" smtClean="0"/>
              <a:t>history</a:t>
            </a:r>
          </a:p>
          <a:p>
            <a:r>
              <a:rPr lang="en-US" b="1" dirty="0" err="1"/>
              <a:t>git</a:t>
            </a:r>
            <a:r>
              <a:rPr lang="en-US" b="1" dirty="0"/>
              <a:t> branch -d </a:t>
            </a:r>
            <a:r>
              <a:rPr lang="en-US" b="1" dirty="0" smtClean="0"/>
              <a:t>branch-experiment</a:t>
            </a:r>
          </a:p>
          <a:p>
            <a:r>
              <a:rPr lang="en-US" dirty="0"/>
              <a:t>However, if the branch hasn’t been merged, the above command will output an error </a:t>
            </a:r>
            <a:r>
              <a:rPr lang="en-US" dirty="0" smtClean="0"/>
              <a:t>message</a:t>
            </a:r>
          </a:p>
          <a:p>
            <a:r>
              <a:rPr lang="en-US" b="1" dirty="0" err="1"/>
              <a:t>git</a:t>
            </a:r>
            <a:r>
              <a:rPr lang="en-US" b="1" dirty="0"/>
              <a:t> checkout &lt;existing-branch</a:t>
            </a:r>
            <a:r>
              <a:rPr lang="en-US" b="1" dirty="0" smtClean="0"/>
              <a:t>&gt;</a:t>
            </a:r>
          </a:p>
          <a:p>
            <a:r>
              <a:rPr lang="en-US" dirty="0" smtClean="0"/>
              <a:t>Check </a:t>
            </a:r>
            <a:r>
              <a:rPr lang="en-US" dirty="0"/>
              <a:t>out the specified branch, which should have already been created with </a:t>
            </a:r>
            <a:r>
              <a:rPr lang="en-US" dirty="0" err="1"/>
              <a:t>git</a:t>
            </a:r>
            <a:r>
              <a:rPr lang="en-US" dirty="0"/>
              <a:t> branch. This makes &lt;existing-branch&gt; the current branch, and updates the working directory to match.</a:t>
            </a:r>
          </a:p>
          <a:p>
            <a:r>
              <a:rPr lang="en-US" b="1" dirty="0" err="1"/>
              <a:t>git</a:t>
            </a:r>
            <a:r>
              <a:rPr lang="en-US" b="1" dirty="0"/>
              <a:t> checkout -b &lt;new-branch</a:t>
            </a:r>
            <a:r>
              <a:rPr lang="en-US" b="1" dirty="0" smtClean="0"/>
              <a:t>&gt;</a:t>
            </a:r>
          </a:p>
          <a:p>
            <a:r>
              <a:rPr lang="en-US" dirty="0" smtClean="0"/>
              <a:t>Create </a:t>
            </a:r>
            <a:r>
              <a:rPr lang="en-US" dirty="0"/>
              <a:t>and check out &lt;new-branch&gt;. The -b option is a convenience flag that tells </a:t>
            </a:r>
            <a:r>
              <a:rPr lang="en-US" dirty="0" err="1"/>
              <a:t>Git</a:t>
            </a:r>
            <a:r>
              <a:rPr lang="en-US" dirty="0"/>
              <a:t> to run </a:t>
            </a:r>
            <a:r>
              <a:rPr lang="en-US" dirty="0" err="1"/>
              <a:t>git</a:t>
            </a:r>
            <a:r>
              <a:rPr lang="en-US" dirty="0"/>
              <a:t> branch &lt;new-branch&gt; before running </a:t>
            </a:r>
            <a:r>
              <a:rPr lang="en-US" dirty="0" err="1"/>
              <a:t>git</a:t>
            </a:r>
            <a:r>
              <a:rPr lang="en-US" dirty="0"/>
              <a:t> checkout &lt;new-branch&gt;. </a:t>
            </a:r>
            <a:r>
              <a:rPr lang="en-US" dirty="0" err="1"/>
              <a:t>git</a:t>
            </a:r>
            <a:r>
              <a:rPr lang="en-US" dirty="0"/>
              <a:t> checkout -b &lt;new-branch&gt; &lt;existing-branch&gt;</a:t>
            </a:r>
          </a:p>
          <a:p>
            <a:r>
              <a:rPr lang="en-US" dirty="0"/>
              <a:t>Same as the above invocation, but base the new branch off of &lt;existing-branch&gt; instead of the current branch.</a:t>
            </a:r>
          </a:p>
          <a:p>
            <a:endParaRPr lang="en-US" b="1"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028045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849407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747214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1122746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359508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7601367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2259560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0981528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43415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4232865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5055975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indent="0">
              <a:buNone/>
            </a:pPr>
            <a:r>
              <a:rPr lang="en-US" dirty="0" err="1" smtClean="0"/>
              <a:t>git</a:t>
            </a:r>
            <a:r>
              <a:rPr lang="en-US" dirty="0" smtClean="0"/>
              <a:t> clone  </a:t>
            </a:r>
            <a:r>
              <a:rPr lang="en-US" dirty="0" err="1" smtClean="0">
                <a:hlinkClick r:id="rId3"/>
              </a:rPr>
              <a:t>rahul.vikash@capgemini.com:myrepoone</a:t>
            </a:r>
            <a:endParaRPr lang="en-US" dirty="0" smtClean="0"/>
          </a:p>
          <a:p>
            <a:pPr marL="0" indent="0">
              <a:buNone/>
            </a:pPr>
            <a:endParaRPr lang="en-US" dirty="0" smtClean="0"/>
          </a:p>
          <a:p>
            <a:r>
              <a:rPr lang="en-US" dirty="0" err="1" smtClean="0"/>
              <a:t>git</a:t>
            </a:r>
            <a:r>
              <a:rPr lang="en-US" dirty="0" smtClean="0"/>
              <a:t>-remote - Manage set of tracked repositories, Manage the set of repositories ("remotes") whose branches you track.</a:t>
            </a:r>
          </a:p>
          <a:p>
            <a:pPr marL="0" indent="0">
              <a:buNone/>
            </a:pPr>
            <a:endParaRPr lang="en-US" i="1" dirty="0" smtClean="0"/>
          </a:p>
          <a:p>
            <a:r>
              <a:rPr lang="en-US" dirty="0" err="1" smtClean="0"/>
              <a:t>git</a:t>
            </a:r>
            <a:r>
              <a:rPr lang="en-US" dirty="0" smtClean="0"/>
              <a:t>-push - Update remote refs along with associated objects, Updates remote refs using local refs, while sending objects necessary to complete the given refs.</a:t>
            </a:r>
          </a:p>
          <a:p>
            <a:r>
              <a:rPr lang="en-US" dirty="0" err="1" smtClean="0"/>
              <a:t>git</a:t>
            </a:r>
            <a:r>
              <a:rPr lang="en-US" dirty="0" smtClean="0"/>
              <a:t>-fetch - Download objects and refs from another repository</a:t>
            </a:r>
          </a:p>
          <a:p>
            <a:pPr marL="0" indent="0">
              <a:buNone/>
            </a:pPr>
            <a:endParaRPr lang="en-US" dirty="0" smtClean="0"/>
          </a:p>
          <a:p>
            <a:r>
              <a:rPr lang="en-US" dirty="0" err="1" smtClean="0"/>
              <a:t>git</a:t>
            </a:r>
            <a:r>
              <a:rPr lang="en-US" dirty="0" smtClean="0"/>
              <a:t>-pull - Fetch from and integrate with another repository or a local branch</a:t>
            </a:r>
          </a:p>
          <a:p>
            <a:endParaRPr lang="en-US" dirty="0" smtClean="0"/>
          </a:p>
          <a:p>
            <a:r>
              <a:rPr lang="en-US" dirty="0" err="1" smtClean="0"/>
              <a:t>git</a:t>
            </a:r>
            <a:r>
              <a:rPr lang="en-US" dirty="0" smtClean="0"/>
              <a:t>-merge - Join two or more development histories together</a:t>
            </a:r>
          </a:p>
          <a:p>
            <a:endParaRPr lang="en-US" dirty="0" smtClean="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5717949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4800406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8529934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5125932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5464517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955436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3619539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861774"/>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Q1 git diff master branch name</a:t>
            </a:r>
          </a:p>
          <a:p>
            <a:pPr>
              <a:spcBef>
                <a:spcPct val="50000"/>
              </a:spcBef>
            </a:pPr>
            <a:r>
              <a:rPr lang="en-US" sz="1000" dirty="0" smtClean="0">
                <a:latin typeface="Arial" pitchFamily="34" charset="0"/>
                <a:cs typeface="Arial" pitchFamily="34" charset="0"/>
              </a:rPr>
              <a:t>Q2 pull</a:t>
            </a:r>
          </a:p>
          <a:p>
            <a:pPr>
              <a:spcBef>
                <a:spcPct val="50000"/>
              </a:spcBef>
            </a:pPr>
            <a:r>
              <a:rPr lang="en-US" sz="1000" b="0" dirty="0" smtClean="0">
                <a:latin typeface="Arial" pitchFamily="34" charset="0"/>
                <a:cs typeface="Arial" pitchFamily="34" charset="0"/>
              </a:rPr>
              <a:t>Q3</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0040373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1000274"/>
          </a:xfrm>
          <a:prstGeom prst="rect">
            <a:avLst/>
          </a:prstGeom>
          <a:noFill/>
          <a:ln w="9525">
            <a:noFill/>
            <a:miter lim="800000"/>
            <a:headEnd/>
            <a:tailEnd/>
          </a:ln>
          <a:effectLst/>
        </p:spPr>
        <p:txBody>
          <a:bodyPr>
            <a:spAutoFit/>
          </a:bodyPr>
          <a:lstStyle/>
          <a:p>
            <a:pPr marL="0" lvl="1">
              <a:spcBef>
                <a:spcPct val="50000"/>
              </a:spcBef>
            </a:pPr>
            <a:r>
              <a:rPr lang="en-US" sz="1000" dirty="0" smtClean="0">
                <a:latin typeface="Arial" pitchFamily="34" charset="0"/>
                <a:cs typeface="Arial" pitchFamily="34" charset="0"/>
              </a:rPr>
              <a:t>Q3 </a:t>
            </a:r>
            <a:r>
              <a:rPr lang="en-US" sz="1100" dirty="0"/>
              <a:t>$ git add file1 file2 file3-&gt;$ git diff –cached-&gt;$ git status-&gt;$ git commit</a:t>
            </a:r>
          </a:p>
          <a:p>
            <a:pPr>
              <a:spcBef>
                <a:spcPct val="50000"/>
              </a:spcBef>
            </a:pP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611955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Blazingly Fast</a:t>
            </a:r>
          </a:p>
          <a:p>
            <a:pPr marL="0" lvl="1">
              <a:defRPr/>
            </a:pPr>
            <a:r>
              <a:rPr lang="en-US" dirty="0"/>
              <a:t>Torvalds has described Git as being very fast and scalable and performance tests done by </a:t>
            </a:r>
            <a:r>
              <a:rPr lang="en-US" dirty="0">
                <a:hlinkClick r:id="rId3" tooltip="Mozilla"/>
              </a:rPr>
              <a:t>Mozilla</a:t>
            </a:r>
            <a:r>
              <a:rPr lang="en-US" dirty="0"/>
              <a:t> showed it was an </a:t>
            </a:r>
            <a:r>
              <a:rPr lang="en-US" dirty="0">
                <a:hlinkClick r:id="rId4" tooltip="Order of magnitude"/>
              </a:rPr>
              <a:t>order of magnitude</a:t>
            </a:r>
            <a:r>
              <a:rPr lang="en-US" dirty="0"/>
              <a:t> faster than some version-control systems, and fetching version history from a locally stored repository can be one hundred times faster than fetching it from the remote server</a:t>
            </a:r>
          </a:p>
          <a:p>
            <a:r>
              <a:rPr lang="en-US" dirty="0" smtClean="0"/>
              <a:t>Distributed development Like</a:t>
            </a:r>
            <a:r>
              <a:rPr lang="en-US" dirty="0"/>
              <a:t> </a:t>
            </a:r>
            <a:r>
              <a:rPr lang="en-US" dirty="0">
                <a:hlinkClick r:id="rId5" tooltip="Darcs"/>
              </a:rPr>
              <a:t>Darcs</a:t>
            </a:r>
            <a:r>
              <a:rPr lang="en-US" dirty="0"/>
              <a:t>, </a:t>
            </a:r>
            <a:r>
              <a:rPr lang="en-US" dirty="0">
                <a:hlinkClick r:id="rId6" tooltip="BitKeeper"/>
              </a:rPr>
              <a:t>BitKeeper</a:t>
            </a:r>
            <a:r>
              <a:rPr lang="en-US" dirty="0"/>
              <a:t>, </a:t>
            </a:r>
            <a:r>
              <a:rPr lang="en-US" dirty="0">
                <a:hlinkClick r:id="rId7" tooltip="Mercurial"/>
              </a:rPr>
              <a:t>Mercurial</a:t>
            </a:r>
            <a:r>
              <a:rPr lang="en-US" dirty="0"/>
              <a:t>, </a:t>
            </a:r>
            <a:r>
              <a:rPr lang="en-US" dirty="0">
                <a:hlinkClick r:id="rId8" tooltip="SVK"/>
              </a:rPr>
              <a:t>SVK</a:t>
            </a:r>
            <a:r>
              <a:rPr lang="en-US" dirty="0"/>
              <a:t>, </a:t>
            </a:r>
            <a:r>
              <a:rPr lang="en-US" dirty="0">
                <a:hlinkClick r:id="rId9" tooltip="Bazaar (software)"/>
              </a:rPr>
              <a:t>Bazaar</a:t>
            </a:r>
            <a:r>
              <a:rPr lang="en-US" dirty="0"/>
              <a:t> and </a:t>
            </a:r>
            <a:r>
              <a:rPr lang="en-US" dirty="0">
                <a:hlinkClick r:id="rId10" tooltip="Monotone (software)"/>
              </a:rPr>
              <a:t>Monotone</a:t>
            </a:r>
            <a:r>
              <a:rPr lang="en-US" dirty="0"/>
              <a:t>, Git gives each developer a local copy of the entire development history, and changes are copied from one such repository to another. These changes are imported as additional development branches, and can be merged in the same way as a locally developed branch</a:t>
            </a:r>
            <a:r>
              <a:rPr lang="en-US" dirty="0" smtClean="0"/>
              <a:t>.</a:t>
            </a:r>
          </a:p>
          <a:p>
            <a:r>
              <a:rPr lang="en-US" dirty="0" smtClean="0"/>
              <a:t>Data Assurance</a:t>
            </a:r>
          </a:p>
          <a:p>
            <a:pPr marL="0" lvl="1"/>
            <a:r>
              <a:rPr lang="en-US" dirty="0"/>
              <a:t>Aborting operations or backing out changes will leave useless dangling objects in the database. These are generally a small fraction of the continuously growing history of wanted objects. Git will automatically perform </a:t>
            </a:r>
            <a:r>
              <a:rPr lang="en-US" dirty="0">
                <a:hlinkClick r:id="rId11" tooltip="Garbage collection (computer science)"/>
              </a:rPr>
              <a:t>garbage collection</a:t>
            </a:r>
            <a:r>
              <a:rPr lang="en-US" dirty="0"/>
              <a:t> when enough loose objects have been created in the repository. Garbage collection can be called explicitly using git gc --prun.</a:t>
            </a:r>
          </a:p>
          <a:p>
            <a:r>
              <a:rPr lang="en-US" dirty="0"/>
              <a:t>Strong support for non-linear development</a:t>
            </a:r>
          </a:p>
          <a:p>
            <a:pPr lvl="1"/>
            <a:r>
              <a:rPr lang="en-US" dirty="0"/>
              <a:t>Git supports rapid branching and merging, and includes specific tools for visualizing and navigating a non-linear development history. A core assumption in Git is that a change will be merged more often than it is written, as it is passed around various reviewers. </a:t>
            </a:r>
          </a:p>
          <a:p>
            <a:pPr lvl="1"/>
            <a:r>
              <a:rPr lang="en-US" dirty="0"/>
              <a:t>Branches in git are very lightweight: A branch in git is only a reference to a single commit. With its parental commits, the full branch structure can be constructed.</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118120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775598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39800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775189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77562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2983421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6.sv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5.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5.xml"/><Relationship Id="rId1" Type="http://schemas.openxmlformats.org/officeDocument/2006/relationships/tags" Target="../tags/tag1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3.emf"/><Relationship Id="rId2" Type="http://schemas.openxmlformats.org/officeDocument/2006/relationships/tags" Target="../tags/tag1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5.xml"/><Relationship Id="rId4" Type="http://schemas.openxmlformats.org/officeDocument/2006/relationships/tags" Target="../tags/tag14.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5.xml"/><Relationship Id="rId1" Type="http://schemas.openxmlformats.org/officeDocument/2006/relationships/tags" Target="../tags/tag15.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5.xml"/><Relationship Id="rId1" Type="http://schemas.openxmlformats.org/officeDocument/2006/relationships/tags" Target="../tags/tag16.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5.xml"/><Relationship Id="rId1" Type="http://schemas.openxmlformats.org/officeDocument/2006/relationships/tags" Target="../tags/tag17.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5.xml"/><Relationship Id="rId1" Type="http://schemas.openxmlformats.org/officeDocument/2006/relationships/tags" Target="../tags/tag18.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3.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xmlns="" id="{17B390E6-46A0-4BED-B3E2-3051836E071A}"/>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805451" y="2606030"/>
            <a:ext cx="5533100" cy="1645943"/>
          </a:xfrm>
          <a:prstGeom prst="rect">
            <a:avLst/>
          </a:prstGeom>
        </p:spPr>
      </p:pic>
    </p:spTree>
    <p:extLst>
      <p:ext uri="{BB962C8B-B14F-4D97-AF65-F5344CB8AC3E}">
        <p14:creationId xmlns:p14="http://schemas.microsoft.com/office/powerpoint/2010/main" val="3920002736"/>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2544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43" b="19135"/>
          <a:stretch/>
        </p:blipFill>
        <p:spPr>
          <a:xfrm flipH="1">
            <a:off x="498633" y="0"/>
            <a:ext cx="8474589"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13761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116216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a16="http://schemas.microsoft.com/office/drawing/2014/main" xmlns=""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10" name="Retângulo 43">
            <a:extLst>
              <a:ext uri="{FF2B5EF4-FFF2-40B4-BE49-F238E27FC236}">
                <a16:creationId xmlns:a16="http://schemas.microsoft.com/office/drawing/2014/main" xmlns=""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999913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556110008"/>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219230149"/>
      </p:ext>
    </p:extLst>
  </p:cSld>
  <p:clrMapOvr>
    <a:masterClrMapping/>
  </p:clrMapOvr>
  <p:timing>
    <p:tnLst>
      <p:par>
        <p:cTn id="1" dur="indefinite" restart="never" nodeType="tmRoot"/>
      </p:par>
    </p:tnLst>
  </p:timing>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254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Tree>
    <p:extLst>
      <p:ext uri="{BB962C8B-B14F-4D97-AF65-F5344CB8AC3E}">
        <p14:creationId xmlns:p14="http://schemas.microsoft.com/office/powerpoint/2010/main" val="105621331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0585058"/>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1236876"/>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392663"/>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Picture Placeholder 11">
            <a:extLst>
              <a:ext uri="{FF2B5EF4-FFF2-40B4-BE49-F238E27FC236}">
                <a16:creationId xmlns:a16="http://schemas.microsoft.com/office/drawing/2014/main" xmlns="" id="{25D6B527-14EF-4F30-9C9C-691EC4327EE7}"/>
              </a:ext>
            </a:extLst>
          </p:cNvPr>
          <p:cNvSpPr>
            <a:spLocks noGrp="1"/>
          </p:cNvSpPr>
          <p:nvPr>
            <p:ph type="pic" sz="quarter" idx="10"/>
          </p:nvPr>
        </p:nvSpPr>
        <p:spPr>
          <a:xfrm>
            <a:off x="3223732" y="-1588"/>
            <a:ext cx="5920268" cy="6859588"/>
          </a:xfrm>
        </p:spPr>
        <p:txBody>
          <a:bodyPr anchor="ctr"/>
          <a:lstStyle>
            <a:lvl1pPr algn="ctr">
              <a:defRPr/>
            </a:lvl1pPr>
          </a:lstStyle>
          <a:p>
            <a:r>
              <a:rPr lang="en-US" smtClean="0"/>
              <a:t>Click icon to add picture</a:t>
            </a:r>
            <a:endParaRPr lang="pt-PT" dirty="0"/>
          </a:p>
        </p:txBody>
      </p:sp>
      <p:sp>
        <p:nvSpPr>
          <p:cNvPr id="14" name="Text Placeholder 13">
            <a:extLst>
              <a:ext uri="{FF2B5EF4-FFF2-40B4-BE49-F238E27FC236}">
                <a16:creationId xmlns:a16="http://schemas.microsoft.com/office/drawing/2014/main" xmlns="" id="{B83CBA49-BBF9-4CF0-9E0B-FF67BA149660}"/>
              </a:ext>
            </a:extLst>
          </p:cNvPr>
          <p:cNvSpPr>
            <a:spLocks noGrp="1"/>
          </p:cNvSpPr>
          <p:nvPr>
            <p:ph type="body" sz="quarter" idx="11" hasCustomPrompt="1"/>
          </p:nvPr>
        </p:nvSpPr>
        <p:spPr>
          <a:xfrm>
            <a:off x="305991" y="3068960"/>
            <a:ext cx="3077766" cy="863600"/>
          </a:xfrm>
        </p:spPr>
        <p:txBody>
          <a:bodyPr lIns="0" tIns="0" rIns="0" bIns="0" anchor="b">
            <a:normAutofit/>
          </a:bodyPr>
          <a:lstStyle>
            <a:lvl1pPr>
              <a:lnSpc>
                <a:spcPts val="2250"/>
              </a:lnSpc>
              <a:defRPr sz="1950">
                <a:solidFill>
                  <a:srgbClr val="0070AD"/>
                </a:solidFill>
              </a:defRPr>
            </a:lvl1pPr>
            <a:lvl2pPr>
              <a:defRPr sz="18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a16="http://schemas.microsoft.com/office/drawing/2014/main" xmlns="" id="{F4C94DDB-5E07-4F17-ABAA-3E9C5E8683A1}"/>
              </a:ext>
            </a:extLst>
          </p:cNvPr>
          <p:cNvSpPr>
            <a:spLocks noGrp="1"/>
          </p:cNvSpPr>
          <p:nvPr>
            <p:ph type="body" sz="quarter" idx="12" hasCustomPrompt="1"/>
          </p:nvPr>
        </p:nvSpPr>
        <p:spPr>
          <a:xfrm>
            <a:off x="305991" y="4040164"/>
            <a:ext cx="3077766" cy="1189037"/>
          </a:xfrm>
        </p:spPr>
        <p:txBody>
          <a:bodyPr lIns="0" tIns="0" rIns="0" bIns="0">
            <a:normAutofit/>
          </a:bodyPr>
          <a:lstStyle>
            <a:lvl1pPr>
              <a:lnSpc>
                <a:spcPts val="1350"/>
              </a:lnSpc>
              <a:defRPr sz="1200">
                <a:solidFill>
                  <a:srgbClr val="0070AD"/>
                </a:solidFill>
              </a:defRPr>
            </a:lvl1pPr>
            <a:lvl2pPr>
              <a:defRPr sz="1200">
                <a:solidFill>
                  <a:srgbClr val="0070AD"/>
                </a:solidFill>
              </a:defRPr>
            </a:lvl2pPr>
          </a:lstStyle>
          <a:p>
            <a:pPr lvl="0"/>
            <a:r>
              <a:rPr lang="en-US" dirty="0"/>
              <a:t>Click to insert presenter, location, and date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305991" y="404814"/>
            <a:ext cx="1714500" cy="510013"/>
          </a:xfrm>
          <a:prstGeom prst="rect">
            <a:avLst/>
          </a:prstGeom>
        </p:spPr>
      </p:pic>
    </p:spTree>
    <p:extLst>
      <p:ext uri="{BB962C8B-B14F-4D97-AF65-F5344CB8AC3E}">
        <p14:creationId xmlns:p14="http://schemas.microsoft.com/office/powerpoint/2010/main" val="1146329880"/>
      </p:ext>
    </p:extLst>
  </p:cSld>
  <p:clrMapOvr>
    <a:masterClrMapping/>
  </p:clrMapOvr>
  <p:hf sldNum="0" hdr="0" dt="0"/>
  <p:extLst mod="1">
    <p:ext uri="{DCECCB84-F9BA-43D5-87BE-67443E8EF086}">
      <p15:sldGuideLst xmlns:p15="http://schemas.microsoft.com/office/powerpoint/2012/main">
        <p15:guide id="1" orient="horz" pos="2160">
          <p15:clr>
            <a:srgbClr val="FBAE40"/>
          </p15:clr>
        </p15:guide>
        <p15:guide id="2" pos="4634">
          <p15:clr>
            <a:srgbClr val="FBAE40"/>
          </p15:clr>
        </p15:guide>
        <p15:guide id="3" pos="7219">
          <p15:clr>
            <a:srgbClr val="FBAE40"/>
          </p15:clr>
        </p15:guide>
        <p15:guide id="4" orient="horz" pos="2614">
          <p15:clr>
            <a:srgbClr val="FBAE40"/>
          </p15:clr>
        </p15:guide>
        <p15:guide id="5" orient="horz" pos="3203">
          <p15:clr>
            <a:srgbClr val="FBAE40"/>
          </p15:clr>
        </p15:guide>
        <p15:guide id="6" orient="horz" pos="395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8836527"/>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880832155"/>
      </p:ext>
    </p:extLst>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3430584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1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3122122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4/30/2018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dirty="0"/>
          </a:p>
        </p:txBody>
      </p:sp>
    </p:spTree>
    <p:extLst>
      <p:ext uri="{BB962C8B-B14F-4D97-AF65-F5344CB8AC3E}">
        <p14:creationId xmlns:p14="http://schemas.microsoft.com/office/powerpoint/2010/main" val="1277749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5071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1630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620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sv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5" Type="http://schemas.openxmlformats.org/officeDocument/2006/relationships/image" Target="../media/image16.svg"/><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4.xml"/><Relationship Id="rId19" Type="http://schemas.openxmlformats.org/officeDocument/2006/relationships/image" Target="../media/image16.svg"/></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4.sv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4.svg"/><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305991" y="413387"/>
            <a:ext cx="8532019" cy="429094"/>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068512"/>
            <a:ext cx="8532018" cy="5108451"/>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150820880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Lst>
  <p:hf sldNum="0" hdr="0" dt="0"/>
  <p:txStyles>
    <p:titleStyle>
      <a:lvl1pPr algn="l" defTabSz="685800" rtl="0" eaLnBrk="1" latinLnBrk="0" hangingPunct="1">
        <a:lnSpc>
          <a:spcPts val="2250"/>
        </a:lnSpc>
        <a:spcBef>
          <a:spcPct val="0"/>
        </a:spcBef>
        <a:buNone/>
        <a:defRPr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90000"/>
        </a:lnSpc>
        <a:spcBef>
          <a:spcPts val="75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413755"/>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066716"/>
            <a:ext cx="8528209" cy="469749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3">
            <a:extLst>
              <a:ext uri="{96DAC541-7B7A-43D3-8B79-37D633B846F1}">
                <asvg:svgBlip xmlns:asvg="http://schemas.microsoft.com/office/drawing/2016/SVG/main" xmlns="" r:embed="rId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499335636"/>
      </p:ext>
    </p:extLst>
  </p:cSld>
  <p:clrMap bg1="lt1" tx1="dk1" bg2="lt2" tx2="dk2" accent1="accent1" accent2="accent2" accent3="accent3" accent4="accent4" accent5="accent5" accent6="accent6" hlink="hlink" folHlink="folHlink"/>
  <p:sldLayoutIdLst>
    <p:sldLayoutId id="2147483725" r:id="rId1"/>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309801" y="332895"/>
            <a:ext cx="8262453" cy="447941"/>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4">
            <a:extLst>
              <a:ext uri="{96DAC541-7B7A-43D3-8B79-37D633B846F1}">
                <asvg:svgBlip xmlns:asvg="http://schemas.microsoft.com/office/drawing/2016/SVG/main" xmlns="" r:embed="rId25"/>
              </a:ext>
            </a:extLst>
          </a:blip>
          <a:srcRect l="81836" t="-4713" b="16530"/>
          <a:stretch/>
        </p:blipFill>
        <p:spPr>
          <a:xfrm>
            <a:off x="8660845" y="188640"/>
            <a:ext cx="318267" cy="459624"/>
          </a:xfrm>
          <a:prstGeom prst="rect">
            <a:avLst/>
          </a:prstGeom>
        </p:spPr>
      </p:pic>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976045"/>
            <a:ext cx="8528209" cy="5477145"/>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6" name="Rectangle 5"/>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7" name="Rectangle 6"/>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8" name="Rectangle 7"/>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4" name="Rectangle 13"/>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5" name="Rectangle 14"/>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6" name="Rectangle 15"/>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17" name="Rectangle 16"/>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18" name="Rectangle 17"/>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19" name="Rectangle 18"/>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0" name="Rectangle 19"/>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1" name="Rectangle 20"/>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2" name="Rectangle 21"/>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3" name="Rectangle 22"/>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4" name="Rectangle 23"/>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5" name="Rectangle 24"/>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6" name="Rectangle 25"/>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27" name="Rectangle 26"/>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28" name="Rectangle 27"/>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2805231874"/>
      </p:ext>
    </p:extLst>
  </p:cSld>
  <p:clrMap bg1="lt1" tx1="dk1" bg2="lt2" tx2="dk2" accent1="accent1" accent2="accent2" accent3="accent3" accent4="accent4" accent5="accent5" accent6="accent6" hlink="hlink" folHlink="folHlink"/>
  <p:sldLayoutIdLst>
    <p:sldLayoutId id="2147483727" r:id="rId1"/>
    <p:sldLayoutId id="2147483728" r:id="rId2"/>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67879"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2">
            <a:extLst>
              <a:ext uri="{96DAC541-7B7A-43D3-8B79-37D633B846F1}">
                <asvg:svgBlip xmlns:asvg="http://schemas.microsoft.com/office/drawing/2016/SVG/main" xmlns="" r:embed="rId19"/>
              </a:ext>
            </a:extLst>
          </a:blip>
          <a:srcRect l="81836" t="-4713" b="16530"/>
          <a:stretch/>
        </p:blipFill>
        <p:spPr>
          <a:xfrm>
            <a:off x="8660845" y="188640"/>
            <a:ext cx="318267" cy="459624"/>
          </a:xfrm>
          <a:prstGeom prst="rect">
            <a:avLst/>
          </a:prstGeom>
        </p:spPr>
      </p:pic>
      <p:sp>
        <p:nvSpPr>
          <p:cNvPr id="14"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305991" y="404815"/>
            <a:ext cx="8262453" cy="406844"/>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15"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140432"/>
            <a:ext cx="8528209" cy="5312758"/>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smtClean="0"/>
              <a:t>Second level</a:t>
            </a:r>
          </a:p>
          <a:p>
            <a:pPr lvl="2"/>
            <a:r>
              <a:rPr lang="en-US" dirty="0" smtClean="0"/>
              <a:t>Third level</a:t>
            </a:r>
          </a:p>
          <a:p>
            <a:pPr lvl="3"/>
            <a:r>
              <a:rPr lang="en-US" dirty="0" smtClean="0"/>
              <a:t>Fourth </a:t>
            </a:r>
            <a:r>
              <a:rPr lang="en-US" dirty="0"/>
              <a:t>level</a:t>
            </a:r>
          </a:p>
        </p:txBody>
      </p:sp>
      <p:sp>
        <p:nvSpPr>
          <p:cNvPr id="6" name="Rectangle 5"/>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7" name="Rectangle 6"/>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8" name="Rectangle 7"/>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9" name="Rectangle 8"/>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7" name="Rectangle 16"/>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8" name="Rectangle 17"/>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9" name="Rectangle 18"/>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20" name="Rectangle 19"/>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21" name="Rectangle 20"/>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22" name="Rectangle 21"/>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3" name="Rectangle 22"/>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4" name="Rectangle 23"/>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5" name="Rectangle 24"/>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6" name="Rectangle 25"/>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7" name="Rectangle 26"/>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8" name="Rectangle 27"/>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9" name="Rectangle 28"/>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30" name="Rectangle 29"/>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31" name="Rectangle 30"/>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148553912"/>
      </p:ext>
    </p:extLst>
  </p:cSld>
  <p:clrMap bg1="lt1" tx1="dk1" bg2="lt2" tx2="dk2" accent1="accent1" accent2="accent2" accent3="accent3" accent4="accent4" accent5="accent5" accent6="accent6" hlink="hlink" folHlink="folHlink"/>
  <p:txStyles>
    <p:titleStyle>
      <a:lvl1pPr algn="l" defTabSz="6858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3831"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7663" indent="-173831"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1969" indent="-164306"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257">
          <p15:clr>
            <a:srgbClr val="F26B43"/>
          </p15:clr>
        </p15:guide>
        <p15:guide id="3" pos="7423">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9">
            <a:extLst>
              <a:ext uri="{96DAC541-7B7A-43D3-8B79-37D633B846F1}">
                <asvg:svgBlip xmlns:asvg="http://schemas.microsoft.com/office/drawing/2016/SVG/main" xmlns=""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a16="http://schemas.microsoft.com/office/drawing/2014/main" xmlns="" id="{C3D2EC56-D17C-4A75-8178-C69397BC7353}"/>
              </a:ext>
            </a:extLst>
          </p:cNvPr>
          <p:cNvPicPr>
            <a:picLocks noChangeAspect="1"/>
          </p:cNvPicPr>
          <p:nvPr/>
        </p:nvPicPr>
        <p:blipFill>
          <a:blip r:embed="rId9">
            <a:extLst>
              <a:ext uri="{96DAC541-7B7A-43D3-8B79-37D633B846F1}">
                <asvg:svgBlip xmlns:asvg="http://schemas.microsoft.com/office/drawing/2016/SVG/main" xmlns="" r:embed="rId12"/>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3347152817"/>
      </p:ext>
    </p:extLst>
  </p:cSld>
  <p:clrMap bg1="lt1" tx1="dk1" bg2="lt2" tx2="dk2" accent1="accent1" accent2="accent2" accent3="accent3" accent4="accent4" accent5="accent5" accent6="accent6" hlink="hlink" folHlink="folHlink"/>
  <p:sldLayoutIdLst>
    <p:sldLayoutId id="2147483731" r:id="rId1"/>
    <p:sldLayoutId id="2147483733" r:id="rId2"/>
    <p:sldLayoutId id="2147483734" r:id="rId3"/>
    <p:sldLayoutId id="2147483735" r:id="rId4"/>
    <p:sldLayoutId id="2147483736" r:id="rId5"/>
    <p:sldLayoutId id="2147483737" r:id="rId6"/>
    <p:sldLayoutId id="2147483738" r:id="rId7"/>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ct val="10000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10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24.xml"/><Relationship Id="rId1" Type="http://schemas.openxmlformats.org/officeDocument/2006/relationships/slideLayout" Target="../slideLayouts/slideLayout16.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6.xml"/><Relationship Id="rId4" Type="http://schemas.openxmlformats.org/officeDocument/2006/relationships/comments" Target="../comments/comment1.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rahulviki86/basicdemo.git" TargetMode="External"/><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4892120" y="2435927"/>
            <a:ext cx="2308780" cy="659387"/>
          </a:xfrm>
        </p:spPr>
        <p:txBody>
          <a:bodyPr>
            <a:normAutofit/>
          </a:bodyPr>
          <a:lstStyle/>
          <a:p>
            <a:r>
              <a:rPr lang="en-US" sz="2000" b="0" dirty="0" smtClean="0"/>
              <a:t>Lesson 0</a:t>
            </a:r>
            <a:r>
              <a:rPr lang="en-US" sz="2000" dirty="0" smtClean="0"/>
              <a:t>2</a:t>
            </a:r>
            <a:r>
              <a:rPr lang="en-US" sz="2000" b="0" dirty="0" smtClean="0"/>
              <a:t>-    GIT</a:t>
            </a:r>
            <a:endParaRPr lang="en-US" sz="2000" b="0" dirty="0"/>
          </a:p>
        </p:txBody>
      </p:sp>
      <p:sp>
        <p:nvSpPr>
          <p:cNvPr id="11" name="Title 10"/>
          <p:cNvSpPr>
            <a:spLocks noGrp="1"/>
          </p:cNvSpPr>
          <p:nvPr>
            <p:ph type="title" idx="4294967295"/>
          </p:nvPr>
        </p:nvSpPr>
        <p:spPr>
          <a:xfrm>
            <a:off x="0" y="2223996"/>
            <a:ext cx="2710543" cy="423863"/>
          </a:xfrm>
        </p:spPr>
        <p:txBody>
          <a:bodyPr>
            <a:normAutofit fontScale="90000"/>
          </a:bodyPr>
          <a:lstStyle/>
          <a:p>
            <a:r>
              <a:rPr lang="en-US" sz="3600" dirty="0" smtClean="0"/>
              <a:t>DevOps</a:t>
            </a:r>
            <a:endParaRPr 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Version </a:t>
            </a:r>
            <a:r>
              <a:rPr lang="en-US" sz="1200" dirty="0"/>
              <a:t>control</a:t>
            </a:r>
            <a:r>
              <a:rPr lang="en-US" sz="1200" dirty="0" smtClean="0"/>
              <a:t/>
            </a:r>
            <a:br>
              <a:rPr lang="en-US" sz="1200" dirty="0" smtClean="0"/>
            </a:br>
            <a:r>
              <a:rPr lang="en-US" dirty="0" smtClean="0"/>
              <a:t>How Distributed Version Control-GIT Works</a:t>
            </a:r>
            <a:endParaRPr lang="en-US" sz="2400" dirty="0"/>
          </a:p>
        </p:txBody>
      </p:sp>
      <p:sp>
        <p:nvSpPr>
          <p:cNvPr id="2" name="Content Placeholder 1"/>
          <p:cNvSpPr>
            <a:spLocks noGrp="1"/>
          </p:cNvSpPr>
          <p:nvPr>
            <p:ph idx="1"/>
          </p:nvPr>
        </p:nvSpPr>
        <p:spPr/>
        <p:txBody>
          <a:bodyPr/>
          <a:lstStyle/>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8" y="1377108"/>
            <a:ext cx="8848725" cy="4814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6023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Version </a:t>
            </a:r>
            <a:r>
              <a:rPr lang="en-US" sz="1200" dirty="0"/>
              <a:t>control</a:t>
            </a:r>
            <a:r>
              <a:rPr lang="en-US" sz="1200" dirty="0" smtClean="0"/>
              <a:t/>
            </a:r>
            <a:br>
              <a:rPr lang="en-US" sz="1200" dirty="0" smtClean="0"/>
            </a:br>
            <a:r>
              <a:rPr lang="en-US" dirty="0" smtClean="0"/>
              <a:t>Version Control Parallel Development -GIT </a:t>
            </a:r>
            <a:endParaRPr lang="en-US" sz="2400" dirty="0"/>
          </a:p>
        </p:txBody>
      </p:sp>
      <p:sp>
        <p:nvSpPr>
          <p:cNvPr id="2" name="Content Placeholder 1"/>
          <p:cNvSpPr>
            <a:spLocks noGrp="1"/>
          </p:cNvSpPr>
          <p:nvPr>
            <p:ph idx="1"/>
          </p:nvPr>
        </p:nvSpPr>
        <p:spPr/>
        <p:txBody>
          <a:bodyPr/>
          <a:lstStyle/>
          <a:p>
            <a:r>
              <a:rPr lang="en-US" dirty="0"/>
              <a:t>Version control system helps in parallel development and preventing one user from overwriting the work of </a:t>
            </a:r>
            <a:r>
              <a:rPr lang="en-US" dirty="0" smtClean="0"/>
              <a:t>another</a:t>
            </a:r>
            <a:endParaRPr lang="en-US" dirty="0"/>
          </a:p>
          <a:p>
            <a:r>
              <a:rPr lang="en-US" dirty="0" smtClean="0"/>
              <a:t>Two ways to solve </a:t>
            </a:r>
            <a:r>
              <a:rPr lang="en-US" dirty="0"/>
              <a:t>p</a:t>
            </a:r>
            <a:r>
              <a:rPr lang="en-US" dirty="0" smtClean="0"/>
              <a:t>arallel development problem:</a:t>
            </a:r>
          </a:p>
          <a:p>
            <a:pPr marL="985939" lvl="3" indent="-285750"/>
            <a:r>
              <a:rPr lang="en-US" dirty="0" smtClean="0"/>
              <a:t>Copy-modify-merge –GIT uses this</a:t>
            </a:r>
          </a:p>
          <a:p>
            <a:pPr marL="985939" lvl="3" indent="-285750"/>
            <a:r>
              <a:rPr lang="en-US" dirty="0" smtClean="0"/>
              <a:t>Lock-modify-unlock(practically not possible)</a:t>
            </a:r>
          </a:p>
          <a:p>
            <a:pPr marL="167878" lvl="2" indent="-167878">
              <a:buNone/>
            </a:pPr>
            <a:endParaRPr lang="en-US" dirty="0" smtClean="0"/>
          </a:p>
          <a:p>
            <a:pPr marL="685403" lvl="3"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2611371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Version </a:t>
            </a:r>
            <a:r>
              <a:rPr lang="en-US" sz="1200" dirty="0"/>
              <a:t>control</a:t>
            </a:r>
            <a:r>
              <a:rPr lang="en-US" sz="1200" dirty="0" smtClean="0"/>
              <a:t/>
            </a:r>
            <a:br>
              <a:rPr lang="en-US" sz="1200" dirty="0" smtClean="0"/>
            </a:br>
            <a:r>
              <a:rPr lang="en-US" dirty="0" smtClean="0"/>
              <a:t>Version Control Parallel Development -GIT </a:t>
            </a:r>
            <a:endParaRPr lang="en-US" sz="2400" dirty="0"/>
          </a:p>
        </p:txBody>
      </p:sp>
      <p:sp>
        <p:nvSpPr>
          <p:cNvPr id="2" name="Content Placeholder 1"/>
          <p:cNvSpPr>
            <a:spLocks noGrp="1"/>
          </p:cNvSpPr>
          <p:nvPr>
            <p:ph idx="1"/>
          </p:nvPr>
        </p:nvSpPr>
        <p:spPr/>
        <p:txBody>
          <a:bodyPr/>
          <a:lstStyle/>
          <a:p>
            <a:pPr marL="174625" lvl="1" indent="0">
              <a:buNone/>
            </a:pPr>
            <a:endParaRPr lang="en-US" dirty="0" smtClean="0"/>
          </a:p>
          <a:p>
            <a:endParaRPr lang="en-US" dirty="0" smtClean="0"/>
          </a:p>
          <a:p>
            <a:pPr marL="0" indent="0">
              <a:buNone/>
            </a:pPr>
            <a:endParaRPr lang="en-US" dirty="0" smtClean="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397" y="1493949"/>
            <a:ext cx="8152327" cy="4643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8016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Version </a:t>
            </a:r>
            <a:r>
              <a:rPr lang="en-US" sz="1200" dirty="0"/>
              <a:t>control</a:t>
            </a:r>
            <a:r>
              <a:rPr lang="en-US" sz="1200" dirty="0" smtClean="0"/>
              <a:t/>
            </a:r>
            <a:br>
              <a:rPr lang="en-US" sz="1200" dirty="0" smtClean="0"/>
            </a:br>
            <a:r>
              <a:rPr lang="en-US" dirty="0" smtClean="0"/>
              <a:t>Version Control Parallel Development -GIT </a:t>
            </a:r>
            <a:endParaRPr lang="en-US" sz="2400" dirty="0"/>
          </a:p>
        </p:txBody>
      </p:sp>
      <p:sp>
        <p:nvSpPr>
          <p:cNvPr id="2" name="Content Placeholder 1"/>
          <p:cNvSpPr>
            <a:spLocks noGrp="1"/>
          </p:cNvSpPr>
          <p:nvPr>
            <p:ph idx="1"/>
          </p:nvPr>
        </p:nvSpPr>
        <p:spPr/>
        <p:txBody>
          <a:bodyPr/>
          <a:lstStyle/>
          <a:p>
            <a:pPr marL="174625" lvl="1" indent="0">
              <a:buNone/>
            </a:pPr>
            <a:endParaRPr lang="en-US" dirty="0" smtClean="0"/>
          </a:p>
          <a:p>
            <a:endParaRPr lang="en-US" dirty="0" smtClean="0"/>
          </a:p>
          <a:p>
            <a:pPr marL="0" indent="0">
              <a:buNone/>
            </a:pPr>
            <a:endParaRPr lang="en-US" dirty="0" smtClean="0"/>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639" y="1493949"/>
            <a:ext cx="8165206" cy="486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4118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Version </a:t>
            </a:r>
            <a:r>
              <a:rPr lang="en-US" sz="1200" dirty="0"/>
              <a:t>control</a:t>
            </a:r>
            <a:r>
              <a:rPr lang="en-US" sz="1200" dirty="0" smtClean="0"/>
              <a:t/>
            </a:r>
            <a:br>
              <a:rPr lang="en-US" sz="1200" dirty="0" smtClean="0"/>
            </a:br>
            <a:r>
              <a:rPr lang="en-US" dirty="0" smtClean="0"/>
              <a:t>Version Control Parallel Development -GIT </a:t>
            </a:r>
            <a:endParaRPr lang="en-US" sz="2400" dirty="0"/>
          </a:p>
        </p:txBody>
      </p:sp>
      <p:sp>
        <p:nvSpPr>
          <p:cNvPr id="2" name="Content Placeholder 1"/>
          <p:cNvSpPr>
            <a:spLocks noGrp="1"/>
          </p:cNvSpPr>
          <p:nvPr>
            <p:ph idx="1"/>
          </p:nvPr>
        </p:nvSpPr>
        <p:spPr/>
        <p:txBody>
          <a:bodyPr/>
          <a:lstStyle/>
          <a:p>
            <a:pPr marL="174625" lvl="1" indent="0">
              <a:buNone/>
            </a:pPr>
            <a:endParaRPr lang="en-US" dirty="0" smtClean="0"/>
          </a:p>
          <a:p>
            <a:endParaRPr lang="en-US" dirty="0" smtClean="0"/>
          </a:p>
          <a:p>
            <a:pPr marL="0" indent="0">
              <a:buNone/>
            </a:pPr>
            <a:endParaRPr lang="en-US" dirty="0" smtClean="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003" y="1468192"/>
            <a:ext cx="8087932" cy="481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21650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Version </a:t>
            </a:r>
            <a:r>
              <a:rPr lang="en-US" sz="1200" dirty="0"/>
              <a:t>control</a:t>
            </a:r>
            <a:r>
              <a:rPr lang="en-US" sz="1200" dirty="0" smtClean="0"/>
              <a:t/>
            </a:r>
            <a:br>
              <a:rPr lang="en-US" sz="1200" dirty="0" smtClean="0"/>
            </a:br>
            <a:r>
              <a:rPr lang="en-US" dirty="0" smtClean="0"/>
              <a:t>Version Control Parallel Development -GIT </a:t>
            </a:r>
            <a:endParaRPr lang="en-US" sz="2400" dirty="0"/>
          </a:p>
        </p:txBody>
      </p:sp>
      <p:sp>
        <p:nvSpPr>
          <p:cNvPr id="2" name="Content Placeholder 1"/>
          <p:cNvSpPr>
            <a:spLocks noGrp="1"/>
          </p:cNvSpPr>
          <p:nvPr>
            <p:ph idx="1"/>
          </p:nvPr>
        </p:nvSpPr>
        <p:spPr/>
        <p:txBody>
          <a:bodyPr/>
          <a:lstStyle/>
          <a:p>
            <a:pPr marL="174625" lvl="1" indent="0">
              <a:buNone/>
            </a:pPr>
            <a:endParaRPr lang="en-US" dirty="0" smtClean="0"/>
          </a:p>
          <a:p>
            <a:endParaRPr lang="en-US" dirty="0" smtClean="0"/>
          </a:p>
          <a:p>
            <a:pPr marL="0" indent="0">
              <a:buNone/>
            </a:pPr>
            <a:endParaRPr lang="en-US" dirty="0" smtClean="0"/>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366" y="1496127"/>
            <a:ext cx="8551572" cy="471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5038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Version </a:t>
            </a:r>
            <a:r>
              <a:rPr lang="en-US" sz="1200" dirty="0"/>
              <a:t>control</a:t>
            </a:r>
            <a:r>
              <a:rPr lang="en-US" sz="1200" dirty="0" smtClean="0"/>
              <a:t/>
            </a:r>
            <a:br>
              <a:rPr lang="en-US" sz="1200" dirty="0" smtClean="0"/>
            </a:br>
            <a:r>
              <a:rPr lang="en-US" dirty="0"/>
              <a:t>Parallel </a:t>
            </a:r>
            <a:r>
              <a:rPr lang="en-US" dirty="0" smtClean="0"/>
              <a:t>Development, Copy Modify Merge </a:t>
            </a:r>
            <a:endParaRPr lang="en-US" sz="2400" dirty="0"/>
          </a:p>
        </p:txBody>
      </p:sp>
      <p:sp>
        <p:nvSpPr>
          <p:cNvPr id="2" name="Content Placeholder 1"/>
          <p:cNvSpPr>
            <a:spLocks noGrp="1"/>
          </p:cNvSpPr>
          <p:nvPr>
            <p:ph idx="1"/>
          </p:nvPr>
        </p:nvSpPr>
        <p:spPr/>
        <p:txBody>
          <a:bodyPr/>
          <a:lstStyle/>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810" y="1481070"/>
            <a:ext cx="8284684" cy="4820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46363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Version </a:t>
            </a:r>
            <a:r>
              <a:rPr lang="en-US" sz="1200" dirty="0"/>
              <a:t>control</a:t>
            </a:r>
            <a:r>
              <a:rPr lang="en-US" sz="1200" dirty="0" smtClean="0"/>
              <a:t/>
            </a:r>
            <a:br>
              <a:rPr lang="en-US" sz="1200" dirty="0" smtClean="0"/>
            </a:br>
            <a:r>
              <a:rPr lang="en-US" dirty="0" smtClean="0"/>
              <a:t>Git – Snapshot Storage </a:t>
            </a:r>
            <a:endParaRPr lang="en-US" sz="2400" dirty="0"/>
          </a:p>
        </p:txBody>
      </p:sp>
      <p:sp>
        <p:nvSpPr>
          <p:cNvPr id="2" name="Content Placeholder 1"/>
          <p:cNvSpPr>
            <a:spLocks noGrp="1"/>
          </p:cNvSpPr>
          <p:nvPr>
            <p:ph idx="1"/>
          </p:nvPr>
        </p:nvSpPr>
        <p:spPr/>
        <p:txBody>
          <a:bodyPr/>
          <a:lstStyle/>
          <a:p>
            <a:pPr algn="just"/>
            <a:r>
              <a:rPr lang="en-US" dirty="0" smtClean="0"/>
              <a:t>Snapshot Storage –stores the complete files changed by a commit along with references to files that were not changed by that commit.</a:t>
            </a:r>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882" y="2627290"/>
            <a:ext cx="8203842" cy="3438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8042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Repositories </a:t>
            </a:r>
            <a:r>
              <a:rPr lang="en-US" sz="1200" dirty="0"/>
              <a:t>and Branches</a:t>
            </a:r>
            <a:r>
              <a:rPr lang="en-US" sz="1200" dirty="0" smtClean="0"/>
              <a:t/>
            </a:r>
            <a:br>
              <a:rPr lang="en-US" sz="1200" dirty="0" smtClean="0"/>
            </a:br>
            <a:r>
              <a:rPr lang="en-US" dirty="0" smtClean="0"/>
              <a:t>GIT-Repositories</a:t>
            </a:r>
            <a:endParaRPr lang="en-US" dirty="0"/>
          </a:p>
        </p:txBody>
      </p:sp>
      <p:sp>
        <p:nvSpPr>
          <p:cNvPr id="2" name="Content Placeholder 1"/>
          <p:cNvSpPr>
            <a:spLocks noGrp="1"/>
          </p:cNvSpPr>
          <p:nvPr>
            <p:ph idx="1"/>
          </p:nvPr>
        </p:nvSpPr>
        <p:spPr/>
        <p:txBody>
          <a:bodyPr/>
          <a:lstStyle/>
          <a:p>
            <a:pPr marL="0" indent="0">
              <a:buNone/>
            </a:pPr>
            <a:endParaRPr lang="en-US" dirty="0" smtClean="0"/>
          </a:p>
          <a:p>
            <a:r>
              <a:rPr lang="en-US" dirty="0" smtClean="0"/>
              <a:t>Repositories</a:t>
            </a:r>
            <a:r>
              <a:rPr lang="en-US" dirty="0"/>
              <a:t>:</a:t>
            </a:r>
          </a:p>
          <a:p>
            <a:pPr lvl="3"/>
            <a:r>
              <a:rPr lang="en-US" dirty="0"/>
              <a:t>It is a collection of refs together with an object database containing all objects which are reachable from the refs, possibly accompanied by meta data from one or more porcelains. A repository can share an object database with other repositories via </a:t>
            </a:r>
            <a:r>
              <a:rPr lang="en-US" dirty="0" smtClean="0"/>
              <a:t>alternate </a:t>
            </a:r>
            <a:r>
              <a:rPr lang="en-US" dirty="0"/>
              <a:t>mechanism</a:t>
            </a:r>
            <a:r>
              <a:rPr lang="en-US" dirty="0" smtClean="0"/>
              <a:t>.</a:t>
            </a:r>
          </a:p>
          <a:p>
            <a:pPr lvl="3"/>
            <a:endParaRPr lang="en-US" dirty="0"/>
          </a:p>
          <a:p>
            <a:pPr marL="685403" lvl="3" indent="0">
              <a:buNone/>
            </a:pPr>
            <a:endParaRPr lang="en-US" dirty="0"/>
          </a:p>
          <a:p>
            <a:r>
              <a:rPr lang="en-US" dirty="0"/>
              <a:t>What to store in repositories?</a:t>
            </a:r>
          </a:p>
          <a:p>
            <a:pPr lvl="3"/>
            <a:r>
              <a:rPr lang="en-US" dirty="0"/>
              <a:t>Anything, however any sort of editable files are preferred.</a:t>
            </a:r>
          </a:p>
          <a:p>
            <a:pPr marL="457200" lvl="1" indent="0">
              <a:buNone/>
            </a:pPr>
            <a:endParaRPr lang="en-US" dirty="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14967512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Repositories </a:t>
            </a:r>
            <a:r>
              <a:rPr lang="en-US" sz="1200" dirty="0"/>
              <a:t>and Branches</a:t>
            </a:r>
            <a:r>
              <a:rPr lang="en-US" sz="1200" dirty="0" smtClean="0"/>
              <a:t/>
            </a:r>
            <a:br>
              <a:rPr lang="en-US" sz="1200" dirty="0" smtClean="0"/>
            </a:br>
            <a:r>
              <a:rPr lang="en-US" dirty="0" smtClean="0"/>
              <a:t>Git – Snapshot Storage </a:t>
            </a:r>
            <a:endParaRPr lang="en-US" sz="2400" dirty="0"/>
          </a:p>
        </p:txBody>
      </p:sp>
      <p:sp>
        <p:nvSpPr>
          <p:cNvPr id="2" name="Content Placeholder 1"/>
          <p:cNvSpPr>
            <a:spLocks noGrp="1"/>
          </p:cNvSpPr>
          <p:nvPr>
            <p:ph idx="1"/>
          </p:nvPr>
        </p:nvSpPr>
        <p:spPr/>
        <p:txBody>
          <a:bodyPr/>
          <a:lstStyle/>
          <a:p>
            <a:r>
              <a:rPr lang="en-US" dirty="0" smtClean="0"/>
              <a:t>Creating </a:t>
            </a:r>
            <a:r>
              <a:rPr lang="en-US" dirty="0"/>
              <a:t>repositories :</a:t>
            </a:r>
          </a:p>
          <a:p>
            <a:pPr lvl="3"/>
            <a:r>
              <a:rPr lang="en-US" dirty="0"/>
              <a:t>at default location</a:t>
            </a:r>
          </a:p>
          <a:p>
            <a:pPr lvl="4"/>
            <a:r>
              <a:rPr lang="en-US" dirty="0"/>
              <a:t>git init</a:t>
            </a:r>
          </a:p>
          <a:p>
            <a:pPr lvl="3"/>
            <a:r>
              <a:rPr lang="en-US" dirty="0"/>
              <a:t>at particular location</a:t>
            </a:r>
          </a:p>
          <a:p>
            <a:pPr lvl="4"/>
            <a:r>
              <a:rPr lang="en-US" dirty="0"/>
              <a:t>git init c:/testGIT</a:t>
            </a:r>
          </a:p>
          <a:p>
            <a:pPr lvl="3"/>
            <a:r>
              <a:rPr lang="en-US" dirty="0"/>
              <a:t>Bare repository </a:t>
            </a:r>
          </a:p>
          <a:p>
            <a:pPr lvl="4"/>
            <a:r>
              <a:rPr lang="en-US" dirty="0"/>
              <a:t>git init </a:t>
            </a:r>
            <a:r>
              <a:rPr lang="en-US" dirty="0" smtClean="0"/>
              <a:t>–bare</a:t>
            </a:r>
          </a:p>
          <a:p>
            <a:pPr lvl="2"/>
            <a:endParaRPr lang="en-US" dirty="0" smtClean="0"/>
          </a:p>
          <a:p>
            <a:r>
              <a:rPr lang="en-US" dirty="0"/>
              <a:t>How to get GIT repository:</a:t>
            </a:r>
          </a:p>
          <a:p>
            <a:pPr lvl="3"/>
            <a:r>
              <a:rPr lang="en-US" dirty="0"/>
              <a:t>$ git clone git://git.kernel.org/pub/scm/git/git.git</a:t>
            </a:r>
          </a:p>
          <a:p>
            <a:pPr marL="457200" lvl="1" indent="0">
              <a:buNone/>
            </a:pPr>
            <a:endParaRPr lang="en-US" dirty="0"/>
          </a:p>
          <a:p>
            <a:pPr marL="457200" lvl="1" indent="0">
              <a:buNone/>
            </a:pPr>
            <a:r>
              <a:rPr lang="en-US" dirty="0" smtClean="0"/>
              <a:t>	It </a:t>
            </a:r>
            <a:r>
              <a:rPr lang="en-US" dirty="0"/>
              <a:t>does approx. 225 MB download</a:t>
            </a:r>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3607390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298516" y="1494766"/>
            <a:ext cx="7539198" cy="4643751"/>
          </a:xfrm>
        </p:spPr>
        <p:txBody>
          <a:bodyPr>
            <a:normAutofit/>
          </a:bodyPr>
          <a:lstStyle/>
          <a:p>
            <a:r>
              <a:rPr lang="en-US" dirty="0" smtClean="0"/>
              <a:t>Introduction to GIT</a:t>
            </a:r>
            <a:endParaRPr lang="en-US" dirty="0"/>
          </a:p>
          <a:p>
            <a:r>
              <a:rPr lang="en-US" dirty="0" smtClean="0"/>
              <a:t>Version Control</a:t>
            </a:r>
          </a:p>
          <a:p>
            <a:r>
              <a:rPr lang="en-US" dirty="0" smtClean="0"/>
              <a:t>Repositories </a:t>
            </a:r>
            <a:r>
              <a:rPr lang="en-US" dirty="0"/>
              <a:t>and </a:t>
            </a:r>
            <a:r>
              <a:rPr lang="en-US" dirty="0" smtClean="0"/>
              <a:t>Branches</a:t>
            </a:r>
          </a:p>
          <a:p>
            <a:r>
              <a:rPr lang="en-US" dirty="0" smtClean="0"/>
              <a:t>Working Locally with GIT</a:t>
            </a:r>
          </a:p>
          <a:p>
            <a:r>
              <a:rPr lang="en-US" dirty="0" smtClean="0"/>
              <a:t>Working Remotely with GIT</a:t>
            </a:r>
          </a:p>
          <a:p>
            <a:pPr marL="0" indent="0">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Repositories </a:t>
            </a:r>
            <a:r>
              <a:rPr lang="en-US" sz="1200" dirty="0"/>
              <a:t>and Branches</a:t>
            </a:r>
            <a:r>
              <a:rPr lang="en-US" sz="1200" dirty="0" smtClean="0"/>
              <a:t/>
            </a:r>
            <a:br>
              <a:rPr lang="en-US" sz="1200" dirty="0" smtClean="0"/>
            </a:br>
            <a:r>
              <a:rPr lang="en-US" dirty="0"/>
              <a:t>Repositories and Branches</a:t>
            </a:r>
          </a:p>
        </p:txBody>
      </p:sp>
      <p:sp>
        <p:nvSpPr>
          <p:cNvPr id="2" name="Content Placeholder 1"/>
          <p:cNvSpPr>
            <a:spLocks noGrp="1"/>
          </p:cNvSpPr>
          <p:nvPr>
            <p:ph idx="1"/>
          </p:nvPr>
        </p:nvSpPr>
        <p:spPr>
          <a:xfrm>
            <a:off x="298516" y="1208314"/>
            <a:ext cx="8323934" cy="4930203"/>
          </a:xfrm>
        </p:spPr>
        <p:txBody>
          <a:bodyPr/>
          <a:lstStyle/>
          <a:p>
            <a:pPr marL="0" indent="0">
              <a:buNone/>
            </a:pPr>
            <a:endParaRPr lang="en-US" dirty="0" smtClean="0"/>
          </a:p>
          <a:p>
            <a:r>
              <a:rPr lang="en-US" sz="2400" dirty="0"/>
              <a:t>Branches:</a:t>
            </a:r>
          </a:p>
          <a:p>
            <a:pPr lvl="3"/>
            <a:r>
              <a:rPr lang="en-US" dirty="0"/>
              <a:t>A "branch" is an active line of development. </a:t>
            </a:r>
          </a:p>
          <a:p>
            <a:pPr lvl="3"/>
            <a:r>
              <a:rPr lang="en-US" dirty="0"/>
              <a:t>The most recent commit on a branch is referred to as the tip of that branch. </a:t>
            </a:r>
          </a:p>
          <a:p>
            <a:pPr lvl="3"/>
            <a:r>
              <a:rPr lang="en-US" dirty="0"/>
              <a:t>The tip of the branch is referenced by a branch head, which moves forward as additional development is done on the branch. </a:t>
            </a:r>
          </a:p>
          <a:p>
            <a:pPr lvl="3"/>
            <a:r>
              <a:rPr lang="en-US" dirty="0"/>
              <a:t>A single git repository can track an arbitrary number of branches, but </a:t>
            </a:r>
            <a:r>
              <a:rPr lang="en-US" dirty="0" smtClean="0"/>
              <a:t>working </a:t>
            </a:r>
            <a:r>
              <a:rPr lang="en-US" dirty="0"/>
              <a:t>tree is associated with just one of them (the "current" or "checked out" branch), and HEAD points to that branch</a:t>
            </a:r>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41641395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Repositories </a:t>
            </a:r>
            <a:r>
              <a:rPr lang="en-US" sz="1200" dirty="0"/>
              <a:t>and Branches</a:t>
            </a:r>
            <a:r>
              <a:rPr lang="en-US" sz="1200" dirty="0" smtClean="0"/>
              <a:t/>
            </a:r>
            <a:br>
              <a:rPr lang="en-US" sz="1200" dirty="0" smtClean="0"/>
            </a:br>
            <a:r>
              <a:rPr lang="en-US" dirty="0"/>
              <a:t>Repositories and Branches</a:t>
            </a:r>
            <a:r>
              <a:rPr lang="en-US" dirty="0" smtClean="0"/>
              <a:t> </a:t>
            </a:r>
            <a:endParaRPr lang="en-US" sz="2400" dirty="0"/>
          </a:p>
        </p:txBody>
      </p:sp>
      <p:sp>
        <p:nvSpPr>
          <p:cNvPr id="2" name="Content Placeholder 1"/>
          <p:cNvSpPr>
            <a:spLocks noGrp="1"/>
          </p:cNvSpPr>
          <p:nvPr>
            <p:ph idx="1"/>
          </p:nvPr>
        </p:nvSpPr>
        <p:spPr>
          <a:xfrm>
            <a:off x="298516" y="1306286"/>
            <a:ext cx="8845484" cy="5110843"/>
          </a:xfrm>
        </p:spPr>
        <p:txBody>
          <a:bodyPr>
            <a:normAutofit fontScale="92500" lnSpcReduction="20000"/>
          </a:bodyPr>
          <a:lstStyle/>
          <a:p>
            <a:r>
              <a:rPr lang="en-US" dirty="0" smtClean="0"/>
              <a:t>Getting </a:t>
            </a:r>
            <a:r>
              <a:rPr lang="en-US" dirty="0"/>
              <a:t>different versions of project:</a:t>
            </a:r>
          </a:p>
          <a:p>
            <a:pPr lvl="3"/>
            <a:r>
              <a:rPr lang="en-US" dirty="0"/>
              <a:t>Git is best thought of as a tool for storing the history of a collection of files. It stores the history as a compressed collection of interrelated snapshots of the project’s contents. In git each such version is called a commit.</a:t>
            </a:r>
          </a:p>
          <a:p>
            <a:pPr lvl="3"/>
            <a:r>
              <a:rPr lang="en-US" dirty="0"/>
              <a:t>Those snapshots aren’t necessarily all arranged in a single line from oldest to newest; instead, work may simultaneously proceed along parallel lines of development, called branches, which may merge and diverge.</a:t>
            </a:r>
          </a:p>
          <a:p>
            <a:pPr lvl="3"/>
            <a:r>
              <a:rPr lang="en-US" dirty="0"/>
              <a:t>A single git repository can track development on multiple branches. It does this by keeping a list of </a:t>
            </a:r>
            <a:r>
              <a:rPr lang="en-US" dirty="0" smtClean="0"/>
              <a:t>heads which </a:t>
            </a:r>
            <a:r>
              <a:rPr lang="en-US" dirty="0"/>
              <a:t>reference the latest commit on each branch; the git-branch(1) command shows you the list of branch heads:</a:t>
            </a:r>
          </a:p>
          <a:p>
            <a:pPr lvl="1"/>
            <a:endParaRPr lang="en-US" sz="1600" dirty="0"/>
          </a:p>
          <a:p>
            <a:pPr lvl="1"/>
            <a:r>
              <a:rPr lang="en-US" sz="1600" dirty="0"/>
              <a:t>$ git branch * master</a:t>
            </a:r>
          </a:p>
          <a:p>
            <a:pPr lvl="3"/>
            <a:r>
              <a:rPr lang="en-US" dirty="0"/>
              <a:t>A freshly cloned repository contains a single branch head, by default named "master", with the working directory initialized to the state of the project referred to by that branch head</a:t>
            </a:r>
            <a:r>
              <a:rPr lang="en-US" dirty="0" smtClean="0"/>
              <a:t>.</a:t>
            </a:r>
            <a:endParaRPr lang="en-US" dirty="0"/>
          </a:p>
          <a:p>
            <a:pPr lvl="3"/>
            <a:r>
              <a:rPr lang="en-US" dirty="0"/>
              <a:t>Most projects also use tags. Tags, like heads, are references into the project’s history, and can be listed using thegit-tag(1</a:t>
            </a:r>
            <a:r>
              <a:rPr lang="en-US" dirty="0" smtClean="0"/>
              <a:t>) </a:t>
            </a:r>
            <a:r>
              <a:rPr lang="en-US" dirty="0"/>
              <a:t>command:</a:t>
            </a:r>
          </a:p>
          <a:p>
            <a:pPr lvl="3"/>
            <a:r>
              <a:rPr lang="en-US" dirty="0"/>
              <a:t>$ git tag -l </a:t>
            </a:r>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2950539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Repositories </a:t>
            </a:r>
            <a:r>
              <a:rPr lang="en-US" sz="1200" dirty="0"/>
              <a:t>and Branches </a:t>
            </a:r>
            <a:r>
              <a:rPr lang="en-US" sz="1300" dirty="0"/>
              <a:t/>
            </a:r>
            <a:br>
              <a:rPr lang="en-US" sz="1300" dirty="0"/>
            </a:br>
            <a:r>
              <a:rPr lang="en-US" dirty="0" smtClean="0"/>
              <a:t>Understanding History-Repositories</a:t>
            </a:r>
            <a:endParaRPr lang="en-US" sz="2400" dirty="0"/>
          </a:p>
        </p:txBody>
      </p:sp>
      <p:sp>
        <p:nvSpPr>
          <p:cNvPr id="6" name="Content Placeholder 5"/>
          <p:cNvSpPr>
            <a:spLocks noGrp="1"/>
          </p:cNvSpPr>
          <p:nvPr>
            <p:ph idx="1"/>
          </p:nvPr>
        </p:nvSpPr>
        <p:spPr>
          <a:xfrm>
            <a:off x="298516" y="1094014"/>
            <a:ext cx="8845484" cy="5044503"/>
          </a:xfrm>
        </p:spPr>
        <p:txBody>
          <a:bodyPr>
            <a:normAutofit fontScale="92500" lnSpcReduction="10000"/>
          </a:bodyPr>
          <a:lstStyle/>
          <a:p>
            <a:pPr>
              <a:buFont typeface="Wingdings" pitchFamily="2" charset="2"/>
              <a:buChar char="§"/>
            </a:pPr>
            <a:r>
              <a:rPr lang="en-US" b="0" dirty="0" smtClean="0"/>
              <a:t>Commits:</a:t>
            </a:r>
          </a:p>
          <a:p>
            <a:pPr lvl="1">
              <a:lnSpc>
                <a:spcPct val="100000"/>
              </a:lnSpc>
            </a:pPr>
            <a:r>
              <a:rPr lang="en-US" dirty="0"/>
              <a:t>Every change in the history of a project is represented by a commit. The git-show(1) command shows the most recent commit on the current branch:</a:t>
            </a:r>
          </a:p>
          <a:p>
            <a:pPr lvl="1">
              <a:lnSpc>
                <a:spcPct val="100000"/>
              </a:lnSpc>
            </a:pPr>
            <a:r>
              <a:rPr lang="en-US" dirty="0"/>
              <a:t>$ git </a:t>
            </a:r>
            <a:r>
              <a:rPr lang="en-US" dirty="0" smtClean="0"/>
              <a:t>show</a:t>
            </a:r>
          </a:p>
          <a:p>
            <a:pPr lvl="1">
              <a:lnSpc>
                <a:spcPct val="100000"/>
              </a:lnSpc>
            </a:pPr>
            <a:r>
              <a:rPr lang="en-US" dirty="0"/>
              <a:t>Every commit (except the very first commit in a project) also has a parent commit which shows what happened before this commit. Following the chain of parents will eventually take you back to the beginning of the project.</a:t>
            </a:r>
          </a:p>
          <a:p>
            <a:pPr lvl="1">
              <a:lnSpc>
                <a:spcPct val="100000"/>
              </a:lnSpc>
            </a:pPr>
            <a:r>
              <a:rPr lang="en-US" dirty="0"/>
              <a:t>However, the commits do not form a simple list; git allows lines of development to diverge and then reconverge, and the point where two lines of development reconverge is called a "merge". The commit representing a merge can therefore have more than one parent, with each parent representing the most recent commit on one of the lines of development leading to that point.</a:t>
            </a:r>
          </a:p>
          <a:p>
            <a:pPr lvl="1">
              <a:lnSpc>
                <a:spcPct val="100000"/>
              </a:lnSpc>
            </a:pPr>
            <a:r>
              <a:rPr lang="en-US" dirty="0"/>
              <a:t>The best way to see how this works is using the gitk(1)command; running gitk now on a git repository and looking for merge commits will help understand how the git organizes history.</a:t>
            </a:r>
          </a:p>
          <a:p>
            <a:pPr lvl="1">
              <a:lnSpc>
                <a:spcPct val="100000"/>
              </a:lnSpc>
            </a:pPr>
            <a:r>
              <a:rPr lang="en-US" dirty="0"/>
              <a:t>In the following, </a:t>
            </a:r>
            <a:r>
              <a:rPr lang="en-US" dirty="0" smtClean="0"/>
              <a:t>commit </a:t>
            </a:r>
            <a:r>
              <a:rPr lang="en-US" dirty="0"/>
              <a:t>X is "reachable" from commit Y if commit X is an ancestor of commit Y. Equivalently,  </a:t>
            </a:r>
            <a:r>
              <a:rPr lang="en-US" dirty="0" smtClean="0"/>
              <a:t>Y </a:t>
            </a:r>
            <a:r>
              <a:rPr lang="en-US" dirty="0"/>
              <a:t>is a descendant of X, or that there is a chain of parents leading from commit Y to commit X.</a:t>
            </a:r>
          </a:p>
          <a:p>
            <a:pPr lvl="1">
              <a:lnSpc>
                <a:spcPct val="100000"/>
              </a:lnSpc>
            </a:pPr>
            <a:endParaRPr lang="en-US" b="0" dirty="0"/>
          </a:p>
        </p:txBody>
      </p:sp>
      <p:sp>
        <p:nvSpPr>
          <p:cNvPr id="2" name="Footer Placeholder 1"/>
          <p:cNvSpPr>
            <a:spLocks noGrp="1"/>
          </p:cNvSpPr>
          <p:nvPr>
            <p:ph type="ftr" sz="quarter" idx="4294967295"/>
          </p:nvPr>
        </p:nvSpPr>
        <p:spPr>
          <a:xfrm>
            <a:off x="0" y="6356350"/>
            <a:ext cx="2895600" cy="365125"/>
          </a:xfrm>
          <a:prstGeom prst="rect">
            <a:avLst/>
          </a:prstGeom>
        </p:spPr>
        <p:txBody>
          <a:bodyPr/>
          <a:lstStyle/>
          <a:p>
            <a:r>
              <a:rPr lang="en-US" dirty="0" smtClean="0"/>
              <a:t>Capgemini Public</a:t>
            </a:r>
            <a:endParaRPr lang="en-US" dirty="0"/>
          </a:p>
        </p:txBody>
      </p:sp>
    </p:spTree>
    <p:extLst>
      <p:ext uri="{BB962C8B-B14F-4D97-AF65-F5344CB8AC3E}">
        <p14:creationId xmlns:p14="http://schemas.microsoft.com/office/powerpoint/2010/main" val="10844354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Repositories </a:t>
            </a:r>
            <a:r>
              <a:rPr lang="en-US" sz="1200" dirty="0"/>
              <a:t>and Branches </a:t>
            </a:r>
            <a:r>
              <a:rPr lang="en-US" sz="1300" dirty="0"/>
              <a:t/>
            </a:r>
            <a:br>
              <a:rPr lang="en-US" sz="1300" dirty="0"/>
            </a:br>
            <a:r>
              <a:rPr lang="en-US" dirty="0"/>
              <a:t>Understanding </a:t>
            </a:r>
            <a:r>
              <a:rPr lang="en-US" dirty="0" smtClean="0"/>
              <a:t>History-Trees</a:t>
            </a:r>
            <a:endParaRPr lang="en-US" dirty="0"/>
          </a:p>
        </p:txBody>
      </p:sp>
      <p:sp>
        <p:nvSpPr>
          <p:cNvPr id="6" name="Content Placeholder 5"/>
          <p:cNvSpPr>
            <a:spLocks noGrp="1"/>
          </p:cNvSpPr>
          <p:nvPr>
            <p:ph idx="1"/>
          </p:nvPr>
        </p:nvSpPr>
        <p:spPr>
          <a:xfrm>
            <a:off x="298516" y="1175658"/>
            <a:ext cx="8323934" cy="4962860"/>
          </a:xfrm>
        </p:spPr>
        <p:txBody>
          <a:bodyPr>
            <a:normAutofit/>
          </a:bodyPr>
          <a:lstStyle/>
          <a:p>
            <a:pPr>
              <a:buFont typeface="Wingdings" pitchFamily="2" charset="2"/>
              <a:buChar char="§"/>
            </a:pPr>
            <a:endParaRPr lang="en-US" b="0" dirty="0" smtClean="0"/>
          </a:p>
          <a:p>
            <a:pPr>
              <a:buFont typeface="Wingdings" pitchFamily="2" charset="2"/>
              <a:buChar char="§"/>
            </a:pPr>
            <a:r>
              <a:rPr lang="en-US" b="0" dirty="0" smtClean="0"/>
              <a:t>The </a:t>
            </a:r>
            <a:r>
              <a:rPr lang="en-US" b="0" dirty="0"/>
              <a:t>working tree is </a:t>
            </a:r>
            <a:r>
              <a:rPr lang="en-US" b="0" dirty="0" smtClean="0"/>
              <a:t>the current </a:t>
            </a:r>
            <a:r>
              <a:rPr lang="en-US" b="0" dirty="0"/>
              <a:t>view into the repository. It has all </a:t>
            </a:r>
            <a:r>
              <a:rPr lang="en-US" b="0" dirty="0" smtClean="0"/>
              <a:t>the files from your </a:t>
            </a:r>
            <a:r>
              <a:rPr lang="en-US" b="0" dirty="0"/>
              <a:t>project: the source code, build files, unit tests, and so on.</a:t>
            </a:r>
          </a:p>
          <a:p>
            <a:pPr>
              <a:buFont typeface="Wingdings" pitchFamily="2" charset="2"/>
              <a:buChar char="§"/>
            </a:pPr>
            <a:r>
              <a:rPr lang="en-US" b="0" dirty="0"/>
              <a:t>Some VCSs refer to this as your working copy. People coming to </a:t>
            </a:r>
            <a:r>
              <a:rPr lang="en-US" b="0" dirty="0" smtClean="0"/>
              <a:t>Git for </a:t>
            </a:r>
            <a:r>
              <a:rPr lang="en-US" b="0" dirty="0"/>
              <a:t>the first time from another VCS often have trouble separating </a:t>
            </a:r>
            <a:r>
              <a:rPr lang="en-US" b="0" dirty="0" smtClean="0"/>
              <a:t>the working </a:t>
            </a:r>
            <a:r>
              <a:rPr lang="en-US" b="0" dirty="0"/>
              <a:t>tree from the repository. In a VCS such as Subversion, </a:t>
            </a:r>
            <a:r>
              <a:rPr lang="en-US" b="0" dirty="0" smtClean="0"/>
              <a:t>your repository </a:t>
            </a:r>
            <a:r>
              <a:rPr lang="en-US" b="0" dirty="0"/>
              <a:t>exists “over there” on another server.</a:t>
            </a:r>
          </a:p>
          <a:p>
            <a:pPr>
              <a:buFont typeface="Wingdings" pitchFamily="2" charset="2"/>
              <a:buChar char="§"/>
            </a:pPr>
            <a:r>
              <a:rPr lang="en-US" b="0" dirty="0"/>
              <a:t>In Git, “over there” means in the .git/ directory inside your </a:t>
            </a:r>
            <a:r>
              <a:rPr lang="en-US" b="0" dirty="0" smtClean="0"/>
              <a:t>project’s directory </a:t>
            </a:r>
            <a:r>
              <a:rPr lang="en-US" b="0" dirty="0"/>
              <a:t>on your local computer. This means you can look at the </a:t>
            </a:r>
            <a:r>
              <a:rPr lang="en-US" b="0" dirty="0" smtClean="0"/>
              <a:t>history of </a:t>
            </a:r>
            <a:r>
              <a:rPr lang="en-US" b="0" dirty="0"/>
              <a:t>the repository and see what has changed without having to </a:t>
            </a:r>
            <a:r>
              <a:rPr lang="en-US" b="0" dirty="0" smtClean="0"/>
              <a:t>communicate with </a:t>
            </a:r>
            <a:r>
              <a:rPr lang="en-US" b="0" dirty="0"/>
              <a:t>a repository on another server</a:t>
            </a:r>
            <a:r>
              <a:rPr lang="en-US" b="0" dirty="0" smtClean="0"/>
              <a:t>.</a:t>
            </a:r>
            <a:endParaRPr lang="en-US" b="0" dirty="0"/>
          </a:p>
        </p:txBody>
      </p:sp>
      <p:sp>
        <p:nvSpPr>
          <p:cNvPr id="2" name="Footer Placeholder 1"/>
          <p:cNvSpPr>
            <a:spLocks noGrp="1"/>
          </p:cNvSpPr>
          <p:nvPr>
            <p:ph type="ftr" sz="quarter" idx="4294967295"/>
          </p:nvPr>
        </p:nvSpPr>
        <p:spPr>
          <a:xfrm>
            <a:off x="0" y="6356350"/>
            <a:ext cx="2895600" cy="365125"/>
          </a:xfrm>
          <a:prstGeom prst="rect">
            <a:avLst/>
          </a:prstGeom>
        </p:spPr>
        <p:txBody>
          <a:bodyPr/>
          <a:lstStyle/>
          <a:p>
            <a:r>
              <a:rPr lang="en-US" dirty="0" smtClean="0"/>
              <a:t>Capgemini Public</a:t>
            </a:r>
            <a:endParaRPr lang="en-US" dirty="0"/>
          </a:p>
        </p:txBody>
      </p:sp>
    </p:spTree>
    <p:extLst>
      <p:ext uri="{BB962C8B-B14F-4D97-AF65-F5344CB8AC3E}">
        <p14:creationId xmlns:p14="http://schemas.microsoft.com/office/powerpoint/2010/main" val="1991692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Working Locally with GIT</a:t>
            </a:r>
            <a:r>
              <a:rPr lang="en-US" sz="1200" dirty="0"/>
              <a:t/>
            </a:r>
            <a:br>
              <a:rPr lang="en-US" sz="1200" dirty="0"/>
            </a:br>
            <a:r>
              <a:rPr lang="en-US" dirty="0" smtClean="0"/>
              <a:t>Locally Working with GIT </a:t>
            </a:r>
            <a:endParaRPr lang="en-US" dirty="0"/>
          </a:p>
        </p:txBody>
      </p:sp>
      <p:sp>
        <p:nvSpPr>
          <p:cNvPr id="2" name="Content Placeholder 1"/>
          <p:cNvSpPr>
            <a:spLocks noGrp="1"/>
          </p:cNvSpPr>
          <p:nvPr>
            <p:ph idx="1"/>
          </p:nvPr>
        </p:nvSpPr>
        <p:spPr>
          <a:xfrm>
            <a:off x="309800" y="1494766"/>
            <a:ext cx="8834199" cy="4987677"/>
          </a:xfrm>
        </p:spPr>
        <p:txBody>
          <a:bodyPr/>
          <a:lstStyle/>
          <a:p>
            <a:r>
              <a:rPr lang="en-US" dirty="0" smtClean="0"/>
              <a:t>Download GIT From </a:t>
            </a:r>
          </a:p>
          <a:p>
            <a:pPr marL="0" indent="0">
              <a:buNone/>
            </a:pPr>
            <a:r>
              <a:rPr lang="en-US" dirty="0">
                <a:hlinkClick r:id="rId3"/>
              </a:rPr>
              <a:t>https://</a:t>
            </a:r>
            <a:r>
              <a:rPr lang="en-US" dirty="0" smtClean="0">
                <a:hlinkClick r:id="rId3"/>
              </a:rPr>
              <a:t>git-scm.com/downloads</a:t>
            </a:r>
            <a:endParaRPr lang="en-US" dirty="0" smtClean="0"/>
          </a:p>
          <a:p>
            <a:r>
              <a:rPr lang="en-US" dirty="0" smtClean="0"/>
              <a:t>First Repository :</a:t>
            </a:r>
          </a:p>
          <a:p>
            <a:pPr lvl="3"/>
            <a:r>
              <a:rPr lang="en-US" dirty="0" smtClean="0"/>
              <a:t>Create Empty directory on system myrepoone</a:t>
            </a:r>
          </a:p>
          <a:p>
            <a:pPr lvl="3"/>
            <a:r>
              <a:rPr lang="en-US" dirty="0" smtClean="0"/>
              <a:t>Create a repository </a:t>
            </a:r>
          </a:p>
          <a:p>
            <a:pPr marL="685403" lvl="3" indent="0">
              <a:buNone/>
            </a:pPr>
            <a:r>
              <a:rPr lang="en-US" dirty="0"/>
              <a:t> </a:t>
            </a:r>
            <a:r>
              <a:rPr lang="en-US" dirty="0" smtClean="0"/>
              <a:t>  git init</a:t>
            </a:r>
          </a:p>
          <a:p>
            <a:pPr marL="174625" lvl="1"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307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762" y="3781683"/>
            <a:ext cx="6457749" cy="2356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a:xfrm flipV="1">
            <a:off x="1648496" y="4134118"/>
            <a:ext cx="6078828" cy="1764406"/>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843234" y="3876541"/>
            <a:ext cx="1300766" cy="738664"/>
          </a:xfrm>
          <a:prstGeom prst="rect">
            <a:avLst/>
          </a:prstGeom>
          <a:noFill/>
        </p:spPr>
        <p:txBody>
          <a:bodyPr wrap="square" rtlCol="0">
            <a:spAutoFit/>
          </a:bodyPr>
          <a:lstStyle/>
          <a:p>
            <a:r>
              <a:rPr lang="en-US" sz="1400" dirty="0" smtClean="0">
                <a:solidFill>
                  <a:schemeClr val="tx2">
                    <a:lumMod val="50000"/>
                  </a:schemeClr>
                </a:solidFill>
              </a:rPr>
              <a:t>Checking repository created or not</a:t>
            </a:r>
          </a:p>
        </p:txBody>
      </p:sp>
    </p:spTree>
    <p:extLst>
      <p:ext uri="{BB962C8B-B14F-4D97-AF65-F5344CB8AC3E}">
        <p14:creationId xmlns:p14="http://schemas.microsoft.com/office/powerpoint/2010/main" val="3783345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Working Locally with GIT</a:t>
            </a:r>
            <a:r>
              <a:rPr lang="en-US" sz="1200" dirty="0"/>
              <a:t/>
            </a:r>
            <a:br>
              <a:rPr lang="en-US" sz="1200" dirty="0"/>
            </a:br>
            <a:r>
              <a:rPr lang="en-US" dirty="0" smtClean="0"/>
              <a:t>Locally Working with GIT </a:t>
            </a:r>
            <a:endParaRPr lang="en-US" dirty="0"/>
          </a:p>
        </p:txBody>
      </p:sp>
      <p:sp>
        <p:nvSpPr>
          <p:cNvPr id="2" name="Content Placeholder 1"/>
          <p:cNvSpPr>
            <a:spLocks noGrp="1"/>
          </p:cNvSpPr>
          <p:nvPr>
            <p:ph idx="1"/>
          </p:nvPr>
        </p:nvSpPr>
        <p:spPr/>
        <p:txBody>
          <a:bodyPr/>
          <a:lstStyle/>
          <a:p>
            <a:r>
              <a:rPr lang="en-US" dirty="0" smtClean="0"/>
              <a:t>Setting Name &amp; email Id</a:t>
            </a:r>
          </a:p>
          <a:p>
            <a:pPr lvl="3"/>
            <a:r>
              <a:rPr lang="en-US" dirty="0" smtClean="0"/>
              <a:t>Setting name</a:t>
            </a:r>
          </a:p>
          <a:p>
            <a:pPr marL="0" indent="0">
              <a:buNone/>
            </a:pPr>
            <a:r>
              <a:rPr lang="en-US" dirty="0"/>
              <a:t>git config --global user.name "Rahul Vikash"</a:t>
            </a:r>
            <a:endParaRPr lang="en-US" dirty="0" smtClean="0"/>
          </a:p>
          <a:p>
            <a:pPr lvl="3"/>
            <a:r>
              <a:rPr lang="en-US" dirty="0" smtClean="0"/>
              <a:t>Setting email</a:t>
            </a:r>
          </a:p>
          <a:p>
            <a:pPr marL="0" indent="0">
              <a:buNone/>
            </a:pPr>
            <a:r>
              <a:rPr lang="en-US" dirty="0"/>
              <a:t>$ git config --global </a:t>
            </a:r>
            <a:r>
              <a:rPr lang="en-US" dirty="0" smtClean="0"/>
              <a:t>user. Mail </a:t>
            </a:r>
            <a:r>
              <a:rPr lang="en-US" dirty="0"/>
              <a:t>rahul.vikash@capgemini.com</a:t>
            </a:r>
          </a:p>
          <a:p>
            <a:pPr lvl="1"/>
            <a:r>
              <a:rPr lang="en-US" dirty="0" smtClean="0"/>
              <a:t>Checking configuration </a:t>
            </a:r>
          </a:p>
          <a:p>
            <a:pPr marL="0" indent="0">
              <a:buNone/>
            </a:pPr>
            <a:r>
              <a:rPr lang="en-US" dirty="0"/>
              <a:t>$ </a:t>
            </a:r>
            <a:r>
              <a:rPr lang="en-US" dirty="0" err="1" smtClean="0"/>
              <a:t>git</a:t>
            </a:r>
            <a:r>
              <a:rPr lang="en-US" dirty="0" smtClean="0"/>
              <a:t> </a:t>
            </a:r>
            <a:r>
              <a:rPr lang="en-US" dirty="0"/>
              <a:t>config </a:t>
            </a:r>
            <a:r>
              <a:rPr lang="en-US" dirty="0" smtClean="0"/>
              <a:t>–list</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23" y="3876541"/>
            <a:ext cx="8010994" cy="252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03419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Working Locally with GIT</a:t>
            </a:r>
            <a:r>
              <a:rPr lang="en-US" sz="1200" dirty="0"/>
              <a:t/>
            </a:r>
            <a:br>
              <a:rPr lang="en-US" sz="1200" dirty="0"/>
            </a:br>
            <a:r>
              <a:rPr lang="en-US" dirty="0" smtClean="0"/>
              <a:t>Locally Working with GIT </a:t>
            </a:r>
            <a:endParaRPr lang="en-US" dirty="0"/>
          </a:p>
        </p:txBody>
      </p:sp>
      <p:sp>
        <p:nvSpPr>
          <p:cNvPr id="2" name="Content Placeholder 1"/>
          <p:cNvSpPr>
            <a:spLocks noGrp="1"/>
          </p:cNvSpPr>
          <p:nvPr>
            <p:ph idx="1"/>
          </p:nvPr>
        </p:nvSpPr>
        <p:spPr/>
        <p:txBody>
          <a:bodyPr/>
          <a:lstStyle/>
          <a:p>
            <a:r>
              <a:rPr lang="en-US" dirty="0" smtClean="0"/>
              <a:t>Adding File in repository </a:t>
            </a:r>
          </a:p>
          <a:p>
            <a:pPr marL="0" indent="0">
              <a:buNone/>
            </a:pPr>
            <a:r>
              <a:rPr lang="en-US" dirty="0" smtClean="0"/>
              <a:t>MyFirst.txt</a:t>
            </a:r>
          </a:p>
          <a:p>
            <a:r>
              <a:rPr lang="en-US" dirty="0"/>
              <a:t>C</a:t>
            </a:r>
            <a:r>
              <a:rPr lang="en-US" dirty="0" smtClean="0"/>
              <a:t>heck </a:t>
            </a:r>
          </a:p>
          <a:p>
            <a:pPr marL="0" indent="0">
              <a:buNone/>
            </a:pPr>
            <a:r>
              <a:rPr lang="en-US" dirty="0" smtClean="0"/>
              <a:t>$ ls</a:t>
            </a:r>
          </a:p>
          <a:p>
            <a:r>
              <a:rPr lang="en-US" dirty="0"/>
              <a:t>K</a:t>
            </a:r>
            <a:r>
              <a:rPr lang="en-US" dirty="0" smtClean="0"/>
              <a:t>now the status </a:t>
            </a:r>
          </a:p>
          <a:p>
            <a:pPr marL="0" indent="0">
              <a:buNone/>
            </a:pPr>
            <a:r>
              <a:rPr lang="en-US" dirty="0" smtClean="0"/>
              <a:t> $ git status</a:t>
            </a:r>
          </a:p>
          <a:p>
            <a:r>
              <a:rPr lang="en-US" dirty="0"/>
              <a:t>A</a:t>
            </a:r>
            <a:r>
              <a:rPr lang="en-US" dirty="0" smtClean="0"/>
              <a:t>dd the file in staging </a:t>
            </a:r>
          </a:p>
          <a:p>
            <a:pPr marL="0" indent="0">
              <a:buNone/>
            </a:pPr>
            <a:r>
              <a:rPr lang="en-US" dirty="0" smtClean="0"/>
              <a:t>$ </a:t>
            </a:r>
            <a:r>
              <a:rPr lang="en-US" dirty="0"/>
              <a:t>git add MyFirst.txt</a:t>
            </a:r>
          </a:p>
          <a:p>
            <a:r>
              <a:rPr lang="en-US" dirty="0"/>
              <a:t>C</a:t>
            </a:r>
            <a:r>
              <a:rPr lang="en-US" dirty="0" smtClean="0"/>
              <a:t>ommit in git repository with lock message</a:t>
            </a:r>
          </a:p>
          <a:p>
            <a:pPr marL="0" indent="0">
              <a:buNone/>
            </a:pPr>
            <a:r>
              <a:rPr lang="en-US" dirty="0" smtClean="0"/>
              <a:t>$ </a:t>
            </a:r>
            <a:r>
              <a:rPr lang="en-US" dirty="0"/>
              <a:t>git commit -m "Added MyFirst </a:t>
            </a:r>
            <a:r>
              <a:rPr lang="en-US" dirty="0" smtClean="0"/>
              <a:t>File“</a:t>
            </a:r>
          </a:p>
          <a:p>
            <a:r>
              <a:rPr lang="en-US" dirty="0"/>
              <a:t>S</a:t>
            </a:r>
            <a:r>
              <a:rPr lang="en-US" dirty="0" smtClean="0"/>
              <a:t>ee log </a:t>
            </a:r>
          </a:p>
          <a:p>
            <a:pPr marL="0" indent="0">
              <a:buNone/>
            </a:pPr>
            <a:r>
              <a:rPr lang="en-US" dirty="0" smtClean="0"/>
              <a:t>$ </a:t>
            </a:r>
            <a:r>
              <a:rPr lang="en-US" dirty="0" err="1"/>
              <a:t>git</a:t>
            </a:r>
            <a:r>
              <a:rPr lang="en-US" dirty="0"/>
              <a:t> </a:t>
            </a:r>
            <a:r>
              <a:rPr lang="en-US" dirty="0" smtClean="0"/>
              <a:t>log</a:t>
            </a:r>
          </a:p>
        </p:txBody>
      </p:sp>
    </p:spTree>
    <p:extLst>
      <p:ext uri="{BB962C8B-B14F-4D97-AF65-F5344CB8AC3E}">
        <p14:creationId xmlns:p14="http://schemas.microsoft.com/office/powerpoint/2010/main" val="41797143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Working Locally with GIT</a:t>
            </a:r>
            <a:r>
              <a:rPr lang="en-US" sz="1200" dirty="0"/>
              <a:t/>
            </a:r>
            <a:br>
              <a:rPr lang="en-US" sz="1200" dirty="0"/>
            </a:br>
            <a:r>
              <a:rPr lang="en-US" dirty="0" smtClean="0"/>
              <a:t>Locally Working with GIT </a:t>
            </a:r>
            <a:endParaRPr lang="en-US" dirty="0"/>
          </a:p>
        </p:txBody>
      </p:sp>
      <p:sp>
        <p:nvSpPr>
          <p:cNvPr id="2" name="Content Placeholder 1"/>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327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245" y="1405810"/>
            <a:ext cx="8203842"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15243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Working Locally with GIT</a:t>
            </a:r>
            <a:r>
              <a:rPr lang="en-US" sz="1200" dirty="0"/>
              <a:t/>
            </a:r>
            <a:br>
              <a:rPr lang="en-US" sz="1200" dirty="0"/>
            </a:br>
            <a:r>
              <a:rPr lang="en-US" dirty="0" smtClean="0"/>
              <a:t>Locally Working with GIT-  </a:t>
            </a:r>
            <a:endParaRPr lang="en-US" dirty="0"/>
          </a:p>
        </p:txBody>
      </p:sp>
      <p:sp>
        <p:nvSpPr>
          <p:cNvPr id="2" name="Content Placeholder 1"/>
          <p:cNvSpPr>
            <a:spLocks noGrp="1"/>
          </p:cNvSpPr>
          <p:nvPr>
            <p:ph idx="1"/>
          </p:nvPr>
        </p:nvSpPr>
        <p:spPr>
          <a:xfrm>
            <a:off x="309800" y="1094014"/>
            <a:ext cx="8834199" cy="5044503"/>
          </a:xfrm>
        </p:spPr>
        <p:txBody>
          <a:bodyPr>
            <a:normAutofit fontScale="62500" lnSpcReduction="20000"/>
          </a:bodyPr>
          <a:lstStyle/>
          <a:p>
            <a:pPr marL="0" indent="0">
              <a:buNone/>
            </a:pPr>
            <a:r>
              <a:rPr lang="en-US" sz="2900" dirty="0" smtClean="0"/>
              <a:t>Adding new data in MyFirst.txt</a:t>
            </a:r>
          </a:p>
          <a:p>
            <a:pPr marL="0" indent="0">
              <a:buNone/>
            </a:pPr>
            <a:r>
              <a:rPr lang="en-US" sz="2900" dirty="0" smtClean="0"/>
              <a:t>Now checking status $git status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Commit $ </a:t>
            </a:r>
            <a:r>
              <a:rPr lang="en-US" dirty="0"/>
              <a:t>git commit -am "Added New MyFirst </a:t>
            </a:r>
            <a:r>
              <a:rPr lang="en-US" dirty="0" smtClean="0"/>
              <a:t>File“</a:t>
            </a:r>
          </a:p>
          <a:p>
            <a:pPr marL="0" indent="0">
              <a:buNone/>
            </a:pPr>
            <a:r>
              <a:rPr lang="en-US" dirty="0" smtClean="0"/>
              <a:t>Again check log --$git log</a:t>
            </a:r>
            <a:endParaRPr lang="en-US" dirty="0"/>
          </a:p>
          <a:p>
            <a:pPr marL="0" indent="0">
              <a:buNone/>
            </a:pPr>
            <a:endParaRPr lang="en-US" dirty="0" smtClean="0"/>
          </a:p>
          <a:p>
            <a:pPr marL="0" indent="0">
              <a:buNone/>
            </a:pPr>
            <a:r>
              <a:rPr lang="en-US" dirty="0" smtClean="0"/>
              <a:t> </a:t>
            </a:r>
            <a:endParaRPr lang="en-US" dirty="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831" y="2083024"/>
            <a:ext cx="7864421" cy="2603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04546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Working Locally with GIT</a:t>
            </a:r>
            <a:r>
              <a:rPr lang="en-US" sz="1200" dirty="0"/>
              <a:t/>
            </a:r>
            <a:br>
              <a:rPr lang="en-US" sz="1200" dirty="0"/>
            </a:br>
            <a:r>
              <a:rPr lang="en-US" dirty="0" smtClean="0"/>
              <a:t>Locally Working with GIT-  </a:t>
            </a:r>
            <a:endParaRPr lang="en-US" dirty="0"/>
          </a:p>
        </p:txBody>
      </p:sp>
      <p:sp>
        <p:nvSpPr>
          <p:cNvPr id="2" name="Content Placeholder 1"/>
          <p:cNvSpPr>
            <a:spLocks noGrp="1"/>
          </p:cNvSpPr>
          <p:nvPr>
            <p:ph idx="1"/>
          </p:nvPr>
        </p:nvSpPr>
        <p:spPr>
          <a:xfrm>
            <a:off x="298516" y="1494766"/>
            <a:ext cx="8845484" cy="4687092"/>
          </a:xfrm>
        </p:spPr>
        <p:txBody>
          <a:bodyPr/>
          <a:lstStyle/>
          <a:p>
            <a:r>
              <a:rPr lang="en-US" dirty="0" smtClean="0"/>
              <a:t> To check which line has  changed </a:t>
            </a:r>
          </a:p>
          <a:p>
            <a:pPr marL="0" indent="0">
              <a:buNone/>
            </a:pPr>
            <a:r>
              <a:rPr lang="en-US" dirty="0"/>
              <a:t> </a:t>
            </a:r>
            <a:r>
              <a:rPr lang="en-US" dirty="0" smtClean="0"/>
              <a:t>  		$ </a:t>
            </a:r>
            <a:r>
              <a:rPr lang="en-US" dirty="0"/>
              <a:t>git commit </a:t>
            </a:r>
            <a:r>
              <a:rPr lang="en-US" dirty="0" smtClean="0"/>
              <a:t>- -amend</a:t>
            </a:r>
          </a:p>
          <a:p>
            <a:r>
              <a:rPr lang="en-US" dirty="0" smtClean="0"/>
              <a:t>Add one more file –MyJava.txt</a:t>
            </a:r>
          </a:p>
          <a:p>
            <a:r>
              <a:rPr lang="en-US" dirty="0" smtClean="0"/>
              <a:t>Unstage the One File </a:t>
            </a:r>
          </a:p>
          <a:p>
            <a:pPr marL="0" indent="0">
              <a:buNone/>
            </a:pPr>
            <a:r>
              <a:rPr lang="en-US" dirty="0" smtClean="0"/>
              <a:t>		$ </a:t>
            </a:r>
            <a:r>
              <a:rPr lang="en-US" dirty="0"/>
              <a:t>git reset HEAD </a:t>
            </a:r>
            <a:r>
              <a:rPr lang="en-US" dirty="0" smtClean="0"/>
              <a:t>MyFirst.txt</a:t>
            </a:r>
          </a:p>
          <a:p>
            <a:r>
              <a:rPr lang="en-US" dirty="0" smtClean="0"/>
              <a:t>Unchanged the work done --</a:t>
            </a:r>
            <a:r>
              <a:rPr lang="en-US" dirty="0"/>
              <a:t>$ git checkout -- </a:t>
            </a:r>
            <a:r>
              <a:rPr lang="en-US" dirty="0" smtClean="0"/>
              <a:t>MyJava.txt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60" y="3853543"/>
            <a:ext cx="7684461" cy="2328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2226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smtClean="0"/>
              <a:t>Introduction  </a:t>
            </a:r>
            <a:r>
              <a:rPr lang="en-US" sz="1200" dirty="0" smtClean="0"/>
              <a:t>to Git</a:t>
            </a:r>
            <a:br>
              <a:rPr lang="en-US" sz="1200" dirty="0" smtClean="0"/>
            </a:br>
            <a:r>
              <a:rPr lang="en-US" dirty="0" smtClean="0"/>
              <a:t>Introduction</a:t>
            </a:r>
            <a:endParaRPr lang="en-US" sz="2400" dirty="0"/>
          </a:p>
        </p:txBody>
      </p:sp>
      <p:sp>
        <p:nvSpPr>
          <p:cNvPr id="2" name="Content Placeholder 1"/>
          <p:cNvSpPr>
            <a:spLocks noGrp="1"/>
          </p:cNvSpPr>
          <p:nvPr>
            <p:ph idx="1"/>
          </p:nvPr>
        </p:nvSpPr>
        <p:spPr/>
        <p:txBody>
          <a:bodyPr/>
          <a:lstStyle/>
          <a:p>
            <a:r>
              <a:rPr lang="en-US" sz="2000" dirty="0" smtClean="0"/>
              <a:t>Initially developed by Linus Torvalds, Git is a distributed version control system</a:t>
            </a:r>
          </a:p>
          <a:p>
            <a:pPr marL="0" indent="0" algn="just">
              <a:buNone/>
            </a:pPr>
            <a:endParaRPr lang="en-US" sz="2000" dirty="0" smtClean="0"/>
          </a:p>
          <a:p>
            <a:pPr algn="just"/>
            <a:r>
              <a:rPr lang="en-US" sz="2000" dirty="0"/>
              <a:t>Git is </a:t>
            </a:r>
            <a:r>
              <a:rPr lang="en-US" sz="2000" dirty="0" smtClean="0"/>
              <a:t>a distributed </a:t>
            </a:r>
            <a:r>
              <a:rPr lang="en-US" sz="2000" dirty="0"/>
              <a:t>revision control and source code management (SCM) system with an emphasis on speed, data integrity and support for distributed, non-linear </a:t>
            </a:r>
            <a:r>
              <a:rPr lang="en-US" sz="2000" dirty="0" smtClean="0"/>
              <a:t>workflows</a:t>
            </a:r>
          </a:p>
          <a:p>
            <a:pPr marL="0" indent="0" algn="just">
              <a:buNone/>
            </a:pPr>
            <a:endParaRPr lang="en-US" sz="2000" dirty="0"/>
          </a:p>
          <a:p>
            <a:pPr algn="just"/>
            <a:r>
              <a:rPr lang="en-US" sz="2000" dirty="0"/>
              <a:t>As with most other distributed revision control systems, and unlike most client–server systems, every Git working directory is a full-fledged repository with complete history and full version-tracking capabilities, independent of network access or a central server. Like the Linux kernel, Git is free software distributed under the terms of the GNU General Public License version </a:t>
            </a:r>
            <a:r>
              <a:rPr lang="en-US" sz="2000" dirty="0" smtClean="0"/>
              <a:t>2</a:t>
            </a:r>
            <a:endParaRPr lang="en-US" sz="2000" dirty="0"/>
          </a:p>
          <a:p>
            <a:endParaRPr lang="en-US" dirty="0" smtClean="0"/>
          </a:p>
          <a:p>
            <a:pPr marL="0" indent="0">
              <a:buNone/>
            </a:pPr>
            <a:endParaRPr lang="en-US" dirty="0" smtClean="0"/>
          </a:p>
        </p:txBody>
      </p:sp>
    </p:spTree>
    <p:extLst>
      <p:ext uri="{BB962C8B-B14F-4D97-AF65-F5344CB8AC3E}">
        <p14:creationId xmlns:p14="http://schemas.microsoft.com/office/powerpoint/2010/main" val="13027899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Working </a:t>
            </a:r>
            <a:r>
              <a:rPr lang="en-US" sz="1200" dirty="0" smtClean="0"/>
              <a:t>Locally with GIT</a:t>
            </a:r>
            <a:r>
              <a:rPr lang="en-US" sz="1200" dirty="0"/>
              <a:t/>
            </a:r>
            <a:br>
              <a:rPr lang="en-US" sz="1200" dirty="0"/>
            </a:br>
            <a:r>
              <a:rPr lang="en-US" dirty="0" smtClean="0"/>
              <a:t>Locally Working with GIT </a:t>
            </a:r>
            <a:endParaRPr lang="en-US" dirty="0"/>
          </a:p>
        </p:txBody>
      </p:sp>
      <p:sp>
        <p:nvSpPr>
          <p:cNvPr id="2" name="Content Placeholder 1"/>
          <p:cNvSpPr>
            <a:spLocks noGrp="1"/>
          </p:cNvSpPr>
          <p:nvPr>
            <p:ph idx="1"/>
          </p:nvPr>
        </p:nvSpPr>
        <p:spPr/>
        <p:txBody>
          <a:bodyPr/>
          <a:lstStyle/>
          <a:p>
            <a:r>
              <a:rPr lang="en-US" dirty="0"/>
              <a:t> </a:t>
            </a:r>
            <a:r>
              <a:rPr lang="en-US" dirty="0" smtClean="0"/>
              <a:t>Multiple Reset for n </a:t>
            </a:r>
            <a:r>
              <a:rPr lang="en-US" dirty="0"/>
              <a:t>n</a:t>
            </a:r>
            <a:r>
              <a:rPr lang="en-US" dirty="0" smtClean="0"/>
              <a:t>umber of file ,Goes to last commit </a:t>
            </a:r>
          </a:p>
          <a:p>
            <a:pPr marL="0" indent="0">
              <a:buNone/>
            </a:pPr>
            <a:r>
              <a:rPr lang="en-US" dirty="0"/>
              <a:t>$ git reset -- hard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27773718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Working Remotely  with GIT</a:t>
            </a:r>
            <a:r>
              <a:rPr lang="en-US" sz="1200" dirty="0"/>
              <a:t/>
            </a:r>
            <a:br>
              <a:rPr lang="en-US" sz="1200" dirty="0"/>
            </a:br>
            <a:r>
              <a:rPr lang="en-US" dirty="0" smtClean="0"/>
              <a:t>Remotely Working with GIT </a:t>
            </a:r>
            <a:endParaRPr lang="en-US" dirty="0"/>
          </a:p>
        </p:txBody>
      </p:sp>
      <p:sp>
        <p:nvSpPr>
          <p:cNvPr id="2" name="Content Placeholder 1"/>
          <p:cNvSpPr>
            <a:spLocks noGrp="1"/>
          </p:cNvSpPr>
          <p:nvPr>
            <p:ph idx="1"/>
          </p:nvPr>
        </p:nvSpPr>
        <p:spPr/>
        <p:txBody>
          <a:bodyPr/>
          <a:lstStyle/>
          <a:p>
            <a:pPr marL="0" indent="0">
              <a:buNone/>
            </a:pPr>
            <a:r>
              <a:rPr lang="en-US" dirty="0" smtClean="0"/>
              <a:t>Adding </a:t>
            </a:r>
            <a:r>
              <a:rPr lang="en-US" dirty="0" err="1" smtClean="0"/>
              <a:t>MyFirst.Java</a:t>
            </a:r>
            <a:r>
              <a:rPr lang="en-US" dirty="0" smtClean="0"/>
              <a:t> in Remote Repository </a:t>
            </a:r>
          </a:p>
          <a:p>
            <a:pPr marL="0" indent="0">
              <a:buNone/>
            </a:pPr>
            <a:r>
              <a:rPr lang="en-US" dirty="0"/>
              <a:t>Create account in : https://github.com</a:t>
            </a:r>
            <a:endParaRPr lang="en-US" dirty="0" smtClean="0"/>
          </a:p>
          <a:p>
            <a:pPr marL="0" indent="0">
              <a:buNone/>
            </a:pPr>
            <a:endParaRPr lang="en-US" dirty="0" smtClean="0"/>
          </a:p>
          <a:p>
            <a:pPr marL="0" indent="0">
              <a:buNone/>
            </a:pPr>
            <a:r>
              <a:rPr lang="en-US" dirty="0" smtClean="0"/>
              <a:t>$ </a:t>
            </a:r>
            <a:r>
              <a:rPr lang="en-US" dirty="0" err="1"/>
              <a:t>git</a:t>
            </a:r>
            <a:r>
              <a:rPr lang="en-US" dirty="0"/>
              <a:t> </a:t>
            </a:r>
            <a:r>
              <a:rPr lang="en-US" dirty="0" err="1"/>
              <a:t>init</a:t>
            </a:r>
            <a:endParaRPr lang="en-US" dirty="0"/>
          </a:p>
          <a:p>
            <a:pPr marL="0" indent="0">
              <a:buNone/>
            </a:pPr>
            <a:r>
              <a:rPr lang="en-US" dirty="0"/>
              <a:t>$ </a:t>
            </a:r>
            <a:r>
              <a:rPr lang="en-US" dirty="0" err="1"/>
              <a:t>git</a:t>
            </a:r>
            <a:r>
              <a:rPr lang="en-US" dirty="0"/>
              <a:t> add MyFirst.java</a:t>
            </a:r>
          </a:p>
          <a:p>
            <a:pPr marL="0" indent="0">
              <a:buNone/>
            </a:pPr>
            <a:r>
              <a:rPr lang="en-US" dirty="0"/>
              <a:t>$ </a:t>
            </a:r>
            <a:r>
              <a:rPr lang="en-US" dirty="0" err="1"/>
              <a:t>git</a:t>
            </a:r>
            <a:r>
              <a:rPr lang="en-US" dirty="0"/>
              <a:t> commit -m "first commit"</a:t>
            </a:r>
          </a:p>
          <a:p>
            <a:pPr marL="0" indent="0">
              <a:buNone/>
            </a:pPr>
            <a:r>
              <a:rPr lang="en-US" dirty="0" smtClean="0"/>
              <a:t>$ </a:t>
            </a:r>
            <a:r>
              <a:rPr lang="en-US" dirty="0" err="1"/>
              <a:t>git</a:t>
            </a:r>
            <a:r>
              <a:rPr lang="en-US" dirty="0"/>
              <a:t> remote add origin </a:t>
            </a:r>
            <a:r>
              <a:rPr lang="en-US" dirty="0">
                <a:hlinkClick r:id="rId3"/>
              </a:rPr>
              <a:t>https://</a:t>
            </a:r>
            <a:r>
              <a:rPr lang="en-US" dirty="0" smtClean="0">
                <a:hlinkClick r:id="rId3"/>
              </a:rPr>
              <a:t>github.com/rahulviki86/basicdemo.git</a:t>
            </a:r>
            <a:endParaRPr lang="en-US" dirty="0" smtClean="0"/>
          </a:p>
          <a:p>
            <a:pPr marL="0" indent="0">
              <a:buNone/>
            </a:pPr>
            <a:r>
              <a:rPr lang="en-US" dirty="0"/>
              <a:t>$ </a:t>
            </a:r>
            <a:r>
              <a:rPr lang="en-US" dirty="0" err="1"/>
              <a:t>git</a:t>
            </a:r>
            <a:r>
              <a:rPr lang="en-US" dirty="0"/>
              <a:t> push -u origin master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cxnSp>
        <p:nvCxnSpPr>
          <p:cNvPr id="4" name="Straight Arrow Connector 3"/>
          <p:cNvCxnSpPr/>
          <p:nvPr/>
        </p:nvCxnSpPr>
        <p:spPr>
          <a:xfrm flipV="1">
            <a:off x="5847008" y="2588654"/>
            <a:ext cx="940158" cy="1107583"/>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787166" y="2240924"/>
            <a:ext cx="1326524" cy="307777"/>
          </a:xfrm>
          <a:prstGeom prst="rect">
            <a:avLst/>
          </a:prstGeom>
          <a:noFill/>
        </p:spPr>
        <p:txBody>
          <a:bodyPr wrap="square" rtlCol="0">
            <a:spAutoFit/>
          </a:bodyPr>
          <a:lstStyle/>
          <a:p>
            <a:r>
              <a:rPr lang="en-US" sz="1400" dirty="0" smtClean="0">
                <a:solidFill>
                  <a:schemeClr val="tx2">
                    <a:lumMod val="50000"/>
                  </a:schemeClr>
                </a:solidFill>
              </a:rPr>
              <a:t>User ID</a:t>
            </a:r>
          </a:p>
        </p:txBody>
      </p:sp>
      <p:cxnSp>
        <p:nvCxnSpPr>
          <p:cNvPr id="8" name="Straight Arrow Connector 7"/>
          <p:cNvCxnSpPr/>
          <p:nvPr/>
        </p:nvCxnSpPr>
        <p:spPr>
          <a:xfrm flipV="1">
            <a:off x="7263685" y="2884868"/>
            <a:ext cx="502276" cy="811369"/>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765961" y="2548701"/>
            <a:ext cx="1068946" cy="523220"/>
          </a:xfrm>
          <a:prstGeom prst="rect">
            <a:avLst/>
          </a:prstGeom>
          <a:noFill/>
        </p:spPr>
        <p:txBody>
          <a:bodyPr wrap="square" rtlCol="0">
            <a:spAutoFit/>
          </a:bodyPr>
          <a:lstStyle/>
          <a:p>
            <a:r>
              <a:rPr lang="en-US" sz="1400" dirty="0" smtClean="0">
                <a:solidFill>
                  <a:schemeClr val="tx2">
                    <a:lumMod val="50000"/>
                  </a:schemeClr>
                </a:solidFill>
              </a:rPr>
              <a:t>Repository Name</a:t>
            </a:r>
          </a:p>
        </p:txBody>
      </p:sp>
    </p:spTree>
    <p:extLst>
      <p:ext uri="{BB962C8B-B14F-4D97-AF65-F5344CB8AC3E}">
        <p14:creationId xmlns:p14="http://schemas.microsoft.com/office/powerpoint/2010/main" val="32747751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a:t>2.5: Working Remotely  with GIT</a:t>
            </a:r>
            <a:r>
              <a:rPr lang="en-US" dirty="0" smtClean="0"/>
              <a:t/>
            </a:r>
            <a:br>
              <a:rPr lang="en-US" dirty="0" smtClean="0"/>
            </a:br>
            <a:r>
              <a:rPr lang="en-US" dirty="0" smtClean="0"/>
              <a:t>Remotely </a:t>
            </a:r>
            <a:r>
              <a:rPr lang="en-US" dirty="0"/>
              <a:t>Working with GIT</a:t>
            </a:r>
          </a:p>
        </p:txBody>
      </p:sp>
      <p:sp>
        <p:nvSpPr>
          <p:cNvPr id="3" name="Content Placeholder 2"/>
          <p:cNvSpPr>
            <a:spLocks noGrp="1"/>
          </p:cNvSpPr>
          <p:nvPr>
            <p:ph idx="1"/>
          </p:nvPr>
        </p:nvSpPr>
        <p:spPr/>
        <p:txBody>
          <a:bodyPr/>
          <a:lstStyle/>
          <a:p>
            <a:pPr marL="0" indent="0">
              <a:buNone/>
            </a:pPr>
            <a:r>
              <a:rPr lang="en-US" dirty="0" smtClean="0"/>
              <a:t>After running </a:t>
            </a:r>
          </a:p>
          <a:p>
            <a:pPr marL="0" indent="0">
              <a:buNone/>
            </a:pPr>
            <a:r>
              <a:rPr lang="en-US" dirty="0"/>
              <a:t>$ </a:t>
            </a:r>
            <a:r>
              <a:rPr lang="en-US" dirty="0" err="1"/>
              <a:t>git</a:t>
            </a:r>
            <a:r>
              <a:rPr lang="en-US" dirty="0"/>
              <a:t> push -u origin </a:t>
            </a:r>
            <a:r>
              <a:rPr lang="en-US" dirty="0" smtClean="0"/>
              <a:t>master – Ask for username &amp; Password</a:t>
            </a:r>
            <a:endParaRPr lang="en-US" dirty="0"/>
          </a:p>
          <a:p>
            <a:pPr marL="0" indent="0">
              <a:buNone/>
            </a:pPr>
            <a:r>
              <a:rPr lang="en-US" dirty="0" smtClean="0"/>
              <a:t> </a:t>
            </a:r>
          </a:p>
          <a:p>
            <a:pPr marL="0" indent="0">
              <a:buNone/>
            </a:pPr>
            <a:endParaRPr lang="en-US" dirty="0"/>
          </a:p>
          <a:p>
            <a:pPr marL="0" indent="0">
              <a:buNone/>
            </a:pP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12" y="2279561"/>
            <a:ext cx="7701566" cy="3503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40317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smtClean="0"/>
              <a:t>Working </a:t>
            </a:r>
            <a:r>
              <a:rPr lang="en-US" sz="1200" dirty="0"/>
              <a:t>Remotely  with GIT</a:t>
            </a:r>
            <a:r>
              <a:rPr lang="en-US" dirty="0" smtClean="0"/>
              <a:t/>
            </a:r>
            <a:br>
              <a:rPr lang="en-US" dirty="0" smtClean="0"/>
            </a:br>
            <a:r>
              <a:rPr lang="en-US" dirty="0" smtClean="0"/>
              <a:t>Remotely </a:t>
            </a:r>
            <a:r>
              <a:rPr lang="en-US" dirty="0"/>
              <a:t>Working with GIT</a:t>
            </a:r>
          </a:p>
        </p:txBody>
      </p:sp>
      <p:sp>
        <p:nvSpPr>
          <p:cNvPr id="3" name="Content Placeholder 2"/>
          <p:cNvSpPr>
            <a:spLocks noGrp="1"/>
          </p:cNvSpPr>
          <p:nvPr>
            <p:ph idx="1"/>
          </p:nvPr>
        </p:nvSpPr>
        <p:spPr/>
        <p:txBody>
          <a:bodyPr/>
          <a:lstStyle/>
          <a:p>
            <a:pPr marL="0" indent="0">
              <a:buNone/>
            </a:pPr>
            <a:r>
              <a:rPr lang="en-US" dirty="0" smtClean="0"/>
              <a:t>Added in the Remote Repository </a:t>
            </a:r>
          </a:p>
          <a:p>
            <a:pPr marL="0" indent="0">
              <a:buNone/>
            </a:pPr>
            <a:r>
              <a:rPr lang="en-US" dirty="0" smtClean="0"/>
              <a:t> </a:t>
            </a:r>
          </a:p>
          <a:p>
            <a:pPr marL="0" indent="0">
              <a:buNone/>
            </a:pPr>
            <a:endParaRPr lang="en-US" dirty="0"/>
          </a:p>
          <a:p>
            <a:pPr marL="0" indent="0">
              <a:buNone/>
            </a:pPr>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733" y="1905469"/>
            <a:ext cx="7972022"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5208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Working Remotely  with GIT</a:t>
            </a:r>
            <a:r>
              <a:rPr lang="en-US" sz="1200" dirty="0"/>
              <a:t/>
            </a:r>
            <a:br>
              <a:rPr lang="en-US" sz="1200" dirty="0"/>
            </a:br>
            <a:r>
              <a:rPr lang="en-US" dirty="0" smtClean="0"/>
              <a:t>Remotely Working with GIT </a:t>
            </a:r>
            <a:endParaRPr lang="en-US" dirty="0"/>
          </a:p>
        </p:txBody>
      </p:sp>
      <p:sp>
        <p:nvSpPr>
          <p:cNvPr id="2" name="Content Placeholder 1"/>
          <p:cNvSpPr>
            <a:spLocks noGrp="1"/>
          </p:cNvSpPr>
          <p:nvPr>
            <p:ph idx="1"/>
          </p:nvPr>
        </p:nvSpPr>
        <p:spPr/>
        <p:txBody>
          <a:bodyPr>
            <a:normAutofit lnSpcReduction="10000"/>
          </a:bodyPr>
          <a:lstStyle/>
          <a:p>
            <a:r>
              <a:rPr lang="en-US" dirty="0" err="1" smtClean="0"/>
              <a:t>Cloneing</a:t>
            </a:r>
            <a:r>
              <a:rPr lang="en-US" dirty="0" smtClean="0"/>
              <a:t> the data ----</a:t>
            </a:r>
            <a:r>
              <a:rPr lang="en-US" dirty="0" err="1" smtClean="0"/>
              <a:t>git</a:t>
            </a:r>
            <a:r>
              <a:rPr lang="en-US" dirty="0" smtClean="0"/>
              <a:t> </a:t>
            </a:r>
            <a:r>
              <a:rPr lang="en-US" dirty="0"/>
              <a:t>clone &lt;repo&gt; &lt;directory</a:t>
            </a:r>
            <a:r>
              <a:rPr lang="en-US" dirty="0" smtClean="0"/>
              <a:t>&gt;</a:t>
            </a:r>
          </a:p>
          <a:p>
            <a:pPr marL="0" indent="0">
              <a:buNone/>
            </a:pPr>
            <a:endParaRPr lang="en-US" dirty="0" smtClean="0"/>
          </a:p>
          <a:p>
            <a:pPr lvl="1" fontAlgn="base"/>
            <a:r>
              <a:rPr lang="en-US" dirty="0" smtClean="0"/>
              <a:t>When you run </a:t>
            </a:r>
            <a:r>
              <a:rPr lang="en-US" dirty="0" err="1" smtClean="0"/>
              <a:t>git</a:t>
            </a:r>
            <a:r>
              <a:rPr lang="en-US" dirty="0" smtClean="0"/>
              <a:t> clone, the following actions occur:</a:t>
            </a:r>
          </a:p>
          <a:p>
            <a:pPr lvl="3" fontAlgn="base"/>
            <a:r>
              <a:rPr lang="en-US" dirty="0" smtClean="0"/>
              <a:t>A new folder called repo is made</a:t>
            </a:r>
          </a:p>
          <a:p>
            <a:pPr lvl="3" fontAlgn="base"/>
            <a:r>
              <a:rPr lang="en-US" dirty="0" smtClean="0"/>
              <a:t>It </a:t>
            </a:r>
            <a:r>
              <a:rPr lang="en-US" dirty="0"/>
              <a:t>is initialized as a </a:t>
            </a:r>
            <a:r>
              <a:rPr lang="en-US" dirty="0" err="1"/>
              <a:t>Git</a:t>
            </a:r>
            <a:r>
              <a:rPr lang="en-US" dirty="0"/>
              <a:t> repository</a:t>
            </a:r>
          </a:p>
          <a:p>
            <a:pPr lvl="3" fontAlgn="base"/>
            <a:r>
              <a:rPr lang="en-US" dirty="0"/>
              <a:t>A remote named origin is created, pointing to the URL you cloned from</a:t>
            </a:r>
          </a:p>
          <a:p>
            <a:pPr lvl="3" fontAlgn="base"/>
            <a:r>
              <a:rPr lang="en-US" dirty="0"/>
              <a:t>All of the repository's files and commits are downloaded there</a:t>
            </a:r>
          </a:p>
          <a:p>
            <a:pPr lvl="3" fontAlgn="base"/>
            <a:r>
              <a:rPr lang="en-US" dirty="0"/>
              <a:t>The default branch (usually called master) is checked out</a:t>
            </a:r>
          </a:p>
          <a:p>
            <a:pPr lvl="3" fontAlgn="base"/>
            <a:r>
              <a:rPr lang="en-US" dirty="0"/>
              <a:t>For every branch foo in the remote repository, a corresponding remote-tracking </a:t>
            </a:r>
            <a:r>
              <a:rPr lang="en-US" dirty="0" smtClean="0"/>
              <a:t>branch refs/remotes/origin/foo</a:t>
            </a:r>
            <a:r>
              <a:rPr lang="en-US" dirty="0"/>
              <a:t> is created in your local repository. You can usually abbreviate such remote-tracking branch names to origin/foo.</a:t>
            </a:r>
          </a:p>
          <a:p>
            <a:pPr marL="0" indent="0">
              <a:buNone/>
            </a:pPr>
            <a:r>
              <a:rPr lang="en-US" b="1" dirty="0" smtClean="0"/>
              <a:t>Syntax:</a:t>
            </a:r>
          </a:p>
          <a:p>
            <a:pPr marL="0" indent="0">
              <a:buNone/>
            </a:pPr>
            <a:r>
              <a:rPr lang="en-US" dirty="0" smtClean="0"/>
              <a:t>$</a:t>
            </a:r>
            <a:r>
              <a:rPr lang="en-US" dirty="0" err="1" smtClean="0"/>
              <a:t>git</a:t>
            </a:r>
            <a:r>
              <a:rPr lang="en-US" dirty="0" smtClean="0"/>
              <a:t> </a:t>
            </a:r>
            <a:r>
              <a:rPr lang="en-US" dirty="0"/>
              <a:t>clone https://github.com/rahulviki86/basicdemo.git</a:t>
            </a:r>
          </a:p>
          <a:p>
            <a:pPr marL="0" indent="0">
              <a:buNone/>
            </a:pPr>
            <a:endParaRPr lang="en-US" dirty="0" smtClean="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11798043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Working Remotely  with GIT</a:t>
            </a:r>
            <a:r>
              <a:rPr lang="en-US" sz="1200" dirty="0"/>
              <a:t/>
            </a:r>
            <a:br>
              <a:rPr lang="en-US" sz="1200" dirty="0"/>
            </a:br>
            <a:r>
              <a:rPr lang="en-US" dirty="0" smtClean="0"/>
              <a:t>Remotely Working with GIT </a:t>
            </a:r>
            <a:endParaRPr lang="en-US" dirty="0"/>
          </a:p>
        </p:txBody>
      </p:sp>
      <p:sp>
        <p:nvSpPr>
          <p:cNvPr id="2" name="Content Placeholder 1"/>
          <p:cNvSpPr>
            <a:spLocks noGrp="1"/>
          </p:cNvSpPr>
          <p:nvPr>
            <p:ph idx="1"/>
          </p:nvPr>
        </p:nvSpPr>
        <p:spPr/>
        <p:txBody>
          <a:bodyPr/>
          <a:lstStyle/>
          <a:p>
            <a:r>
              <a:rPr lang="en-US" dirty="0" err="1"/>
              <a:t>git</a:t>
            </a:r>
            <a:r>
              <a:rPr lang="en-US" dirty="0"/>
              <a:t>-fetch - Download objects and refs from another </a:t>
            </a:r>
            <a:r>
              <a:rPr lang="en-US" dirty="0" smtClean="0"/>
              <a:t>repository,</a:t>
            </a:r>
            <a:r>
              <a:rPr lang="en-US" dirty="0"/>
              <a:t> Use </a:t>
            </a:r>
            <a:r>
              <a:rPr lang="en-US" dirty="0" err="1"/>
              <a:t>git</a:t>
            </a:r>
            <a:r>
              <a:rPr lang="en-US" dirty="0"/>
              <a:t> fetch to retrieve new work done by other people. Fetching from a repository grabs all the new remote-tracking branches and tags </a:t>
            </a:r>
            <a:r>
              <a:rPr lang="en-US" i="1" dirty="0"/>
              <a:t>without</a:t>
            </a:r>
            <a:r>
              <a:rPr lang="en-US" dirty="0"/>
              <a:t> merging those changes into your own branches</a:t>
            </a:r>
            <a:r>
              <a:rPr lang="en-US" dirty="0" smtClean="0"/>
              <a:t>.</a:t>
            </a:r>
          </a:p>
          <a:p>
            <a:pPr marL="0" indent="0">
              <a:buNone/>
            </a:pPr>
            <a:r>
              <a:rPr lang="en-US" dirty="0" smtClean="0"/>
              <a:t>Syntax:</a:t>
            </a:r>
          </a:p>
          <a:p>
            <a:pPr marL="0" indent="0">
              <a:buNone/>
            </a:pPr>
            <a:r>
              <a:rPr lang="en-US" dirty="0" smtClean="0"/>
              <a:t>$</a:t>
            </a:r>
            <a:r>
              <a:rPr lang="en-US" dirty="0" err="1" smtClean="0"/>
              <a:t>git</a:t>
            </a:r>
            <a:r>
              <a:rPr lang="en-US" dirty="0" smtClean="0"/>
              <a:t> </a:t>
            </a:r>
            <a:r>
              <a:rPr lang="en-US" dirty="0"/>
              <a:t>fetch </a:t>
            </a:r>
            <a:r>
              <a:rPr lang="en-US" i="1" dirty="0" err="1"/>
              <a:t>remotename</a:t>
            </a:r>
            <a:endParaRPr lang="en-US" dirty="0" smtClean="0"/>
          </a:p>
          <a:p>
            <a:pPr marL="0" indent="0">
              <a:buNone/>
            </a:pPr>
            <a:endParaRPr lang="en-US" dirty="0"/>
          </a:p>
          <a:p>
            <a:r>
              <a:rPr lang="en-US" dirty="0" err="1"/>
              <a:t>git</a:t>
            </a:r>
            <a:r>
              <a:rPr lang="en-US" dirty="0"/>
              <a:t>-pull - Fetch from and integrate with another repository or a local </a:t>
            </a:r>
            <a:r>
              <a:rPr lang="en-US" dirty="0" smtClean="0"/>
              <a:t>branch,</a:t>
            </a:r>
            <a:r>
              <a:rPr lang="en-US" dirty="0"/>
              <a:t> is a convenient shortcut for completing both </a:t>
            </a:r>
            <a:r>
              <a:rPr lang="en-US" dirty="0" err="1"/>
              <a:t>git</a:t>
            </a:r>
            <a:r>
              <a:rPr lang="en-US" dirty="0"/>
              <a:t> fetch and </a:t>
            </a:r>
            <a:r>
              <a:rPr lang="en-US" dirty="0" err="1"/>
              <a:t>git</a:t>
            </a:r>
            <a:r>
              <a:rPr lang="en-US" dirty="0"/>
              <a:t> </a:t>
            </a:r>
            <a:r>
              <a:rPr lang="en-US" dirty="0" smtClean="0"/>
              <a:t>merge in </a:t>
            </a:r>
            <a:r>
              <a:rPr lang="en-US" dirty="0"/>
              <a:t>the same </a:t>
            </a:r>
            <a:r>
              <a:rPr lang="en-US" dirty="0" smtClean="0"/>
              <a:t>command.</a:t>
            </a:r>
          </a:p>
          <a:p>
            <a:pPr marL="0" indent="0">
              <a:buNone/>
            </a:pPr>
            <a:r>
              <a:rPr lang="en-US" dirty="0"/>
              <a:t>Syntax:</a:t>
            </a:r>
          </a:p>
          <a:p>
            <a:pPr marL="0" indent="0">
              <a:buNone/>
            </a:pPr>
            <a:r>
              <a:rPr lang="en-US" dirty="0" smtClean="0"/>
              <a:t>$</a:t>
            </a:r>
            <a:r>
              <a:rPr lang="en-US" dirty="0" err="1" smtClean="0"/>
              <a:t>git</a:t>
            </a:r>
            <a:r>
              <a:rPr lang="en-US" dirty="0" smtClean="0"/>
              <a:t> </a:t>
            </a:r>
            <a:r>
              <a:rPr lang="en-US" dirty="0"/>
              <a:t>pull </a:t>
            </a:r>
            <a:r>
              <a:rPr lang="en-US" i="1" dirty="0" err="1"/>
              <a:t>remotename</a:t>
            </a:r>
            <a:r>
              <a:rPr lang="en-US" dirty="0"/>
              <a:t> </a:t>
            </a:r>
            <a:r>
              <a:rPr lang="en-US" i="1" dirty="0" err="1"/>
              <a:t>branchname</a:t>
            </a:r>
            <a:endParaRPr lang="en-US" dirty="0" smtClean="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3030957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Working Remotely  with GIT</a:t>
            </a:r>
            <a:r>
              <a:rPr lang="en-US" sz="1200" dirty="0"/>
              <a:t/>
            </a:r>
            <a:br>
              <a:rPr lang="en-US" sz="1200" dirty="0"/>
            </a:br>
            <a:r>
              <a:rPr lang="en-US" dirty="0" smtClean="0"/>
              <a:t>Remotely Working with GIT </a:t>
            </a:r>
            <a:endParaRPr lang="en-US" dirty="0"/>
          </a:p>
        </p:txBody>
      </p:sp>
      <p:sp>
        <p:nvSpPr>
          <p:cNvPr id="2" name="Content Placeholder 1"/>
          <p:cNvSpPr>
            <a:spLocks noGrp="1"/>
          </p:cNvSpPr>
          <p:nvPr>
            <p:ph idx="1"/>
          </p:nvPr>
        </p:nvSpPr>
        <p:spPr/>
        <p:txBody>
          <a:bodyPr/>
          <a:lstStyle/>
          <a:p>
            <a:r>
              <a:rPr lang="en-US" dirty="0" err="1"/>
              <a:t>git</a:t>
            </a:r>
            <a:r>
              <a:rPr lang="en-US" dirty="0"/>
              <a:t>-merge - Join two or more development histories </a:t>
            </a:r>
            <a:r>
              <a:rPr lang="en-US" dirty="0" err="1" smtClean="0"/>
              <a:t>together.Merging</a:t>
            </a:r>
            <a:r>
              <a:rPr lang="en-US" dirty="0" smtClean="0"/>
              <a:t> </a:t>
            </a:r>
            <a:r>
              <a:rPr lang="en-US" dirty="0"/>
              <a:t>combines your local changes with changes made by others</a:t>
            </a:r>
            <a:r>
              <a:rPr lang="en-US" dirty="0" smtClean="0"/>
              <a:t>.</a:t>
            </a:r>
          </a:p>
          <a:p>
            <a:pPr marL="0" indent="0">
              <a:buNone/>
            </a:pPr>
            <a:r>
              <a:rPr lang="en-US" dirty="0"/>
              <a:t>Syntax:</a:t>
            </a:r>
          </a:p>
          <a:p>
            <a:pPr marL="0" indent="0">
              <a:buNone/>
            </a:pPr>
            <a:r>
              <a:rPr lang="en-US" dirty="0" smtClean="0"/>
              <a:t>$</a:t>
            </a:r>
            <a:r>
              <a:rPr lang="en-US" dirty="0" err="1" smtClean="0"/>
              <a:t>git</a:t>
            </a:r>
            <a:r>
              <a:rPr lang="en-US" dirty="0" smtClean="0"/>
              <a:t> </a:t>
            </a:r>
            <a:r>
              <a:rPr lang="en-US" dirty="0"/>
              <a:t>merge </a:t>
            </a:r>
            <a:r>
              <a:rPr lang="en-US" i="1" dirty="0" err="1"/>
              <a:t>remotename</a:t>
            </a:r>
            <a:r>
              <a:rPr lang="en-US" dirty="0"/>
              <a:t>/</a:t>
            </a:r>
            <a:r>
              <a:rPr lang="en-US" i="1" dirty="0" err="1"/>
              <a:t>branchname</a:t>
            </a: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24396318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r>
              <a:rPr lang="en-US" dirty="0" smtClean="0"/>
              <a:t>Demo on GIT –Locally using git init, add, status, log</a:t>
            </a:r>
          </a:p>
          <a:p>
            <a:r>
              <a:rPr lang="en-US" dirty="0" smtClean="0"/>
              <a:t>Demo on GIT- Remotelly using git remote, pull, push, fetch, clone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 </a:t>
            </a:r>
            <a:r>
              <a:rPr lang="en-US" dirty="0" smtClean="0"/>
              <a:t/>
            </a:r>
            <a:br>
              <a:rPr lang="en-US" dirty="0" smtClean="0"/>
            </a:br>
            <a:r>
              <a:rPr lang="en-US" dirty="0" smtClean="0"/>
              <a:t>Lab</a:t>
            </a:r>
            <a:endParaRPr lang="en-US" sz="2400" dirty="0"/>
          </a:p>
        </p:txBody>
      </p:sp>
      <p:sp>
        <p:nvSpPr>
          <p:cNvPr id="2" name="Content Placeholder 1"/>
          <p:cNvSpPr>
            <a:spLocks noGrp="1"/>
          </p:cNvSpPr>
          <p:nvPr>
            <p:ph idx="1"/>
          </p:nvPr>
        </p:nvSpPr>
        <p:spPr/>
        <p:txBody>
          <a:bodyPr/>
          <a:lstStyle/>
          <a:p>
            <a:r>
              <a:rPr lang="en-US"/>
              <a:t>Lab </a:t>
            </a:r>
            <a:r>
              <a:rPr lang="en-US" smtClean="0"/>
              <a:t>01,02</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lstStyle/>
          <a:p>
            <a:pPr algn="just"/>
            <a:r>
              <a:rPr lang="en-US" sz="2400" dirty="0"/>
              <a:t>Git is a distributed revision control and source code management (SCM) system with an emphasis on speed, data integrity and support for distributed, non-linear workflows. </a:t>
            </a:r>
            <a:endParaRPr lang="en-US" sz="2400" dirty="0" smtClean="0"/>
          </a:p>
          <a:p>
            <a:pPr algn="just"/>
            <a:r>
              <a:rPr lang="en-US" sz="2400" dirty="0" smtClean="0"/>
              <a:t>Git working with local repository </a:t>
            </a:r>
          </a:p>
          <a:p>
            <a:pPr algn="just"/>
            <a:r>
              <a:rPr lang="en-US" sz="2400" dirty="0" smtClean="0"/>
              <a:t>Git working with remote repository </a:t>
            </a:r>
            <a:endParaRPr lang="en-US" sz="2400"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09801" y="310244"/>
            <a:ext cx="8312649" cy="532238"/>
          </a:xfrm>
        </p:spPr>
        <p:txBody>
          <a:bodyPr>
            <a:normAutofit/>
          </a:bodyPr>
          <a:lstStyle/>
          <a:p>
            <a:r>
              <a:rPr lang="en-US" sz="1200" dirty="0" smtClean="0"/>
              <a:t>Introduction to Git</a:t>
            </a:r>
            <a:br>
              <a:rPr lang="en-US" sz="1200" dirty="0" smtClean="0"/>
            </a:br>
            <a:r>
              <a:rPr lang="en-US" dirty="0" smtClean="0"/>
              <a:t>Introduction</a:t>
            </a:r>
            <a:endParaRPr lang="en-US" sz="2400" dirty="0"/>
          </a:p>
        </p:txBody>
      </p:sp>
      <p:sp>
        <p:nvSpPr>
          <p:cNvPr id="2" name="Content Placeholder 1"/>
          <p:cNvSpPr>
            <a:spLocks noGrp="1"/>
          </p:cNvSpPr>
          <p:nvPr>
            <p:ph idx="1"/>
          </p:nvPr>
        </p:nvSpPr>
        <p:spPr/>
        <p:txBody>
          <a:bodyPr/>
          <a:lstStyle/>
          <a:p>
            <a:r>
              <a:rPr lang="en-US" dirty="0" smtClean="0"/>
              <a:t>Design Philosophy</a:t>
            </a:r>
          </a:p>
          <a:p>
            <a:pPr lvl="3"/>
            <a:r>
              <a:rPr lang="en-US" dirty="0" smtClean="0"/>
              <a:t>Free &amp; Open Source</a:t>
            </a:r>
          </a:p>
          <a:p>
            <a:pPr lvl="3"/>
            <a:r>
              <a:rPr lang="en-US" dirty="0" smtClean="0"/>
              <a:t>Blazingly Fast</a:t>
            </a:r>
          </a:p>
          <a:p>
            <a:pPr lvl="3"/>
            <a:r>
              <a:rPr lang="en-US" dirty="0" smtClean="0"/>
              <a:t>Distributed </a:t>
            </a:r>
          </a:p>
          <a:p>
            <a:pPr lvl="3"/>
            <a:r>
              <a:rPr lang="en-US" dirty="0" smtClean="0"/>
              <a:t>Data Assurance</a:t>
            </a:r>
          </a:p>
          <a:p>
            <a:pPr lvl="3"/>
            <a:r>
              <a:rPr lang="en-US" dirty="0"/>
              <a:t>Strong support for non-linear development</a:t>
            </a:r>
          </a:p>
          <a:p>
            <a:pPr lvl="3"/>
            <a:r>
              <a:rPr lang="en-US" dirty="0"/>
              <a:t>Compatibility with existing systems/protocols</a:t>
            </a:r>
          </a:p>
          <a:p>
            <a:pPr lvl="3"/>
            <a:r>
              <a:rPr lang="en-US" dirty="0"/>
              <a:t>Toolkit-based design</a:t>
            </a:r>
          </a:p>
          <a:p>
            <a:pPr marL="174625" lvl="1" indent="0">
              <a:buNone/>
            </a:pPr>
            <a:endParaRPr lang="en-US" dirty="0" smtClean="0"/>
          </a:p>
          <a:p>
            <a:endParaRPr lang="en-US" dirty="0" smtClean="0"/>
          </a:p>
          <a:p>
            <a:pPr marL="0" indent="0">
              <a:buNone/>
            </a:pPr>
            <a:endParaRPr lang="en-US" dirty="0" smtClean="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3457" y="1649185"/>
            <a:ext cx="1895295" cy="1695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77358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p:txBody>
          <a:bodyPr/>
          <a:lstStyle/>
          <a:p>
            <a:r>
              <a:rPr lang="en-US" dirty="0"/>
              <a:t>To see the difference between </a:t>
            </a:r>
            <a:r>
              <a:rPr lang="en-US" dirty="0" smtClean="0"/>
              <a:t>which two </a:t>
            </a:r>
            <a:r>
              <a:rPr lang="en-US" dirty="0"/>
              <a:t>branches the following command can be used</a:t>
            </a:r>
            <a:r>
              <a:rPr lang="en-US" dirty="0" smtClean="0"/>
              <a:t>?</a:t>
            </a:r>
          </a:p>
          <a:p>
            <a:pPr lvl="3"/>
            <a:r>
              <a:rPr lang="en-US" dirty="0"/>
              <a:t>git diff master branch_name</a:t>
            </a:r>
          </a:p>
          <a:p>
            <a:pPr lvl="3"/>
            <a:r>
              <a:rPr lang="en-US" dirty="0"/>
              <a:t>git --diff master </a:t>
            </a:r>
            <a:r>
              <a:rPr lang="en-US" dirty="0" smtClean="0"/>
              <a:t>branch_name</a:t>
            </a:r>
          </a:p>
          <a:p>
            <a:pPr lvl="3"/>
            <a:r>
              <a:rPr lang="en-US" dirty="0"/>
              <a:t>git merge master </a:t>
            </a:r>
            <a:r>
              <a:rPr lang="en-US" dirty="0" smtClean="0"/>
              <a:t>branch_name</a:t>
            </a:r>
          </a:p>
          <a:p>
            <a:pPr lvl="3"/>
            <a:r>
              <a:rPr lang="en-US" dirty="0"/>
              <a:t>git --stat master branch_name</a:t>
            </a:r>
          </a:p>
          <a:p>
            <a:r>
              <a:rPr lang="en-US" dirty="0"/>
              <a:t>The </a:t>
            </a:r>
            <a:r>
              <a:rPr lang="en-US" dirty="0" smtClean="0"/>
              <a:t>git _____ </a:t>
            </a:r>
            <a:r>
              <a:rPr lang="en-US" dirty="0"/>
              <a:t>command performs a git fetch and git merge</a:t>
            </a:r>
            <a:r>
              <a:rPr lang="en-US" dirty="0" smtClean="0"/>
              <a:t>.</a:t>
            </a:r>
          </a:p>
          <a:p>
            <a:pPr lvl="3"/>
            <a:r>
              <a:rPr lang="en-US" dirty="0" smtClean="0"/>
              <a:t>Push</a:t>
            </a:r>
          </a:p>
          <a:p>
            <a:pPr lvl="3"/>
            <a:r>
              <a:rPr lang="en-US" dirty="0" smtClean="0"/>
              <a:t>Pull</a:t>
            </a:r>
          </a:p>
          <a:p>
            <a:pPr lvl="3"/>
            <a:r>
              <a:rPr lang="en-US" dirty="0" smtClean="0"/>
              <a:t>Clone</a:t>
            </a:r>
          </a:p>
          <a:p>
            <a:pPr lvl="3"/>
            <a:r>
              <a:rPr lang="en-US" dirty="0" smtClean="0"/>
              <a:t>branch</a:t>
            </a:r>
            <a:endParaRPr lang="en-US" dirty="0"/>
          </a:p>
          <a:p>
            <a:pPr marL="174625" lvl="1" indent="0">
              <a:buNone/>
            </a:pP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a:xfrm>
            <a:off x="298516" y="1494766"/>
            <a:ext cx="8535241" cy="4643751"/>
          </a:xfrm>
        </p:spPr>
        <p:txBody>
          <a:bodyPr/>
          <a:lstStyle/>
          <a:p>
            <a:r>
              <a:rPr lang="en-US" dirty="0"/>
              <a:t>Three files file1,file2 and file3 are modified. Identify the series of commands to view the modified files, </a:t>
            </a:r>
          </a:p>
          <a:p>
            <a:pPr marL="0" indent="0">
              <a:buNone/>
            </a:pPr>
            <a:r>
              <a:rPr lang="en-US" dirty="0" smtClean="0"/>
              <a:t>  then </a:t>
            </a:r>
            <a:r>
              <a:rPr lang="en-US" dirty="0"/>
              <a:t>add their updated contents to the index and </a:t>
            </a:r>
            <a:r>
              <a:rPr lang="en-US" dirty="0" smtClean="0"/>
              <a:t>  commit </a:t>
            </a:r>
            <a:r>
              <a:rPr lang="en-US" dirty="0"/>
              <a:t>the changes</a:t>
            </a:r>
            <a:r>
              <a:rPr lang="en-US" dirty="0" smtClean="0"/>
              <a:t>.</a:t>
            </a:r>
          </a:p>
          <a:p>
            <a:pPr lvl="3"/>
            <a:r>
              <a:rPr lang="en-US" dirty="0"/>
              <a:t>'$ git </a:t>
            </a:r>
            <a:r>
              <a:rPr lang="en-US" dirty="0" smtClean="0"/>
              <a:t>status -&gt;$ </a:t>
            </a:r>
            <a:r>
              <a:rPr lang="en-US" dirty="0"/>
              <a:t>git </a:t>
            </a:r>
            <a:r>
              <a:rPr lang="en-US" dirty="0" smtClean="0"/>
              <a:t>commit</a:t>
            </a:r>
          </a:p>
          <a:p>
            <a:pPr lvl="3"/>
            <a:r>
              <a:rPr lang="en-US" dirty="0"/>
              <a:t>$ git diff </a:t>
            </a:r>
            <a:r>
              <a:rPr lang="en-US" dirty="0" smtClean="0"/>
              <a:t>–cached-&gt;$ </a:t>
            </a:r>
            <a:r>
              <a:rPr lang="en-US" dirty="0"/>
              <a:t>git </a:t>
            </a:r>
            <a:r>
              <a:rPr lang="en-US" dirty="0" smtClean="0"/>
              <a:t>status-&gt;$ </a:t>
            </a:r>
            <a:r>
              <a:rPr lang="en-US" dirty="0"/>
              <a:t>git commit </a:t>
            </a:r>
            <a:r>
              <a:rPr lang="en-US" dirty="0" smtClean="0"/>
              <a:t>–a</a:t>
            </a:r>
          </a:p>
          <a:p>
            <a:pPr lvl="3"/>
            <a:r>
              <a:rPr lang="en-US" dirty="0"/>
              <a:t>$ git add </a:t>
            </a:r>
            <a:r>
              <a:rPr lang="en-US" dirty="0" smtClean="0"/>
              <a:t>-&gt;$ </a:t>
            </a:r>
            <a:r>
              <a:rPr lang="en-US" dirty="0"/>
              <a:t>git diff </a:t>
            </a:r>
            <a:r>
              <a:rPr lang="en-US" dirty="0" smtClean="0"/>
              <a:t>–cached-&gt;$ </a:t>
            </a:r>
            <a:r>
              <a:rPr lang="en-US" dirty="0"/>
              <a:t>git </a:t>
            </a:r>
            <a:r>
              <a:rPr lang="en-US" dirty="0" smtClean="0"/>
              <a:t>status-&gt;$ </a:t>
            </a:r>
            <a:r>
              <a:rPr lang="en-US" dirty="0"/>
              <a:t>git </a:t>
            </a:r>
            <a:r>
              <a:rPr lang="en-US" dirty="0" smtClean="0"/>
              <a:t>commit</a:t>
            </a:r>
          </a:p>
          <a:p>
            <a:pPr lvl="3"/>
            <a:r>
              <a:rPr lang="en-US" dirty="0"/>
              <a:t>$ git add file1 file2 </a:t>
            </a:r>
            <a:r>
              <a:rPr lang="en-US" dirty="0" smtClean="0"/>
              <a:t>file3-&gt;$ </a:t>
            </a:r>
            <a:r>
              <a:rPr lang="en-US" dirty="0"/>
              <a:t>git diff </a:t>
            </a:r>
            <a:r>
              <a:rPr lang="en-US" dirty="0" smtClean="0"/>
              <a:t>–cached-&gt;$ </a:t>
            </a:r>
            <a:r>
              <a:rPr lang="en-US" dirty="0"/>
              <a:t>git </a:t>
            </a:r>
            <a:r>
              <a:rPr lang="en-US" dirty="0" smtClean="0"/>
              <a:t>status-&gt;$ </a:t>
            </a:r>
            <a:r>
              <a:rPr lang="en-US" dirty="0"/>
              <a:t>git commit</a:t>
            </a:r>
          </a:p>
        </p:txBody>
      </p:sp>
    </p:spTree>
    <p:extLst>
      <p:ext uri="{BB962C8B-B14F-4D97-AF65-F5344CB8AC3E}">
        <p14:creationId xmlns:p14="http://schemas.microsoft.com/office/powerpoint/2010/main" val="3052328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Version control</a:t>
            </a:r>
            <a:br>
              <a:rPr lang="en-US" sz="1200" dirty="0" smtClean="0"/>
            </a:br>
            <a:r>
              <a:rPr lang="en-US" dirty="0" smtClean="0"/>
              <a:t>Version Control System</a:t>
            </a:r>
            <a:endParaRPr lang="en-US" sz="2400" dirty="0"/>
          </a:p>
        </p:txBody>
      </p:sp>
      <p:sp>
        <p:nvSpPr>
          <p:cNvPr id="2" name="Content Placeholder 1"/>
          <p:cNvSpPr>
            <a:spLocks noGrp="1"/>
          </p:cNvSpPr>
          <p:nvPr>
            <p:ph idx="1"/>
          </p:nvPr>
        </p:nvSpPr>
        <p:spPr/>
        <p:txBody>
          <a:bodyPr/>
          <a:lstStyle/>
          <a:p>
            <a:r>
              <a:rPr lang="en-US" dirty="0" smtClean="0"/>
              <a:t>Version control systems are software that manage changes to files e.g. documents, images, code etc.</a:t>
            </a:r>
          </a:p>
          <a:p>
            <a:pPr marL="0" indent="0">
              <a:buNone/>
            </a:pPr>
            <a:endParaRPr lang="en-US" dirty="0" smtClean="0"/>
          </a:p>
          <a:p>
            <a:r>
              <a:rPr lang="en-US" dirty="0" smtClean="0"/>
              <a:t>Benefits of Version Control</a:t>
            </a:r>
          </a:p>
          <a:p>
            <a:pPr lvl="3"/>
            <a:r>
              <a:rPr lang="en-US" dirty="0" smtClean="0"/>
              <a:t>Saves from creating multiple backup files </a:t>
            </a:r>
          </a:p>
          <a:p>
            <a:pPr lvl="3"/>
            <a:r>
              <a:rPr lang="en-US" dirty="0" smtClean="0"/>
              <a:t>Allow multiple people to work on same file</a:t>
            </a:r>
          </a:p>
          <a:p>
            <a:pPr lvl="3"/>
            <a:r>
              <a:rPr lang="en-US" dirty="0" smtClean="0"/>
              <a:t>Track changes &amp; see who had made changes</a:t>
            </a:r>
          </a:p>
          <a:p>
            <a:pPr lvl="3"/>
            <a:r>
              <a:rPr lang="en-US" dirty="0" smtClean="0"/>
              <a:t>Easy to switch back to older version when needed</a:t>
            </a:r>
          </a:p>
          <a:p>
            <a:pPr lvl="3"/>
            <a:r>
              <a:rPr lang="en-US" dirty="0" smtClean="0"/>
              <a:t>Increases productivity</a:t>
            </a:r>
          </a:p>
          <a:p>
            <a:pPr marL="328114" indent="-342900"/>
            <a:r>
              <a:rPr lang="en-US" dirty="0" smtClean="0"/>
              <a:t>Two types of Version Control</a:t>
            </a:r>
          </a:p>
          <a:p>
            <a:pPr marL="971153" lvl="3" indent="-285750"/>
            <a:r>
              <a:rPr lang="en-US" dirty="0" smtClean="0"/>
              <a:t>Client sever Version Control- SVN, CVS, PerForce, IBM rational</a:t>
            </a:r>
          </a:p>
          <a:p>
            <a:pPr marL="971153" lvl="3" indent="-285750"/>
            <a:r>
              <a:rPr lang="en-US" dirty="0" smtClean="0"/>
              <a:t>Distributed Version Control -GIT</a:t>
            </a:r>
          </a:p>
          <a:p>
            <a:pPr marL="685403" lvl="3" indent="0">
              <a:buNone/>
            </a:pPr>
            <a:endParaRPr lang="en-US" dirty="0"/>
          </a:p>
          <a:p>
            <a:pPr marL="174625" lvl="1"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1895324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Version </a:t>
            </a:r>
            <a:r>
              <a:rPr lang="en-US" sz="1200" dirty="0"/>
              <a:t>control</a:t>
            </a:r>
            <a:r>
              <a:rPr lang="en-US" sz="1200" dirty="0" smtClean="0"/>
              <a:t/>
            </a:r>
            <a:br>
              <a:rPr lang="en-US" sz="1200" dirty="0" smtClean="0"/>
            </a:br>
            <a:r>
              <a:rPr lang="en-US" dirty="0" smtClean="0"/>
              <a:t>Problem with Client Server Version Control</a:t>
            </a:r>
            <a:endParaRPr lang="en-US" sz="2400" dirty="0"/>
          </a:p>
        </p:txBody>
      </p:sp>
      <p:sp>
        <p:nvSpPr>
          <p:cNvPr id="2" name="Content Placeholder 1"/>
          <p:cNvSpPr>
            <a:spLocks noGrp="1"/>
          </p:cNvSpPr>
          <p:nvPr>
            <p:ph idx="1"/>
          </p:nvPr>
        </p:nvSpPr>
        <p:spPr>
          <a:xfrm>
            <a:off x="298516" y="1191986"/>
            <a:ext cx="8535241" cy="4946531"/>
          </a:xfrm>
        </p:spPr>
        <p:txBody>
          <a:bodyPr/>
          <a:lstStyle/>
          <a:p>
            <a:r>
              <a:rPr lang="en-US" dirty="0" smtClean="0"/>
              <a:t>Client Server version control system works on a centralized model which has a single repository to which user check-in &amp; check-out</a:t>
            </a:r>
          </a:p>
          <a:p>
            <a:r>
              <a:rPr lang="en-US" dirty="0" smtClean="0"/>
              <a:t>Some of the major benefits working with version control system are listed below:</a:t>
            </a:r>
          </a:p>
          <a:p>
            <a:pPr lvl="3"/>
            <a:r>
              <a:rPr lang="en-US" dirty="0" smtClean="0"/>
              <a:t>Version control is not available on local system</a:t>
            </a:r>
          </a:p>
          <a:p>
            <a:pPr lvl="3"/>
            <a:r>
              <a:rPr lang="en-US" dirty="0" smtClean="0"/>
              <a:t>If the central server get corrupted the entire history is lost</a:t>
            </a:r>
          </a:p>
          <a:p>
            <a:pPr marL="174625" lvl="1"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3" name="Picture 2"/>
          <p:cNvPicPr>
            <a:picLocks noChangeAspect="1"/>
          </p:cNvPicPr>
          <p:nvPr/>
        </p:nvPicPr>
        <p:blipFill>
          <a:blip r:embed="rId3"/>
          <a:stretch>
            <a:fillRect/>
          </a:stretch>
        </p:blipFill>
        <p:spPr>
          <a:xfrm>
            <a:off x="2357437" y="3549540"/>
            <a:ext cx="4429125" cy="2533650"/>
          </a:xfrm>
          <a:prstGeom prst="rect">
            <a:avLst/>
          </a:prstGeom>
        </p:spPr>
      </p:pic>
    </p:spTree>
    <p:extLst>
      <p:ext uri="{BB962C8B-B14F-4D97-AF65-F5344CB8AC3E}">
        <p14:creationId xmlns:p14="http://schemas.microsoft.com/office/powerpoint/2010/main" val="1052549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Version </a:t>
            </a:r>
            <a:r>
              <a:rPr lang="en-US" sz="1200" dirty="0"/>
              <a:t>control</a:t>
            </a:r>
            <a:r>
              <a:rPr lang="en-US" sz="1200" dirty="0" smtClean="0"/>
              <a:t/>
            </a:r>
            <a:br>
              <a:rPr lang="en-US" sz="1200" dirty="0" smtClean="0"/>
            </a:br>
            <a:r>
              <a:rPr lang="en-US" dirty="0" smtClean="0"/>
              <a:t>Problem with Client Server Version Control</a:t>
            </a:r>
            <a:endParaRPr lang="en-US" sz="2400" dirty="0"/>
          </a:p>
        </p:txBody>
      </p:sp>
      <p:sp>
        <p:nvSpPr>
          <p:cNvPr id="2" name="Content Placeholder 1"/>
          <p:cNvSpPr>
            <a:spLocks noGrp="1"/>
          </p:cNvSpPr>
          <p:nvPr>
            <p:ph idx="1"/>
          </p:nvPr>
        </p:nvSpPr>
        <p:spPr/>
        <p:txBody>
          <a:bodyPr/>
          <a:lstStyle/>
          <a:p>
            <a:r>
              <a:rPr lang="en-US" dirty="0" smtClean="0"/>
              <a:t>History in one Repository </a:t>
            </a:r>
          </a:p>
          <a:p>
            <a:r>
              <a:rPr lang="en-US" dirty="0" smtClean="0"/>
              <a:t>Client only gets a single revision per checkout</a:t>
            </a:r>
          </a:p>
          <a:p>
            <a:r>
              <a:rPr lang="en-US" dirty="0" smtClean="0"/>
              <a:t>All commits go into one repository</a:t>
            </a:r>
          </a:p>
          <a:p>
            <a:pPr marL="0" indent="0">
              <a:buNone/>
            </a:pPr>
            <a:r>
              <a:rPr lang="en-US" dirty="0" smtClean="0"/>
              <a:t> </a:t>
            </a:r>
          </a:p>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55" y="2884867"/>
            <a:ext cx="8075053" cy="3327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9019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Version </a:t>
            </a:r>
            <a:r>
              <a:rPr lang="en-US" sz="1200" dirty="0"/>
              <a:t>control</a:t>
            </a:r>
            <a:r>
              <a:rPr lang="en-US" sz="1200" dirty="0" smtClean="0"/>
              <a:t/>
            </a:r>
            <a:br>
              <a:rPr lang="en-US" sz="1200" dirty="0" smtClean="0"/>
            </a:br>
            <a:r>
              <a:rPr lang="en-US" dirty="0" smtClean="0"/>
              <a:t>Problem with Client Server Version Control</a:t>
            </a:r>
            <a:endParaRPr lang="en-US" sz="2400" dirty="0"/>
          </a:p>
        </p:txBody>
      </p:sp>
      <p:sp>
        <p:nvSpPr>
          <p:cNvPr id="2" name="Content Placeholder 1"/>
          <p:cNvSpPr>
            <a:spLocks noGrp="1"/>
          </p:cNvSpPr>
          <p:nvPr>
            <p:ph idx="1"/>
          </p:nvPr>
        </p:nvSpPr>
        <p:spPr/>
        <p:txBody>
          <a:bodyPr/>
          <a:lstStyle/>
          <a:p>
            <a:pPr marL="0" indent="0">
              <a:buNone/>
            </a:pPr>
            <a:endParaRPr lang="en-US" dirty="0" smtClean="0"/>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1399142"/>
            <a:ext cx="8639175" cy="4872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2036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Version </a:t>
            </a:r>
            <a:r>
              <a:rPr lang="en-US" sz="1200" dirty="0"/>
              <a:t>control</a:t>
            </a:r>
            <a:r>
              <a:rPr lang="en-US" sz="1200" dirty="0" smtClean="0"/>
              <a:t/>
            </a:r>
            <a:br>
              <a:rPr lang="en-US" sz="1200" dirty="0" smtClean="0"/>
            </a:br>
            <a:r>
              <a:rPr lang="en-US" dirty="0" smtClean="0"/>
              <a:t>Advantage of Distributed Version Control-GIT</a:t>
            </a:r>
            <a:endParaRPr lang="en-US" sz="2400" dirty="0"/>
          </a:p>
        </p:txBody>
      </p:sp>
      <p:sp>
        <p:nvSpPr>
          <p:cNvPr id="2" name="Content Placeholder 1"/>
          <p:cNvSpPr>
            <a:spLocks noGrp="1"/>
          </p:cNvSpPr>
          <p:nvPr>
            <p:ph idx="1"/>
          </p:nvPr>
        </p:nvSpPr>
        <p:spPr/>
        <p:txBody>
          <a:bodyPr/>
          <a:lstStyle/>
          <a:p>
            <a:r>
              <a:rPr lang="en-US" dirty="0" smtClean="0"/>
              <a:t>Distributed version control system don’t rely on central server. It allows one of the repository on their own drive with entire history of the project</a:t>
            </a:r>
          </a:p>
          <a:p>
            <a:r>
              <a:rPr lang="en-US" dirty="0" smtClean="0"/>
              <a:t>Benefits of Distributed version control :</a:t>
            </a:r>
          </a:p>
          <a:p>
            <a:pPr lvl="3"/>
            <a:r>
              <a:rPr lang="en-US" dirty="0" smtClean="0"/>
              <a:t> DVCS is also available on local machine.</a:t>
            </a:r>
          </a:p>
          <a:p>
            <a:pPr lvl="3"/>
            <a:r>
              <a:rPr lang="en-US" dirty="0" smtClean="0"/>
              <a:t>No single point of failure as each user has the repository with entire history </a:t>
            </a:r>
          </a:p>
          <a:p>
            <a:pPr lvl="3"/>
            <a:r>
              <a:rPr lang="en-US" dirty="0" smtClean="0"/>
              <a:t>Performs all action locally , even when not connected to internet</a:t>
            </a:r>
          </a:p>
          <a:p>
            <a:pPr marL="174625" lvl="1" indent="0">
              <a:buNone/>
            </a:pPr>
            <a:endParaRPr lang="en-US" dirty="0"/>
          </a:p>
          <a:p>
            <a:pPr marL="174625" lvl="1" indent="0">
              <a:buNone/>
            </a:pPr>
            <a:r>
              <a:rPr lang="en-US" dirty="0" smtClean="0"/>
              <a:t> </a:t>
            </a:r>
          </a:p>
          <a:p>
            <a:pPr marL="0" indent="0">
              <a:buNone/>
            </a:pPr>
            <a:endParaRPr lang="en-US" dirty="0" smtClean="0"/>
          </a:p>
          <a:p>
            <a:pPr marL="174625" lvl="1" indent="0">
              <a:buNone/>
            </a:pPr>
            <a:endParaRPr lang="en-US" dirty="0" smtClean="0"/>
          </a:p>
          <a:p>
            <a:endParaRPr lang="en-US" dirty="0" smtClean="0"/>
          </a:p>
          <a:p>
            <a:pPr marL="0" indent="0">
              <a:buNone/>
            </a:pPr>
            <a:endParaRPr lang="en-US" dirty="0" smtClean="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6828" y="4359729"/>
            <a:ext cx="5821251" cy="1834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336473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5.xml><?xml version="1.0" encoding="utf-8"?>
<a:theme xmlns:a="http://schemas.openxmlformats.org/drawingml/2006/main" name="1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Demos</Material_x0020_Type>
    <_Version xmlns="http://schemas.microsoft.com/sharepoint/v3/fields" xsi:nil="true"/>
    <_DCDateModified xmlns="http://schemas.microsoft.com/sharepoint/v3/fields" xsi:nil="true"/>
    <Level xmlns="f9b258c7-9c72-463b-80f6-91d061ebb25d">L1</Level>
    <Category xmlns="f9b258c7-9c72-463b-80f6-91d061ebb25d">Module Artifact</Category>
  </documentManagement>
</p:properties>
</file>

<file path=customXml/itemProps1.xml><?xml version="1.0" encoding="utf-8"?>
<ds:datastoreItem xmlns:ds="http://schemas.openxmlformats.org/officeDocument/2006/customXml" ds:itemID="{12E1D323-C6AA-4F15-A777-9E72B1F6F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5327</TotalTime>
  <Words>2142</Words>
  <Application>Microsoft Office PowerPoint</Application>
  <PresentationFormat>On-screen Show (4:3)</PresentationFormat>
  <Paragraphs>454</Paragraphs>
  <Slides>41</Slides>
  <Notes>39</Notes>
  <HiddenSlides>0</HiddenSlides>
  <MMClips>0</MMClips>
  <ScaleCrop>false</ScaleCrop>
  <HeadingPairs>
    <vt:vector size="8" baseType="variant">
      <vt:variant>
        <vt:lpstr>Fonts Used</vt:lpstr>
      </vt:variant>
      <vt:variant>
        <vt:i4>5</vt:i4>
      </vt:variant>
      <vt:variant>
        <vt:lpstr>Theme</vt:lpstr>
      </vt:variant>
      <vt:variant>
        <vt:i4>5</vt:i4>
      </vt:variant>
      <vt:variant>
        <vt:lpstr>Embedded OLE Servers</vt:lpstr>
      </vt:variant>
      <vt:variant>
        <vt:i4>1</vt:i4>
      </vt:variant>
      <vt:variant>
        <vt:lpstr>Slide Titles</vt:lpstr>
      </vt:variant>
      <vt:variant>
        <vt:i4>41</vt:i4>
      </vt:variant>
    </vt:vector>
  </HeadingPairs>
  <TitlesOfParts>
    <vt:vector size="52" baseType="lpstr">
      <vt:lpstr>Arial</vt:lpstr>
      <vt:lpstr>Calibri</vt:lpstr>
      <vt:lpstr>Candara</vt:lpstr>
      <vt:lpstr>Verdana</vt:lpstr>
      <vt:lpstr>Wingdings</vt:lpstr>
      <vt:lpstr>Capgemini 2017_Cover slides</vt:lpstr>
      <vt:lpstr>Section slides</vt:lpstr>
      <vt:lpstr>Content Layouts</vt:lpstr>
      <vt:lpstr>Content and Image Layouts</vt:lpstr>
      <vt:lpstr>1_Section slides</vt:lpstr>
      <vt:lpstr>think-cell Slide</vt:lpstr>
      <vt:lpstr>DevOps</vt:lpstr>
      <vt:lpstr>Lesson Objectives</vt:lpstr>
      <vt:lpstr>Introduction  to Git Introduction</vt:lpstr>
      <vt:lpstr>Introduction to Git Introduction</vt:lpstr>
      <vt:lpstr>Version control Version Control System</vt:lpstr>
      <vt:lpstr>Version control Problem with Client Server Version Control</vt:lpstr>
      <vt:lpstr>Version control Problem with Client Server Version Control</vt:lpstr>
      <vt:lpstr>Version control Problem with Client Server Version Control</vt:lpstr>
      <vt:lpstr>Version control Advantage of Distributed Version Control-GIT</vt:lpstr>
      <vt:lpstr>Version control How Distributed Version Control-GIT Works</vt:lpstr>
      <vt:lpstr>Version control Version Control Parallel Development -GIT </vt:lpstr>
      <vt:lpstr>Version control Version Control Parallel Development -GIT </vt:lpstr>
      <vt:lpstr>Version control Version Control Parallel Development -GIT </vt:lpstr>
      <vt:lpstr>Version control Version Control Parallel Development -GIT </vt:lpstr>
      <vt:lpstr>Version control Version Control Parallel Development -GIT </vt:lpstr>
      <vt:lpstr>Version control Parallel Development, Copy Modify Merge </vt:lpstr>
      <vt:lpstr>Version control Git – Snapshot Storage </vt:lpstr>
      <vt:lpstr>Repositories and Branches GIT-Repositories</vt:lpstr>
      <vt:lpstr>Repositories and Branches Git – Snapshot Storage </vt:lpstr>
      <vt:lpstr>Repositories and Branches Repositories and Branches</vt:lpstr>
      <vt:lpstr>Repositories and Branches Repositories and Branches </vt:lpstr>
      <vt:lpstr>Repositories and Branches  Understanding History-Repositories</vt:lpstr>
      <vt:lpstr>Repositories and Branches  Understanding History-Trees</vt:lpstr>
      <vt:lpstr>Working Locally with GIT Locally Working with GIT </vt:lpstr>
      <vt:lpstr>Working Locally with GIT Locally Working with GIT </vt:lpstr>
      <vt:lpstr>Working Locally with GIT Locally Working with GIT </vt:lpstr>
      <vt:lpstr>Working Locally with GIT Locally Working with GIT </vt:lpstr>
      <vt:lpstr>Working Locally with GIT Locally Working with GIT-  </vt:lpstr>
      <vt:lpstr>Working Locally with GIT Locally Working with GIT-  </vt:lpstr>
      <vt:lpstr>Working Locally with GIT Locally Working with GIT </vt:lpstr>
      <vt:lpstr>Working Remotely  with GIT Remotely Working with GIT </vt:lpstr>
      <vt:lpstr>2.5: Working Remotely  with GIT Remotely Working with GIT</vt:lpstr>
      <vt:lpstr>Working Remotely  with GIT Remotely Working with GIT</vt:lpstr>
      <vt:lpstr>Working Remotely  with GIT Remotely Working with GIT </vt:lpstr>
      <vt:lpstr>Working Remotely  with GIT Remotely Working with GIT </vt:lpstr>
      <vt:lpstr>Working Remotely  with GIT Remotely Working with GIT </vt:lpstr>
      <vt:lpstr> Demo</vt:lpstr>
      <vt:lpstr>  Lab</vt:lpstr>
      <vt:lpstr>Summary</vt:lpstr>
      <vt:lpstr>Review Question</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271</cp:revision>
  <dcterms:created xsi:type="dcterms:W3CDTF">2012-05-18T02:59:15Z</dcterms:created>
  <dcterms:modified xsi:type="dcterms:W3CDTF">2018-04-30T16:20:23Z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