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39640" cy="372600"/>
          </a:xfrm>
          <a:prstGeom prst="rect">
            <a:avLst/>
          </a:prstGeom>
          <a:ln>
            <a:noFill/>
          </a:ln>
        </p:spPr>
      </p:pic>
      <p:pic>
        <p:nvPicPr>
          <p:cNvPr id="1" name="Picture 7" descr=""/>
          <p:cNvPicPr/>
          <p:nvPr/>
        </p:nvPicPr>
        <p:blipFill>
          <a:blip r:embed="rId3"/>
          <a:stretch/>
        </p:blipFill>
        <p:spPr>
          <a:xfrm>
            <a:off x="0" y="177840"/>
            <a:ext cx="1261080" cy="80784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10449360" y="325800"/>
            <a:ext cx="1439640" cy="372600"/>
          </a:xfrm>
          <a:prstGeom prst="rect">
            <a:avLst/>
          </a:prstGeom>
          <a:ln>
            <a:noFill/>
          </a:ln>
        </p:spPr>
      </p:pic>
      <p:pic>
        <p:nvPicPr>
          <p:cNvPr id="41" name="Picture 7" descr=""/>
          <p:cNvPicPr/>
          <p:nvPr/>
        </p:nvPicPr>
        <p:blipFill>
          <a:blip r:embed="rId3"/>
          <a:stretch/>
        </p:blipFill>
        <p:spPr>
          <a:xfrm>
            <a:off x="0" y="177840"/>
            <a:ext cx="1261080" cy="80784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391400" y="344520"/>
            <a:ext cx="9136800" cy="31867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IN" sz="2800" spc="-1" strike="noStrike">
                <a:solidFill>
                  <a:srgbClr val="000000"/>
                </a:solidFill>
                <a:latin typeface="Times New Roman"/>
                <a:ea typeface="DejaVu Sans"/>
              </a:rPr>
              <a:t>INVESTMENT ASSIGNMENT</a:t>
            </a:r>
            <a:br/>
            <a:br/>
            <a:r>
              <a:rPr b="0" lang="en-IN" sz="2800" spc="-1" strike="noStrike">
                <a:solidFill>
                  <a:srgbClr val="000000"/>
                </a:solidFill>
                <a:latin typeface="Times New Roman"/>
                <a:ea typeface="DejaVu Sans"/>
              </a:rPr>
              <a:t>SUBMISSION </a:t>
            </a:r>
            <a:endParaRPr b="0" lang="en-US" sz="2800" spc="-1" strike="noStrike">
              <a:latin typeface="Arial"/>
            </a:endParaRPr>
          </a:p>
        </p:txBody>
      </p:sp>
      <p:sp>
        <p:nvSpPr>
          <p:cNvPr id="81" name="CustomShape 2"/>
          <p:cNvSpPr/>
          <p:nvPr/>
        </p:nvSpPr>
        <p:spPr>
          <a:xfrm>
            <a:off x="388440" y="4793760"/>
            <a:ext cx="6131520" cy="1524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IN" sz="1800" spc="-1" strike="noStrike">
                <a:solidFill>
                  <a:srgbClr val="000000"/>
                </a:solidFill>
                <a:latin typeface="Times New Roman"/>
                <a:ea typeface="DejaVu Sans"/>
              </a:rPr>
              <a:t>Name: Tuhin Kumar Dutta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86120" y="1171080"/>
            <a:ext cx="4929480" cy="133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For Spark Funds to invest between 5 to 15 million USD per investment round, Spark fund should focus on investing on ‘Cleantech / Semiconductors’ main sector through private equity type funding, if any of the top 3 English-speaking country is chosen at random since ‘Cleantech / Semiconductors’ main sector has got the maximum amount of investments. </a:t>
            </a:r>
            <a:endParaRPr b="0" lang="en-US" sz="1800" spc="-1" strike="noStrike">
              <a:latin typeface="Arial"/>
            </a:endParaRPr>
          </a:p>
        </p:txBody>
      </p:sp>
      <p:sp>
        <p:nvSpPr>
          <p:cNvPr id="142" name="CustomShape 2"/>
          <p:cNvSpPr/>
          <p:nvPr/>
        </p:nvSpPr>
        <p:spPr>
          <a:xfrm>
            <a:off x="1244520" y="244080"/>
            <a:ext cx="9306720" cy="848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1" lang="en-IN" sz="2800" spc="-1" strike="noStrike" u="sng">
                <a:solidFill>
                  <a:srgbClr val="000000"/>
                </a:solidFill>
                <a:uFillTx/>
                <a:latin typeface="Times New Roman"/>
                <a:ea typeface="DejaVu Sans"/>
              </a:rPr>
              <a:t>Conclusion</a:t>
            </a:r>
            <a:endParaRPr b="0" lang="en-US" sz="2800" spc="-1" strike="noStrike">
              <a:latin typeface="Arial"/>
            </a:endParaRPr>
          </a:p>
        </p:txBody>
      </p:sp>
      <p:sp>
        <p:nvSpPr>
          <p:cNvPr id="143" name="CustomShape 3"/>
          <p:cNvSpPr/>
          <p:nvPr/>
        </p:nvSpPr>
        <p:spPr>
          <a:xfrm>
            <a:off x="182880" y="4186800"/>
            <a:ext cx="4880880" cy="199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USA has got the maximum number and amount of investments.</a:t>
            </a:r>
            <a:endParaRPr b="0" lang="en-US" sz="1800" spc="-1" strike="noStrike">
              <a:latin typeface="Arial"/>
            </a:endParaRPr>
          </a:p>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Cleantech / Semiconductors’ sector has got maximum investments.</a:t>
            </a:r>
            <a:endParaRPr b="0" lang="en-US" sz="1800" spc="-1" strike="noStrike">
              <a:latin typeface="Arial"/>
            </a:endParaRPr>
          </a:p>
          <a:p>
            <a:pPr>
              <a:lnSpc>
                <a:spcPct val="90000"/>
              </a:lnSpc>
              <a:spcBef>
                <a:spcPts val="1001"/>
              </a:spcBef>
              <a:tabLst>
                <a:tab algn="l" pos="0"/>
              </a:tabLst>
            </a:pPr>
            <a:r>
              <a:rPr b="0" lang="en-IN" sz="1800" spc="-1" strike="noStrike">
                <a:solidFill>
                  <a:srgbClr val="000000"/>
                </a:solidFill>
                <a:latin typeface="Times New Roman"/>
                <a:ea typeface="DejaVu Sans"/>
              </a:rPr>
              <a:t>To specifically invest in USA since USA has got maximum investments, Spark Funds should invest in ‘Cleantech / Semiconductors’ sector and vice versa.</a:t>
            </a:r>
            <a:endParaRPr b="0" lang="en-US" sz="1800" spc="-1" strike="noStrike">
              <a:latin typeface="Arial"/>
            </a:endParaRPr>
          </a:p>
        </p:txBody>
      </p:sp>
      <p:pic>
        <p:nvPicPr>
          <p:cNvPr id="144" name="" descr=""/>
          <p:cNvPicPr/>
          <p:nvPr/>
        </p:nvPicPr>
        <p:blipFill>
          <a:blip r:embed="rId1"/>
          <a:stretch/>
        </p:blipFill>
        <p:spPr>
          <a:xfrm>
            <a:off x="5119200" y="801720"/>
            <a:ext cx="6867720" cy="3021480"/>
          </a:xfrm>
          <a:prstGeom prst="rect">
            <a:avLst/>
          </a:prstGeom>
          <a:ln>
            <a:noFill/>
          </a:ln>
        </p:spPr>
      </p:pic>
      <p:pic>
        <p:nvPicPr>
          <p:cNvPr id="145" name="" descr=""/>
          <p:cNvPicPr/>
          <p:nvPr/>
        </p:nvPicPr>
        <p:blipFill>
          <a:blip r:embed="rId2"/>
          <a:stretch/>
        </p:blipFill>
        <p:spPr>
          <a:xfrm>
            <a:off x="5045400" y="3831120"/>
            <a:ext cx="6970320" cy="30520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05000" y="1639080"/>
            <a:ext cx="11161440" cy="433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Noto Sans CJK SC"/>
              </a:rPr>
              <a:t>Planning before investment is crucial. The major objective is to present a general trend of market and formulate an efficient way to Spark Funds to let them invest and thus assisting them in gaining optimum profits. D</a:t>
            </a:r>
            <a:r>
              <a:rPr b="0" lang="en-US" sz="1800" spc="-1" strike="noStrike">
                <a:solidFill>
                  <a:srgbClr val="000000"/>
                </a:solidFill>
                <a:latin typeface="Arial"/>
                <a:ea typeface="DejaVu Sans"/>
              </a:rPr>
              <a:t>ata provided by Spark Funds is in form of three data sets. One contains company names, primary sectors they are working in and their origin country. The other data set contains funding type and the funding amount in USD. The third data set contains names of eight main sectors mapped with the list of primary sectors.</a:t>
            </a:r>
            <a:endParaRPr b="0" lang="en-US" sz="1800" spc="-1" strike="noStrike">
              <a:latin typeface="Arial"/>
            </a:endParaRPr>
          </a:p>
          <a:p>
            <a:pPr>
              <a:lnSpc>
                <a:spcPct val="100000"/>
              </a:lnSpc>
            </a:pPr>
            <a:r>
              <a:rPr b="0" lang="en-US" sz="1800" spc="-1" strike="noStrike">
                <a:solidFill>
                  <a:srgbClr val="000000"/>
                </a:solidFill>
                <a:latin typeface="Arial"/>
                <a:ea typeface="DejaVu Sans"/>
              </a:rPr>
              <a:t>In order to achieve the goal, the programming language, Python has extensively been used as the prime tool during the entire process of analysis along with an IDE called Jupyter Notebook and other some external python libraries like numpy, pandas, matplotlib and seaborn.</a:t>
            </a:r>
            <a:endParaRPr b="0" lang="en-US" sz="1800" spc="-1" strike="noStrike">
              <a:latin typeface="Arial"/>
            </a:endParaRPr>
          </a:p>
          <a:p>
            <a:pPr>
              <a:lnSpc>
                <a:spcPct val="100000"/>
              </a:lnSpc>
            </a:pPr>
            <a:r>
              <a:rPr b="0" lang="en-US" sz="1800" spc="-1" strike="noStrike">
                <a:solidFill>
                  <a:srgbClr val="000000"/>
                </a:solidFill>
                <a:latin typeface="Arial"/>
                <a:ea typeface="DejaVu Sans"/>
              </a:rPr>
              <a:t>The approach begins with merging the three data sets into one which would contain all the necessary information. This merged data set then undergoes various processes to attain a clean and sane state. Various analysis based on funding types, countries, sectors at various stages are performed to figure out the overall tendency of funding. Bar plot, stacked bar plot, line plot, box plot, pie chart and heat-map have been used as part of data visualization which ultimately helped in presenting the gist and concluding that how investment on some sectors and countries could fetch profit whereas others may cause to face loss. </a:t>
            </a:r>
            <a:endParaRPr b="0" lang="en-US" sz="1800" spc="-1" strike="noStrike">
              <a:latin typeface="Arial"/>
            </a:endParaRPr>
          </a:p>
        </p:txBody>
      </p:sp>
      <p:sp>
        <p:nvSpPr>
          <p:cNvPr id="83" name="CustomShape 2"/>
          <p:cNvSpPr/>
          <p:nvPr/>
        </p:nvSpPr>
        <p:spPr>
          <a:xfrm>
            <a:off x="1244520" y="784080"/>
            <a:ext cx="9306720" cy="848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1" lang="en-IN" sz="2800" spc="-1" strike="noStrike" u="sng">
                <a:solidFill>
                  <a:srgbClr val="000000"/>
                </a:solidFill>
                <a:uFillTx/>
                <a:latin typeface="Times New Roman"/>
                <a:ea typeface="DejaVu Sans"/>
              </a:rPr>
              <a:t>Abstract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244160" y="640080"/>
            <a:ext cx="9127080" cy="848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1" lang="en-IN" sz="2800" spc="-1" strike="noStrike" u="sng">
                <a:solidFill>
                  <a:srgbClr val="000000"/>
                </a:solidFill>
                <a:uFillTx/>
                <a:latin typeface="Times New Roman"/>
                <a:ea typeface="DejaVu Sans"/>
              </a:rPr>
              <a:t>Problem solving methodology</a:t>
            </a:r>
            <a:endParaRPr b="0" lang="en-US" sz="2800" spc="-1" strike="noStrike">
              <a:latin typeface="Arial"/>
            </a:endParaRPr>
          </a:p>
        </p:txBody>
      </p:sp>
      <p:sp>
        <p:nvSpPr>
          <p:cNvPr id="85" name="CustomShape 2"/>
          <p:cNvSpPr/>
          <p:nvPr/>
        </p:nvSpPr>
        <p:spPr>
          <a:xfrm>
            <a:off x="5852160" y="1828800"/>
            <a:ext cx="1547640" cy="339480"/>
          </a:xfrm>
          <a:prstGeom prst="rect">
            <a:avLst/>
          </a:prstGeom>
          <a:noFill/>
          <a:ln>
            <a:noFill/>
          </a:ln>
        </p:spPr>
        <p:style>
          <a:lnRef idx="0"/>
          <a:fillRef idx="0"/>
          <a:effectRef idx="0"/>
          <a:fontRef idx="minor"/>
        </p:style>
      </p:sp>
      <p:grpSp>
        <p:nvGrpSpPr>
          <p:cNvPr id="86" name="Group 3"/>
          <p:cNvGrpSpPr/>
          <p:nvPr/>
        </p:nvGrpSpPr>
        <p:grpSpPr>
          <a:xfrm>
            <a:off x="144000" y="1371600"/>
            <a:ext cx="11840040" cy="5388840"/>
            <a:chOff x="144000" y="1371600"/>
            <a:chExt cx="11840040" cy="5388840"/>
          </a:xfrm>
        </p:grpSpPr>
        <p:grpSp>
          <p:nvGrpSpPr>
            <p:cNvPr id="87" name="Group 4"/>
            <p:cNvGrpSpPr/>
            <p:nvPr/>
          </p:nvGrpSpPr>
          <p:grpSpPr>
            <a:xfrm>
              <a:off x="144000" y="1771920"/>
              <a:ext cx="3834000" cy="4848120"/>
              <a:chOff x="144000" y="1771920"/>
              <a:chExt cx="3834000" cy="4848120"/>
            </a:xfrm>
          </p:grpSpPr>
          <p:sp>
            <p:nvSpPr>
              <p:cNvPr id="88" name="CustomShape 5"/>
              <p:cNvSpPr/>
              <p:nvPr/>
            </p:nvSpPr>
            <p:spPr>
              <a:xfrm>
                <a:off x="728640" y="1771920"/>
                <a:ext cx="1181880" cy="487440"/>
              </a:xfrm>
              <a:prstGeom prst="flowChartTerminator">
                <a:avLst/>
              </a:prstGeom>
              <a:solidFill>
                <a:srgbClr val="00a933"/>
              </a:solidFill>
              <a:ln>
                <a:solidFill>
                  <a:srgbClr val="00a933"/>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START</a:t>
                </a:r>
                <a:endParaRPr b="0" lang="en-US" sz="1800" spc="-1" strike="noStrike">
                  <a:latin typeface="Arial"/>
                </a:endParaRPr>
              </a:p>
            </p:txBody>
          </p:sp>
          <p:sp>
            <p:nvSpPr>
              <p:cNvPr id="89" name="CustomShape 6"/>
              <p:cNvSpPr/>
              <p:nvPr/>
            </p:nvSpPr>
            <p:spPr>
              <a:xfrm>
                <a:off x="158400" y="3005280"/>
                <a:ext cx="2376000" cy="795600"/>
              </a:xfrm>
              <a:prstGeom prst="flowChartInputOutput">
                <a:avLst/>
              </a:prstGeom>
              <a:solidFill>
                <a:srgbClr val="a1467e"/>
              </a:solidFill>
              <a:ln>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000000"/>
                    </a:solidFill>
                    <a:latin typeface="Arial"/>
                    <a:ea typeface="DejaVu Sans"/>
                  </a:rPr>
                  <a:t>Load all available datasets</a:t>
                </a:r>
                <a:endParaRPr b="0" lang="en-US" sz="1200" spc="-1" strike="noStrike">
                  <a:latin typeface="Arial"/>
                </a:endParaRPr>
              </a:p>
            </p:txBody>
          </p:sp>
          <p:grpSp>
            <p:nvGrpSpPr>
              <p:cNvPr id="90" name="Group 7"/>
              <p:cNvGrpSpPr/>
              <p:nvPr/>
            </p:nvGrpSpPr>
            <p:grpSpPr>
              <a:xfrm>
                <a:off x="277200" y="4025880"/>
                <a:ext cx="3700800" cy="1529280"/>
                <a:chOff x="277200" y="4025880"/>
                <a:chExt cx="3700800" cy="1529280"/>
              </a:xfrm>
            </p:grpSpPr>
            <p:sp>
              <p:nvSpPr>
                <p:cNvPr id="91" name="CustomShape 8"/>
                <p:cNvSpPr/>
                <p:nvPr/>
              </p:nvSpPr>
              <p:spPr>
                <a:xfrm>
                  <a:off x="277200" y="4266360"/>
                  <a:ext cx="1834200" cy="874800"/>
                </a:xfrm>
                <a:prstGeom prst="flowChartProcess">
                  <a:avLst/>
                </a:prstGeom>
                <a:solidFill>
                  <a:srgbClr val="ff860d"/>
                </a:solidFill>
                <a:ln>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000000"/>
                      </a:solidFill>
                      <a:latin typeface="Arial"/>
                      <a:ea typeface="DejaVu Sans"/>
                    </a:rPr>
                    <a:t>Cleaning of individual datasets</a:t>
                  </a:r>
                  <a:endParaRPr b="0" lang="en-US" sz="1200" spc="-1" strike="noStrike">
                    <a:latin typeface="Arial"/>
                  </a:endParaRPr>
                </a:p>
              </p:txBody>
            </p:sp>
            <p:grpSp>
              <p:nvGrpSpPr>
                <p:cNvPr id="92" name="Group 9"/>
                <p:cNvGrpSpPr/>
                <p:nvPr/>
              </p:nvGrpSpPr>
              <p:grpSpPr>
                <a:xfrm>
                  <a:off x="2137320" y="4025880"/>
                  <a:ext cx="1840680" cy="1529280"/>
                  <a:chOff x="2137320" y="4025880"/>
                  <a:chExt cx="1840680" cy="1529280"/>
                </a:xfrm>
              </p:grpSpPr>
              <p:sp>
                <p:nvSpPr>
                  <p:cNvPr id="93" name="CustomShape 10"/>
                  <p:cNvSpPr/>
                  <p:nvPr/>
                </p:nvSpPr>
                <p:spPr>
                  <a:xfrm>
                    <a:off x="2137320" y="4025880"/>
                    <a:ext cx="295920" cy="1336680"/>
                  </a:xfrm>
                  <a:custGeom>
                    <a:avLst/>
                    <a:gdLst/>
                    <a:ahLst/>
                    <a:rect l="l" t="t" r="r" b="b"/>
                    <a:pathLst>
                      <a:path w="744" h="2482">
                        <a:moveTo>
                          <a:pt x="743" y="0"/>
                        </a:moveTo>
                        <a:cubicBezTo>
                          <a:pt x="557" y="0"/>
                          <a:pt x="371" y="103"/>
                          <a:pt x="371" y="206"/>
                        </a:cubicBezTo>
                        <a:lnTo>
                          <a:pt x="371" y="1033"/>
                        </a:lnTo>
                        <a:cubicBezTo>
                          <a:pt x="371" y="1137"/>
                          <a:pt x="185" y="1240"/>
                          <a:pt x="0" y="1240"/>
                        </a:cubicBezTo>
                        <a:cubicBezTo>
                          <a:pt x="185" y="1240"/>
                          <a:pt x="371" y="1343"/>
                          <a:pt x="371" y="1447"/>
                        </a:cubicBezTo>
                        <a:lnTo>
                          <a:pt x="371" y="2274"/>
                        </a:lnTo>
                        <a:cubicBezTo>
                          <a:pt x="371" y="2377"/>
                          <a:pt x="557" y="2481"/>
                          <a:pt x="743" y="2481"/>
                        </a:cubicBezTo>
                      </a:path>
                    </a:pathLst>
                  </a:custGeom>
                  <a:noFill/>
                  <a:ln w="57240">
                    <a:solidFill>
                      <a:srgbClr val="706e0c"/>
                    </a:solidFill>
                    <a:round/>
                  </a:ln>
                </p:spPr>
                <p:style>
                  <a:lnRef idx="0"/>
                  <a:fillRef idx="0"/>
                  <a:effectRef idx="0"/>
                  <a:fontRef idx="minor"/>
                </p:style>
              </p:sp>
              <p:sp>
                <p:nvSpPr>
                  <p:cNvPr id="94" name="CustomShape 11"/>
                  <p:cNvSpPr/>
                  <p:nvPr/>
                </p:nvSpPr>
                <p:spPr>
                  <a:xfrm>
                    <a:off x="2340360" y="4076280"/>
                    <a:ext cx="1637640" cy="1478880"/>
                  </a:xfrm>
                  <a:prstGeom prst="rect">
                    <a:avLst/>
                  </a:prstGeom>
                  <a:noFill/>
                  <a:ln>
                    <a:noFill/>
                  </a:ln>
                </p:spPr>
                <p:style>
                  <a:lnRef idx="0"/>
                  <a:fillRef idx="0"/>
                  <a:effectRef idx="0"/>
                  <a:fontRef idx="minor"/>
                </p:style>
                <p:txBody>
                  <a:bodyPr lIns="90000" rIns="90000" tIns="45000" bIns="45000">
                    <a:noAutofit/>
                  </a:bodyPr>
                  <a:p>
                    <a:pPr marL="216000" indent="-209160">
                      <a:lnSpc>
                        <a:spcPct val="100000"/>
                      </a:lnSpc>
                      <a:buClr>
                        <a:srgbClr val="000000"/>
                      </a:buClr>
                      <a:buSzPct val="45000"/>
                      <a:buFont typeface="Wingdings" charset="2"/>
                      <a:buChar char=""/>
                    </a:pPr>
                    <a:r>
                      <a:rPr b="0" lang="en-US" sz="900" spc="-1" strike="noStrike">
                        <a:solidFill>
                          <a:srgbClr val="000000"/>
                        </a:solidFill>
                        <a:latin typeface="Arial"/>
                        <a:ea typeface="DejaVu Sans"/>
                      </a:rPr>
                      <a:t>Includes dealing with null values</a:t>
                    </a:r>
                    <a:endParaRPr b="0" lang="en-US" sz="900" spc="-1" strike="noStrike">
                      <a:latin typeface="Arial"/>
                    </a:endParaRPr>
                  </a:p>
                  <a:p>
                    <a:pPr marL="216000" indent="-209160">
                      <a:lnSpc>
                        <a:spcPct val="100000"/>
                      </a:lnSpc>
                      <a:buClr>
                        <a:srgbClr val="000000"/>
                      </a:buClr>
                      <a:buSzPct val="45000"/>
                      <a:buFont typeface="Wingdings" charset="2"/>
                      <a:buChar char=""/>
                    </a:pPr>
                    <a:r>
                      <a:rPr b="0" lang="en-US" sz="900" spc="-1" strike="noStrike">
                        <a:solidFill>
                          <a:srgbClr val="000000"/>
                        </a:solidFill>
                        <a:latin typeface="Arial"/>
                        <a:ea typeface="DejaVu Sans"/>
                      </a:rPr>
                      <a:t>Renaming columns</a:t>
                    </a:r>
                    <a:endParaRPr b="0" lang="en-US" sz="900" spc="-1" strike="noStrike">
                      <a:latin typeface="Arial"/>
                    </a:endParaRPr>
                  </a:p>
                  <a:p>
                    <a:pPr marL="216000" indent="-209160">
                      <a:lnSpc>
                        <a:spcPct val="100000"/>
                      </a:lnSpc>
                      <a:buClr>
                        <a:srgbClr val="000000"/>
                      </a:buClr>
                      <a:buSzPct val="45000"/>
                      <a:buFont typeface="Wingdings" charset="2"/>
                      <a:buChar char=""/>
                    </a:pPr>
                    <a:r>
                      <a:rPr b="0" lang="en-US" sz="900" spc="-1" strike="noStrike">
                        <a:solidFill>
                          <a:srgbClr val="000000"/>
                        </a:solidFill>
                        <a:latin typeface="Arial"/>
                        <a:ea typeface="DejaVu Sans"/>
                      </a:rPr>
                      <a:t>Removing duplicates</a:t>
                    </a:r>
                    <a:endParaRPr b="0" lang="en-US" sz="900" spc="-1" strike="noStrike">
                      <a:latin typeface="Arial"/>
                    </a:endParaRPr>
                  </a:p>
                  <a:p>
                    <a:pPr marL="216000" indent="-209160">
                      <a:lnSpc>
                        <a:spcPct val="100000"/>
                      </a:lnSpc>
                      <a:buClr>
                        <a:srgbClr val="000000"/>
                      </a:buClr>
                      <a:buSzPct val="45000"/>
                      <a:buFont typeface="Wingdings" charset="2"/>
                      <a:buChar char=""/>
                    </a:pPr>
                    <a:r>
                      <a:rPr b="0" lang="en-US" sz="900" spc="-1" strike="noStrike">
                        <a:solidFill>
                          <a:srgbClr val="000000"/>
                        </a:solidFill>
                        <a:latin typeface="Arial"/>
                        <a:ea typeface="DejaVu Sans"/>
                      </a:rPr>
                      <a:t>Handling upper and lower cases of texts</a:t>
                    </a:r>
                    <a:endParaRPr b="0" lang="en-US" sz="900" spc="-1" strike="noStrike">
                      <a:latin typeface="Arial"/>
                    </a:endParaRPr>
                  </a:p>
                </p:txBody>
              </p:sp>
            </p:grpSp>
          </p:grpSp>
          <p:sp>
            <p:nvSpPr>
              <p:cNvPr id="95" name="CustomShape 12"/>
              <p:cNvSpPr/>
              <p:nvPr/>
            </p:nvSpPr>
            <p:spPr>
              <a:xfrm>
                <a:off x="144000" y="5647680"/>
                <a:ext cx="2390400" cy="972360"/>
              </a:xfrm>
              <a:prstGeom prst="flowChartProcess">
                <a:avLst/>
              </a:prstGeom>
              <a:solidFill>
                <a:srgbClr val="ff860d"/>
              </a:solidFill>
              <a:ln>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000000"/>
                    </a:solidFill>
                    <a:latin typeface="Arial"/>
                    <a:ea typeface="DejaVu Sans"/>
                  </a:rPr>
                  <a:t>Merging companies and rounds2 dataset into one: master_frame</a:t>
                </a:r>
                <a:endParaRPr b="0" lang="en-US" sz="1200" spc="-1" strike="noStrike">
                  <a:latin typeface="Arial"/>
                </a:endParaRPr>
              </a:p>
            </p:txBody>
          </p:sp>
          <p:sp>
            <p:nvSpPr>
              <p:cNvPr id="96" name="CustomShape 13"/>
              <p:cNvSpPr/>
              <p:nvPr/>
            </p:nvSpPr>
            <p:spPr>
              <a:xfrm>
                <a:off x="1260720" y="2325600"/>
                <a:ext cx="84960" cy="586080"/>
              </a:xfrm>
              <a:custGeom>
                <a:avLst/>
                <a:gdLst/>
                <a:ahLst/>
                <a:rect l="l" t="t" r="r" b="b"/>
                <a:pathLst>
                  <a:path w="256" h="1525">
                    <a:moveTo>
                      <a:pt x="63" y="0"/>
                    </a:moveTo>
                    <a:lnTo>
                      <a:pt x="63" y="1143"/>
                    </a:lnTo>
                    <a:lnTo>
                      <a:pt x="0" y="1143"/>
                    </a:lnTo>
                    <a:lnTo>
                      <a:pt x="127" y="1524"/>
                    </a:lnTo>
                    <a:lnTo>
                      <a:pt x="255" y="1143"/>
                    </a:lnTo>
                    <a:lnTo>
                      <a:pt x="191" y="1143"/>
                    </a:lnTo>
                    <a:lnTo>
                      <a:pt x="191" y="0"/>
                    </a:lnTo>
                    <a:lnTo>
                      <a:pt x="63" y="0"/>
                    </a:lnTo>
                  </a:path>
                </a:pathLst>
              </a:custGeom>
              <a:solidFill>
                <a:srgbClr val="729fcf"/>
              </a:solidFill>
              <a:ln>
                <a:solidFill>
                  <a:srgbClr val="3465a4"/>
                </a:solidFill>
              </a:ln>
            </p:spPr>
            <p:style>
              <a:lnRef idx="0"/>
              <a:fillRef idx="0"/>
              <a:effectRef idx="0"/>
              <a:fontRef idx="minor"/>
            </p:style>
          </p:sp>
          <p:sp>
            <p:nvSpPr>
              <p:cNvPr id="97" name="CustomShape 14"/>
              <p:cNvSpPr/>
              <p:nvPr/>
            </p:nvSpPr>
            <p:spPr>
              <a:xfrm>
                <a:off x="1260720" y="3906360"/>
                <a:ext cx="84960" cy="290520"/>
              </a:xfrm>
              <a:custGeom>
                <a:avLst/>
                <a:gdLst/>
                <a:ahLst/>
                <a:rect l="l" t="t" r="r" b="b"/>
                <a:pathLst>
                  <a:path w="256" h="764">
                    <a:moveTo>
                      <a:pt x="63" y="0"/>
                    </a:moveTo>
                    <a:lnTo>
                      <a:pt x="63" y="572"/>
                    </a:lnTo>
                    <a:lnTo>
                      <a:pt x="0" y="572"/>
                    </a:lnTo>
                    <a:lnTo>
                      <a:pt x="127" y="763"/>
                    </a:lnTo>
                    <a:lnTo>
                      <a:pt x="255" y="572"/>
                    </a:lnTo>
                    <a:lnTo>
                      <a:pt x="191" y="572"/>
                    </a:lnTo>
                    <a:lnTo>
                      <a:pt x="191" y="0"/>
                    </a:lnTo>
                    <a:lnTo>
                      <a:pt x="63" y="0"/>
                    </a:lnTo>
                  </a:path>
                </a:pathLst>
              </a:custGeom>
              <a:solidFill>
                <a:srgbClr val="729fcf"/>
              </a:solidFill>
              <a:ln>
                <a:solidFill>
                  <a:srgbClr val="3465a4"/>
                </a:solidFill>
              </a:ln>
            </p:spPr>
            <p:style>
              <a:lnRef idx="0"/>
              <a:fillRef idx="0"/>
              <a:effectRef idx="0"/>
              <a:fontRef idx="minor"/>
            </p:style>
          </p:sp>
          <p:sp>
            <p:nvSpPr>
              <p:cNvPr id="98" name="CustomShape 15"/>
              <p:cNvSpPr/>
              <p:nvPr/>
            </p:nvSpPr>
            <p:spPr>
              <a:xfrm>
                <a:off x="1260720" y="5190120"/>
                <a:ext cx="84960" cy="451080"/>
              </a:xfrm>
              <a:custGeom>
                <a:avLst/>
                <a:gdLst/>
                <a:ahLst/>
                <a:rect l="l" t="t" r="r" b="b"/>
                <a:pathLst>
                  <a:path w="256" h="1178">
                    <a:moveTo>
                      <a:pt x="63" y="0"/>
                    </a:moveTo>
                    <a:lnTo>
                      <a:pt x="63" y="882"/>
                    </a:lnTo>
                    <a:lnTo>
                      <a:pt x="0" y="882"/>
                    </a:lnTo>
                    <a:lnTo>
                      <a:pt x="127" y="1177"/>
                    </a:lnTo>
                    <a:lnTo>
                      <a:pt x="255" y="882"/>
                    </a:lnTo>
                    <a:lnTo>
                      <a:pt x="191" y="882"/>
                    </a:lnTo>
                    <a:lnTo>
                      <a:pt x="191" y="0"/>
                    </a:lnTo>
                    <a:lnTo>
                      <a:pt x="63" y="0"/>
                    </a:lnTo>
                  </a:path>
                </a:pathLst>
              </a:custGeom>
              <a:solidFill>
                <a:srgbClr val="729fcf"/>
              </a:solidFill>
              <a:ln>
                <a:solidFill>
                  <a:srgbClr val="3465a4"/>
                </a:solidFill>
              </a:ln>
            </p:spPr>
            <p:style>
              <a:lnRef idx="0"/>
              <a:fillRef idx="0"/>
              <a:effectRef idx="0"/>
              <a:fontRef idx="minor"/>
            </p:style>
          </p:sp>
        </p:grpSp>
        <p:grpSp>
          <p:nvGrpSpPr>
            <p:cNvPr id="99" name="Group 16"/>
            <p:cNvGrpSpPr/>
            <p:nvPr/>
          </p:nvGrpSpPr>
          <p:grpSpPr>
            <a:xfrm>
              <a:off x="3740400" y="1371600"/>
              <a:ext cx="4135320" cy="5388840"/>
              <a:chOff x="3740400" y="1371600"/>
              <a:chExt cx="4135320" cy="5388840"/>
            </a:xfrm>
          </p:grpSpPr>
          <p:sp>
            <p:nvSpPr>
              <p:cNvPr id="100" name="CustomShape 17"/>
              <p:cNvSpPr/>
              <p:nvPr/>
            </p:nvSpPr>
            <p:spPr>
              <a:xfrm>
                <a:off x="3740400" y="5384520"/>
                <a:ext cx="2913480" cy="1375920"/>
              </a:xfrm>
              <a:prstGeom prst="flowChartDecision">
                <a:avLst/>
              </a:prstGeom>
              <a:solidFill>
                <a:srgbClr val="ffffa6"/>
              </a:solidFill>
              <a:ln>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100" spc="-1" strike="noStrike">
                    <a:solidFill>
                      <a:srgbClr val="000000"/>
                    </a:solidFill>
                    <a:latin typeface="Arial"/>
                    <a:ea typeface="DejaVu Sans"/>
                  </a:rPr>
                  <a:t>Identify the most representative value of the investment amount(Funding type analysis)</a:t>
                </a:r>
                <a:endParaRPr b="0" lang="en-US" sz="1100" spc="-1" strike="noStrike">
                  <a:latin typeface="Arial"/>
                </a:endParaRPr>
              </a:p>
            </p:txBody>
          </p:sp>
          <p:sp>
            <p:nvSpPr>
              <p:cNvPr id="101" name="CustomShape 18"/>
              <p:cNvSpPr/>
              <p:nvPr/>
            </p:nvSpPr>
            <p:spPr>
              <a:xfrm>
                <a:off x="4142160" y="4301640"/>
                <a:ext cx="1913400" cy="684360"/>
              </a:xfrm>
              <a:prstGeom prst="flowChartInputOutput">
                <a:avLst/>
              </a:prstGeom>
              <a:solidFill>
                <a:srgbClr val="a1467e"/>
              </a:solidFill>
              <a:ln>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100" spc="-1" strike="noStrike">
                    <a:solidFill>
                      <a:srgbClr val="000000"/>
                    </a:solidFill>
                    <a:latin typeface="Arial"/>
                    <a:ea typeface="DejaVu Sans"/>
                  </a:rPr>
                  <a:t>Median is the representative value</a:t>
                </a:r>
                <a:endParaRPr b="0" lang="en-US" sz="1100" spc="-1" strike="noStrike">
                  <a:latin typeface="Arial"/>
                </a:endParaRPr>
              </a:p>
            </p:txBody>
          </p:sp>
          <p:sp>
            <p:nvSpPr>
              <p:cNvPr id="102" name="CustomShape 19"/>
              <p:cNvSpPr/>
              <p:nvPr/>
            </p:nvSpPr>
            <p:spPr>
              <a:xfrm>
                <a:off x="4384800" y="2950920"/>
                <a:ext cx="1730520" cy="882360"/>
              </a:xfrm>
              <a:prstGeom prst="flowChartProcess">
                <a:avLst/>
              </a:prstGeom>
              <a:solidFill>
                <a:srgbClr val="ff860d"/>
              </a:solidFill>
              <a:ln>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000000"/>
                    </a:solidFill>
                    <a:latin typeface="Arial"/>
                    <a:ea typeface="DejaVu Sans"/>
                  </a:rPr>
                  <a:t>Country analysis to sort out the top 9 countries based on investment amount</a:t>
                </a:r>
                <a:endParaRPr b="0" lang="en-US" sz="1200" spc="-1" strike="noStrike">
                  <a:latin typeface="Arial"/>
                </a:endParaRPr>
              </a:p>
            </p:txBody>
          </p:sp>
          <p:grpSp>
            <p:nvGrpSpPr>
              <p:cNvPr id="103" name="Group 20"/>
              <p:cNvGrpSpPr/>
              <p:nvPr/>
            </p:nvGrpSpPr>
            <p:grpSpPr>
              <a:xfrm>
                <a:off x="4463280" y="1371600"/>
                <a:ext cx="3412440" cy="1372680"/>
                <a:chOff x="4463280" y="1371600"/>
                <a:chExt cx="3412440" cy="1372680"/>
              </a:xfrm>
            </p:grpSpPr>
            <p:sp>
              <p:nvSpPr>
                <p:cNvPr id="104" name="CustomShape 21"/>
                <p:cNvSpPr/>
                <p:nvPr/>
              </p:nvSpPr>
              <p:spPr>
                <a:xfrm>
                  <a:off x="4463280" y="1796040"/>
                  <a:ext cx="1456200" cy="486720"/>
                </a:xfrm>
                <a:prstGeom prst="flowChartProcess">
                  <a:avLst/>
                </a:prstGeom>
                <a:solidFill>
                  <a:srgbClr val="ff860d"/>
                </a:solidFill>
                <a:ln>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000000"/>
                      </a:solidFill>
                      <a:latin typeface="Arial"/>
                      <a:ea typeface="DejaVu Sans"/>
                    </a:rPr>
                    <a:t>Sector analysis</a:t>
                  </a:r>
                  <a:endParaRPr b="0" lang="en-US" sz="1200" spc="-1" strike="noStrike">
                    <a:latin typeface="Arial"/>
                  </a:endParaRPr>
                </a:p>
              </p:txBody>
            </p:sp>
            <p:sp>
              <p:nvSpPr>
                <p:cNvPr id="105" name="CustomShape 22"/>
                <p:cNvSpPr/>
                <p:nvPr/>
              </p:nvSpPr>
              <p:spPr>
                <a:xfrm>
                  <a:off x="5962320" y="1371600"/>
                  <a:ext cx="307800" cy="1309680"/>
                </a:xfrm>
                <a:custGeom>
                  <a:avLst/>
                  <a:gdLst/>
                  <a:ahLst/>
                  <a:rect l="l" t="t" r="r" b="b"/>
                  <a:pathLst>
                    <a:path w="876" h="3388">
                      <a:moveTo>
                        <a:pt x="875" y="0"/>
                      </a:moveTo>
                      <a:cubicBezTo>
                        <a:pt x="656" y="0"/>
                        <a:pt x="437" y="141"/>
                        <a:pt x="437" y="282"/>
                      </a:cubicBezTo>
                      <a:lnTo>
                        <a:pt x="437" y="1411"/>
                      </a:lnTo>
                      <a:cubicBezTo>
                        <a:pt x="437" y="1552"/>
                        <a:pt x="218" y="1693"/>
                        <a:pt x="0" y="1693"/>
                      </a:cubicBezTo>
                      <a:cubicBezTo>
                        <a:pt x="218" y="1693"/>
                        <a:pt x="437" y="1834"/>
                        <a:pt x="437" y="1975"/>
                      </a:cubicBezTo>
                      <a:lnTo>
                        <a:pt x="437" y="3104"/>
                      </a:lnTo>
                      <a:cubicBezTo>
                        <a:pt x="437" y="3245"/>
                        <a:pt x="656" y="3387"/>
                        <a:pt x="875" y="3387"/>
                      </a:cubicBezTo>
                    </a:path>
                  </a:pathLst>
                </a:custGeom>
                <a:noFill/>
                <a:ln w="57240">
                  <a:solidFill>
                    <a:srgbClr val="706e0c"/>
                  </a:solidFill>
                  <a:round/>
                </a:ln>
              </p:spPr>
              <p:style>
                <a:lnRef idx="0"/>
                <a:fillRef idx="0"/>
                <a:effectRef idx="0"/>
                <a:fontRef idx="minor"/>
              </p:style>
            </p:sp>
            <p:sp>
              <p:nvSpPr>
                <p:cNvPr id="106" name="CustomShape 23"/>
                <p:cNvSpPr/>
                <p:nvPr/>
              </p:nvSpPr>
              <p:spPr>
                <a:xfrm>
                  <a:off x="6173640" y="1406880"/>
                  <a:ext cx="1702080" cy="1337400"/>
                </a:xfrm>
                <a:prstGeom prst="rect">
                  <a:avLst/>
                </a:prstGeom>
                <a:noFill/>
                <a:ln>
                  <a:noFill/>
                </a:ln>
              </p:spPr>
              <p:style>
                <a:lnRef idx="0"/>
                <a:fillRef idx="0"/>
                <a:effectRef idx="0"/>
                <a:fontRef idx="minor"/>
              </p:style>
              <p:txBody>
                <a:bodyPr lIns="90000" rIns="90000" tIns="45000" bIns="45000">
                  <a:noAutofit/>
                </a:bodyPr>
                <a:p>
                  <a:pPr marL="216000" indent="-209160">
                    <a:lnSpc>
                      <a:spcPct val="100000"/>
                    </a:lnSpc>
                    <a:buClr>
                      <a:srgbClr val="000000"/>
                    </a:buClr>
                    <a:buSzPct val="45000"/>
                    <a:buFont typeface="Wingdings" charset="2"/>
                    <a:buChar char=""/>
                  </a:pPr>
                  <a:r>
                    <a:rPr b="0" lang="en-US" sz="900" spc="-1" strike="noStrike">
                      <a:solidFill>
                        <a:srgbClr val="000000"/>
                      </a:solidFill>
                      <a:latin typeface="Arial"/>
                      <a:ea typeface="DejaVu Sans"/>
                    </a:rPr>
                    <a:t>Extracting primary sectors</a:t>
                  </a:r>
                  <a:endParaRPr b="0" lang="en-US" sz="900" spc="-1" strike="noStrike">
                    <a:latin typeface="Arial"/>
                  </a:endParaRPr>
                </a:p>
                <a:p>
                  <a:pPr marL="216000" indent="-209160">
                    <a:lnSpc>
                      <a:spcPct val="100000"/>
                    </a:lnSpc>
                    <a:buClr>
                      <a:srgbClr val="000000"/>
                    </a:buClr>
                    <a:buSzPct val="45000"/>
                    <a:buFont typeface="Wingdings" charset="2"/>
                    <a:buChar char=""/>
                  </a:pPr>
                  <a:r>
                    <a:rPr b="0" lang="en-US" sz="900" spc="-1" strike="noStrike">
                      <a:solidFill>
                        <a:srgbClr val="000000"/>
                      </a:solidFill>
                      <a:latin typeface="Arial"/>
                      <a:ea typeface="DejaVu Sans"/>
                    </a:rPr>
                    <a:t>Mapping the main sectors</a:t>
                  </a:r>
                  <a:endParaRPr b="0" lang="en-US" sz="900" spc="-1" strike="noStrike">
                    <a:latin typeface="Arial"/>
                  </a:endParaRPr>
                </a:p>
                <a:p>
                  <a:pPr marL="216000" indent="-209160">
                    <a:lnSpc>
                      <a:spcPct val="100000"/>
                    </a:lnSpc>
                    <a:buClr>
                      <a:srgbClr val="000000"/>
                    </a:buClr>
                    <a:buSzPct val="45000"/>
                    <a:buFont typeface="Wingdings" charset="2"/>
                    <a:buChar char=""/>
                  </a:pPr>
                  <a:r>
                    <a:rPr b="0" lang="en-US" sz="900" spc="-1" strike="noStrike">
                      <a:solidFill>
                        <a:srgbClr val="000000"/>
                      </a:solidFill>
                      <a:latin typeface="Arial"/>
                      <a:ea typeface="DejaVu Sans"/>
                    </a:rPr>
                    <a:t>Extracting the entries with the funding amount ranging between 5-15 USD</a:t>
                  </a:r>
                  <a:endParaRPr b="0" lang="en-US" sz="900" spc="-1" strike="noStrike">
                    <a:latin typeface="Arial"/>
                  </a:endParaRPr>
                </a:p>
                <a:p>
                  <a:pPr marL="216000" indent="-209160">
                    <a:lnSpc>
                      <a:spcPct val="100000"/>
                    </a:lnSpc>
                    <a:buClr>
                      <a:srgbClr val="000000"/>
                    </a:buClr>
                    <a:buSzPct val="45000"/>
                    <a:buFont typeface="Wingdings" charset="2"/>
                    <a:buChar char=""/>
                  </a:pPr>
                  <a:r>
                    <a:rPr b="0" lang="en-US" sz="900" spc="-1" strike="noStrike">
                      <a:solidFill>
                        <a:srgbClr val="000000"/>
                      </a:solidFill>
                      <a:latin typeface="Arial"/>
                      <a:ea typeface="DejaVu Sans"/>
                    </a:rPr>
                    <a:t> </a:t>
                  </a:r>
                  <a:endParaRPr b="0" lang="en-US" sz="900" spc="-1" strike="noStrike">
                    <a:latin typeface="Arial"/>
                  </a:endParaRPr>
                </a:p>
              </p:txBody>
            </p:sp>
          </p:grpSp>
          <p:sp>
            <p:nvSpPr>
              <p:cNvPr id="107" name="CustomShape 24"/>
              <p:cNvSpPr/>
              <p:nvPr/>
            </p:nvSpPr>
            <p:spPr>
              <a:xfrm>
                <a:off x="5140080" y="4992480"/>
                <a:ext cx="84960" cy="385560"/>
              </a:xfrm>
              <a:custGeom>
                <a:avLst/>
                <a:gdLst/>
                <a:ahLst/>
                <a:rect l="l" t="t" r="r" b="b"/>
                <a:pathLst>
                  <a:path w="256" h="1011">
                    <a:moveTo>
                      <a:pt x="63" y="1010"/>
                    </a:moveTo>
                    <a:lnTo>
                      <a:pt x="63" y="252"/>
                    </a:lnTo>
                    <a:lnTo>
                      <a:pt x="0" y="252"/>
                    </a:lnTo>
                    <a:lnTo>
                      <a:pt x="127" y="0"/>
                    </a:lnTo>
                    <a:lnTo>
                      <a:pt x="255" y="252"/>
                    </a:lnTo>
                    <a:lnTo>
                      <a:pt x="191" y="252"/>
                    </a:lnTo>
                    <a:lnTo>
                      <a:pt x="191" y="1010"/>
                    </a:lnTo>
                    <a:lnTo>
                      <a:pt x="63" y="1010"/>
                    </a:lnTo>
                  </a:path>
                </a:pathLst>
              </a:custGeom>
              <a:solidFill>
                <a:srgbClr val="729fcf"/>
              </a:solidFill>
              <a:ln>
                <a:solidFill>
                  <a:srgbClr val="3465a4"/>
                </a:solidFill>
              </a:ln>
            </p:spPr>
            <p:style>
              <a:lnRef idx="0"/>
              <a:fillRef idx="0"/>
              <a:effectRef idx="0"/>
              <a:fontRef idx="minor"/>
            </p:style>
          </p:sp>
          <p:sp>
            <p:nvSpPr>
              <p:cNvPr id="108" name="CustomShape 25"/>
              <p:cNvSpPr/>
              <p:nvPr/>
            </p:nvSpPr>
            <p:spPr>
              <a:xfrm>
                <a:off x="5140080" y="3840120"/>
                <a:ext cx="84960" cy="454680"/>
              </a:xfrm>
              <a:custGeom>
                <a:avLst/>
                <a:gdLst/>
                <a:ahLst/>
                <a:rect l="l" t="t" r="r" b="b"/>
                <a:pathLst>
                  <a:path w="256" h="1189">
                    <a:moveTo>
                      <a:pt x="63" y="1188"/>
                    </a:moveTo>
                    <a:lnTo>
                      <a:pt x="63" y="297"/>
                    </a:lnTo>
                    <a:lnTo>
                      <a:pt x="0" y="297"/>
                    </a:lnTo>
                    <a:lnTo>
                      <a:pt x="127" y="0"/>
                    </a:lnTo>
                    <a:lnTo>
                      <a:pt x="255" y="297"/>
                    </a:lnTo>
                    <a:lnTo>
                      <a:pt x="191" y="297"/>
                    </a:lnTo>
                    <a:lnTo>
                      <a:pt x="191" y="1188"/>
                    </a:lnTo>
                    <a:lnTo>
                      <a:pt x="63" y="1188"/>
                    </a:lnTo>
                  </a:path>
                </a:pathLst>
              </a:custGeom>
              <a:solidFill>
                <a:srgbClr val="729fcf"/>
              </a:solidFill>
              <a:ln>
                <a:solidFill>
                  <a:srgbClr val="3465a4"/>
                </a:solidFill>
              </a:ln>
            </p:spPr>
            <p:style>
              <a:lnRef idx="0"/>
              <a:fillRef idx="0"/>
              <a:effectRef idx="0"/>
              <a:fontRef idx="minor"/>
            </p:style>
          </p:sp>
          <p:sp>
            <p:nvSpPr>
              <p:cNvPr id="109" name="CustomShape 26"/>
              <p:cNvSpPr/>
              <p:nvPr/>
            </p:nvSpPr>
            <p:spPr>
              <a:xfrm>
                <a:off x="5140080" y="2287080"/>
                <a:ext cx="84960" cy="618480"/>
              </a:xfrm>
              <a:custGeom>
                <a:avLst/>
                <a:gdLst/>
                <a:ahLst/>
                <a:rect l="l" t="t" r="r" b="b"/>
                <a:pathLst>
                  <a:path w="256" h="1610">
                    <a:moveTo>
                      <a:pt x="63" y="1609"/>
                    </a:moveTo>
                    <a:lnTo>
                      <a:pt x="63" y="402"/>
                    </a:lnTo>
                    <a:lnTo>
                      <a:pt x="0" y="402"/>
                    </a:lnTo>
                    <a:lnTo>
                      <a:pt x="127" y="0"/>
                    </a:lnTo>
                    <a:lnTo>
                      <a:pt x="255" y="402"/>
                    </a:lnTo>
                    <a:lnTo>
                      <a:pt x="191" y="402"/>
                    </a:lnTo>
                    <a:lnTo>
                      <a:pt x="191" y="1609"/>
                    </a:lnTo>
                    <a:lnTo>
                      <a:pt x="63" y="1609"/>
                    </a:lnTo>
                  </a:path>
                </a:pathLst>
              </a:custGeom>
              <a:solidFill>
                <a:srgbClr val="729fcf"/>
              </a:solidFill>
              <a:ln>
                <a:solidFill>
                  <a:srgbClr val="3465a4"/>
                </a:solidFill>
              </a:ln>
            </p:spPr>
            <p:style>
              <a:lnRef idx="0"/>
              <a:fillRef idx="0"/>
              <a:effectRef idx="0"/>
              <a:fontRef idx="minor"/>
            </p:style>
          </p:sp>
        </p:grpSp>
        <p:sp>
          <p:nvSpPr>
            <p:cNvPr id="110" name="CustomShape 27"/>
            <p:cNvSpPr/>
            <p:nvPr/>
          </p:nvSpPr>
          <p:spPr>
            <a:xfrm>
              <a:off x="7630200" y="1931040"/>
              <a:ext cx="504360" cy="92160"/>
            </a:xfrm>
            <a:custGeom>
              <a:avLst/>
              <a:gdLst/>
              <a:ahLst/>
              <a:rect l="l" t="t" r="r" b="b"/>
              <a:pathLst>
                <a:path w="1421" h="256">
                  <a:moveTo>
                    <a:pt x="0" y="63"/>
                  </a:moveTo>
                  <a:lnTo>
                    <a:pt x="1065" y="63"/>
                  </a:lnTo>
                  <a:lnTo>
                    <a:pt x="1065" y="0"/>
                  </a:lnTo>
                  <a:lnTo>
                    <a:pt x="1420" y="127"/>
                  </a:lnTo>
                  <a:lnTo>
                    <a:pt x="1065" y="255"/>
                  </a:lnTo>
                  <a:lnTo>
                    <a:pt x="1065" y="191"/>
                  </a:lnTo>
                  <a:lnTo>
                    <a:pt x="0" y="191"/>
                  </a:lnTo>
                  <a:lnTo>
                    <a:pt x="0" y="63"/>
                  </a:lnTo>
                </a:path>
              </a:pathLst>
            </a:custGeom>
            <a:solidFill>
              <a:srgbClr val="729fcf"/>
            </a:solidFill>
            <a:ln>
              <a:solidFill>
                <a:srgbClr val="3465a4"/>
              </a:solidFill>
            </a:ln>
          </p:spPr>
          <p:style>
            <a:lnRef idx="0"/>
            <a:fillRef idx="0"/>
            <a:effectRef idx="0"/>
            <a:fontRef idx="minor"/>
          </p:style>
        </p:sp>
        <p:sp>
          <p:nvSpPr>
            <p:cNvPr id="111" name="CustomShape 28"/>
            <p:cNvSpPr/>
            <p:nvPr/>
          </p:nvSpPr>
          <p:spPr>
            <a:xfrm>
              <a:off x="2779200" y="5980680"/>
              <a:ext cx="816480" cy="91800"/>
            </a:xfrm>
            <a:custGeom>
              <a:avLst/>
              <a:gdLst/>
              <a:ahLst/>
              <a:rect l="l" t="t" r="r" b="b"/>
              <a:pathLst>
                <a:path w="2288" h="256">
                  <a:moveTo>
                    <a:pt x="0" y="63"/>
                  </a:moveTo>
                  <a:lnTo>
                    <a:pt x="1715" y="63"/>
                  </a:lnTo>
                  <a:lnTo>
                    <a:pt x="1715" y="0"/>
                  </a:lnTo>
                  <a:lnTo>
                    <a:pt x="2287" y="127"/>
                  </a:lnTo>
                  <a:lnTo>
                    <a:pt x="1715" y="255"/>
                  </a:lnTo>
                  <a:lnTo>
                    <a:pt x="1715" y="191"/>
                  </a:lnTo>
                  <a:lnTo>
                    <a:pt x="0" y="191"/>
                  </a:lnTo>
                  <a:lnTo>
                    <a:pt x="0" y="63"/>
                  </a:lnTo>
                </a:path>
              </a:pathLst>
            </a:custGeom>
            <a:solidFill>
              <a:srgbClr val="729fcf"/>
            </a:solidFill>
            <a:ln>
              <a:solidFill>
                <a:srgbClr val="3465a4"/>
              </a:solidFill>
            </a:ln>
          </p:spPr>
          <p:style>
            <a:lnRef idx="0"/>
            <a:fillRef idx="0"/>
            <a:effectRef idx="0"/>
            <a:fontRef idx="minor"/>
          </p:style>
        </p:sp>
        <p:grpSp>
          <p:nvGrpSpPr>
            <p:cNvPr id="112" name="Group 29"/>
            <p:cNvGrpSpPr/>
            <p:nvPr/>
          </p:nvGrpSpPr>
          <p:grpSpPr>
            <a:xfrm>
              <a:off x="7095600" y="1541880"/>
              <a:ext cx="4888440" cy="5162760"/>
              <a:chOff x="7095600" y="1541880"/>
              <a:chExt cx="4888440" cy="5162760"/>
            </a:xfrm>
          </p:grpSpPr>
          <p:sp>
            <p:nvSpPr>
              <p:cNvPr id="113" name="CustomShape 30"/>
              <p:cNvSpPr/>
              <p:nvPr/>
            </p:nvSpPr>
            <p:spPr>
              <a:xfrm>
                <a:off x="8053920" y="1602360"/>
                <a:ext cx="2068200" cy="1008360"/>
              </a:xfrm>
              <a:prstGeom prst="flowChartInputOutput">
                <a:avLst/>
              </a:prstGeom>
              <a:solidFill>
                <a:srgbClr val="a1467e"/>
              </a:solidFill>
              <a:ln>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100" spc="-1" strike="noStrike">
                    <a:solidFill>
                      <a:srgbClr val="000000"/>
                    </a:solidFill>
                    <a:latin typeface="Arial"/>
                    <a:ea typeface="DejaVu Sans"/>
                  </a:rPr>
                  <a:t>A data frame with the top 3 english-speaking countries and top 3 invested main sectors</a:t>
                </a:r>
                <a:endParaRPr b="0" lang="en-US" sz="1100" spc="-1" strike="noStrike">
                  <a:latin typeface="Arial"/>
                </a:endParaRPr>
              </a:p>
            </p:txBody>
          </p:sp>
          <p:sp>
            <p:nvSpPr>
              <p:cNvPr id="114" name="CustomShape 31"/>
              <p:cNvSpPr/>
              <p:nvPr/>
            </p:nvSpPr>
            <p:spPr>
              <a:xfrm>
                <a:off x="8040960" y="3619800"/>
                <a:ext cx="1621080" cy="932400"/>
              </a:xfrm>
              <a:prstGeom prst="flowChartProcess">
                <a:avLst/>
              </a:prstGeom>
              <a:solidFill>
                <a:srgbClr val="ff860d"/>
              </a:solidFill>
              <a:ln>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000000"/>
                    </a:solidFill>
                    <a:latin typeface="Arial"/>
                    <a:ea typeface="DejaVu Sans"/>
                  </a:rPr>
                  <a:t>Plotting the required graphs</a:t>
                </a:r>
                <a:endParaRPr b="0" lang="en-US" sz="1200" spc="-1" strike="noStrike">
                  <a:latin typeface="Arial"/>
                </a:endParaRPr>
              </a:p>
            </p:txBody>
          </p:sp>
          <p:sp>
            <p:nvSpPr>
              <p:cNvPr id="115" name="CustomShape 32"/>
              <p:cNvSpPr/>
              <p:nvPr/>
            </p:nvSpPr>
            <p:spPr>
              <a:xfrm>
                <a:off x="7095600" y="5468040"/>
                <a:ext cx="4151880" cy="1236600"/>
              </a:xfrm>
              <a:prstGeom prst="flowChartInputOutput">
                <a:avLst/>
              </a:prstGeom>
              <a:solidFill>
                <a:srgbClr val="a1467e"/>
              </a:solidFill>
              <a:ln>
                <a:solidFill>
                  <a:srgbClr val="3465a4"/>
                </a:solidFill>
              </a:ln>
            </p:spPr>
            <p:style>
              <a:lnRef idx="0"/>
              <a:fillRef idx="0"/>
              <a:effectRef idx="0"/>
              <a:fontRef idx="minor"/>
            </p:style>
            <p:txBody>
              <a:bodyPr lIns="90000" rIns="90000" tIns="45000" bIns="45000">
                <a:noAutofit/>
              </a:bodyPr>
              <a:p>
                <a:pPr marL="216000" indent="-209160">
                  <a:lnSpc>
                    <a:spcPct val="100000"/>
                  </a:lnSpc>
                  <a:buClr>
                    <a:srgbClr val="000000"/>
                  </a:buClr>
                  <a:buSzPct val="45000"/>
                  <a:buFont typeface="Wingdings" charset="2"/>
                  <a:buChar char=""/>
                </a:pPr>
                <a:r>
                  <a:rPr b="0" lang="en-US" sz="1000" spc="-1" strike="noStrike">
                    <a:solidFill>
                      <a:srgbClr val="000000"/>
                    </a:solidFill>
                    <a:latin typeface="Arial"/>
                    <a:ea typeface="DejaVu Sans"/>
                  </a:rPr>
                  <a:t>The representative amount of investment in each funding type</a:t>
                </a:r>
                <a:endParaRPr b="0" lang="en-US" sz="1000" spc="-1" strike="noStrike">
                  <a:latin typeface="Arial"/>
                </a:endParaRPr>
              </a:p>
              <a:p>
                <a:pPr marL="216000" indent="-209160">
                  <a:lnSpc>
                    <a:spcPct val="100000"/>
                  </a:lnSpc>
                  <a:buClr>
                    <a:srgbClr val="000000"/>
                  </a:buClr>
                  <a:buSzPct val="45000"/>
                  <a:buFont typeface="Wingdings" charset="2"/>
                  <a:buChar char=""/>
                </a:pPr>
                <a:r>
                  <a:rPr b="0" lang="en-US" sz="1000" spc="-1" strike="noStrike">
                    <a:solidFill>
                      <a:srgbClr val="000000"/>
                    </a:solidFill>
                    <a:latin typeface="Arial"/>
                    <a:ea typeface="DejaVu Sans"/>
                  </a:rPr>
                  <a:t>Top 9 countries against the total amount of investments of private equity type</a:t>
                </a:r>
                <a:endParaRPr b="0" lang="en-US" sz="1000" spc="-1" strike="noStrike">
                  <a:latin typeface="Arial"/>
                </a:endParaRPr>
              </a:p>
              <a:p>
                <a:pPr marL="216000" indent="-209160">
                  <a:lnSpc>
                    <a:spcPct val="100000"/>
                  </a:lnSpc>
                  <a:buClr>
                    <a:srgbClr val="000000"/>
                  </a:buClr>
                  <a:buSzPct val="45000"/>
                  <a:buFont typeface="Wingdings" charset="2"/>
                  <a:buChar char=""/>
                </a:pPr>
                <a:r>
                  <a:rPr b="0" lang="en-US" sz="1000" spc="-1" strike="noStrike">
                    <a:solidFill>
                      <a:srgbClr val="000000"/>
                    </a:solidFill>
                    <a:latin typeface="Arial"/>
                    <a:ea typeface="DejaVu Sans"/>
                  </a:rPr>
                  <a:t>Number of investments in the top 3 sectors of the top 3 countries</a:t>
                </a:r>
                <a:endParaRPr b="0" lang="en-US" sz="1000" spc="-1" strike="noStrike">
                  <a:latin typeface="Arial"/>
                </a:endParaRPr>
              </a:p>
            </p:txBody>
          </p:sp>
          <p:sp>
            <p:nvSpPr>
              <p:cNvPr id="116" name="CustomShape 33"/>
              <p:cNvSpPr/>
              <p:nvPr/>
            </p:nvSpPr>
            <p:spPr>
              <a:xfrm>
                <a:off x="10253520" y="2547720"/>
                <a:ext cx="1730520" cy="2381040"/>
              </a:xfrm>
              <a:prstGeom prst="flowChartMultidocument">
                <a:avLst/>
              </a:prstGeom>
              <a:solidFill>
                <a:srgbClr val="cccccc"/>
              </a:solidFill>
              <a:ln>
                <a:solidFill>
                  <a:srgbClr val="3465a4"/>
                </a:solidFill>
              </a:ln>
            </p:spPr>
            <p:style>
              <a:lnRef idx="0"/>
              <a:fillRef idx="0"/>
              <a:effectRef idx="0"/>
              <a:fontRef idx="minor"/>
            </p:style>
            <p:txBody>
              <a:bodyPr lIns="90000" rIns="90000" tIns="45000" bIns="45000" anchor="ctr">
                <a:noAutofit/>
              </a:bodyPr>
              <a:p>
                <a:pPr marL="216000" indent="-209160" algn="ctr">
                  <a:lnSpc>
                    <a:spcPct val="100000"/>
                  </a:lnSpc>
                  <a:buClr>
                    <a:srgbClr val="000000"/>
                  </a:buClr>
                  <a:buSzPct val="45000"/>
                  <a:buFont typeface="Wingdings" charset="2"/>
                  <a:buChar char=""/>
                </a:pPr>
                <a:r>
                  <a:rPr b="0" lang="en-US" sz="1100" spc="-1" strike="noStrike">
                    <a:solidFill>
                      <a:srgbClr val="000000"/>
                    </a:solidFill>
                    <a:latin typeface="Arial"/>
                    <a:ea typeface="DejaVu Sans"/>
                  </a:rPr>
                  <a:t>Formatting and cleaning the jupyter notebook</a:t>
                </a:r>
                <a:endParaRPr b="0" lang="en-US" sz="1100" spc="-1" strike="noStrike">
                  <a:latin typeface="Arial"/>
                </a:endParaRPr>
              </a:p>
              <a:p>
                <a:pPr marL="216000" indent="-209160" algn="ctr">
                  <a:lnSpc>
                    <a:spcPct val="100000"/>
                  </a:lnSpc>
                  <a:buClr>
                    <a:srgbClr val="000000"/>
                  </a:buClr>
                  <a:buSzPct val="45000"/>
                  <a:buFont typeface="Wingdings" charset="2"/>
                  <a:buChar char=""/>
                </a:pPr>
                <a:r>
                  <a:rPr b="0" lang="en-US" sz="1100" spc="-1" strike="noStrike">
                    <a:solidFill>
                      <a:srgbClr val="000000"/>
                    </a:solidFill>
                    <a:latin typeface="Arial"/>
                    <a:ea typeface="DejaVu Sans"/>
                  </a:rPr>
                  <a:t>Answering the questions in Investment excel sheet</a:t>
                </a:r>
                <a:endParaRPr b="0" lang="en-US" sz="1100" spc="-1" strike="noStrike">
                  <a:latin typeface="Arial"/>
                </a:endParaRPr>
              </a:p>
              <a:p>
                <a:pPr marL="216000" indent="-209160" algn="ctr">
                  <a:lnSpc>
                    <a:spcPct val="100000"/>
                  </a:lnSpc>
                  <a:buClr>
                    <a:srgbClr val="000000"/>
                  </a:buClr>
                  <a:buSzPct val="45000"/>
                  <a:buFont typeface="Wingdings" charset="2"/>
                  <a:buChar char=""/>
                </a:pPr>
                <a:r>
                  <a:rPr b="0" lang="en-US" sz="1100" spc="-1" strike="noStrike">
                    <a:solidFill>
                      <a:srgbClr val="000000"/>
                    </a:solidFill>
                    <a:latin typeface="Arial"/>
                    <a:ea typeface="DejaVu Sans"/>
                  </a:rPr>
                  <a:t>Preparing the PPT</a:t>
                </a:r>
                <a:endParaRPr b="0" lang="en-US" sz="1100" spc="-1" strike="noStrike">
                  <a:latin typeface="Arial"/>
                </a:endParaRPr>
              </a:p>
            </p:txBody>
          </p:sp>
          <p:sp>
            <p:nvSpPr>
              <p:cNvPr id="117" name="CustomShape 34"/>
              <p:cNvSpPr/>
              <p:nvPr/>
            </p:nvSpPr>
            <p:spPr>
              <a:xfrm>
                <a:off x="10419840" y="1541880"/>
                <a:ext cx="1181880" cy="486720"/>
              </a:xfrm>
              <a:prstGeom prst="flowChartTerminator">
                <a:avLst/>
              </a:prstGeom>
              <a:solidFill>
                <a:srgbClr val="ff0000"/>
              </a:solidFill>
              <a:ln>
                <a:solidFill>
                  <a:srgbClr val="ff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END</a:t>
                </a:r>
                <a:endParaRPr b="0" lang="en-US" sz="1800" spc="-1" strike="noStrike">
                  <a:latin typeface="Arial"/>
                </a:endParaRPr>
              </a:p>
            </p:txBody>
          </p:sp>
          <p:sp>
            <p:nvSpPr>
              <p:cNvPr id="118" name="CustomShape 35"/>
              <p:cNvSpPr/>
              <p:nvPr/>
            </p:nvSpPr>
            <p:spPr>
              <a:xfrm>
                <a:off x="10917360" y="4896720"/>
                <a:ext cx="84960" cy="424440"/>
              </a:xfrm>
              <a:custGeom>
                <a:avLst/>
                <a:gdLst/>
                <a:ahLst/>
                <a:rect l="l" t="t" r="r" b="b"/>
                <a:pathLst>
                  <a:path w="256" h="1111">
                    <a:moveTo>
                      <a:pt x="63" y="1110"/>
                    </a:moveTo>
                    <a:lnTo>
                      <a:pt x="63" y="277"/>
                    </a:lnTo>
                    <a:lnTo>
                      <a:pt x="0" y="277"/>
                    </a:lnTo>
                    <a:lnTo>
                      <a:pt x="127" y="0"/>
                    </a:lnTo>
                    <a:lnTo>
                      <a:pt x="255" y="277"/>
                    </a:lnTo>
                    <a:lnTo>
                      <a:pt x="191" y="277"/>
                    </a:lnTo>
                    <a:lnTo>
                      <a:pt x="191" y="1110"/>
                    </a:lnTo>
                    <a:lnTo>
                      <a:pt x="63" y="1110"/>
                    </a:lnTo>
                  </a:path>
                </a:pathLst>
              </a:custGeom>
              <a:solidFill>
                <a:srgbClr val="729fcf"/>
              </a:solidFill>
              <a:ln>
                <a:solidFill>
                  <a:srgbClr val="3465a4"/>
                </a:solidFill>
              </a:ln>
            </p:spPr>
            <p:style>
              <a:lnRef idx="0"/>
              <a:fillRef idx="0"/>
              <a:effectRef idx="0"/>
              <a:fontRef idx="minor"/>
            </p:style>
          </p:sp>
          <p:sp>
            <p:nvSpPr>
              <p:cNvPr id="119" name="CustomShape 36"/>
              <p:cNvSpPr/>
              <p:nvPr/>
            </p:nvSpPr>
            <p:spPr>
              <a:xfrm>
                <a:off x="10959120" y="2068560"/>
                <a:ext cx="84960" cy="433440"/>
              </a:xfrm>
              <a:custGeom>
                <a:avLst/>
                <a:gdLst/>
                <a:ahLst/>
                <a:rect l="l" t="t" r="r" b="b"/>
                <a:pathLst>
                  <a:path w="256" h="1134">
                    <a:moveTo>
                      <a:pt x="63" y="1133"/>
                    </a:moveTo>
                    <a:lnTo>
                      <a:pt x="63" y="283"/>
                    </a:lnTo>
                    <a:lnTo>
                      <a:pt x="0" y="283"/>
                    </a:lnTo>
                    <a:lnTo>
                      <a:pt x="127" y="0"/>
                    </a:lnTo>
                    <a:lnTo>
                      <a:pt x="255" y="283"/>
                    </a:lnTo>
                    <a:lnTo>
                      <a:pt x="191" y="283"/>
                    </a:lnTo>
                    <a:lnTo>
                      <a:pt x="191" y="1133"/>
                    </a:lnTo>
                    <a:lnTo>
                      <a:pt x="63" y="1133"/>
                    </a:lnTo>
                  </a:path>
                </a:pathLst>
              </a:custGeom>
              <a:solidFill>
                <a:srgbClr val="729fcf"/>
              </a:solidFill>
              <a:ln>
                <a:solidFill>
                  <a:srgbClr val="3465a4"/>
                </a:solidFill>
              </a:ln>
            </p:spPr>
            <p:style>
              <a:lnRef idx="0"/>
              <a:fillRef idx="0"/>
              <a:effectRef idx="0"/>
              <a:fontRef idx="minor"/>
            </p:style>
          </p:sp>
          <p:sp>
            <p:nvSpPr>
              <p:cNvPr id="120" name="CustomShape 37"/>
              <p:cNvSpPr/>
              <p:nvPr/>
            </p:nvSpPr>
            <p:spPr>
              <a:xfrm>
                <a:off x="8722800" y="2759760"/>
                <a:ext cx="84960" cy="684720"/>
              </a:xfrm>
              <a:custGeom>
                <a:avLst/>
                <a:gdLst/>
                <a:ahLst/>
                <a:rect l="l" t="t" r="r" b="b"/>
                <a:pathLst>
                  <a:path w="256" h="1780">
                    <a:moveTo>
                      <a:pt x="63" y="0"/>
                    </a:moveTo>
                    <a:lnTo>
                      <a:pt x="63" y="1334"/>
                    </a:lnTo>
                    <a:lnTo>
                      <a:pt x="0" y="1334"/>
                    </a:lnTo>
                    <a:lnTo>
                      <a:pt x="127" y="1779"/>
                    </a:lnTo>
                    <a:lnTo>
                      <a:pt x="255" y="1334"/>
                    </a:lnTo>
                    <a:lnTo>
                      <a:pt x="191" y="1334"/>
                    </a:lnTo>
                    <a:lnTo>
                      <a:pt x="191" y="0"/>
                    </a:lnTo>
                    <a:lnTo>
                      <a:pt x="63" y="0"/>
                    </a:lnTo>
                  </a:path>
                </a:pathLst>
              </a:custGeom>
              <a:solidFill>
                <a:srgbClr val="729fcf"/>
              </a:solidFill>
              <a:ln>
                <a:solidFill>
                  <a:srgbClr val="3465a4"/>
                </a:solidFill>
              </a:ln>
            </p:spPr>
            <p:style>
              <a:lnRef idx="0"/>
              <a:fillRef idx="0"/>
              <a:effectRef idx="0"/>
              <a:fontRef idx="minor"/>
            </p:style>
          </p:sp>
          <p:sp>
            <p:nvSpPr>
              <p:cNvPr id="121" name="CustomShape 38"/>
              <p:cNvSpPr/>
              <p:nvPr/>
            </p:nvSpPr>
            <p:spPr>
              <a:xfrm>
                <a:off x="8742240" y="4636440"/>
                <a:ext cx="84960" cy="684720"/>
              </a:xfrm>
              <a:custGeom>
                <a:avLst/>
                <a:gdLst/>
                <a:ahLst/>
                <a:rect l="l" t="t" r="r" b="b"/>
                <a:pathLst>
                  <a:path w="256" h="1780">
                    <a:moveTo>
                      <a:pt x="63" y="0"/>
                    </a:moveTo>
                    <a:lnTo>
                      <a:pt x="63" y="1334"/>
                    </a:lnTo>
                    <a:lnTo>
                      <a:pt x="0" y="1334"/>
                    </a:lnTo>
                    <a:lnTo>
                      <a:pt x="127" y="1779"/>
                    </a:lnTo>
                    <a:lnTo>
                      <a:pt x="255" y="1334"/>
                    </a:lnTo>
                    <a:lnTo>
                      <a:pt x="191" y="1334"/>
                    </a:lnTo>
                    <a:lnTo>
                      <a:pt x="191" y="0"/>
                    </a:lnTo>
                    <a:lnTo>
                      <a:pt x="63" y="0"/>
                    </a:lnTo>
                  </a:path>
                </a:pathLst>
              </a:custGeom>
              <a:solidFill>
                <a:srgbClr val="729fcf"/>
              </a:solidFill>
              <a:ln>
                <a:solidFill>
                  <a:srgbClr val="3465a4"/>
                </a:solid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136520" y="640080"/>
            <a:ext cx="9306720" cy="848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1" lang="en-IN" sz="2800" spc="-1" strike="noStrike" u="sng">
                <a:solidFill>
                  <a:srgbClr val="000000"/>
                </a:solidFill>
                <a:uFillTx/>
                <a:latin typeface="Times New Roman"/>
                <a:ea typeface="DejaVu Sans"/>
              </a:rPr>
              <a:t>Funding Type Analysis</a:t>
            </a:r>
            <a:endParaRPr b="0" lang="en-US" sz="2800" spc="-1" strike="noStrike">
              <a:latin typeface="Arial"/>
            </a:endParaRPr>
          </a:p>
        </p:txBody>
      </p:sp>
      <p:sp>
        <p:nvSpPr>
          <p:cNvPr id="123" name="CustomShape 2"/>
          <p:cNvSpPr/>
          <p:nvPr/>
        </p:nvSpPr>
        <p:spPr>
          <a:xfrm>
            <a:off x="405000" y="1531080"/>
            <a:ext cx="11202840" cy="188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In this analysis, the aim is to find the most representative value of the investment amount for each of venture, angel, seed, and private equity funding types and hence determine the most suitable funding type for Spark Funds to invest between 5 to 15 million USD per investment round.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24" name="" descr=""/>
          <p:cNvPicPr/>
          <p:nvPr/>
        </p:nvPicPr>
        <p:blipFill>
          <a:blip r:embed="rId1"/>
          <a:stretch/>
        </p:blipFill>
        <p:spPr>
          <a:xfrm>
            <a:off x="896400" y="2543760"/>
            <a:ext cx="4558680" cy="4434840"/>
          </a:xfrm>
          <a:prstGeom prst="rect">
            <a:avLst/>
          </a:prstGeom>
          <a:ln>
            <a:noFill/>
          </a:ln>
        </p:spPr>
      </p:pic>
      <p:pic>
        <p:nvPicPr>
          <p:cNvPr id="125" name="" descr=""/>
          <p:cNvPicPr/>
          <p:nvPr/>
        </p:nvPicPr>
        <p:blipFill>
          <a:blip r:embed="rId2"/>
          <a:stretch/>
        </p:blipFill>
        <p:spPr>
          <a:xfrm>
            <a:off x="6332040" y="2544480"/>
            <a:ext cx="5063400" cy="4434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244520" y="568080"/>
            <a:ext cx="9306720" cy="848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IN" sz="4000" spc="-1" strike="noStrike">
                <a:solidFill>
                  <a:srgbClr val="000000"/>
                </a:solidFill>
                <a:latin typeface="Times New Roman"/>
                <a:ea typeface="DejaVu Sans"/>
              </a:rPr>
              <a:t> </a:t>
            </a:r>
            <a:r>
              <a:rPr b="1" lang="en-IN" sz="2800" spc="-1" strike="noStrike" u="sng">
                <a:solidFill>
                  <a:srgbClr val="000000"/>
                </a:solidFill>
                <a:uFillTx/>
                <a:latin typeface="Times New Roman"/>
                <a:ea typeface="DejaVu Sans"/>
              </a:rPr>
              <a:t>Country Analysis</a:t>
            </a:r>
            <a:endParaRPr b="0" lang="en-US" sz="2800" spc="-1" strike="noStrike">
              <a:latin typeface="Arial"/>
            </a:endParaRPr>
          </a:p>
        </p:txBody>
      </p:sp>
      <p:sp>
        <p:nvSpPr>
          <p:cNvPr id="127" name="CustomShape 2"/>
          <p:cNvSpPr/>
          <p:nvPr/>
        </p:nvSpPr>
        <p:spPr>
          <a:xfrm>
            <a:off x="405000" y="1207080"/>
            <a:ext cx="11161440" cy="1979280"/>
          </a:xfrm>
          <a:prstGeom prst="rect">
            <a:avLst/>
          </a:prstGeom>
          <a:noFill/>
          <a:ln>
            <a:noFill/>
          </a:ln>
        </p:spPr>
        <p:style>
          <a:lnRef idx="0"/>
          <a:fillRef idx="0"/>
          <a:effectRef idx="0"/>
          <a:fontRef idx="minor"/>
        </p:style>
        <p:txBody>
          <a:bodyPr lIns="90000" rIns="90000" tIns="45000" bIns="45000">
            <a:noAutofit/>
          </a:bodyPr>
          <a:p>
            <a:pPr>
              <a:lnSpc>
                <a:spcPct val="100000"/>
              </a:lnSpc>
              <a:spcAft>
                <a:spcPts val="575"/>
              </a:spcAft>
            </a:pPr>
            <a:r>
              <a:rPr b="0" lang="en-US" sz="1800" spc="-1" strike="noStrike">
                <a:solidFill>
                  <a:srgbClr val="000000"/>
                </a:solidFill>
                <a:latin typeface="Arial"/>
                <a:ea typeface="DejaVu Sans"/>
              </a:rPr>
              <a:t>In this analysis, the aim is to see the top nine countries which have received the highest total funding. Then to create a data frame for the chosen investment type with the top 9 countries (based on the total investment amount each country has received).</a:t>
            </a:r>
            <a:endParaRPr b="0" lang="en-US" sz="1800" spc="-1" strike="noStrike">
              <a:latin typeface="Arial"/>
            </a:endParaRPr>
          </a:p>
          <a:p>
            <a:pPr>
              <a:lnSpc>
                <a:spcPct val="100000"/>
              </a:lnSpc>
            </a:pPr>
            <a:r>
              <a:rPr b="1" lang="en-US" sz="1500" spc="-1" strike="noStrike" u="sng">
                <a:solidFill>
                  <a:srgbClr val="000000"/>
                </a:solidFill>
                <a:uFillTx/>
                <a:latin typeface="Arial"/>
                <a:ea typeface="DejaVu Sans"/>
              </a:rPr>
              <a:t>Note:</a:t>
            </a:r>
            <a:r>
              <a:rPr b="0" lang="en-US" sz="1500" spc="-1" strike="noStrike">
                <a:solidFill>
                  <a:srgbClr val="000000"/>
                </a:solidFill>
                <a:latin typeface="Arial"/>
                <a:ea typeface="DejaVu Sans"/>
              </a:rPr>
              <a:t> The below graph does not show the top 9 countries based on the total amount of investments rather based on total number of investments. This has been provided for illustration purpose only.</a:t>
            </a:r>
            <a:endParaRPr b="0" lang="en-US" sz="1500" spc="-1" strike="noStrike">
              <a:latin typeface="Arial"/>
            </a:endParaRPr>
          </a:p>
        </p:txBody>
      </p:sp>
      <p:pic>
        <p:nvPicPr>
          <p:cNvPr id="128" name="" descr=""/>
          <p:cNvPicPr/>
          <p:nvPr/>
        </p:nvPicPr>
        <p:blipFill>
          <a:blip r:embed="rId1"/>
          <a:stretch/>
        </p:blipFill>
        <p:spPr>
          <a:xfrm>
            <a:off x="435240" y="2707200"/>
            <a:ext cx="11169000" cy="4169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244520" y="604080"/>
            <a:ext cx="9306720" cy="848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1" lang="en-IN" sz="2800" spc="-1" strike="noStrike" u="sng">
                <a:solidFill>
                  <a:srgbClr val="000000"/>
                </a:solidFill>
                <a:uFillTx/>
                <a:latin typeface="Times New Roman"/>
                <a:ea typeface="DejaVu Sans"/>
              </a:rPr>
              <a:t>Sector Analysis</a:t>
            </a:r>
            <a:endParaRPr b="0" lang="en-US" sz="2800" spc="-1" strike="noStrike">
              <a:latin typeface="Arial"/>
            </a:endParaRPr>
          </a:p>
        </p:txBody>
      </p:sp>
      <p:sp>
        <p:nvSpPr>
          <p:cNvPr id="130" name="CustomShape 2"/>
          <p:cNvSpPr/>
          <p:nvPr/>
        </p:nvSpPr>
        <p:spPr>
          <a:xfrm>
            <a:off x="405000" y="1279080"/>
            <a:ext cx="11161440" cy="179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In this analysis, the main sectors are mapped with the primary sector of the main data frame. The data frame is sorted to have only the top three English speaking countries (USA, GBR, CAN), and the most suitable funding type for Spark Funds (Private Equity).</a:t>
            </a:r>
            <a:endParaRPr b="0" lang="en-US" sz="1800" spc="-1" strike="noStrike">
              <a:latin typeface="Arial"/>
            </a:endParaRPr>
          </a:p>
          <a:p>
            <a:pPr>
              <a:lnSpc>
                <a:spcPct val="100000"/>
              </a:lnSpc>
            </a:pPr>
            <a:r>
              <a:rPr b="0" lang="en-US" sz="1800" spc="-1" strike="noStrike">
                <a:solidFill>
                  <a:srgbClr val="000000"/>
                </a:solidFill>
                <a:latin typeface="Arial"/>
                <a:ea typeface="DejaVu Sans"/>
              </a:rPr>
              <a:t>Three data frames are created for each of the three countries containing the observations of venture funding type falling within the 5-15 million USD range.</a:t>
            </a:r>
            <a:endParaRPr b="0" lang="en-US" sz="1800" spc="-1" strike="noStrike">
              <a:latin typeface="Arial"/>
            </a:endParaRPr>
          </a:p>
        </p:txBody>
      </p:sp>
      <p:pic>
        <p:nvPicPr>
          <p:cNvPr id="131" name="" descr=""/>
          <p:cNvPicPr/>
          <p:nvPr/>
        </p:nvPicPr>
        <p:blipFill>
          <a:blip r:embed="rId1"/>
          <a:stretch/>
        </p:blipFill>
        <p:spPr>
          <a:xfrm>
            <a:off x="185040" y="2743200"/>
            <a:ext cx="11597400" cy="4119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05000" y="1279080"/>
            <a:ext cx="11161440" cy="1979280"/>
          </a:xfrm>
          <a:prstGeom prst="rect">
            <a:avLst/>
          </a:prstGeom>
          <a:noFill/>
          <a:ln>
            <a:noFill/>
          </a:ln>
        </p:spPr>
        <p:style>
          <a:lnRef idx="0"/>
          <a:fillRef idx="0"/>
          <a:effectRef idx="0"/>
          <a:fontRef idx="minor"/>
        </p:style>
        <p:txBody>
          <a:bodyPr lIns="90000" rIns="90000" tIns="45000" bIns="45000">
            <a:normAutofit/>
          </a:bodyPr>
          <a:p>
            <a:pPr marL="216000" indent="-209880">
              <a:lnSpc>
                <a:spcPct val="90000"/>
              </a:lnSpc>
              <a:spcBef>
                <a:spcPts val="1001"/>
              </a:spcBef>
              <a:buClr>
                <a:srgbClr val="000000"/>
              </a:buClr>
              <a:buFont typeface="StarSymbol"/>
              <a:buAutoNum type="arabicParenR"/>
              <a:tabLst>
                <a:tab algn="l" pos="0"/>
              </a:tabLst>
            </a:pPr>
            <a:r>
              <a:rPr b="0" lang="en-IN" sz="1800" spc="-1" strike="noStrike">
                <a:solidFill>
                  <a:srgbClr val="000000"/>
                </a:solidFill>
                <a:latin typeface="Times New Roman"/>
                <a:ea typeface="DejaVu Sans"/>
              </a:rPr>
              <a:t>Median is the most representative value of the investment amount</a:t>
            </a:r>
            <a:endParaRPr b="0" lang="en-US" sz="1800" spc="-1" strike="noStrike">
              <a:latin typeface="Arial"/>
            </a:endParaRPr>
          </a:p>
          <a:p>
            <a:pPr marL="216000" indent="-209880">
              <a:lnSpc>
                <a:spcPct val="90000"/>
              </a:lnSpc>
              <a:spcBef>
                <a:spcPts val="1001"/>
              </a:spcBef>
              <a:buClr>
                <a:srgbClr val="000000"/>
              </a:buClr>
              <a:buFont typeface="StarSymbol"/>
              <a:buAutoNum type="arabicParenR"/>
              <a:tabLst>
                <a:tab algn="l" pos="0"/>
              </a:tabLst>
            </a:pPr>
            <a:r>
              <a:rPr b="0" lang="en-IN" sz="1800" spc="-1" strike="noStrike">
                <a:solidFill>
                  <a:srgbClr val="000000"/>
                </a:solidFill>
                <a:latin typeface="Times New Roman"/>
                <a:ea typeface="DejaVu Sans"/>
              </a:rPr>
              <a:t>Private equity investment count comprises of 1286 nos., i.e, around 2 % of all round types</a:t>
            </a:r>
            <a:endParaRPr b="0" lang="en-US" sz="1800" spc="-1" strike="noStrike">
              <a:latin typeface="Arial"/>
            </a:endParaRPr>
          </a:p>
          <a:p>
            <a:pPr marL="216000" indent="-209880">
              <a:lnSpc>
                <a:spcPct val="90000"/>
              </a:lnSpc>
              <a:spcBef>
                <a:spcPts val="1001"/>
              </a:spcBef>
              <a:buClr>
                <a:srgbClr val="000000"/>
              </a:buClr>
              <a:buFont typeface="StarSymbol"/>
              <a:buAutoNum type="arabicParenR"/>
              <a:tabLst>
                <a:tab algn="l" pos="0"/>
              </a:tabLst>
            </a:pPr>
            <a:r>
              <a:rPr b="0" lang="en-IN" sz="1800" spc="-1" strike="noStrike">
                <a:solidFill>
                  <a:srgbClr val="000000"/>
                </a:solidFill>
                <a:latin typeface="Times New Roman"/>
                <a:ea typeface="DejaVu Sans"/>
              </a:rPr>
              <a:t>Private Equity funding total amount comprises of 45 billion USD, i.e., around 19 % of all round type</a:t>
            </a:r>
            <a:endParaRPr b="0" lang="en-US" sz="1800" spc="-1" strike="noStrike">
              <a:latin typeface="Arial"/>
            </a:endParaRPr>
          </a:p>
          <a:p>
            <a:pPr marL="216000" indent="-209880">
              <a:lnSpc>
                <a:spcPct val="90000"/>
              </a:lnSpc>
              <a:spcBef>
                <a:spcPts val="1001"/>
              </a:spcBef>
              <a:buClr>
                <a:srgbClr val="000000"/>
              </a:buClr>
              <a:buFont typeface="StarSymbol"/>
              <a:buAutoNum type="arabicParenR"/>
              <a:tabLst>
                <a:tab algn="l" pos="0"/>
              </a:tabLst>
            </a:pPr>
            <a:r>
              <a:rPr b="0" lang="en-IN" sz="1800" spc="-1" strike="noStrike">
                <a:solidFill>
                  <a:srgbClr val="000000"/>
                </a:solidFill>
                <a:latin typeface="Times New Roman"/>
                <a:ea typeface="DejaVu Sans"/>
              </a:rPr>
              <a:t>Median of investment amount of private equity furnding is 15 million USD, which is therefore most suitable for Spark Funds (considering that Spark Funds wants to invest between 5 to 15 million USD per investment round)</a:t>
            </a:r>
            <a:endParaRPr b="0" lang="en-US" sz="1800" spc="-1" strike="noStrike">
              <a:latin typeface="Arial"/>
            </a:endParaRPr>
          </a:p>
        </p:txBody>
      </p:sp>
      <p:sp>
        <p:nvSpPr>
          <p:cNvPr id="133" name="CustomShape 2"/>
          <p:cNvSpPr/>
          <p:nvPr/>
        </p:nvSpPr>
        <p:spPr>
          <a:xfrm>
            <a:off x="1244520" y="568080"/>
            <a:ext cx="9306720" cy="848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1" lang="en-IN" sz="2800" spc="-1" strike="noStrike" u="sng">
                <a:solidFill>
                  <a:srgbClr val="000000"/>
                </a:solidFill>
                <a:uFillTx/>
                <a:latin typeface="Times New Roman"/>
                <a:ea typeface="DejaVu Sans"/>
              </a:rPr>
              <a:t>Results of Funding type Analysis</a:t>
            </a:r>
            <a:endParaRPr b="0" lang="en-US" sz="2800" spc="-1" strike="noStrike">
              <a:latin typeface="Arial"/>
            </a:endParaRPr>
          </a:p>
        </p:txBody>
      </p:sp>
      <p:pic>
        <p:nvPicPr>
          <p:cNvPr id="134" name="" descr=""/>
          <p:cNvPicPr/>
          <p:nvPr/>
        </p:nvPicPr>
        <p:blipFill>
          <a:blip r:embed="rId1"/>
          <a:stretch/>
        </p:blipFill>
        <p:spPr>
          <a:xfrm>
            <a:off x="485640" y="2962080"/>
            <a:ext cx="11140200" cy="3955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05000" y="1423080"/>
            <a:ext cx="11161440" cy="1428120"/>
          </a:xfrm>
          <a:prstGeom prst="rect">
            <a:avLst/>
          </a:prstGeom>
          <a:noFill/>
          <a:ln>
            <a:noFill/>
          </a:ln>
        </p:spPr>
        <p:style>
          <a:lnRef idx="0"/>
          <a:fillRef idx="0"/>
          <a:effectRef idx="0"/>
          <a:fontRef idx="minor"/>
        </p:style>
        <p:txBody>
          <a:bodyPr lIns="90000" rIns="90000" tIns="45000" bIns="45000">
            <a:normAutofit/>
          </a:bodyPr>
          <a:p>
            <a:pPr marL="216000" indent="-209880">
              <a:lnSpc>
                <a:spcPct val="90000"/>
              </a:lnSpc>
              <a:spcBef>
                <a:spcPts val="1001"/>
              </a:spcBef>
              <a:buClr>
                <a:srgbClr val="000000"/>
              </a:buClr>
              <a:buFont typeface="StarSymbol"/>
              <a:buAutoNum type="arabicParenR"/>
              <a:tabLst>
                <a:tab algn="l" pos="0"/>
              </a:tabLst>
            </a:pPr>
            <a:r>
              <a:rPr b="0" lang="en-IN" sz="1800" spc="-1" strike="noStrike">
                <a:solidFill>
                  <a:srgbClr val="000000"/>
                </a:solidFill>
                <a:latin typeface="Times New Roman"/>
                <a:ea typeface="DejaVu Sans"/>
              </a:rPr>
              <a:t>Country codes of the top 9 countries where the maximum private equity investment occurs in decreasing order are :-</a:t>
            </a:r>
            <a:endParaRPr b="0" lang="en-US" sz="1800" spc="-1" strike="noStrike">
              <a:latin typeface="Arial"/>
            </a:endParaRPr>
          </a:p>
          <a:p>
            <a:pPr lvl="1" marL="432000" indent="-215640">
              <a:lnSpc>
                <a:spcPct val="90000"/>
              </a:lnSpc>
              <a:spcBef>
                <a:spcPts val="1001"/>
              </a:spcBef>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USA  ,  GBR  ,  CAN  ,  ISR  ,  AUS  ,  BRA  ,   IND  ,  RUS  ,  SGP</a:t>
            </a:r>
            <a:endParaRPr b="0" lang="en-US" sz="1800" spc="-1" strike="noStrike">
              <a:latin typeface="Arial"/>
            </a:endParaRPr>
          </a:p>
          <a:p>
            <a:pPr marL="216000" indent="-209880">
              <a:lnSpc>
                <a:spcPct val="90000"/>
              </a:lnSpc>
              <a:spcBef>
                <a:spcPts val="1001"/>
              </a:spcBef>
              <a:buClr>
                <a:srgbClr val="000000"/>
              </a:buClr>
              <a:buFont typeface="StarSymbol"/>
              <a:buAutoNum type="arabicParenR"/>
              <a:tabLst>
                <a:tab algn="l" pos="0"/>
              </a:tabLst>
            </a:pPr>
            <a:r>
              <a:rPr b="0" lang="en-IN" sz="1800" spc="-1" strike="noStrike">
                <a:solidFill>
                  <a:srgbClr val="000000"/>
                </a:solidFill>
                <a:latin typeface="Times New Roman"/>
                <a:ea typeface="DejaVu Sans"/>
              </a:rPr>
              <a:t>Among the top 9 countries, following are the top 3 english-apeaking countries based on the amount of investment :-</a:t>
            </a:r>
            <a:endParaRPr b="0" lang="en-US" sz="1800" spc="-1" strike="noStrike">
              <a:latin typeface="Arial"/>
            </a:endParaRPr>
          </a:p>
          <a:p>
            <a:pPr lvl="1" marL="432000" indent="-215640">
              <a:lnSpc>
                <a:spcPct val="90000"/>
              </a:lnSpc>
              <a:spcBef>
                <a:spcPts val="1001"/>
              </a:spcBef>
              <a:buClr>
                <a:srgbClr val="000000"/>
              </a:buClr>
              <a:buSzPct val="45000"/>
              <a:buFont typeface="Wingdings" charset="2"/>
              <a:buChar char=""/>
              <a:tabLst>
                <a:tab algn="l" pos="0"/>
              </a:tabLst>
            </a:pPr>
            <a:r>
              <a:rPr b="0" lang="en-IN" sz="1800" spc="-1" strike="noStrike">
                <a:solidFill>
                  <a:srgbClr val="000000"/>
                </a:solidFill>
                <a:latin typeface="Times New Roman"/>
                <a:ea typeface="DejaVu Sans"/>
              </a:rPr>
              <a:t>USA  ,  GBR  ,  CAN</a:t>
            </a:r>
            <a:endParaRPr b="0" lang="en-US" sz="1800" spc="-1" strike="noStrike">
              <a:latin typeface="Arial"/>
            </a:endParaRPr>
          </a:p>
        </p:txBody>
      </p:sp>
      <p:sp>
        <p:nvSpPr>
          <p:cNvPr id="136" name="CustomShape 2"/>
          <p:cNvSpPr/>
          <p:nvPr/>
        </p:nvSpPr>
        <p:spPr>
          <a:xfrm>
            <a:off x="1244520" y="568080"/>
            <a:ext cx="9306720" cy="848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1" lang="en-IN" sz="2800" spc="-1" strike="noStrike" u="sng">
                <a:solidFill>
                  <a:srgbClr val="000000"/>
                </a:solidFill>
                <a:uFillTx/>
                <a:latin typeface="Times New Roman"/>
                <a:ea typeface="DejaVu Sans"/>
              </a:rPr>
              <a:t>Results of Country Analysis</a:t>
            </a:r>
            <a:endParaRPr b="0" lang="en-US" sz="2800" spc="-1" strike="noStrike">
              <a:latin typeface="Arial"/>
            </a:endParaRPr>
          </a:p>
        </p:txBody>
      </p:sp>
      <p:pic>
        <p:nvPicPr>
          <p:cNvPr id="137" name="" descr=""/>
          <p:cNvPicPr/>
          <p:nvPr/>
        </p:nvPicPr>
        <p:blipFill>
          <a:blip r:embed="rId1"/>
          <a:stretch/>
        </p:blipFill>
        <p:spPr>
          <a:xfrm>
            <a:off x="457200" y="2854800"/>
            <a:ext cx="11197440" cy="4058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05000" y="1207080"/>
            <a:ext cx="11161440" cy="1750680"/>
          </a:xfrm>
          <a:prstGeom prst="rect">
            <a:avLst/>
          </a:prstGeom>
          <a:noFill/>
          <a:ln>
            <a:noFill/>
          </a:ln>
        </p:spPr>
        <p:style>
          <a:lnRef idx="0"/>
          <a:fillRef idx="0"/>
          <a:effectRef idx="0"/>
          <a:fontRef idx="minor"/>
        </p:style>
        <p:txBody>
          <a:bodyPr lIns="90000" rIns="90000" tIns="45000" bIns="45000">
            <a:normAutofit/>
          </a:bodyPr>
          <a:p>
            <a:pPr marL="216000" indent="-209880">
              <a:lnSpc>
                <a:spcPct val="90000"/>
              </a:lnSpc>
              <a:spcBef>
                <a:spcPts val="1001"/>
              </a:spcBef>
              <a:buClr>
                <a:srgbClr val="000000"/>
              </a:buClr>
              <a:buFont typeface="StarSymbol"/>
              <a:buAutoNum type="arabicParenR"/>
              <a:tabLst>
                <a:tab algn="l" pos="0"/>
              </a:tabLst>
            </a:pPr>
            <a:r>
              <a:rPr b="0" lang="en-IN" sz="1800" spc="-1" strike="noStrike">
                <a:solidFill>
                  <a:srgbClr val="000000"/>
                </a:solidFill>
                <a:latin typeface="Times New Roman"/>
                <a:ea typeface="DejaVu Sans"/>
              </a:rPr>
              <a:t>The top 3 biggest sectors with the largest amounts of investments in the top 3 eglish speaking countries are :-</a:t>
            </a:r>
            <a:endParaRPr b="0" lang="en-US" sz="1800" spc="-1" strike="noStrike">
              <a:latin typeface="Arial"/>
            </a:endParaRPr>
          </a:p>
          <a:p>
            <a:pPr>
              <a:lnSpc>
                <a:spcPct val="90000"/>
              </a:lnSpc>
              <a:spcBef>
                <a:spcPts val="1001"/>
              </a:spcBef>
              <a:tabLst>
                <a:tab algn="l" pos="0"/>
              </a:tabLst>
            </a:pPr>
            <a:r>
              <a:rPr b="0" lang="en-IN" sz="1800" spc="-1" strike="noStrike">
                <a:solidFill>
                  <a:srgbClr val="000000"/>
                </a:solidFill>
                <a:latin typeface="Times New Roman"/>
                <a:ea typeface="DejaVu Sans"/>
              </a:rPr>
              <a:t>    </a:t>
            </a:r>
            <a:r>
              <a:rPr b="1" lang="en-IN" sz="1800" spc="-1" strike="noStrike">
                <a:solidFill>
                  <a:srgbClr val="000000"/>
                </a:solidFill>
                <a:latin typeface="Times New Roman"/>
                <a:ea typeface="DejaVu Sans"/>
              </a:rPr>
              <a:t>Cleantech / Semiconductors</a:t>
            </a:r>
            <a:r>
              <a:rPr b="0" lang="en-IN" sz="1800" spc="-1" strike="noStrike">
                <a:solidFill>
                  <a:srgbClr val="000000"/>
                </a:solidFill>
                <a:latin typeface="Times New Roman"/>
                <a:ea typeface="DejaVu Sans"/>
              </a:rPr>
              <a:t>  ,  </a:t>
            </a:r>
            <a:r>
              <a:rPr b="1" lang="en-IN" sz="1800" spc="-1" strike="noStrike">
                <a:solidFill>
                  <a:srgbClr val="000000"/>
                </a:solidFill>
                <a:latin typeface="Times New Roman"/>
                <a:ea typeface="DejaVu Sans"/>
              </a:rPr>
              <a:t>Others</a:t>
            </a:r>
            <a:r>
              <a:rPr b="0" lang="en-IN" sz="1800" spc="-1" strike="noStrike">
                <a:solidFill>
                  <a:srgbClr val="000000"/>
                </a:solidFill>
                <a:latin typeface="Times New Roman"/>
                <a:ea typeface="DejaVu Sans"/>
              </a:rPr>
              <a:t>  ,  </a:t>
            </a:r>
            <a:r>
              <a:rPr b="1" lang="en-IN" sz="1800" spc="-1" strike="noStrike">
                <a:solidFill>
                  <a:srgbClr val="000000"/>
                </a:solidFill>
                <a:latin typeface="Times New Roman"/>
                <a:ea typeface="DejaVu Sans"/>
              </a:rPr>
              <a:t>Social, Finance, Analytics, Advertising</a:t>
            </a:r>
            <a:endParaRPr b="0" lang="en-US" sz="1800" spc="-1" strike="noStrike">
              <a:latin typeface="Arial"/>
            </a:endParaRPr>
          </a:p>
          <a:p>
            <a:pPr marL="216000" indent="-209880">
              <a:lnSpc>
                <a:spcPct val="90000"/>
              </a:lnSpc>
              <a:spcBef>
                <a:spcPts val="1001"/>
              </a:spcBef>
              <a:buClr>
                <a:srgbClr val="000000"/>
              </a:buClr>
              <a:buFont typeface="StarSymbol"/>
              <a:buAutoNum type="arabicParenR"/>
              <a:tabLst>
                <a:tab algn="l" pos="0"/>
              </a:tabLst>
            </a:pPr>
            <a:r>
              <a:rPr b="1" lang="en-IN" sz="1800" spc="-1" strike="noStrike">
                <a:solidFill>
                  <a:srgbClr val="000000"/>
                </a:solidFill>
                <a:latin typeface="Times New Roman"/>
                <a:ea typeface="DejaVu Sans"/>
              </a:rPr>
              <a:t>USA </a:t>
            </a:r>
            <a:r>
              <a:rPr b="0" lang="en-IN" sz="1800" spc="-1" strike="noStrike">
                <a:solidFill>
                  <a:srgbClr val="000000"/>
                </a:solidFill>
                <a:latin typeface="Times New Roman"/>
                <a:ea typeface="DejaVu Sans"/>
              </a:rPr>
              <a:t>has the highest number of investments in all sectors followed by </a:t>
            </a:r>
            <a:r>
              <a:rPr b="1" lang="en-IN" sz="1800" spc="-1" strike="noStrike">
                <a:solidFill>
                  <a:srgbClr val="000000"/>
                </a:solidFill>
                <a:latin typeface="Times New Roman"/>
                <a:ea typeface="DejaVu Sans"/>
              </a:rPr>
              <a:t>CAN</a:t>
            </a:r>
            <a:r>
              <a:rPr b="0" lang="en-IN" sz="1800" spc="-1" strike="noStrike">
                <a:solidFill>
                  <a:srgbClr val="000000"/>
                </a:solidFill>
                <a:latin typeface="Times New Roman"/>
                <a:ea typeface="DejaVu Sans"/>
              </a:rPr>
              <a:t> and </a:t>
            </a:r>
            <a:r>
              <a:rPr b="1" lang="en-IN" sz="1800" spc="-1" strike="noStrike">
                <a:solidFill>
                  <a:srgbClr val="000000"/>
                </a:solidFill>
                <a:latin typeface="Times New Roman"/>
                <a:ea typeface="DejaVu Sans"/>
              </a:rPr>
              <a:t>GBR</a:t>
            </a:r>
            <a:endParaRPr b="0" lang="en-US" sz="1800" spc="-1" strike="noStrike">
              <a:latin typeface="Arial"/>
            </a:endParaRPr>
          </a:p>
          <a:p>
            <a:pPr marL="216000" indent="-209880">
              <a:lnSpc>
                <a:spcPct val="90000"/>
              </a:lnSpc>
              <a:spcBef>
                <a:spcPts val="1001"/>
              </a:spcBef>
              <a:buClr>
                <a:srgbClr val="000000"/>
              </a:buClr>
              <a:buFont typeface="StarSymbol"/>
              <a:buAutoNum type="arabicParenR"/>
              <a:tabLst>
                <a:tab algn="l" pos="0"/>
              </a:tabLst>
            </a:pPr>
            <a:r>
              <a:rPr b="0" lang="en-US" sz="1800" spc="-1" strike="noStrike">
                <a:solidFill>
                  <a:srgbClr val="000000"/>
                </a:solidFill>
                <a:latin typeface="Arial"/>
                <a:ea typeface="DejaVu Sans"/>
              </a:rPr>
              <a:t>I</a:t>
            </a:r>
            <a:r>
              <a:rPr b="0" lang="en-IN" sz="1800" spc="-1" strike="noStrike">
                <a:solidFill>
                  <a:srgbClr val="000000"/>
                </a:solidFill>
                <a:latin typeface="Times New Roman"/>
                <a:ea typeface="DejaVu Sans"/>
              </a:rPr>
              <a:t>nvestment is done more on followed by ‘</a:t>
            </a:r>
            <a:r>
              <a:rPr b="1" lang="en-IN" sz="1800" spc="-1" strike="noStrike">
                <a:solidFill>
                  <a:srgbClr val="000000"/>
                </a:solidFill>
                <a:latin typeface="Times New Roman"/>
                <a:ea typeface="DejaVu Sans"/>
              </a:rPr>
              <a:t>Cleantech / Semiconductors</a:t>
            </a:r>
            <a:r>
              <a:rPr b="0" lang="en-IN" sz="1800" spc="-1" strike="noStrike">
                <a:solidFill>
                  <a:srgbClr val="000000"/>
                </a:solidFill>
                <a:latin typeface="Times New Roman"/>
                <a:ea typeface="DejaVu Sans"/>
              </a:rPr>
              <a:t>’ sector followed by ’</a:t>
            </a:r>
            <a:r>
              <a:rPr b="1" lang="en-IN" sz="1800" spc="-1" strike="noStrike">
                <a:solidFill>
                  <a:srgbClr val="000000"/>
                </a:solidFill>
                <a:latin typeface="Times New Roman"/>
                <a:ea typeface="DejaVu Sans"/>
              </a:rPr>
              <a:t>Others</a:t>
            </a:r>
            <a:r>
              <a:rPr b="0" lang="en-IN" sz="1800" spc="-1" strike="noStrike">
                <a:solidFill>
                  <a:srgbClr val="000000"/>
                </a:solidFill>
                <a:latin typeface="Times New Roman"/>
                <a:ea typeface="DejaVu Sans"/>
              </a:rPr>
              <a:t>’ and ‘</a:t>
            </a:r>
            <a:r>
              <a:rPr b="1" lang="en-IN" sz="1800" spc="-1" strike="noStrike">
                <a:solidFill>
                  <a:srgbClr val="000000"/>
                </a:solidFill>
                <a:latin typeface="Times New Roman"/>
                <a:ea typeface="DejaVu Sans"/>
              </a:rPr>
              <a:t>Social, Finance, Analytics, Advertising</a:t>
            </a:r>
            <a:r>
              <a:rPr b="0" lang="en-IN" sz="1800" spc="-1" strike="noStrike">
                <a:solidFill>
                  <a:srgbClr val="000000"/>
                </a:solidFill>
                <a:latin typeface="Times New Roman"/>
                <a:ea typeface="DejaVu Sans"/>
              </a:rPr>
              <a:t>’</a:t>
            </a:r>
            <a:endParaRPr b="0" lang="en-US" sz="1800" spc="-1" strike="noStrike">
              <a:latin typeface="Arial"/>
            </a:endParaRPr>
          </a:p>
        </p:txBody>
      </p:sp>
      <p:sp>
        <p:nvSpPr>
          <p:cNvPr id="139" name="CustomShape 2"/>
          <p:cNvSpPr/>
          <p:nvPr/>
        </p:nvSpPr>
        <p:spPr>
          <a:xfrm>
            <a:off x="1244520" y="568080"/>
            <a:ext cx="9306720" cy="848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000" spc="-1" strike="noStrike">
                <a:solidFill>
                  <a:srgbClr val="000000"/>
                </a:solidFill>
                <a:latin typeface="Times New Roman"/>
                <a:ea typeface="DejaVu Sans"/>
              </a:rPr>
              <a:t> </a:t>
            </a:r>
            <a:r>
              <a:rPr b="1" lang="en-IN" sz="2800" spc="-1" strike="noStrike" u="sng">
                <a:solidFill>
                  <a:srgbClr val="000000"/>
                </a:solidFill>
                <a:uFillTx/>
                <a:latin typeface="Times New Roman"/>
                <a:ea typeface="DejaVu Sans"/>
              </a:rPr>
              <a:t>Results of Sectors Analysis</a:t>
            </a:r>
            <a:endParaRPr b="0" lang="en-US" sz="2800" spc="-1" strike="noStrike">
              <a:latin typeface="Arial"/>
            </a:endParaRPr>
          </a:p>
        </p:txBody>
      </p:sp>
      <p:pic>
        <p:nvPicPr>
          <p:cNvPr id="140" name="" descr=""/>
          <p:cNvPicPr/>
          <p:nvPr/>
        </p:nvPicPr>
        <p:blipFill>
          <a:blip r:embed="rId1"/>
          <a:stretch/>
        </p:blipFill>
        <p:spPr>
          <a:xfrm>
            <a:off x="536040" y="2870640"/>
            <a:ext cx="11112840" cy="4037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464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en-US</dc:language>
  <cp:lastModifiedBy/>
  <dcterms:modified xsi:type="dcterms:W3CDTF">2021-04-28T15:14:54Z</dcterms:modified>
  <cp:revision>93</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