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
  </p:notesMasterIdLst>
  <p:sldIdLst>
    <p:sldId id="259" r:id="rId2"/>
    <p:sldId id="260" r:id="rId3"/>
    <p:sldId id="296" r:id="rId4"/>
    <p:sldId id="298" r:id="rId5"/>
    <p:sldId id="297" r:id="rId6"/>
    <p:sldId id="295" r:id="rId7"/>
    <p:sldId id="299" r:id="rId8"/>
    <p:sldId id="294" r:id="rId9"/>
  </p:sldIdLst>
  <p:sldSz cx="9144000" cy="5143500" type="screen16x9"/>
  <p:notesSz cx="6858000" cy="9144000"/>
  <p:embeddedFontLst>
    <p:embeddedFont>
      <p:font typeface="Titillium Web"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
      <p:font typeface="Titillium Web Extra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66"/>
    <a:srgbClr val="7351D3"/>
    <a:srgbClr val="7F66BE"/>
    <a:srgbClr val="F5960B"/>
    <a:srgbClr val="8E3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55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955400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98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05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256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39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95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96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58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7098520f4f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7098520f4f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37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mailto:s2116205@siswa.um.edu.m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tuhinhussain1995/data-science-student-performa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72240" y="955650"/>
            <a:ext cx="8999620" cy="1660510"/>
          </a:xfrm>
          <a:prstGeom prst="rect">
            <a:avLst/>
          </a:prstGeom>
        </p:spPr>
        <p:txBody>
          <a:bodyPr spcFirstLastPara="1" wrap="square" lIns="91425" tIns="91425" rIns="91425" bIns="91425" anchor="t" anchorCtr="0">
            <a:noAutofit/>
          </a:bodyPr>
          <a:lstStyle/>
          <a:p>
            <a:pPr marL="38100" indent="0">
              <a:buNone/>
            </a:pPr>
            <a:r>
              <a:rPr lang="en-US" sz="2000" dirty="0"/>
              <a:t>Session 2021/2022 </a:t>
            </a:r>
            <a:r>
              <a:rPr lang="en-US" sz="2000" dirty="0" smtClean="0"/>
              <a:t>Semester 2</a:t>
            </a:r>
            <a:r>
              <a:rPr lang="en-IE" sz="1800" dirty="0" smtClean="0"/>
              <a:t> </a:t>
            </a:r>
            <a:endParaRPr lang="en-US" sz="1800" dirty="0" smtClean="0"/>
          </a:p>
          <a:p>
            <a:pPr marL="38100" indent="0">
              <a:buNone/>
            </a:pPr>
            <a:r>
              <a:rPr lang="en-US" sz="2400" b="1" dirty="0" smtClean="0"/>
              <a:t>PRINCIPLES OF DATA SCIENCE (WQD7001)</a:t>
            </a:r>
            <a:endParaRPr lang="en-US" sz="2400" dirty="0" smtClean="0"/>
          </a:p>
          <a:p>
            <a:pPr marL="38100" indent="0">
              <a:buNone/>
            </a:pPr>
            <a:r>
              <a:rPr lang="en-IE" sz="1800" b="1" dirty="0" smtClean="0"/>
              <a:t>Alternative Assessment – 02</a:t>
            </a:r>
            <a:endParaRPr lang="en-US" sz="1800" dirty="0" smtClean="0"/>
          </a:p>
          <a:p>
            <a:pPr marL="38100" indent="0">
              <a:buNone/>
            </a:pPr>
            <a:r>
              <a:rPr lang="en-IE" sz="1800" b="1" dirty="0" smtClean="0"/>
              <a:t>Group – 02</a:t>
            </a:r>
            <a:endParaRPr lang="en-US" sz="3200" dirty="0"/>
          </a:p>
          <a:p>
            <a:pPr marL="0" lvl="0" indent="0" algn="l" rtl="0">
              <a:spcBef>
                <a:spcPts val="600"/>
              </a:spcBef>
              <a:spcAft>
                <a:spcPts val="0"/>
              </a:spcAft>
              <a:buNone/>
            </a:pPr>
            <a:endParaRPr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300810" y="150993"/>
            <a:ext cx="2542480" cy="756531"/>
          </a:xfrm>
          <a:prstGeom prst="rect">
            <a:avLst/>
          </a:prstGeom>
        </p:spPr>
      </p:pic>
      <p:sp>
        <p:nvSpPr>
          <p:cNvPr id="5" name="Google Shape;801;p18"/>
          <p:cNvSpPr txBox="1">
            <a:spLocks/>
          </p:cNvSpPr>
          <p:nvPr/>
        </p:nvSpPr>
        <p:spPr>
          <a:xfrm>
            <a:off x="-247409" y="2743200"/>
            <a:ext cx="4104487" cy="2255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pPr marL="38100" indent="0">
              <a:buFont typeface="Titillium Web ExtraLight"/>
              <a:buNone/>
            </a:pPr>
            <a:r>
              <a:rPr lang="en-US" sz="2400" b="1" dirty="0" smtClean="0"/>
              <a:t>Prepared By</a:t>
            </a:r>
            <a:endParaRPr lang="en-US" sz="2400" dirty="0" smtClean="0"/>
          </a:p>
          <a:p>
            <a:pPr marL="38100" indent="0">
              <a:buFont typeface="Titillium Web ExtraLight"/>
              <a:buNone/>
            </a:pPr>
            <a:r>
              <a:rPr lang="en-US" sz="1800" b="1" dirty="0" smtClean="0"/>
              <a:t>MD TUHIN HOSSAIN (S2116205</a:t>
            </a:r>
            <a:r>
              <a:rPr lang="en-US" sz="1800" b="1" dirty="0"/>
              <a:t>)</a:t>
            </a:r>
          </a:p>
          <a:p>
            <a:pPr marL="38100" indent="0">
              <a:buFont typeface="Titillium Web ExtraLight"/>
              <a:buNone/>
            </a:pPr>
            <a:r>
              <a:rPr lang="en-US" sz="1400" dirty="0" smtClean="0"/>
              <a:t>Master of Data Science</a:t>
            </a:r>
          </a:p>
          <a:p>
            <a:pPr marL="38100" indent="0">
              <a:buFont typeface="Titillium Web ExtraLight"/>
              <a:buNone/>
            </a:pPr>
            <a:r>
              <a:rPr lang="en-US" sz="1400" dirty="0" smtClean="0"/>
              <a:t>Email: </a:t>
            </a:r>
            <a:r>
              <a:rPr lang="en-US" sz="1400" u="sng" dirty="0" smtClean="0">
                <a:hlinkClick r:id="rId4"/>
              </a:rPr>
              <a:t>s2116205@siswa.um.edu.my</a:t>
            </a:r>
            <a:endParaRPr lang="en-US" sz="1400" dirty="0" smtClean="0"/>
          </a:p>
          <a:p>
            <a:pPr marL="38100" indent="0">
              <a:buFont typeface="Titillium Web ExtraLight"/>
              <a:buNone/>
            </a:pPr>
            <a:r>
              <a:rPr lang="en-US" sz="1400" dirty="0" smtClean="0"/>
              <a:t>Phone: +601128005017</a:t>
            </a:r>
          </a:p>
          <a:p>
            <a:pPr marL="38100" indent="0" algn="l">
              <a:buFont typeface="Titillium Web ExtraLight"/>
              <a:buNone/>
            </a:pPr>
            <a:endParaRPr lang="en-US" dirty="0" smtClean="0"/>
          </a:p>
          <a:p>
            <a:pPr marL="0" indent="0" algn="l">
              <a:buFont typeface="Titillium Web ExtraLight"/>
              <a:buNone/>
            </a:pPr>
            <a:endParaRPr lang="en-US" dirty="0"/>
          </a:p>
        </p:txBody>
      </p:sp>
      <p:pic>
        <p:nvPicPr>
          <p:cNvPr id="6" name="Picture 5"/>
          <p:cNvPicPr/>
          <p:nvPr/>
        </p:nvPicPr>
        <p:blipFill>
          <a:blip r:embed="rId5" cstate="print">
            <a:extLst>
              <a:ext uri="{28A0092B-C50C-407E-A947-70E740481C1C}">
                <a14:useLocalDpi xmlns:a14="http://schemas.microsoft.com/office/drawing/2010/main" val="0"/>
              </a:ext>
            </a:extLst>
          </a:blip>
          <a:stretch>
            <a:fillRect/>
          </a:stretch>
        </p:blipFill>
        <p:spPr>
          <a:xfrm>
            <a:off x="3685150" y="2743200"/>
            <a:ext cx="1773799" cy="2079896"/>
          </a:xfrm>
          <a:prstGeom prst="rect">
            <a:avLst/>
          </a:prstGeom>
        </p:spPr>
      </p:pic>
      <p:sp>
        <p:nvSpPr>
          <p:cNvPr id="7" name="Google Shape;801;p18"/>
          <p:cNvSpPr txBox="1">
            <a:spLocks/>
          </p:cNvSpPr>
          <p:nvPr/>
        </p:nvSpPr>
        <p:spPr>
          <a:xfrm>
            <a:off x="5458949" y="2743200"/>
            <a:ext cx="3685051" cy="2255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pPr marL="38100" indent="0">
              <a:buNone/>
            </a:pPr>
            <a:r>
              <a:rPr lang="en-US" sz="2400" b="1" dirty="0"/>
              <a:t>Submitted </a:t>
            </a:r>
            <a:r>
              <a:rPr lang="en-US" sz="2400" b="1" dirty="0" smtClean="0"/>
              <a:t>To</a:t>
            </a:r>
            <a:endParaRPr lang="en-US" sz="2400" b="1" dirty="0"/>
          </a:p>
          <a:p>
            <a:pPr marL="38100" indent="0">
              <a:buNone/>
            </a:pPr>
            <a:r>
              <a:rPr lang="en-US" sz="1800" b="1" dirty="0"/>
              <a:t>DR. ROHANA BINTI MAHMUD</a:t>
            </a:r>
          </a:p>
          <a:p>
            <a:pPr marL="38100" indent="0">
              <a:buNone/>
            </a:pPr>
            <a:r>
              <a:rPr lang="en-US" sz="1400" b="1" dirty="0"/>
              <a:t>Department of Artificial Intelligence</a:t>
            </a:r>
            <a:endParaRPr lang="en-US" sz="1400" b="1" i="1" dirty="0"/>
          </a:p>
          <a:p>
            <a:pPr marL="38100" indent="0">
              <a:buNone/>
            </a:pPr>
            <a:r>
              <a:rPr lang="en-US" sz="1400" b="1" dirty="0"/>
              <a:t>Faculty of Computer Science &amp; Information Technology</a:t>
            </a:r>
            <a:endParaRPr lang="en-US" sz="1400"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452232"/>
            <a:ext cx="9144000" cy="945398"/>
          </a:xfrm>
          <a:prstGeom prst="rect">
            <a:avLst/>
          </a:prstGeom>
        </p:spPr>
        <p:txBody>
          <a:bodyPr spcFirstLastPara="1" wrap="square" lIns="91425" tIns="91425" rIns="91425" bIns="91425" anchor="t" anchorCtr="0">
            <a:noAutofit/>
          </a:bodyPr>
          <a:lstStyle/>
          <a:p>
            <a:pPr lvl="0" algn="ctr"/>
            <a:r>
              <a:rPr lang="en-US" sz="1800" dirty="0" smtClean="0"/>
              <a:t>If </a:t>
            </a:r>
            <a:r>
              <a:rPr lang="en-US" sz="1800" dirty="0"/>
              <a:t>a student's parents are higher educated then does that affect on student intelligence?</a:t>
            </a:r>
            <a:endParaRPr sz="1800" dirty="0"/>
          </a:p>
        </p:txBody>
      </p:sp>
      <p:sp>
        <p:nvSpPr>
          <p:cNvPr id="808" name="Google Shape;808;p19"/>
          <p:cNvSpPr txBox="1">
            <a:spLocks noGrp="1"/>
          </p:cNvSpPr>
          <p:nvPr>
            <p:ph type="subTitle" idx="1"/>
          </p:nvPr>
        </p:nvSpPr>
        <p:spPr>
          <a:xfrm>
            <a:off x="45314" y="4236400"/>
            <a:ext cx="9041859" cy="814110"/>
          </a:xfrm>
          <a:prstGeom prst="rect">
            <a:avLst/>
          </a:prstGeom>
        </p:spPr>
        <p:txBody>
          <a:bodyPr spcFirstLastPara="1" wrap="square" lIns="91425" tIns="91425" rIns="91425" bIns="91425" anchor="t" anchorCtr="0">
            <a:noAutofit/>
          </a:bodyPr>
          <a:lstStyle/>
          <a:p>
            <a:pPr marL="0" indent="0" algn="just"/>
            <a:r>
              <a:rPr lang="en-US" b="1" u="sng" dirty="0" smtClean="0">
                <a:solidFill>
                  <a:srgbClr val="00B050"/>
                </a:solidFill>
              </a:rPr>
              <a:t>Answer</a:t>
            </a:r>
            <a:r>
              <a:rPr lang="en-US" b="1" dirty="0" smtClean="0">
                <a:solidFill>
                  <a:srgbClr val="00B050"/>
                </a:solidFill>
              </a:rPr>
              <a:t>: </a:t>
            </a:r>
            <a:r>
              <a:rPr lang="en-US" dirty="0">
                <a:solidFill>
                  <a:srgbClr val="F5960B"/>
                </a:solidFill>
              </a:rPr>
              <a:t>From the insights, it is clear that if students' parents are higher educated then student intelligence increases accordingly.</a:t>
            </a:r>
            <a:endParaRPr dirty="0">
              <a:solidFill>
                <a:srgbClr val="F5960B"/>
              </a:solidFill>
            </a:endParaRPr>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Question: </a:t>
            </a:r>
            <a:r>
              <a:rPr lang="en-US" sz="2400" b="1" u="sng" dirty="0" smtClean="0">
                <a:solidFill>
                  <a:srgbClr val="00B0F0"/>
                </a:solidFill>
              </a:rPr>
              <a:t>01 (</a:t>
            </a:r>
            <a:r>
              <a:rPr lang="en-US" sz="2400" b="1" u="sng" dirty="0" err="1" smtClean="0">
                <a:solidFill>
                  <a:srgbClr val="00B0F0"/>
                </a:solidFill>
              </a:rPr>
              <a:t>i</a:t>
            </a:r>
            <a:r>
              <a:rPr lang="en-US" sz="2400" b="1" u="sng" dirty="0" smtClean="0">
                <a:solidFill>
                  <a:srgbClr val="00B0F0"/>
                </a:solidFill>
              </a:rPr>
              <a:t>)</a:t>
            </a:r>
            <a:endParaRPr lang="en-US" sz="2400" b="1" u="sng" dirty="0">
              <a:solidFill>
                <a:srgbClr val="00B0F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63" y="1088858"/>
            <a:ext cx="3603121" cy="294189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7447" y="1078289"/>
            <a:ext cx="5193570" cy="29362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452232"/>
            <a:ext cx="9144000" cy="945398"/>
          </a:xfrm>
          <a:prstGeom prst="rect">
            <a:avLst/>
          </a:prstGeom>
        </p:spPr>
        <p:txBody>
          <a:bodyPr spcFirstLastPara="1" wrap="square" lIns="91425" tIns="91425" rIns="91425" bIns="91425" anchor="t" anchorCtr="0">
            <a:noAutofit/>
          </a:bodyPr>
          <a:lstStyle/>
          <a:p>
            <a:pPr lvl="0" algn="ctr"/>
            <a:r>
              <a:rPr lang="en-US" sz="1800" dirty="0"/>
              <a:t>Does student intelligence vary on gender?</a:t>
            </a:r>
            <a:endParaRPr sz="1800" dirty="0"/>
          </a:p>
        </p:txBody>
      </p:sp>
      <p:sp>
        <p:nvSpPr>
          <p:cNvPr id="808" name="Google Shape;808;p19"/>
          <p:cNvSpPr txBox="1">
            <a:spLocks noGrp="1"/>
          </p:cNvSpPr>
          <p:nvPr>
            <p:ph type="subTitle" idx="1"/>
          </p:nvPr>
        </p:nvSpPr>
        <p:spPr>
          <a:xfrm>
            <a:off x="51070" y="4038151"/>
            <a:ext cx="9041859" cy="1105349"/>
          </a:xfrm>
          <a:prstGeom prst="rect">
            <a:avLst/>
          </a:prstGeom>
        </p:spPr>
        <p:txBody>
          <a:bodyPr spcFirstLastPara="1" wrap="square" lIns="91425" tIns="91425" rIns="91425" bIns="91425" anchor="t" anchorCtr="0">
            <a:noAutofit/>
          </a:bodyPr>
          <a:lstStyle/>
          <a:p>
            <a:pPr marL="0" indent="0" algn="just"/>
            <a:r>
              <a:rPr lang="en-US" b="1" u="sng" dirty="0" smtClean="0">
                <a:solidFill>
                  <a:srgbClr val="00B050"/>
                </a:solidFill>
              </a:rPr>
              <a:t>Answer</a:t>
            </a:r>
            <a:r>
              <a:rPr lang="en-US" b="1" dirty="0" smtClean="0">
                <a:solidFill>
                  <a:srgbClr val="00B050"/>
                </a:solidFill>
              </a:rPr>
              <a:t>: </a:t>
            </a:r>
            <a:r>
              <a:rPr lang="en-US" dirty="0">
                <a:solidFill>
                  <a:srgbClr val="F5960B"/>
                </a:solidFill>
              </a:rPr>
              <a:t>From the insights, it is clear that males are getting more marks in Math compared to females. On the other hand, females are more efficient in reading and writing compared to males. But male and female both IQ level almost same.</a:t>
            </a:r>
            <a:endParaRPr dirty="0">
              <a:solidFill>
                <a:srgbClr val="F5960B"/>
              </a:solidFill>
            </a:endParaRPr>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Question: </a:t>
            </a:r>
            <a:r>
              <a:rPr lang="en-US" sz="2400" b="1" u="sng" dirty="0">
                <a:solidFill>
                  <a:srgbClr val="00B0F0"/>
                </a:solidFill>
              </a:rPr>
              <a:t>02 (</a:t>
            </a:r>
            <a:r>
              <a:rPr lang="en-US" sz="2400" b="1" u="sng" dirty="0" err="1" smtClean="0">
                <a:solidFill>
                  <a:srgbClr val="00B0F0"/>
                </a:solidFill>
              </a:rPr>
              <a:t>i</a:t>
            </a:r>
            <a:r>
              <a:rPr lang="en-US" sz="2400" b="1" u="sng" dirty="0" smtClean="0">
                <a:solidFill>
                  <a:srgbClr val="00B0F0"/>
                </a:solidFill>
              </a:rPr>
              <a:t>)</a:t>
            </a:r>
            <a:endParaRPr lang="en-US" sz="2400" b="1" u="sng" dirty="0">
              <a:solidFill>
                <a:srgbClr val="00B0F0"/>
              </a:solidFill>
            </a:endParaRPr>
          </a:p>
          <a:p>
            <a:pPr marL="0" indent="0" algn="ctr"/>
            <a:endParaRPr lang="en-US" sz="2400" b="1" u="sng"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4" y="1066300"/>
            <a:ext cx="5156950" cy="28955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334" y="1066472"/>
            <a:ext cx="3839595" cy="2895599"/>
          </a:xfrm>
          <a:prstGeom prst="rect">
            <a:avLst/>
          </a:prstGeom>
        </p:spPr>
      </p:pic>
    </p:spTree>
    <p:extLst>
      <p:ext uri="{BB962C8B-B14F-4D97-AF65-F5344CB8AC3E}">
        <p14:creationId xmlns:p14="http://schemas.microsoft.com/office/powerpoint/2010/main" val="326712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452232"/>
            <a:ext cx="9144000" cy="462168"/>
          </a:xfrm>
          <a:prstGeom prst="rect">
            <a:avLst/>
          </a:prstGeom>
        </p:spPr>
        <p:txBody>
          <a:bodyPr spcFirstLastPara="1" wrap="square" lIns="91425" tIns="91425" rIns="91425" bIns="91425" anchor="t" anchorCtr="0">
            <a:noAutofit/>
          </a:bodyPr>
          <a:lstStyle/>
          <a:p>
            <a:pPr lvl="0" algn="ctr"/>
            <a:r>
              <a:rPr lang="en-US" sz="1800" dirty="0" smtClean="0"/>
              <a:t>Does Learning Management System help student to excel throughout the course?</a:t>
            </a:r>
            <a:endParaRPr sz="1800" dirty="0"/>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Quantitative Chart</a:t>
            </a:r>
            <a:r>
              <a:rPr lang="en-US" sz="2400" b="1" u="sng" dirty="0">
                <a:solidFill>
                  <a:srgbClr val="00B0F0"/>
                </a:solidFill>
              </a:rPr>
              <a:t>: </a:t>
            </a:r>
            <a:r>
              <a:rPr lang="en-US" sz="2400" b="1" u="sng" dirty="0" smtClean="0">
                <a:solidFill>
                  <a:srgbClr val="00B0F0"/>
                </a:solidFill>
              </a:rPr>
              <a:t>01 (ii)</a:t>
            </a:r>
            <a:endParaRPr lang="en-US" sz="2400" b="1" u="sng" dirty="0">
              <a:solidFill>
                <a:srgbClr val="00B0F0"/>
              </a:solidFill>
            </a:endParaRPr>
          </a:p>
          <a:p>
            <a:pPr marL="0" indent="0" algn="ctr"/>
            <a:endParaRPr lang="en-US" sz="2400" b="1" u="sng" dirty="0">
              <a:solidFill>
                <a:srgbClr val="00B0F0"/>
              </a:solidFill>
            </a:endParaRPr>
          </a:p>
        </p:txBody>
      </p:sp>
      <p:sp>
        <p:nvSpPr>
          <p:cNvPr id="9" name="Google Shape;807;p19"/>
          <p:cNvSpPr txBox="1">
            <a:spLocks/>
          </p:cNvSpPr>
          <p:nvPr/>
        </p:nvSpPr>
        <p:spPr>
          <a:xfrm>
            <a:off x="116236" y="1159650"/>
            <a:ext cx="4455764" cy="37670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2000" b="1" u="sng" dirty="0" smtClean="0">
                <a:solidFill>
                  <a:srgbClr val="FFFF00"/>
                </a:solidFill>
              </a:rPr>
              <a:t>Quantitative Measurement:</a:t>
            </a:r>
          </a:p>
          <a:p>
            <a:endParaRPr lang="en-US" sz="2000" b="1" u="sng" dirty="0" smtClean="0">
              <a:solidFill>
                <a:srgbClr val="FFFF00"/>
              </a:solidFill>
            </a:endParaRPr>
          </a:p>
          <a:p>
            <a:r>
              <a:rPr lang="en-US" sz="1600" dirty="0" smtClean="0">
                <a:solidFill>
                  <a:srgbClr val="FFFF00"/>
                </a:solidFill>
              </a:rPr>
              <a:t>Packed bubbles on students grades throughout course.</a:t>
            </a:r>
          </a:p>
          <a:p>
            <a:endParaRPr lang="en-US" sz="1600" dirty="0" smtClean="0">
              <a:solidFill>
                <a:srgbClr val="FFFF00"/>
              </a:solidFill>
            </a:endParaRPr>
          </a:p>
          <a:p>
            <a:r>
              <a:rPr lang="en-US" sz="1600" dirty="0" smtClean="0">
                <a:solidFill>
                  <a:srgbClr val="FFFF00"/>
                </a:solidFill>
              </a:rPr>
              <a:t>Many clicks on the LMS does not ensure better grades.</a:t>
            </a:r>
          </a:p>
          <a:p>
            <a:endParaRPr lang="en-US" sz="1600" dirty="0" smtClean="0">
              <a:solidFill>
                <a:srgbClr val="FFFF00"/>
              </a:solidFill>
            </a:endParaRPr>
          </a:p>
          <a:p>
            <a:r>
              <a:rPr lang="en-US" sz="1600" dirty="0" smtClean="0">
                <a:solidFill>
                  <a:srgbClr val="FFFF00"/>
                </a:solidFill>
              </a:rPr>
              <a:t>The data collected throughout few semesters until students graduated.</a:t>
            </a:r>
          </a:p>
          <a:p>
            <a:endParaRPr lang="en-US" sz="1600" dirty="0" smtClean="0">
              <a:solidFill>
                <a:srgbClr val="FFFF00"/>
              </a:solidFill>
            </a:endParaRPr>
          </a:p>
          <a:p>
            <a:r>
              <a:rPr lang="en-US" sz="1600" dirty="0" smtClean="0">
                <a:solidFill>
                  <a:srgbClr val="FFFF00"/>
                </a:solidFill>
              </a:rPr>
              <a:t>Hence, improvement on student understanding on courses are more important.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247" y="1022888"/>
            <a:ext cx="4379769" cy="3965703"/>
          </a:xfrm>
          <a:prstGeom prst="rect">
            <a:avLst/>
          </a:prstGeom>
        </p:spPr>
      </p:pic>
    </p:spTree>
    <p:extLst>
      <p:ext uri="{BB962C8B-B14F-4D97-AF65-F5344CB8AC3E}">
        <p14:creationId xmlns:p14="http://schemas.microsoft.com/office/powerpoint/2010/main" val="85461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5759" y="452232"/>
            <a:ext cx="9144000" cy="563105"/>
          </a:xfrm>
          <a:prstGeom prst="rect">
            <a:avLst/>
          </a:prstGeom>
        </p:spPr>
        <p:txBody>
          <a:bodyPr spcFirstLastPara="1" wrap="square" lIns="91425" tIns="91425" rIns="91425" bIns="91425" anchor="t" anchorCtr="0">
            <a:noAutofit/>
          </a:bodyPr>
          <a:lstStyle/>
          <a:p>
            <a:pPr lvl="0" algn="ctr"/>
            <a:r>
              <a:rPr lang="en-US" sz="1800" dirty="0"/>
              <a:t>Is the student's performance same in each year?</a:t>
            </a:r>
            <a:endParaRPr sz="1800" dirty="0"/>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Quantitative Chart: 02 (ii)</a:t>
            </a:r>
            <a:endParaRPr lang="en-US" sz="2400" b="1" u="sng" dirty="0">
              <a:solidFill>
                <a:srgbClr val="00B0F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25" y="1015337"/>
            <a:ext cx="6762427" cy="3396376"/>
          </a:xfrm>
          <a:prstGeom prst="rect">
            <a:avLst/>
          </a:prstGeom>
        </p:spPr>
      </p:pic>
      <p:sp>
        <p:nvSpPr>
          <p:cNvPr id="8" name="Google Shape;808;p19"/>
          <p:cNvSpPr txBox="1">
            <a:spLocks noGrp="1"/>
          </p:cNvSpPr>
          <p:nvPr>
            <p:ph type="subTitle" idx="1"/>
          </p:nvPr>
        </p:nvSpPr>
        <p:spPr>
          <a:xfrm>
            <a:off x="45310" y="4499341"/>
            <a:ext cx="9041859" cy="814110"/>
          </a:xfrm>
          <a:prstGeom prst="rect">
            <a:avLst/>
          </a:prstGeom>
        </p:spPr>
        <p:txBody>
          <a:bodyPr spcFirstLastPara="1" wrap="square" lIns="91425" tIns="91425" rIns="91425" bIns="91425" anchor="t" anchorCtr="0">
            <a:noAutofit/>
          </a:bodyPr>
          <a:lstStyle/>
          <a:p>
            <a:pPr marL="0" indent="0" algn="just"/>
            <a:r>
              <a:rPr lang="en-US" b="1" u="sng" dirty="0" smtClean="0">
                <a:solidFill>
                  <a:srgbClr val="00B050"/>
                </a:solidFill>
              </a:rPr>
              <a:t>Answer</a:t>
            </a:r>
            <a:r>
              <a:rPr lang="en-US" b="1" dirty="0" smtClean="0">
                <a:solidFill>
                  <a:srgbClr val="00B050"/>
                </a:solidFill>
              </a:rPr>
              <a:t>: </a:t>
            </a:r>
            <a:r>
              <a:rPr lang="en-US" dirty="0">
                <a:solidFill>
                  <a:srgbClr val="F5960B"/>
                </a:solidFill>
              </a:rPr>
              <a:t>From the insights, it is clear that </a:t>
            </a:r>
            <a:r>
              <a:rPr lang="en-US" dirty="0" smtClean="0">
                <a:solidFill>
                  <a:srgbClr val="F5960B"/>
                </a:solidFill>
              </a:rPr>
              <a:t>in each year student performance is not same.</a:t>
            </a:r>
            <a:endParaRPr dirty="0">
              <a:solidFill>
                <a:srgbClr val="F5960B"/>
              </a:solidFill>
            </a:endParaRPr>
          </a:p>
        </p:txBody>
      </p:sp>
    </p:spTree>
    <p:extLst>
      <p:ext uri="{BB962C8B-B14F-4D97-AF65-F5344CB8AC3E}">
        <p14:creationId xmlns:p14="http://schemas.microsoft.com/office/powerpoint/2010/main" val="15495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413288"/>
            <a:ext cx="9144000" cy="945398"/>
          </a:xfrm>
          <a:prstGeom prst="rect">
            <a:avLst/>
          </a:prstGeom>
        </p:spPr>
        <p:txBody>
          <a:bodyPr spcFirstLastPara="1" wrap="square" lIns="91425" tIns="91425" rIns="91425" bIns="91425" anchor="t" anchorCtr="0">
            <a:noAutofit/>
          </a:bodyPr>
          <a:lstStyle/>
          <a:p>
            <a:pPr lvl="0" algn="ctr"/>
            <a:r>
              <a:rPr lang="en-US" sz="1800" dirty="0"/>
              <a:t>If students finish their assessments before the deadline then will that help them to achieve good grades on the exam?</a:t>
            </a:r>
            <a:endParaRPr sz="1800" dirty="0"/>
          </a:p>
        </p:txBody>
      </p:sp>
      <p:sp>
        <p:nvSpPr>
          <p:cNvPr id="808" name="Google Shape;808;p19"/>
          <p:cNvSpPr txBox="1">
            <a:spLocks noGrp="1"/>
          </p:cNvSpPr>
          <p:nvPr>
            <p:ph type="subTitle" idx="1"/>
          </p:nvPr>
        </p:nvSpPr>
        <p:spPr>
          <a:xfrm>
            <a:off x="45312" y="4401185"/>
            <a:ext cx="9041859" cy="814110"/>
          </a:xfrm>
          <a:prstGeom prst="rect">
            <a:avLst/>
          </a:prstGeom>
        </p:spPr>
        <p:txBody>
          <a:bodyPr spcFirstLastPara="1" wrap="square" lIns="91425" tIns="91425" rIns="91425" bIns="91425" anchor="t" anchorCtr="0">
            <a:noAutofit/>
          </a:bodyPr>
          <a:lstStyle/>
          <a:p>
            <a:pPr marL="0" indent="0" algn="just"/>
            <a:r>
              <a:rPr lang="en-US" b="1" u="sng" dirty="0" smtClean="0">
                <a:solidFill>
                  <a:srgbClr val="00B050"/>
                </a:solidFill>
              </a:rPr>
              <a:t>Answer</a:t>
            </a:r>
            <a:r>
              <a:rPr lang="en-US" b="1" dirty="0" smtClean="0">
                <a:solidFill>
                  <a:srgbClr val="00B050"/>
                </a:solidFill>
              </a:rPr>
              <a:t>: </a:t>
            </a:r>
            <a:r>
              <a:rPr lang="en-US" dirty="0">
                <a:solidFill>
                  <a:srgbClr val="F5960B"/>
                </a:solidFill>
              </a:rPr>
              <a:t>From the insights, it is clear that if </a:t>
            </a:r>
            <a:r>
              <a:rPr lang="en-US" dirty="0" smtClean="0">
                <a:solidFill>
                  <a:srgbClr val="F5960B"/>
                </a:solidFill>
              </a:rPr>
              <a:t>students</a:t>
            </a:r>
            <a:r>
              <a:rPr lang="en-US" dirty="0">
                <a:solidFill>
                  <a:srgbClr val="F5960B"/>
                </a:solidFill>
              </a:rPr>
              <a:t> </a:t>
            </a:r>
            <a:r>
              <a:rPr lang="en-US" dirty="0" smtClean="0">
                <a:solidFill>
                  <a:srgbClr val="F5960B"/>
                </a:solidFill>
              </a:rPr>
              <a:t>finish their assessments timely then it helps them to achieve good grades on the exam.</a:t>
            </a:r>
            <a:endParaRPr dirty="0">
              <a:solidFill>
                <a:srgbClr val="F5960B"/>
              </a:solidFill>
            </a:endParaRPr>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Qualitative Chart: 01 (iii)</a:t>
            </a:r>
            <a:endParaRPr lang="en-US" sz="2400" b="1" u="sng" dirty="0">
              <a:solidFill>
                <a:srgbClr val="00B0F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956" y="1231823"/>
            <a:ext cx="6984569" cy="3117126"/>
          </a:xfrm>
          <a:prstGeom prst="rect">
            <a:avLst/>
          </a:prstGeom>
        </p:spPr>
      </p:pic>
    </p:spTree>
    <p:extLst>
      <p:ext uri="{BB962C8B-B14F-4D97-AF65-F5344CB8AC3E}">
        <p14:creationId xmlns:p14="http://schemas.microsoft.com/office/powerpoint/2010/main" val="79553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0" y="452232"/>
            <a:ext cx="9144000" cy="945398"/>
          </a:xfrm>
          <a:prstGeom prst="rect">
            <a:avLst/>
          </a:prstGeom>
        </p:spPr>
        <p:txBody>
          <a:bodyPr spcFirstLastPara="1" wrap="square" lIns="91425" tIns="91425" rIns="91425" bIns="91425" anchor="t" anchorCtr="0">
            <a:noAutofit/>
          </a:bodyPr>
          <a:lstStyle/>
          <a:p>
            <a:pPr lvl="0" algn="ctr"/>
            <a:r>
              <a:rPr lang="en-US" sz="1800" dirty="0"/>
              <a:t>Does IQ score relate to achieving a good score in exam?</a:t>
            </a:r>
            <a:endParaRPr sz="1800" dirty="0"/>
          </a:p>
        </p:txBody>
      </p:sp>
      <p:sp>
        <p:nvSpPr>
          <p:cNvPr id="808" name="Google Shape;808;p19"/>
          <p:cNvSpPr txBox="1">
            <a:spLocks noGrp="1"/>
          </p:cNvSpPr>
          <p:nvPr>
            <p:ph type="subTitle" idx="1"/>
          </p:nvPr>
        </p:nvSpPr>
        <p:spPr>
          <a:xfrm>
            <a:off x="51070" y="4329390"/>
            <a:ext cx="9041859" cy="814110"/>
          </a:xfrm>
          <a:prstGeom prst="rect">
            <a:avLst/>
          </a:prstGeom>
        </p:spPr>
        <p:txBody>
          <a:bodyPr spcFirstLastPara="1" wrap="square" lIns="91425" tIns="91425" rIns="91425" bIns="91425" anchor="t" anchorCtr="0">
            <a:noAutofit/>
          </a:bodyPr>
          <a:lstStyle/>
          <a:p>
            <a:pPr marL="0" indent="0" algn="just"/>
            <a:r>
              <a:rPr lang="en-US" b="1" u="sng" dirty="0" smtClean="0">
                <a:solidFill>
                  <a:srgbClr val="00B050"/>
                </a:solidFill>
              </a:rPr>
              <a:t>Answer</a:t>
            </a:r>
            <a:r>
              <a:rPr lang="en-US" b="1" dirty="0" smtClean="0">
                <a:solidFill>
                  <a:srgbClr val="00B050"/>
                </a:solidFill>
              </a:rPr>
              <a:t>: </a:t>
            </a:r>
            <a:r>
              <a:rPr lang="en-US" dirty="0">
                <a:solidFill>
                  <a:srgbClr val="F5960B"/>
                </a:solidFill>
              </a:rPr>
              <a:t>From the insights, it is clear that if students' IQ score increases then their test score also increase accordingly.</a:t>
            </a:r>
            <a:endParaRPr dirty="0">
              <a:solidFill>
                <a:srgbClr val="F5960B"/>
              </a:solidFill>
            </a:endParaRPr>
          </a:p>
        </p:txBody>
      </p:sp>
      <p:sp>
        <p:nvSpPr>
          <p:cNvPr id="5" name="Google Shape;808;p19"/>
          <p:cNvSpPr txBox="1">
            <a:spLocks/>
          </p:cNvSpPr>
          <p:nvPr/>
        </p:nvSpPr>
        <p:spPr>
          <a:xfrm>
            <a:off x="0" y="0"/>
            <a:ext cx="9144000" cy="452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chemeClr val="accent2"/>
              </a:buClr>
              <a:buSzPts val="1800"/>
              <a:buFont typeface="Titillium Web"/>
              <a:buNone/>
              <a:defRPr sz="1800" b="0" i="0" u="none" strike="noStrike" cap="none">
                <a:solidFill>
                  <a:schemeClr val="accent2"/>
                </a:solidFill>
                <a:latin typeface="Titillium Web"/>
                <a:ea typeface="Titillium Web"/>
                <a:cs typeface="Titillium Web"/>
                <a:sym typeface="Titillium Web"/>
              </a:defRPr>
            </a:lvl9pPr>
          </a:lstStyle>
          <a:p>
            <a:pPr marL="0" indent="0" algn="ctr"/>
            <a:r>
              <a:rPr lang="en-US" sz="2400" b="1" u="sng" dirty="0" smtClean="0">
                <a:solidFill>
                  <a:srgbClr val="00B0F0"/>
                </a:solidFill>
              </a:rPr>
              <a:t>Qualitative Chart: 02 (iii)</a:t>
            </a:r>
            <a:endParaRPr lang="en-US" sz="2400" b="1" u="sng" dirty="0">
              <a:solidFill>
                <a:srgbClr val="00B0F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24" y="997572"/>
            <a:ext cx="8606550" cy="3269825"/>
          </a:xfrm>
          <a:prstGeom prst="rect">
            <a:avLst/>
          </a:prstGeom>
        </p:spPr>
      </p:pic>
    </p:spTree>
    <p:extLst>
      <p:ext uri="{BB962C8B-B14F-4D97-AF65-F5344CB8AC3E}">
        <p14:creationId xmlns:p14="http://schemas.microsoft.com/office/powerpoint/2010/main" val="228771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183"/>
        <p:cNvGrpSpPr/>
        <p:nvPr/>
      </p:nvGrpSpPr>
      <p:grpSpPr>
        <a:xfrm>
          <a:off x="0" y="0"/>
          <a:ext cx="0" cy="0"/>
          <a:chOff x="0" y="0"/>
          <a:chExt cx="0" cy="0"/>
        </a:xfrm>
      </p:grpSpPr>
      <p:sp>
        <p:nvSpPr>
          <p:cNvPr id="2185" name="Google Shape;2185;p53"/>
          <p:cNvSpPr txBox="1"/>
          <p:nvPr/>
        </p:nvSpPr>
        <p:spPr>
          <a:xfrm>
            <a:off x="0" y="700074"/>
            <a:ext cx="91440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000" b="1" dirty="0" smtClean="0">
                <a:solidFill>
                  <a:srgbClr val="434343"/>
                </a:solidFill>
                <a:latin typeface="Montserrat"/>
                <a:ea typeface="Montserrat"/>
                <a:cs typeface="Montserrat"/>
                <a:sym typeface="Montserrat"/>
              </a:rPr>
              <a:t>My GitHub Source Code Repository </a:t>
            </a:r>
            <a:endParaRPr sz="2000" b="1" dirty="0">
              <a:solidFill>
                <a:srgbClr val="434343"/>
              </a:solidFill>
              <a:latin typeface="Montserrat"/>
              <a:ea typeface="Montserrat"/>
              <a:cs typeface="Montserrat"/>
              <a:sym typeface="Montserrat"/>
            </a:endParaRPr>
          </a:p>
        </p:txBody>
      </p:sp>
      <p:sp>
        <p:nvSpPr>
          <p:cNvPr id="17" name="Google Shape;2185;p53"/>
          <p:cNvSpPr txBox="1"/>
          <p:nvPr/>
        </p:nvSpPr>
        <p:spPr>
          <a:xfrm>
            <a:off x="1125798" y="2020937"/>
            <a:ext cx="6931800" cy="1280202"/>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6600" b="1" dirty="0" smtClean="0">
                <a:solidFill>
                  <a:srgbClr val="434343"/>
                </a:solidFill>
                <a:latin typeface="Montserrat"/>
                <a:ea typeface="Montserrat"/>
                <a:cs typeface="Montserrat"/>
                <a:sym typeface="Montserrat"/>
              </a:rPr>
              <a:t>Thank You</a:t>
            </a:r>
            <a:endParaRPr sz="6600" b="1" dirty="0">
              <a:solidFill>
                <a:srgbClr val="434343"/>
              </a:solidFill>
              <a:latin typeface="Montserrat"/>
              <a:ea typeface="Montserrat"/>
              <a:cs typeface="Montserrat"/>
              <a:sym typeface="Montserra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155" y="3208150"/>
            <a:ext cx="1655085" cy="1645024"/>
          </a:xfrm>
          <a:prstGeom prst="rect">
            <a:avLst/>
          </a:prstGeom>
        </p:spPr>
      </p:pic>
      <p:sp>
        <p:nvSpPr>
          <p:cNvPr id="6" name="Rectangle 5"/>
          <p:cNvSpPr/>
          <p:nvPr/>
        </p:nvSpPr>
        <p:spPr>
          <a:xfrm>
            <a:off x="77491" y="1119553"/>
            <a:ext cx="9144000" cy="307777"/>
          </a:xfrm>
          <a:prstGeom prst="rect">
            <a:avLst/>
          </a:prstGeom>
        </p:spPr>
        <p:txBody>
          <a:bodyPr wrap="square">
            <a:spAutoFit/>
          </a:bodyPr>
          <a:lstStyle/>
          <a:p>
            <a:pPr algn="ctr"/>
            <a:r>
              <a:rPr lang="en-US" dirty="0">
                <a:solidFill>
                  <a:srgbClr val="0066FF"/>
                </a:solidFill>
                <a:hlinkClick r:id="rId4"/>
              </a:rPr>
              <a:t>https://github.com/tuhinhussain1995/data-science-student-performance</a:t>
            </a:r>
            <a:endParaRPr lang="en-US" dirty="0">
              <a:solidFill>
                <a:srgbClr val="0066FF"/>
              </a:solidFill>
            </a:endParaRPr>
          </a:p>
        </p:txBody>
      </p:sp>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353</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Titillium Web</vt:lpstr>
      <vt:lpstr>Arial</vt:lpstr>
      <vt:lpstr>Montserrat</vt:lpstr>
      <vt:lpstr>Titillium Web ExtraLight</vt:lpstr>
      <vt:lpstr>Thaliard template</vt:lpstr>
      <vt:lpstr>PowerPoint Presentation</vt:lpstr>
      <vt:lpstr>If a student's parents are higher educated then does that affect on student intelligence?</vt:lpstr>
      <vt:lpstr>Does student intelligence vary on gender?</vt:lpstr>
      <vt:lpstr>Does Learning Management System help student to excel throughout the course?</vt:lpstr>
      <vt:lpstr>Is the student's performance same in each year?</vt:lpstr>
      <vt:lpstr>If students finish their assessments before the deadline then will that help them to achieve good grades on the exam?</vt:lpstr>
      <vt:lpstr>Does IQ score relate to achieving a good score in exam?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tuhin hossain</cp:lastModifiedBy>
  <cp:revision>26</cp:revision>
  <dcterms:modified xsi:type="dcterms:W3CDTF">2022-06-19T16:22:36Z</dcterms:modified>
</cp:coreProperties>
</file>