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57faf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57faf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57faf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57faf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357faf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357faf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c01ef5d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c01ef5d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d1dcb60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d1dcb60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contrast to the human and bring up that our generation can sometimes be better than human written sarcasms.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d1dcb60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d1dcb60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c01ef5d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c01ef5d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c01ef5d1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8c01ef5d1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c01ef5d1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c01ef5d1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this Add again the overall slide and add R^3 As name in the corner left.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9d1dcb60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9d1dcb60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d1dcb60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d1dcb6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e357faf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e357faf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make this slide Evaluation Setup and have “Test Set” and “Evaluation Criteria” as subbullets.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cf6a39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cf6a39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d1dcb60e_1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d1dcb60e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cf6a391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cf6a391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c01ef5d1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88c01ef5d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88c01ef5d1_0_5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8c01ef5d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88c01ef5d1_0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d1dcb60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d1dcb60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357faf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357faf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 say we simplify the task, but say that our generated sarcastic message should have the first 4 characteristics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c01ef5d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88c01ef5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88c01ef5d1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c01ef5d1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88c01ef5d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88c01ef5d1_2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c01ef5d1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8c01ef5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g88c01ef5d1_0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c01ef5d1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88c01ef5d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feel the Creative composition sign is not needed and is distracting...</a:t>
            </a:r>
            <a:endParaRPr/>
          </a:p>
        </p:txBody>
      </p:sp>
      <p:sp>
        <p:nvSpPr>
          <p:cNvPr id="121" name="Google Shape;121;g88c01ef5d1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357faf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357faf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800100"/>
            <a:ext cx="84582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4337957" y="5003382"/>
            <a:ext cx="4572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199" y="0"/>
            <a:ext cx="8654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tuhinjubcse/SarcasmGeneration-ACL20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52400" y="286450"/>
            <a:ext cx="8679900" cy="25107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 	 	 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						 							</a:t>
            </a:r>
            <a:br>
              <a:rPr lang="en" sz="1100"/>
            </a:br>
            <a:br>
              <a:rPr lang="en" sz="1400"/>
            </a:br>
            <a:r>
              <a:rPr lang="en" sz="1100"/>
              <a:t> 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			 		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br>
              <a:rPr lang="en" sz="1400"/>
            </a:br>
            <a:r>
              <a:rPr lang="en" sz="1100"/>
              <a:t> 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 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. .                          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R</a:t>
            </a:r>
            <a:r>
              <a:rPr baseline="30000" lang="en" sz="3000"/>
              <a:t>3</a:t>
            </a:r>
            <a:r>
              <a:rPr lang="en" sz="3000"/>
              <a:t> : Reverse, Retrieve, and Rank for Sarcasm    Generation with Commonsense Knowledge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52400" y="3042473"/>
            <a:ext cx="8860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Tuhin Chakrabarty, Debanjan Ghosh, Smaranda Muresan and Nanyun (Violet) Peng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275" y="1535200"/>
            <a:ext cx="1301625" cy="11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1995" l="0" r="0" t="7766"/>
          <a:stretch/>
        </p:blipFill>
        <p:spPr>
          <a:xfrm>
            <a:off x="382875" y="3970938"/>
            <a:ext cx="1356592" cy="108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675" y="3757750"/>
            <a:ext cx="1301625" cy="1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275" y="4161550"/>
            <a:ext cx="2017585" cy="8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3400" y="4161550"/>
            <a:ext cx="3093474" cy="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how it makes Sarcasm better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Non-Sarcastic  :  </a:t>
            </a:r>
            <a:r>
              <a:rPr lang="en" sz="2400">
                <a:solidFill>
                  <a:srgbClr val="FF0000"/>
                </a:solidFill>
              </a:rPr>
              <a:t>Zero visibility in fog makes driving difficult.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178200"/>
            <a:ext cx="3214249" cy="2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Reversal Of Valence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 </a:t>
            </a:r>
            <a:r>
              <a:rPr lang="en" sz="2400">
                <a:solidFill>
                  <a:srgbClr val="000000"/>
                </a:solidFill>
              </a:rPr>
              <a:t>Zero visibility in fog makes driving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 strike="sngStrike">
                <a:solidFill>
                  <a:srgbClr val="FF0000"/>
                </a:solidFill>
              </a:rPr>
              <a:t>difficult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0000FF"/>
                </a:solidFill>
              </a:rPr>
              <a:t>easy.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2768725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Retrieval Of Commonsense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Zero visibility in fog makes driving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 strike="sngStrike">
                <a:solidFill>
                  <a:srgbClr val="FF0000"/>
                </a:solidFill>
              </a:rPr>
              <a:t>difficult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0000FF"/>
                </a:solidFill>
              </a:rPr>
              <a:t>easy.</a:t>
            </a:r>
            <a:r>
              <a:rPr lang="en" sz="2400">
                <a:solidFill>
                  <a:schemeClr val="dk1"/>
                </a:solidFill>
              </a:rPr>
              <a:t> It is advisable to insure your life against </a:t>
            </a:r>
            <a:r>
              <a:rPr b="1" lang="en" sz="2400">
                <a:solidFill>
                  <a:srgbClr val="38761D"/>
                </a:solidFill>
              </a:rPr>
              <a:t>accident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b="1" sz="24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FF"/>
                </a:solidFill>
              </a:rPr>
              <a:t>     </a:t>
            </a:r>
            <a:endParaRPr b="1" sz="2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19670" l="14999" r="16666" t="21664"/>
          <a:stretch/>
        </p:blipFill>
        <p:spPr>
          <a:xfrm>
            <a:off x="3354975" y="3401724"/>
            <a:ext cx="1281050" cy="10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Ranking</a:t>
            </a:r>
            <a:r>
              <a:rPr lang="en"/>
              <a:t> Of Semantic Incongruity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 </a:t>
            </a:r>
            <a:r>
              <a:rPr lang="en" sz="2400">
                <a:solidFill>
                  <a:schemeClr val="dk1"/>
                </a:solidFill>
              </a:rPr>
              <a:t>Zero visibility in fog makes driving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 strike="sngStrike">
                <a:solidFill>
                  <a:srgbClr val="FF0000"/>
                </a:solidFill>
              </a:rPr>
              <a:t>difficult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0000FF"/>
                </a:solidFill>
              </a:rPr>
              <a:t>easy.</a:t>
            </a:r>
            <a:r>
              <a:rPr lang="en" sz="2400">
                <a:solidFill>
                  <a:schemeClr val="dk1"/>
                </a:solidFill>
              </a:rPr>
              <a:t> Suffered three cracked ribs in the </a:t>
            </a:r>
            <a:r>
              <a:rPr b="1" lang="en" sz="2400">
                <a:solidFill>
                  <a:srgbClr val="38761D"/>
                </a:solidFill>
              </a:rPr>
              <a:t>accident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b="1" sz="26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</a:rPr>
              <a:t>     </a:t>
            </a:r>
            <a:endParaRPr b="1" sz="2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024" y="3172426"/>
            <a:ext cx="1206650" cy="9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written Sarcasm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           Driving is nice with zero visibility.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156300" y="2020784"/>
            <a:ext cx="1470000" cy="518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UTTERANCE</a:t>
            </a:r>
            <a:r>
              <a:rPr b="1" lang="en" sz="1200">
                <a:solidFill>
                  <a:schemeClr val="dk1"/>
                </a:solidFill>
              </a:rPr>
              <a:t> INPUT</a:t>
            </a:r>
            <a:endParaRPr sz="1000"/>
          </a:p>
        </p:txBody>
      </p:sp>
      <p:cxnSp>
        <p:nvCxnSpPr>
          <p:cNvPr id="172" name="Google Shape;172;p28"/>
          <p:cNvCxnSpPr/>
          <p:nvPr/>
        </p:nvCxnSpPr>
        <p:spPr>
          <a:xfrm>
            <a:off x="6501611" y="2579726"/>
            <a:ext cx="0" cy="8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28"/>
          <p:cNvCxnSpPr/>
          <p:nvPr/>
        </p:nvCxnSpPr>
        <p:spPr>
          <a:xfrm flipH="1" rot="10800000">
            <a:off x="6494445" y="1584059"/>
            <a:ext cx="7200" cy="57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8"/>
          <p:cNvSpPr txBox="1"/>
          <p:nvPr/>
        </p:nvSpPr>
        <p:spPr>
          <a:xfrm>
            <a:off x="5932609" y="1160365"/>
            <a:ext cx="1126200" cy="4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RANKED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SENTENCE</a:t>
            </a:r>
            <a:endParaRPr sz="1000"/>
          </a:p>
        </p:txBody>
      </p:sp>
      <p:cxnSp>
        <p:nvCxnSpPr>
          <p:cNvPr id="175" name="Google Shape;175;p28"/>
          <p:cNvCxnSpPr>
            <a:stCxn id="174" idx="3"/>
            <a:endCxn id="176" idx="1"/>
          </p:cNvCxnSpPr>
          <p:nvPr/>
        </p:nvCxnSpPr>
        <p:spPr>
          <a:xfrm>
            <a:off x="7058809" y="1372165"/>
            <a:ext cx="3972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8"/>
          <p:cNvSpPr txBox="1"/>
          <p:nvPr/>
        </p:nvSpPr>
        <p:spPr>
          <a:xfrm>
            <a:off x="8076664" y="1800391"/>
            <a:ext cx="877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5509793" y="684577"/>
            <a:ext cx="2900100" cy="3942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. </a:t>
            </a:r>
            <a:r>
              <a:rPr b="1" lang="en" sz="1000">
                <a:solidFill>
                  <a:srgbClr val="38761D"/>
                </a:solidFill>
              </a:rPr>
              <a:t>suffered three cracked ribs in the accident.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907217" y="1112081"/>
            <a:ext cx="2970300" cy="840900"/>
          </a:xfrm>
          <a:prstGeom prst="rect">
            <a:avLst/>
          </a:prstGeom>
          <a:solidFill>
            <a:srgbClr val="FFCD00">
              <a:alpha val="16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REVERSAL OF VALENCE</a:t>
            </a:r>
            <a:endParaRPr b="1" sz="1100">
              <a:solidFill>
                <a:srgbClr val="B45F06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2841437" y="1147663"/>
            <a:ext cx="1860000" cy="45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                                          UTTERANCE  </a:t>
            </a:r>
            <a:r>
              <a:rPr b="1" lang="en" sz="1000"/>
              <a:t>REVERSED</a:t>
            </a:r>
            <a:endParaRPr b="1" sz="1000"/>
          </a:p>
        </p:txBody>
      </p:sp>
      <p:cxnSp>
        <p:nvCxnSpPr>
          <p:cNvPr id="181" name="Google Shape;181;p28"/>
          <p:cNvCxnSpPr>
            <a:stCxn id="182" idx="3"/>
            <a:endCxn id="183" idx="1"/>
          </p:cNvCxnSpPr>
          <p:nvPr/>
        </p:nvCxnSpPr>
        <p:spPr>
          <a:xfrm>
            <a:off x="2918019" y="3804995"/>
            <a:ext cx="68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8"/>
          <p:cNvSpPr txBox="1"/>
          <p:nvPr/>
        </p:nvSpPr>
        <p:spPr>
          <a:xfrm>
            <a:off x="1125544" y="2866195"/>
            <a:ext cx="1901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Inputs: zero, visibility, </a:t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fog,makes, driving, difficult 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2871462" y="3577008"/>
            <a:ext cx="7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CAUSES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634644" y="3349077"/>
            <a:ext cx="1261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9900FF"/>
                </a:solidFill>
              </a:rPr>
              <a:t>Output: accident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660682" y="3481852"/>
            <a:ext cx="2622000" cy="6462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suffered three cracked ribs in the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I injured my spine in a riding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…...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883554" y="1082709"/>
            <a:ext cx="1126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REVERSE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1674349" y="2048780"/>
            <a:ext cx="1806600" cy="4329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difficult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6506314" y="2765486"/>
            <a:ext cx="176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INCONGRUITY RANKING</a:t>
            </a:r>
            <a:endParaRPr/>
          </a:p>
        </p:txBody>
      </p:sp>
      <p:cxnSp>
        <p:nvCxnSpPr>
          <p:cNvPr id="191" name="Google Shape;191;p28"/>
          <p:cNvCxnSpPr>
            <a:stCxn id="180" idx="2"/>
            <a:endCxn id="190" idx="1"/>
          </p:cNvCxnSpPr>
          <p:nvPr/>
        </p:nvCxnSpPr>
        <p:spPr>
          <a:xfrm flipH="1" rot="-5400000">
            <a:off x="4495637" y="877363"/>
            <a:ext cx="1286400" cy="2734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" name="Google Shape;192;p28"/>
          <p:cNvSpPr txBox="1"/>
          <p:nvPr/>
        </p:nvSpPr>
        <p:spPr>
          <a:xfrm>
            <a:off x="4065926" y="2545847"/>
            <a:ext cx="190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FORM CANDIDATE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PAIRS  FOR NLI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93" name="Google Shape;193;p28"/>
          <p:cNvCxnSpPr>
            <a:stCxn id="180" idx="3"/>
            <a:endCxn id="174" idx="1"/>
          </p:cNvCxnSpPr>
          <p:nvPr/>
        </p:nvCxnSpPr>
        <p:spPr>
          <a:xfrm flipH="1" rot="10800000">
            <a:off x="4701437" y="1372213"/>
            <a:ext cx="12312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/>
          <p:nvPr/>
        </p:nvSpPr>
        <p:spPr>
          <a:xfrm>
            <a:off x="3599422" y="3580447"/>
            <a:ext cx="1231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COMMONSENSE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 / PHRASE</a:t>
            </a:r>
            <a:endParaRPr sz="1000"/>
          </a:p>
        </p:txBody>
      </p:sp>
      <p:sp>
        <p:nvSpPr>
          <p:cNvPr id="182" name="Google Shape;182;p28"/>
          <p:cNvSpPr/>
          <p:nvPr/>
        </p:nvSpPr>
        <p:spPr>
          <a:xfrm>
            <a:off x="1262919" y="3349745"/>
            <a:ext cx="1655100" cy="9105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COMET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(GPT-2</a:t>
            </a:r>
            <a:r>
              <a:rPr lang="en" sz="1000">
                <a:solidFill>
                  <a:schemeClr val="dk1"/>
                </a:solidFill>
              </a:rPr>
              <a:t> FINE-TUNED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ON </a:t>
            </a:r>
            <a:r>
              <a:rPr b="1" lang="en" sz="1000">
                <a:solidFill>
                  <a:schemeClr val="dk1"/>
                </a:solidFill>
              </a:rPr>
              <a:t>CONCEPTNET)</a:t>
            </a:r>
            <a:endParaRPr sz="1000"/>
          </a:p>
        </p:txBody>
      </p:sp>
      <p:sp>
        <p:nvSpPr>
          <p:cNvPr id="194" name="Google Shape;194;p28"/>
          <p:cNvSpPr/>
          <p:nvPr/>
        </p:nvSpPr>
        <p:spPr>
          <a:xfrm>
            <a:off x="5678800" y="1982873"/>
            <a:ext cx="1655100" cy="5943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ROBERTA LARGE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FINE-TUNED ON</a:t>
            </a:r>
            <a:endParaRPr b="1"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MNLI</a:t>
            </a:r>
            <a:endParaRPr b="1" sz="1000"/>
          </a:p>
        </p:txBody>
      </p:sp>
      <p:sp>
        <p:nvSpPr>
          <p:cNvPr id="195" name="Google Shape;195;p28"/>
          <p:cNvSpPr txBox="1"/>
          <p:nvPr/>
        </p:nvSpPr>
        <p:spPr>
          <a:xfrm>
            <a:off x="4949701" y="1104490"/>
            <a:ext cx="942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CONCAT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456054" y="1162004"/>
            <a:ext cx="970200" cy="4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SARCASTIC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OUTPUT</a:t>
            </a:r>
            <a:endParaRPr sz="1000"/>
          </a:p>
        </p:txBody>
      </p:sp>
      <p:sp>
        <p:nvSpPr>
          <p:cNvPr id="196" name="Google Shape;196;p28"/>
          <p:cNvSpPr txBox="1"/>
          <p:nvPr/>
        </p:nvSpPr>
        <p:spPr>
          <a:xfrm>
            <a:off x="4793069" y="3366965"/>
            <a:ext cx="970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RETRIEVAL</a:t>
            </a:r>
            <a:endParaRPr b="1" sz="1000"/>
          </a:p>
        </p:txBody>
      </p:sp>
      <p:cxnSp>
        <p:nvCxnSpPr>
          <p:cNvPr id="197" name="Google Shape;197;p28"/>
          <p:cNvCxnSpPr>
            <a:stCxn id="171" idx="0"/>
            <a:endCxn id="180" idx="1"/>
          </p:cNvCxnSpPr>
          <p:nvPr/>
        </p:nvCxnSpPr>
        <p:spPr>
          <a:xfrm rot="-5400000">
            <a:off x="1543200" y="722684"/>
            <a:ext cx="646200" cy="1950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" name="Google Shape;198;p28"/>
          <p:cNvCxnSpPr>
            <a:stCxn id="171" idx="2"/>
            <a:endCxn id="182" idx="1"/>
          </p:cNvCxnSpPr>
          <p:nvPr/>
        </p:nvCxnSpPr>
        <p:spPr>
          <a:xfrm flipH="1" rot="-5400000">
            <a:off x="444450" y="2986334"/>
            <a:ext cx="1265400" cy="371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p28"/>
          <p:cNvSpPr txBox="1"/>
          <p:nvPr/>
        </p:nvSpPr>
        <p:spPr>
          <a:xfrm>
            <a:off x="891934" y="2591975"/>
            <a:ext cx="131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POS TAGGING</a:t>
            </a:r>
            <a:endParaRPr b="1" sz="1000"/>
          </a:p>
        </p:txBody>
      </p:sp>
      <p:cxnSp>
        <p:nvCxnSpPr>
          <p:cNvPr id="200" name="Google Shape;200;p28"/>
          <p:cNvCxnSpPr>
            <a:stCxn id="187" idx="1"/>
            <a:endCxn id="183" idx="3"/>
          </p:cNvCxnSpPr>
          <p:nvPr/>
        </p:nvCxnSpPr>
        <p:spPr>
          <a:xfrm rot="10800000">
            <a:off x="4830582" y="3804952"/>
            <a:ext cx="830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2638296" y="678000"/>
            <a:ext cx="1806600" cy="4236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5545436" y="1840307"/>
            <a:ext cx="2900100" cy="1265700"/>
          </a:xfrm>
          <a:prstGeom prst="rect">
            <a:avLst/>
          </a:prstGeom>
          <a:solidFill>
            <a:srgbClr val="A000FF">
              <a:alpha val="5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RANKING OF 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SEMANTIC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  INCONGRUITY</a:t>
            </a:r>
            <a:endParaRPr b="1" sz="1100">
              <a:solidFill>
                <a:srgbClr val="674EA7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86487" y="3299132"/>
            <a:ext cx="7400400" cy="1136700"/>
          </a:xfrm>
          <a:prstGeom prst="rect">
            <a:avLst/>
          </a:prstGeom>
          <a:solidFill>
            <a:srgbClr val="00FFA5">
              <a:alpha val="781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            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RETRIEVAL OF COMMONSENSE CONTEXT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0" y="0"/>
            <a:ext cx="8954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  </a:t>
            </a:r>
            <a:r>
              <a:rPr lang="en" sz="2800">
                <a:solidFill>
                  <a:schemeClr val="dk1"/>
                </a:solidFill>
              </a:rPr>
              <a:t>System Overview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156300" y="1636075"/>
            <a:ext cx="1484700" cy="601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UTTERANCE</a:t>
            </a:r>
            <a:r>
              <a:rPr b="1" lang="en" sz="1200">
                <a:solidFill>
                  <a:schemeClr val="dk1"/>
                </a:solidFill>
              </a:rPr>
              <a:t> INPUT</a:t>
            </a:r>
            <a:endParaRPr sz="1000"/>
          </a:p>
        </p:txBody>
      </p:sp>
      <p:sp>
        <p:nvSpPr>
          <p:cNvPr id="210" name="Google Shape;210;p29"/>
          <p:cNvSpPr txBox="1"/>
          <p:nvPr/>
        </p:nvSpPr>
        <p:spPr>
          <a:xfrm>
            <a:off x="1924750" y="582625"/>
            <a:ext cx="3000000" cy="974700"/>
          </a:xfrm>
          <a:prstGeom prst="rect">
            <a:avLst/>
          </a:prstGeom>
          <a:solidFill>
            <a:srgbClr val="FFCD00">
              <a:alpha val="16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REVERSAL OF VALENCE</a:t>
            </a:r>
            <a:endParaRPr b="1" sz="1100">
              <a:solidFill>
                <a:srgbClr val="B45F06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868325" y="623875"/>
            <a:ext cx="1878600" cy="52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                                          UTTERANCE  </a:t>
            </a:r>
            <a:r>
              <a:rPr b="1" lang="en" sz="1000"/>
              <a:t>REVERSED</a:t>
            </a:r>
            <a:endParaRPr b="1" sz="1000"/>
          </a:p>
        </p:txBody>
      </p:sp>
      <p:sp>
        <p:nvSpPr>
          <p:cNvPr id="212" name="Google Shape;212;p29"/>
          <p:cNvSpPr txBox="1"/>
          <p:nvPr/>
        </p:nvSpPr>
        <p:spPr>
          <a:xfrm>
            <a:off x="1900850" y="548575"/>
            <a:ext cx="113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REVERSE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1689550" y="1668530"/>
            <a:ext cx="1824600" cy="5019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difficult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cxnSp>
        <p:nvCxnSpPr>
          <p:cNvPr id="214" name="Google Shape;214;p29"/>
          <p:cNvCxnSpPr>
            <a:stCxn id="209" idx="0"/>
            <a:endCxn id="211" idx="1"/>
          </p:cNvCxnSpPr>
          <p:nvPr/>
        </p:nvCxnSpPr>
        <p:spPr>
          <a:xfrm rot="-5400000">
            <a:off x="1509000" y="276625"/>
            <a:ext cx="749100" cy="1969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" name="Google Shape;215;p29"/>
          <p:cNvSpPr txBox="1"/>
          <p:nvPr/>
        </p:nvSpPr>
        <p:spPr>
          <a:xfrm>
            <a:off x="2663150" y="79400"/>
            <a:ext cx="1824600" cy="491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56300" y="1636075"/>
            <a:ext cx="1484700" cy="601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UTTERANCE</a:t>
            </a:r>
            <a:r>
              <a:rPr b="1" lang="en" sz="1200">
                <a:solidFill>
                  <a:schemeClr val="dk1"/>
                </a:solidFill>
              </a:rPr>
              <a:t> INPUT</a:t>
            </a:r>
            <a:endParaRPr sz="1000"/>
          </a:p>
        </p:txBody>
      </p:sp>
      <p:sp>
        <p:nvSpPr>
          <p:cNvPr id="221" name="Google Shape;221;p30"/>
          <p:cNvSpPr txBox="1"/>
          <p:nvPr/>
        </p:nvSpPr>
        <p:spPr>
          <a:xfrm>
            <a:off x="8155975" y="1380575"/>
            <a:ext cx="886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0"/>
          <p:cNvCxnSpPr>
            <a:stCxn id="223" idx="3"/>
            <a:endCxn id="224" idx="1"/>
          </p:cNvCxnSpPr>
          <p:nvPr/>
        </p:nvCxnSpPr>
        <p:spPr>
          <a:xfrm>
            <a:off x="2945600" y="3704425"/>
            <a:ext cx="68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1135250" y="2616150"/>
            <a:ext cx="1920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Inputs: zero, visibility, </a:t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fog,makes, driving, difficult 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898650" y="3440188"/>
            <a:ext cx="7821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CAUSES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669475" y="3175950"/>
            <a:ext cx="127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9900FF"/>
                </a:solidFill>
              </a:rPr>
              <a:t>Output: accident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5715800" y="3329875"/>
            <a:ext cx="2648400" cy="749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suffered three cracked ribs in the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I injured my spine in a riding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…...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1689550" y="1668530"/>
            <a:ext cx="1824600" cy="5019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difficult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3633900" y="3444175"/>
            <a:ext cx="12435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COMMONSENSE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 / PHRASE</a:t>
            </a:r>
            <a:endParaRPr sz="1000"/>
          </a:p>
        </p:txBody>
      </p:sp>
      <p:sp>
        <p:nvSpPr>
          <p:cNvPr id="223" name="Google Shape;223;p30"/>
          <p:cNvSpPr/>
          <p:nvPr/>
        </p:nvSpPr>
        <p:spPr>
          <a:xfrm>
            <a:off x="1274000" y="3176725"/>
            <a:ext cx="1671600" cy="10554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COMET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(GPT-2</a:t>
            </a:r>
            <a:r>
              <a:rPr lang="en" sz="1000">
                <a:solidFill>
                  <a:schemeClr val="dk1"/>
                </a:solidFill>
              </a:rPr>
              <a:t> FINE-TUNED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ON </a:t>
            </a:r>
            <a:r>
              <a:rPr b="1" lang="en" sz="1000">
                <a:solidFill>
                  <a:schemeClr val="dk1"/>
                </a:solidFill>
              </a:rPr>
              <a:t>CONCEPTNET)</a:t>
            </a:r>
            <a:endParaRPr sz="1000"/>
          </a:p>
        </p:txBody>
      </p:sp>
      <p:sp>
        <p:nvSpPr>
          <p:cNvPr id="230" name="Google Shape;230;p30"/>
          <p:cNvSpPr txBox="1"/>
          <p:nvPr/>
        </p:nvSpPr>
        <p:spPr>
          <a:xfrm>
            <a:off x="4839500" y="3196688"/>
            <a:ext cx="979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RETRIEVAL</a:t>
            </a:r>
            <a:endParaRPr b="1" sz="1000"/>
          </a:p>
        </p:txBody>
      </p:sp>
      <p:cxnSp>
        <p:nvCxnSpPr>
          <p:cNvPr id="231" name="Google Shape;231;p30"/>
          <p:cNvCxnSpPr>
            <a:stCxn id="220" idx="2"/>
            <a:endCxn id="223" idx="1"/>
          </p:cNvCxnSpPr>
          <p:nvPr/>
        </p:nvCxnSpPr>
        <p:spPr>
          <a:xfrm flipH="1" rot="-5400000">
            <a:off x="352650" y="2783275"/>
            <a:ext cx="1467300" cy="375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2" name="Google Shape;232;p30"/>
          <p:cNvSpPr txBox="1"/>
          <p:nvPr/>
        </p:nvSpPr>
        <p:spPr>
          <a:xfrm>
            <a:off x="899300" y="2298250"/>
            <a:ext cx="132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POS TAGGING</a:t>
            </a:r>
            <a:endParaRPr b="1" sz="1000"/>
          </a:p>
        </p:txBody>
      </p:sp>
      <p:cxnSp>
        <p:nvCxnSpPr>
          <p:cNvPr id="233" name="Google Shape;233;p30"/>
          <p:cNvCxnSpPr>
            <a:stCxn id="228" idx="1"/>
            <a:endCxn id="224" idx="3"/>
          </p:cNvCxnSpPr>
          <p:nvPr/>
        </p:nvCxnSpPr>
        <p:spPr>
          <a:xfrm rot="10800000">
            <a:off x="4877300" y="3704425"/>
            <a:ext cx="83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4" name="Google Shape;234;p30"/>
          <p:cNvSpPr txBox="1"/>
          <p:nvPr/>
        </p:nvSpPr>
        <p:spPr>
          <a:xfrm>
            <a:off x="1054250" y="3118050"/>
            <a:ext cx="7474500" cy="1731000"/>
          </a:xfrm>
          <a:prstGeom prst="rect">
            <a:avLst/>
          </a:prstGeom>
          <a:solidFill>
            <a:srgbClr val="00FFA5">
              <a:alpha val="781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            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RETRIEVAL OF COMMONSENSE CONTEXT</a:t>
            </a:r>
            <a:endParaRPr b="1" sz="1100">
              <a:solidFill>
                <a:srgbClr val="38761D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975" y="327325"/>
            <a:ext cx="4148050" cy="197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0"/>
          <p:cNvSpPr txBox="1"/>
          <p:nvPr/>
        </p:nvSpPr>
        <p:spPr>
          <a:xfrm>
            <a:off x="5624300" y="2501600"/>
            <a:ext cx="2513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COMET (</a:t>
            </a:r>
            <a:r>
              <a:rPr lang="en" sz="1300">
                <a:highlight>
                  <a:srgbClr val="F6F8FA"/>
                </a:highlight>
              </a:rPr>
              <a:t>Bosselut et al 2019)</a:t>
            </a:r>
            <a:endParaRPr sz="1300"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1"/>
          <p:cNvCxnSpPr/>
          <p:nvPr/>
        </p:nvCxnSpPr>
        <p:spPr>
          <a:xfrm>
            <a:off x="6565150" y="2284050"/>
            <a:ext cx="0" cy="9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31"/>
          <p:cNvCxnSpPr/>
          <p:nvPr/>
        </p:nvCxnSpPr>
        <p:spPr>
          <a:xfrm flipH="1" rot="10800000">
            <a:off x="6557913" y="1129700"/>
            <a:ext cx="7200" cy="66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1"/>
          <p:cNvSpPr txBox="1"/>
          <p:nvPr/>
        </p:nvSpPr>
        <p:spPr>
          <a:xfrm>
            <a:off x="5990450" y="638600"/>
            <a:ext cx="1137600" cy="49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RANKED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SENTENCE</a:t>
            </a:r>
            <a:endParaRPr sz="1000"/>
          </a:p>
        </p:txBody>
      </p:sp>
      <p:cxnSp>
        <p:nvCxnSpPr>
          <p:cNvPr id="244" name="Google Shape;244;p31"/>
          <p:cNvCxnSpPr>
            <a:stCxn id="243" idx="3"/>
            <a:endCxn id="245" idx="1"/>
          </p:cNvCxnSpPr>
          <p:nvPr/>
        </p:nvCxnSpPr>
        <p:spPr>
          <a:xfrm>
            <a:off x="7128050" y="884150"/>
            <a:ext cx="4011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1"/>
          <p:cNvSpPr txBox="1"/>
          <p:nvPr/>
        </p:nvSpPr>
        <p:spPr>
          <a:xfrm>
            <a:off x="8155975" y="1380575"/>
            <a:ext cx="886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563400" y="87025"/>
            <a:ext cx="2929200" cy="456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. </a:t>
            </a:r>
            <a:r>
              <a:rPr b="1" lang="en" sz="1000">
                <a:solidFill>
                  <a:srgbClr val="38761D"/>
                </a:solidFill>
              </a:rPr>
              <a:t>suffered three cracked ribs in the accident.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924750" y="582625"/>
            <a:ext cx="3000000" cy="974700"/>
          </a:xfrm>
          <a:prstGeom prst="rect">
            <a:avLst/>
          </a:prstGeom>
          <a:solidFill>
            <a:srgbClr val="FFCD00">
              <a:alpha val="16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REVERSAL OF VALENCE</a:t>
            </a:r>
            <a:endParaRPr b="1" sz="1100">
              <a:solidFill>
                <a:srgbClr val="B45F06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2868325" y="623875"/>
            <a:ext cx="1878600" cy="52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                                          UTTERANCE  </a:t>
            </a:r>
            <a:r>
              <a:rPr b="1" lang="en" sz="1000"/>
              <a:t>REVERSED</a:t>
            </a:r>
            <a:endParaRPr b="1" sz="1000"/>
          </a:p>
        </p:txBody>
      </p:sp>
      <p:sp>
        <p:nvSpPr>
          <p:cNvPr id="250" name="Google Shape;250;p31"/>
          <p:cNvSpPr txBox="1"/>
          <p:nvPr/>
        </p:nvSpPr>
        <p:spPr>
          <a:xfrm>
            <a:off x="5715800" y="3329875"/>
            <a:ext cx="2648400" cy="749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suffered three cracked ribs in the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I injured my spine in a riding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…...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900850" y="548575"/>
            <a:ext cx="113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569900" y="2499400"/>
            <a:ext cx="1779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INCONGRUITY RANKING</a:t>
            </a:r>
            <a:endParaRPr/>
          </a:p>
        </p:txBody>
      </p:sp>
      <p:cxnSp>
        <p:nvCxnSpPr>
          <p:cNvPr id="253" name="Google Shape;253;p31"/>
          <p:cNvCxnSpPr>
            <a:stCxn id="249" idx="2"/>
            <a:endCxn id="252" idx="1"/>
          </p:cNvCxnSpPr>
          <p:nvPr/>
        </p:nvCxnSpPr>
        <p:spPr>
          <a:xfrm flipH="1" rot="-5400000">
            <a:off x="4443175" y="514525"/>
            <a:ext cx="1491300" cy="2762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31"/>
          <p:cNvSpPr txBox="1"/>
          <p:nvPr/>
        </p:nvSpPr>
        <p:spPr>
          <a:xfrm>
            <a:off x="4105075" y="2244775"/>
            <a:ext cx="1920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FORM CANDIDATE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PAIRS  FOR NLI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55" name="Google Shape;255;p31"/>
          <p:cNvCxnSpPr>
            <a:stCxn id="249" idx="3"/>
            <a:endCxn id="243" idx="1"/>
          </p:cNvCxnSpPr>
          <p:nvPr/>
        </p:nvCxnSpPr>
        <p:spPr>
          <a:xfrm flipH="1" rot="10800000">
            <a:off x="4746925" y="884275"/>
            <a:ext cx="1243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1"/>
          <p:cNvSpPr/>
          <p:nvPr/>
        </p:nvSpPr>
        <p:spPr>
          <a:xfrm>
            <a:off x="5734100" y="1592125"/>
            <a:ext cx="1671600" cy="689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ROBERTA LARGE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FINE-TUNED ON</a:t>
            </a:r>
            <a:endParaRPr b="1"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MNLI</a:t>
            </a:r>
            <a:endParaRPr b="1" sz="1000"/>
          </a:p>
        </p:txBody>
      </p:sp>
      <p:sp>
        <p:nvSpPr>
          <p:cNvPr id="257" name="Google Shape;257;p31"/>
          <p:cNvSpPr txBox="1"/>
          <p:nvPr/>
        </p:nvSpPr>
        <p:spPr>
          <a:xfrm>
            <a:off x="4997700" y="573825"/>
            <a:ext cx="95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CONCAT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7529150" y="640500"/>
            <a:ext cx="979800" cy="49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SARCASTIC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OUTPUT</a:t>
            </a:r>
            <a:endParaRPr sz="1000"/>
          </a:p>
        </p:txBody>
      </p:sp>
      <p:sp>
        <p:nvSpPr>
          <p:cNvPr id="258" name="Google Shape;258;p31"/>
          <p:cNvSpPr txBox="1"/>
          <p:nvPr/>
        </p:nvSpPr>
        <p:spPr>
          <a:xfrm>
            <a:off x="2663150" y="79400"/>
            <a:ext cx="1824600" cy="491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599400" y="1426850"/>
            <a:ext cx="2929200" cy="1467300"/>
          </a:xfrm>
          <a:prstGeom prst="rect">
            <a:avLst/>
          </a:prstGeom>
          <a:solidFill>
            <a:srgbClr val="A000FF">
              <a:alpha val="5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RANKING OF 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SEMANTIC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  INCONGRUITY</a:t>
            </a:r>
            <a:endParaRPr b="1" sz="1100">
              <a:solidFill>
                <a:srgbClr val="674EA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/>
        </p:nvSpPr>
        <p:spPr>
          <a:xfrm>
            <a:off x="156300" y="1636075"/>
            <a:ext cx="1484700" cy="601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UTTERANCE</a:t>
            </a:r>
            <a:r>
              <a:rPr b="1" lang="en" sz="1200">
                <a:solidFill>
                  <a:schemeClr val="dk1"/>
                </a:solidFill>
              </a:rPr>
              <a:t> INPUT</a:t>
            </a:r>
            <a:endParaRPr sz="1000"/>
          </a:p>
        </p:txBody>
      </p:sp>
      <p:cxnSp>
        <p:nvCxnSpPr>
          <p:cNvPr id="265" name="Google Shape;265;p32"/>
          <p:cNvCxnSpPr/>
          <p:nvPr/>
        </p:nvCxnSpPr>
        <p:spPr>
          <a:xfrm>
            <a:off x="6565150" y="2284050"/>
            <a:ext cx="0" cy="9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 flipH="1" rot="10800000">
            <a:off x="6557913" y="1129700"/>
            <a:ext cx="7200" cy="66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2"/>
          <p:cNvSpPr txBox="1"/>
          <p:nvPr/>
        </p:nvSpPr>
        <p:spPr>
          <a:xfrm>
            <a:off x="5990450" y="638600"/>
            <a:ext cx="1137600" cy="49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RANKED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SENTENCE</a:t>
            </a:r>
            <a:endParaRPr sz="1000"/>
          </a:p>
        </p:txBody>
      </p:sp>
      <p:cxnSp>
        <p:nvCxnSpPr>
          <p:cNvPr id="268" name="Google Shape;268;p32"/>
          <p:cNvCxnSpPr>
            <a:stCxn id="267" idx="3"/>
            <a:endCxn id="269" idx="1"/>
          </p:cNvCxnSpPr>
          <p:nvPr/>
        </p:nvCxnSpPr>
        <p:spPr>
          <a:xfrm>
            <a:off x="7128050" y="884150"/>
            <a:ext cx="4011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 txBox="1"/>
          <p:nvPr/>
        </p:nvSpPr>
        <p:spPr>
          <a:xfrm>
            <a:off x="8155975" y="1380575"/>
            <a:ext cx="886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5563400" y="87025"/>
            <a:ext cx="2929200" cy="4569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. </a:t>
            </a:r>
            <a:r>
              <a:rPr b="1" lang="en" sz="1000">
                <a:solidFill>
                  <a:srgbClr val="38761D"/>
                </a:solidFill>
              </a:rPr>
              <a:t>suffered three cracked ribs in the accident.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1924750" y="582625"/>
            <a:ext cx="3000000" cy="974700"/>
          </a:xfrm>
          <a:prstGeom prst="rect">
            <a:avLst/>
          </a:prstGeom>
          <a:solidFill>
            <a:srgbClr val="FFCD00">
              <a:alpha val="16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REVERSAL OF VALENCE</a:t>
            </a:r>
            <a:endParaRPr b="1" sz="1100">
              <a:solidFill>
                <a:srgbClr val="B45F06"/>
              </a:solidFill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868325" y="623875"/>
            <a:ext cx="1878600" cy="52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NON-SARCASTIC                                             UTTERANCE  </a:t>
            </a:r>
            <a:r>
              <a:rPr b="1" lang="en" sz="1000"/>
              <a:t>REVERSED</a:t>
            </a:r>
            <a:endParaRPr b="1" sz="1000"/>
          </a:p>
        </p:txBody>
      </p:sp>
      <p:cxnSp>
        <p:nvCxnSpPr>
          <p:cNvPr id="274" name="Google Shape;274;p32"/>
          <p:cNvCxnSpPr>
            <a:stCxn id="275" idx="3"/>
            <a:endCxn id="276" idx="1"/>
          </p:cNvCxnSpPr>
          <p:nvPr/>
        </p:nvCxnSpPr>
        <p:spPr>
          <a:xfrm>
            <a:off x="2945600" y="3704425"/>
            <a:ext cx="68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2"/>
          <p:cNvSpPr txBox="1"/>
          <p:nvPr/>
        </p:nvSpPr>
        <p:spPr>
          <a:xfrm>
            <a:off x="1135250" y="2616150"/>
            <a:ext cx="1920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Inputs: zero, visibility, </a:t>
            </a:r>
            <a:endParaRPr b="1" sz="10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fog,makes, driving, difficult 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2898650" y="3440188"/>
            <a:ext cx="7821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CAUSES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3669475" y="3175950"/>
            <a:ext cx="127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9900FF"/>
                </a:solidFill>
              </a:rPr>
              <a:t>Output: accident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5715800" y="3329875"/>
            <a:ext cx="2648400" cy="749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suffered three cracked ribs in the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I injured my spine in a riding </a:t>
            </a:r>
            <a:r>
              <a:rPr b="1" i="1" lang="en" sz="1000">
                <a:solidFill>
                  <a:srgbClr val="274E13"/>
                </a:solidFill>
              </a:rPr>
              <a:t>accident</a:t>
            </a:r>
            <a:r>
              <a:rPr lang="en" sz="1000">
                <a:solidFill>
                  <a:srgbClr val="274E13"/>
                </a:solidFill>
              </a:rPr>
              <a:t>.</a:t>
            </a:r>
            <a:endParaRPr sz="1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74E13"/>
                </a:solidFill>
              </a:rPr>
              <a:t>…...</a:t>
            </a:r>
            <a:endParaRPr sz="1000">
              <a:solidFill>
                <a:srgbClr val="274E13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1900850" y="548575"/>
            <a:ext cx="113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REVERSE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1689550" y="1668530"/>
            <a:ext cx="1824600" cy="5019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difficult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6569900" y="2499400"/>
            <a:ext cx="1779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INCONGRUITY RANKING</a:t>
            </a:r>
            <a:endParaRPr/>
          </a:p>
        </p:txBody>
      </p:sp>
      <p:cxnSp>
        <p:nvCxnSpPr>
          <p:cNvPr id="284" name="Google Shape;284;p32"/>
          <p:cNvCxnSpPr>
            <a:stCxn id="273" idx="2"/>
            <a:endCxn id="283" idx="1"/>
          </p:cNvCxnSpPr>
          <p:nvPr/>
        </p:nvCxnSpPr>
        <p:spPr>
          <a:xfrm flipH="1" rot="-5400000">
            <a:off x="4443175" y="514525"/>
            <a:ext cx="1491300" cy="2762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5" name="Google Shape;285;p32"/>
          <p:cNvSpPr txBox="1"/>
          <p:nvPr/>
        </p:nvSpPr>
        <p:spPr>
          <a:xfrm>
            <a:off x="4105075" y="2244775"/>
            <a:ext cx="1920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FORM CANDIDATE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PAIRS  FOR NLI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6" name="Google Shape;286;p32"/>
          <p:cNvCxnSpPr>
            <a:stCxn id="273" idx="3"/>
            <a:endCxn id="267" idx="1"/>
          </p:cNvCxnSpPr>
          <p:nvPr/>
        </p:nvCxnSpPr>
        <p:spPr>
          <a:xfrm flipH="1" rot="10800000">
            <a:off x="4746925" y="884275"/>
            <a:ext cx="1243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2"/>
          <p:cNvSpPr/>
          <p:nvPr/>
        </p:nvSpPr>
        <p:spPr>
          <a:xfrm>
            <a:off x="3633900" y="3444175"/>
            <a:ext cx="1243500" cy="5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COMMONSENSE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 / PHRASE</a:t>
            </a:r>
            <a:endParaRPr sz="1000"/>
          </a:p>
        </p:txBody>
      </p:sp>
      <p:sp>
        <p:nvSpPr>
          <p:cNvPr id="275" name="Google Shape;275;p32"/>
          <p:cNvSpPr/>
          <p:nvPr/>
        </p:nvSpPr>
        <p:spPr>
          <a:xfrm>
            <a:off x="1274000" y="3176725"/>
            <a:ext cx="1671600" cy="10554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COMET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(GPT-2</a:t>
            </a:r>
            <a:r>
              <a:rPr lang="en" sz="1000">
                <a:solidFill>
                  <a:schemeClr val="dk1"/>
                </a:solidFill>
              </a:rPr>
              <a:t> FINE-TUNED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ON </a:t>
            </a:r>
            <a:r>
              <a:rPr b="1" lang="en" sz="1000">
                <a:solidFill>
                  <a:schemeClr val="dk1"/>
                </a:solidFill>
              </a:rPr>
              <a:t>CONCEPTNET)</a:t>
            </a:r>
            <a:endParaRPr sz="1000"/>
          </a:p>
        </p:txBody>
      </p:sp>
      <p:sp>
        <p:nvSpPr>
          <p:cNvPr id="287" name="Google Shape;287;p32"/>
          <p:cNvSpPr/>
          <p:nvPr/>
        </p:nvSpPr>
        <p:spPr>
          <a:xfrm>
            <a:off x="5734100" y="1592125"/>
            <a:ext cx="1671600" cy="689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ROBERTA LARGE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FINE-TUNED ON</a:t>
            </a:r>
            <a:endParaRPr b="1"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MNLI</a:t>
            </a:r>
            <a:endParaRPr b="1" sz="1000"/>
          </a:p>
        </p:txBody>
      </p:sp>
      <p:sp>
        <p:nvSpPr>
          <p:cNvPr id="288" name="Google Shape;288;p32"/>
          <p:cNvSpPr txBox="1"/>
          <p:nvPr/>
        </p:nvSpPr>
        <p:spPr>
          <a:xfrm>
            <a:off x="4997700" y="573825"/>
            <a:ext cx="95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CONCAT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7529150" y="640500"/>
            <a:ext cx="979800" cy="49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SARCASTIC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OUTPUT</a:t>
            </a:r>
            <a:endParaRPr sz="1000"/>
          </a:p>
        </p:txBody>
      </p:sp>
      <p:sp>
        <p:nvSpPr>
          <p:cNvPr id="289" name="Google Shape;289;p32"/>
          <p:cNvSpPr txBox="1"/>
          <p:nvPr/>
        </p:nvSpPr>
        <p:spPr>
          <a:xfrm>
            <a:off x="4839500" y="3196688"/>
            <a:ext cx="979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RETRIEVAL</a:t>
            </a:r>
            <a:endParaRPr b="1" sz="1000"/>
          </a:p>
        </p:txBody>
      </p:sp>
      <p:cxnSp>
        <p:nvCxnSpPr>
          <p:cNvPr id="290" name="Google Shape;290;p32"/>
          <p:cNvCxnSpPr>
            <a:stCxn id="264" idx="0"/>
            <a:endCxn id="273" idx="1"/>
          </p:cNvCxnSpPr>
          <p:nvPr/>
        </p:nvCxnSpPr>
        <p:spPr>
          <a:xfrm rot="-5400000">
            <a:off x="1509000" y="276625"/>
            <a:ext cx="749100" cy="1969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32"/>
          <p:cNvCxnSpPr>
            <a:stCxn id="264" idx="2"/>
            <a:endCxn id="275" idx="1"/>
          </p:cNvCxnSpPr>
          <p:nvPr/>
        </p:nvCxnSpPr>
        <p:spPr>
          <a:xfrm flipH="1" rot="-5400000">
            <a:off x="352650" y="2783275"/>
            <a:ext cx="1467300" cy="375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2" name="Google Shape;292;p32"/>
          <p:cNvSpPr txBox="1"/>
          <p:nvPr/>
        </p:nvSpPr>
        <p:spPr>
          <a:xfrm>
            <a:off x="899300" y="2298250"/>
            <a:ext cx="132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POS TAGGING</a:t>
            </a:r>
            <a:endParaRPr b="1" sz="1000"/>
          </a:p>
        </p:txBody>
      </p:sp>
      <p:cxnSp>
        <p:nvCxnSpPr>
          <p:cNvPr id="293" name="Google Shape;293;p32"/>
          <p:cNvCxnSpPr>
            <a:stCxn id="280" idx="1"/>
            <a:endCxn id="276" idx="3"/>
          </p:cNvCxnSpPr>
          <p:nvPr/>
        </p:nvCxnSpPr>
        <p:spPr>
          <a:xfrm rot="10800000">
            <a:off x="4877300" y="3704425"/>
            <a:ext cx="83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4" name="Google Shape;294;p32"/>
          <p:cNvSpPr txBox="1"/>
          <p:nvPr/>
        </p:nvSpPr>
        <p:spPr>
          <a:xfrm>
            <a:off x="2663150" y="79400"/>
            <a:ext cx="1824600" cy="491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zero visibility in fog makes driving </a:t>
            </a:r>
            <a:r>
              <a:rPr b="1" lang="en" sz="1000">
                <a:solidFill>
                  <a:srgbClr val="0000FF"/>
                </a:solidFill>
              </a:rPr>
              <a:t>easy</a:t>
            </a:r>
            <a:r>
              <a:rPr b="1" lang="en" sz="1000">
                <a:solidFill>
                  <a:schemeClr val="dk1"/>
                </a:solidFill>
              </a:rPr>
              <a:t>   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5599400" y="1426850"/>
            <a:ext cx="2929200" cy="1467300"/>
          </a:xfrm>
          <a:prstGeom prst="rect">
            <a:avLst/>
          </a:prstGeom>
          <a:solidFill>
            <a:srgbClr val="A000FF">
              <a:alpha val="5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RANKING OF 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SEMANTIC</a:t>
            </a:r>
            <a:endParaRPr b="1" sz="1100">
              <a:solidFill>
                <a:srgbClr val="674EA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74EA7"/>
                </a:solidFill>
              </a:rPr>
              <a:t>  INCONGRUITY</a:t>
            </a:r>
            <a:endParaRPr b="1" sz="1100">
              <a:solidFill>
                <a:srgbClr val="674EA7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994800" y="3118050"/>
            <a:ext cx="7474500" cy="1317900"/>
          </a:xfrm>
          <a:prstGeom prst="rect">
            <a:avLst/>
          </a:prstGeom>
          <a:solidFill>
            <a:srgbClr val="00FFA5">
              <a:alpha val="781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            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                                       RETRIEVAL OF COMMONSENSE CONTEXT</a:t>
            </a:r>
            <a:endParaRPr b="1" sz="1100">
              <a:solidFill>
                <a:srgbClr val="38761D"/>
              </a:solidFill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0" y="87025"/>
            <a:ext cx="838500" cy="76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Sarcasm?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Sarcasm is a figure of speech used to mock or convey contempt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      </a:t>
            </a:r>
            <a:r>
              <a:rPr i="1" lang="en" sz="2000">
                <a:solidFill>
                  <a:schemeClr val="dk1"/>
                </a:solidFill>
                <a:highlight>
                  <a:srgbClr val="FFF2CC"/>
                </a:highlight>
              </a:rPr>
              <a:t>Nice perfume. How long did you marinate in it?</a:t>
            </a:r>
            <a:endParaRPr i="1"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highlight>
                  <a:srgbClr val="FFF2CC"/>
                </a:highlight>
              </a:rPr>
              <a:t>I made the genius choice of selling my car right before I decided to move</a:t>
            </a:r>
            <a:endParaRPr i="1"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11700" y="128400"/>
            <a:ext cx="85206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Setup</a:t>
            </a:r>
            <a:endParaRPr b="1"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311700" y="793050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Test Set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Test on 150 randomly selected non sarcastic utterance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Evaluation Criterion</a:t>
            </a:r>
            <a:r>
              <a:rPr lang="en"/>
              <a:t> 	 		</a:t>
            </a:r>
            <a:endParaRPr/>
          </a:p>
          <a:p>
            <a:pPr indent="-38735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/>
              <a:t>   </a:t>
            </a:r>
            <a:r>
              <a:rPr lang="en" sz="2500">
                <a:solidFill>
                  <a:srgbClr val="000000"/>
                </a:solidFill>
              </a:rPr>
              <a:t>Creativity </a:t>
            </a:r>
            <a:endParaRPr sz="2500">
              <a:solidFill>
                <a:srgbClr val="000000"/>
              </a:solidFill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   Sarcasticness</a:t>
            </a:r>
            <a:endParaRPr sz="2500">
              <a:solidFill>
                <a:srgbClr val="000000"/>
              </a:solidFill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   Humor</a:t>
            </a:r>
            <a:endParaRPr sz="25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500">
                <a:solidFill>
                  <a:srgbClr val="000000"/>
                </a:solidFill>
              </a:rPr>
              <a:t>   </a:t>
            </a:r>
            <a:r>
              <a:rPr lang="en" sz="2500">
                <a:solidFill>
                  <a:schemeClr val="dk1"/>
                </a:solidFill>
              </a:rPr>
              <a:t>G</a:t>
            </a:r>
            <a:r>
              <a:rPr lang="en" sz="2500">
                <a:solidFill>
                  <a:schemeClr val="dk1"/>
                </a:solidFill>
              </a:rPr>
              <a:t>rammaticality </a:t>
            </a:r>
            <a:r>
              <a:rPr lang="en" sz="2500">
                <a:solidFill>
                  <a:srgbClr val="000000"/>
                </a:solidFill>
              </a:rPr>
              <a:t>  </a:t>
            </a:r>
            <a:r>
              <a:rPr lang="en" sz="2600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			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	 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133500"/>
            <a:ext cx="8520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Ablations</a:t>
            </a:r>
            <a:endParaRPr b="1"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Reversal of Valence (RV)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No Reversal of Valence (NoRV)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No Semantic Incongruity (NSI)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SOTA </a:t>
            </a:r>
            <a:r>
              <a:rPr lang="en" sz="2600">
                <a:solidFill>
                  <a:srgbClr val="000000"/>
                </a:solidFill>
              </a:rPr>
              <a:t> (Hybrid reinforced seq2seq model </a:t>
            </a:r>
            <a:r>
              <a:rPr i="1" lang="en" sz="1700">
                <a:solidFill>
                  <a:srgbClr val="0000FF"/>
                </a:solidFill>
              </a:rPr>
              <a:t>Mishra et al 2019</a:t>
            </a:r>
            <a:r>
              <a:rPr lang="en" sz="2600">
                <a:solidFill>
                  <a:srgbClr val="000000"/>
                </a:solidFill>
              </a:rPr>
              <a:t>)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Full Model (FM)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Human (Gold) Sarcasm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249925" y="0"/>
            <a:ext cx="85206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15" name="Google Shape;315;p35" title="Human Evaluation"/>
          <p:cNvPicPr preferRelativeResize="0"/>
          <p:nvPr/>
        </p:nvPicPr>
        <p:blipFill rotWithShape="1">
          <a:blip r:embed="rId3">
            <a:alphaModFix/>
          </a:blip>
          <a:srcRect b="-2901" l="0" r="-989" t="0"/>
          <a:stretch/>
        </p:blipFill>
        <p:spPr>
          <a:xfrm>
            <a:off x="523200" y="569350"/>
            <a:ext cx="8113626" cy="463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5"/>
          <p:cNvGrpSpPr/>
          <p:nvPr/>
        </p:nvGrpSpPr>
        <p:grpSpPr>
          <a:xfrm>
            <a:off x="1758400" y="1452475"/>
            <a:ext cx="6642675" cy="2758000"/>
            <a:chOff x="1758350" y="1453575"/>
            <a:chExt cx="6642675" cy="2758000"/>
          </a:xfrm>
        </p:grpSpPr>
        <p:grpSp>
          <p:nvGrpSpPr>
            <p:cNvPr id="317" name="Google Shape;317;p35"/>
            <p:cNvGrpSpPr/>
            <p:nvPr/>
          </p:nvGrpSpPr>
          <p:grpSpPr>
            <a:xfrm>
              <a:off x="1758350" y="1712700"/>
              <a:ext cx="5070750" cy="2498875"/>
              <a:chOff x="1758350" y="1712700"/>
              <a:chExt cx="5070750" cy="2498875"/>
            </a:xfrm>
          </p:grpSpPr>
          <p:sp>
            <p:nvSpPr>
              <p:cNvPr id="318" name="Google Shape;318;p35"/>
              <p:cNvSpPr/>
              <p:nvPr/>
            </p:nvSpPr>
            <p:spPr>
              <a:xfrm>
                <a:off x="1758350" y="1781775"/>
                <a:ext cx="822600" cy="2429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3187100" y="1767475"/>
                <a:ext cx="822600" cy="2444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4596800" y="1712775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6006500" y="1712700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322" name="Google Shape;322;p35"/>
            <p:cNvSpPr/>
            <p:nvPr/>
          </p:nvSpPr>
          <p:spPr>
            <a:xfrm>
              <a:off x="7501925" y="1453575"/>
              <a:ext cx="899100" cy="142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23" name="Google Shape;323;p35"/>
          <p:cNvGrpSpPr/>
          <p:nvPr/>
        </p:nvGrpSpPr>
        <p:grpSpPr>
          <a:xfrm>
            <a:off x="1896500" y="1711600"/>
            <a:ext cx="6504575" cy="2498875"/>
            <a:chOff x="1758350" y="1712700"/>
            <a:chExt cx="6504575" cy="2498875"/>
          </a:xfrm>
        </p:grpSpPr>
        <p:grpSp>
          <p:nvGrpSpPr>
            <p:cNvPr id="324" name="Google Shape;324;p35"/>
            <p:cNvGrpSpPr/>
            <p:nvPr/>
          </p:nvGrpSpPr>
          <p:grpSpPr>
            <a:xfrm>
              <a:off x="1758350" y="1712700"/>
              <a:ext cx="5070750" cy="2498875"/>
              <a:chOff x="1758350" y="1712700"/>
              <a:chExt cx="5070750" cy="2498875"/>
            </a:xfrm>
          </p:grpSpPr>
          <p:sp>
            <p:nvSpPr>
              <p:cNvPr id="325" name="Google Shape;325;p35"/>
              <p:cNvSpPr/>
              <p:nvPr/>
            </p:nvSpPr>
            <p:spPr>
              <a:xfrm>
                <a:off x="1758350" y="1781775"/>
                <a:ext cx="822600" cy="2429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3187100" y="1767475"/>
                <a:ext cx="822600" cy="2444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4596800" y="1712775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6006500" y="1712700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329" name="Google Shape;329;p35"/>
            <p:cNvSpPr/>
            <p:nvPr/>
          </p:nvSpPr>
          <p:spPr>
            <a:xfrm>
              <a:off x="7363825" y="1767475"/>
              <a:ext cx="899100" cy="142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2067950" y="1709863"/>
            <a:ext cx="6333125" cy="2502350"/>
            <a:chOff x="1758350" y="1716325"/>
            <a:chExt cx="6333125" cy="2502350"/>
          </a:xfrm>
        </p:grpSpPr>
        <p:grpSp>
          <p:nvGrpSpPr>
            <p:cNvPr id="331" name="Google Shape;331;p35"/>
            <p:cNvGrpSpPr/>
            <p:nvPr/>
          </p:nvGrpSpPr>
          <p:grpSpPr>
            <a:xfrm>
              <a:off x="1758350" y="1716325"/>
              <a:ext cx="5061225" cy="2502350"/>
              <a:chOff x="1758350" y="1716325"/>
              <a:chExt cx="5061225" cy="2502350"/>
            </a:xfrm>
          </p:grpSpPr>
          <p:sp>
            <p:nvSpPr>
              <p:cNvPr id="332" name="Google Shape;332;p35"/>
              <p:cNvSpPr/>
              <p:nvPr/>
            </p:nvSpPr>
            <p:spPr>
              <a:xfrm>
                <a:off x="1758350" y="1781775"/>
                <a:ext cx="822600" cy="2429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3177575" y="1774575"/>
                <a:ext cx="822600" cy="2444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4587275" y="1716325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5996975" y="1716338"/>
                <a:ext cx="822600" cy="2498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336" name="Google Shape;336;p35"/>
            <p:cNvSpPr/>
            <p:nvPr/>
          </p:nvSpPr>
          <p:spPr>
            <a:xfrm>
              <a:off x="7192375" y="2067525"/>
              <a:ext cx="899100" cy="142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311700" y="1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Game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704375"/>
            <a:ext cx="3926621" cy="23601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350" y="1704375"/>
            <a:ext cx="3926624" cy="23601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36"/>
          <p:cNvSpPr txBox="1"/>
          <p:nvPr/>
        </p:nvSpPr>
        <p:spPr>
          <a:xfrm>
            <a:off x="1600475" y="716850"/>
            <a:ext cx="1718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FM Vs. Human</a:t>
            </a:r>
            <a:endParaRPr b="1"/>
          </a:p>
        </p:txBody>
      </p:sp>
      <p:sp>
        <p:nvSpPr>
          <p:cNvPr id="345" name="Google Shape;345;p36"/>
          <p:cNvSpPr txBox="1"/>
          <p:nvPr/>
        </p:nvSpPr>
        <p:spPr>
          <a:xfrm>
            <a:off x="5850300" y="716850"/>
            <a:ext cx="1718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FM Vs. SOTA</a:t>
            </a:r>
            <a:endParaRPr b="1"/>
          </a:p>
        </p:txBody>
      </p:sp>
      <p:sp>
        <p:nvSpPr>
          <p:cNvPr id="346" name="Google Shape;346;p36"/>
          <p:cNvSpPr txBox="1"/>
          <p:nvPr/>
        </p:nvSpPr>
        <p:spPr>
          <a:xfrm>
            <a:off x="8259200" y="3331850"/>
            <a:ext cx="785700" cy="193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8259200" y="3865250"/>
            <a:ext cx="785700" cy="19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8216725" y="3039925"/>
            <a:ext cx="785700" cy="1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8216725" y="3573325"/>
            <a:ext cx="785700" cy="1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1017850" y="817650"/>
            <a:ext cx="183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579875" y="2311350"/>
            <a:ext cx="3445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</a:t>
            </a:r>
            <a:r>
              <a:rPr b="1" lang="en" sz="900"/>
              <a:t>34.0   55.3         </a:t>
            </a:r>
            <a:r>
              <a:rPr b="1" lang="en" sz="900">
                <a:solidFill>
                  <a:schemeClr val="dk1"/>
                </a:solidFill>
              </a:rPr>
              <a:t> 48.0   36.0         40.6   48.0           26.6  56.6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52" name="Google Shape;352;p36"/>
          <p:cNvSpPr txBox="1"/>
          <p:nvPr/>
        </p:nvSpPr>
        <p:spPr>
          <a:xfrm>
            <a:off x="4572000" y="1628725"/>
            <a:ext cx="3602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90.0   6.0         </a:t>
            </a:r>
            <a:r>
              <a:rPr b="1" lang="en" sz="900">
                <a:solidFill>
                  <a:schemeClr val="dk1"/>
                </a:solidFill>
              </a:rPr>
              <a:t>       95.3   4.0         90.0   4.0              98.0    1.3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228600" y="1028700"/>
            <a:ext cx="84582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LMs mimicking existing materials are not likely to generate truly </a:t>
            </a:r>
            <a:r>
              <a:rPr i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sentences.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and inductive bias are needed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propose a </a:t>
            </a:r>
            <a:r>
              <a:rPr i="1" lang="en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theoretically inspired approach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retrieve-and-edit method employing </a:t>
            </a:r>
            <a:r>
              <a:rPr i="1" lang="en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common sense knowledge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generate novel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sarcasm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training on sarcasm corpora.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system is much better than existing baselines, but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behind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performance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Figurative language generation is hard and interesting! Come work on it!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4337957" y="3752536"/>
            <a:ext cx="457200" cy="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 txBox="1"/>
          <p:nvPr>
            <p:ph type="title"/>
          </p:nvPr>
        </p:nvSpPr>
        <p:spPr>
          <a:xfrm>
            <a:off x="457199" y="0"/>
            <a:ext cx="8654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b="1" lang="en"/>
              <a:t>Summary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4337957" y="3752536"/>
            <a:ext cx="457200" cy="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8"/>
          <p:cNvSpPr txBox="1"/>
          <p:nvPr>
            <p:ph type="title"/>
          </p:nvPr>
        </p:nvSpPr>
        <p:spPr>
          <a:xfrm>
            <a:off x="239475" y="350700"/>
            <a:ext cx="86541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rPr lang="en" sz="5400"/>
              <a:t>               </a:t>
            </a:r>
            <a:r>
              <a:rPr lang="en" sz="5400"/>
              <a:t>Thanks! </a:t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rPr lang="en" sz="5400"/>
              <a:t>Questions?</a:t>
            </a:r>
            <a:endParaRPr sz="5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rPr lang="en" sz="6200"/>
              <a:t>     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https://github.com/tuhinjubcse/SarcasmGeneration-ACL2020</a:t>
            </a:r>
            <a:endParaRPr sz="6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93525"/>
            <a:ext cx="8520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Factors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27725"/>
            <a:ext cx="85206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Be </a:t>
            </a:r>
            <a:r>
              <a:rPr lang="en" sz="2400">
                <a:solidFill>
                  <a:schemeClr val="dk1"/>
                </a:solidFill>
              </a:rPr>
              <a:t>evaluative</a:t>
            </a:r>
            <a:r>
              <a:rPr lang="en" sz="2400">
                <a:solidFill>
                  <a:schemeClr val="dk1"/>
                </a:solidFill>
              </a:rPr>
              <a:t>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Be based on a </a:t>
            </a:r>
            <a:r>
              <a:rPr i="1" lang="en" sz="2400">
                <a:solidFill>
                  <a:srgbClr val="0070C0"/>
                </a:solidFill>
              </a:rPr>
              <a:t>reversal of valence</a:t>
            </a:r>
            <a:r>
              <a:rPr lang="en" sz="2400">
                <a:solidFill>
                  <a:schemeClr val="dk1"/>
                </a:solidFill>
              </a:rPr>
              <a:t> between the </a:t>
            </a:r>
            <a:r>
              <a:rPr i="1" lang="en" sz="2400">
                <a:solidFill>
                  <a:schemeClr val="dk1"/>
                </a:solidFill>
              </a:rPr>
              <a:t>literal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i="1" lang="en" sz="2400">
                <a:solidFill>
                  <a:schemeClr val="dk1"/>
                </a:solidFill>
              </a:rPr>
              <a:t>intended</a:t>
            </a:r>
            <a:r>
              <a:rPr lang="en" sz="2400">
                <a:solidFill>
                  <a:schemeClr val="dk1"/>
                </a:solidFill>
              </a:rPr>
              <a:t> meaning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e </a:t>
            </a:r>
            <a:r>
              <a:rPr lang="en" sz="2400">
                <a:solidFill>
                  <a:schemeClr val="dk1"/>
                </a:solidFill>
              </a:rPr>
              <a:t>based on a </a:t>
            </a:r>
            <a:r>
              <a:rPr i="1" lang="en" sz="2400">
                <a:solidFill>
                  <a:srgbClr val="0070C0"/>
                </a:solidFill>
              </a:rPr>
              <a:t>semantic incongruity with the context</a:t>
            </a:r>
            <a:r>
              <a:rPr lang="en" sz="2400">
                <a:solidFill>
                  <a:schemeClr val="dk1"/>
                </a:solidFill>
              </a:rPr>
              <a:t>, which can include shared </a:t>
            </a:r>
            <a:r>
              <a:rPr i="1" lang="en" sz="2400">
                <a:solidFill>
                  <a:schemeClr val="dk1"/>
                </a:solidFill>
              </a:rPr>
              <a:t>common sense or world knowledge</a:t>
            </a:r>
            <a:r>
              <a:rPr lang="en" sz="2400">
                <a:solidFill>
                  <a:schemeClr val="dk1"/>
                </a:solidFill>
              </a:rPr>
              <a:t> between the speaker and addressee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Be aimed at some target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Be relevant to the communicative situation in some way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14475"/>
            <a:ext cx="85206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Starting from an evaluative non-sarcastic utterance, generate a sarcastic utterance that keeps the speaker's intended meaning.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4337957" y="5003382"/>
            <a:ext cx="4572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57199" y="57150"/>
            <a:ext cx="8654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"/>
              <a:t>A Few </a:t>
            </a:r>
            <a:r>
              <a:rPr lang="en"/>
              <a:t>Examples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151250" y="1452752"/>
            <a:ext cx="7266000" cy="685500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life on this phone is 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terrible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4566150" y="2566000"/>
            <a:ext cx="11700" cy="75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1309450" y="112087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Sarcastic</a:t>
            </a:r>
            <a:endParaRPr b="1"/>
          </a:p>
        </p:txBody>
      </p:sp>
      <p:sp>
        <p:nvSpPr>
          <p:cNvPr id="93" name="Google Shape;93;p18"/>
          <p:cNvSpPr txBox="1"/>
          <p:nvPr/>
        </p:nvSpPr>
        <p:spPr>
          <a:xfrm>
            <a:off x="1385650" y="333067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Sarcastic</a:t>
            </a:r>
            <a:endParaRPr b="1"/>
          </a:p>
        </p:txBody>
      </p:sp>
      <p:sp>
        <p:nvSpPr>
          <p:cNvPr id="94" name="Google Shape;94;p18"/>
          <p:cNvSpPr/>
          <p:nvPr/>
        </p:nvSpPr>
        <p:spPr>
          <a:xfrm>
            <a:off x="1151250" y="3753649"/>
            <a:ext cx="7266000" cy="947400"/>
          </a:xfrm>
          <a:prstGeom prst="rect">
            <a:avLst/>
          </a:prstGeom>
          <a:solidFill>
            <a:srgbClr val="C2D59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life on this phone is 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When he tried to call again, he could no longer get a dial tone.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4337957" y="5003382"/>
            <a:ext cx="4572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233800"/>
            <a:ext cx="865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"/>
              <a:t>A Few Examples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151250" y="3821175"/>
            <a:ext cx="7353300" cy="834900"/>
          </a:xfrm>
          <a:prstGeom prst="rect">
            <a:avLst/>
          </a:prstGeom>
          <a:solidFill>
            <a:srgbClr val="C2D59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music video. Let’s take a look at the ear damage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151250" y="1452752"/>
            <a:ext cx="7266000" cy="685500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a 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horrible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music video.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4566150" y="2566000"/>
            <a:ext cx="11700" cy="75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1080850" y="112087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Sarcastic</a:t>
            </a:r>
            <a:endParaRPr b="1"/>
          </a:p>
        </p:txBody>
      </p:sp>
      <p:sp>
        <p:nvSpPr>
          <p:cNvPr id="106" name="Google Shape;106;p19"/>
          <p:cNvSpPr txBox="1"/>
          <p:nvPr/>
        </p:nvSpPr>
        <p:spPr>
          <a:xfrm>
            <a:off x="1167525" y="343542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Sarcastic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4337957" y="3752536"/>
            <a:ext cx="457200" cy="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261256" y="148828"/>
            <a:ext cx="8654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"/>
              <a:t>What Does GPT-2 Say?</a:t>
            </a:r>
            <a:endParaRPr b="1"/>
          </a:p>
        </p:txBody>
      </p:sp>
      <p:sp>
        <p:nvSpPr>
          <p:cNvPr id="114" name="Google Shape;114;p20"/>
          <p:cNvSpPr/>
          <p:nvPr/>
        </p:nvSpPr>
        <p:spPr>
          <a:xfrm>
            <a:off x="462575" y="3686054"/>
            <a:ext cx="8458200" cy="664800"/>
          </a:xfrm>
          <a:prstGeom prst="rect">
            <a:avLst/>
          </a:prstGeom>
          <a:solidFill>
            <a:srgbClr val="C2D59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great music video.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Definitely a must have.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89850" y="1613197"/>
            <a:ext cx="8458200" cy="1016100"/>
          </a:xfrm>
          <a:prstGeom prst="rect">
            <a:avLst/>
          </a:prstGeom>
          <a:solidFill>
            <a:srgbClr val="C2D59B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life on this phone is great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 have a lot of standby time between charging and using the phone.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948550" y="123557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1279025" y="3293575"/>
            <a:ext cx="1539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28600" y="1222500"/>
            <a:ext cx="84582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" sz="2400"/>
              <a:t>No large parallel corpus of non-sarcastic to sarcastic text to train a generative model. </a:t>
            </a:r>
            <a:endParaRPr sz="2400"/>
          </a:p>
          <a:p>
            <a:pPr indent="-3810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" sz="2400"/>
              <a:t>Even if a large parallel corpus exists, learning the distribution of existing data and sampling from it will likely just </a:t>
            </a:r>
            <a:r>
              <a:rPr i="1" lang="en" sz="2400">
                <a:solidFill>
                  <a:srgbClr val="0070C0"/>
                </a:solidFill>
              </a:rPr>
              <a:t>mimic/memorize</a:t>
            </a:r>
            <a:r>
              <a:rPr lang="en" sz="2400"/>
              <a:t>, rather than generate truly </a:t>
            </a:r>
            <a:r>
              <a:rPr i="1" lang="en" sz="2400">
                <a:solidFill>
                  <a:srgbClr val="0070C0"/>
                </a:solidFill>
              </a:rPr>
              <a:t>novel</a:t>
            </a:r>
            <a:r>
              <a:rPr lang="en" sz="2400"/>
              <a:t>, </a:t>
            </a:r>
            <a:r>
              <a:rPr i="1" lang="en" sz="2400">
                <a:solidFill>
                  <a:srgbClr val="0070C0"/>
                </a:solidFill>
              </a:rPr>
              <a:t>creative</a:t>
            </a:r>
            <a:r>
              <a:rPr lang="en" sz="2400">
                <a:solidFill>
                  <a:srgbClr val="0070C0"/>
                </a:solidFill>
              </a:rPr>
              <a:t> </a:t>
            </a:r>
            <a:r>
              <a:rPr lang="en" sz="2400"/>
              <a:t>sarcasm</a:t>
            </a:r>
            <a:r>
              <a:rPr lang="en" sz="2400"/>
              <a:t>.</a:t>
            </a:r>
            <a:endParaRPr sz="2400"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4337957" y="3752536"/>
            <a:ext cx="457200" cy="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541024" y="81203"/>
            <a:ext cx="8654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b="1" lang="en"/>
              <a:t>Generating Sarcasm is Challenging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Given the lack of training data for sarcasm generation, we propose a novel </a:t>
            </a:r>
            <a:r>
              <a:rPr i="1" lang="en" sz="2200">
                <a:solidFill>
                  <a:srgbClr val="0070C0"/>
                </a:solidFill>
              </a:rPr>
              <a:t>unsupervised</a:t>
            </a:r>
            <a:r>
              <a:rPr lang="en" sz="2200">
                <a:solidFill>
                  <a:srgbClr val="000000"/>
                </a:solidFill>
              </a:rPr>
              <a:t> approach that has three main components </a:t>
            </a:r>
            <a:r>
              <a:rPr lang="en" sz="2200">
                <a:solidFill>
                  <a:srgbClr val="000000"/>
                </a:solidFill>
              </a:rPr>
              <a:t>inspired</a:t>
            </a:r>
            <a:r>
              <a:rPr lang="en" sz="2200">
                <a:solidFill>
                  <a:srgbClr val="000000"/>
                </a:solidFill>
              </a:rPr>
              <a:t> by the </a:t>
            </a:r>
            <a:r>
              <a:rPr i="1" lang="en" sz="2200">
                <a:solidFill>
                  <a:srgbClr val="000000"/>
                </a:solidFill>
              </a:rPr>
              <a:t>sarcasm factors</a:t>
            </a:r>
            <a:endParaRPr i="1" sz="2200">
              <a:solidFill>
                <a:srgbClr val="000000"/>
              </a:solidFill>
            </a:endParaRPr>
          </a:p>
          <a:p>
            <a:pPr indent="-368300" lvl="0" marL="18288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FF0000"/>
                </a:solidFill>
              </a:rPr>
              <a:t>R</a:t>
            </a:r>
            <a:r>
              <a:rPr lang="en" sz="2200">
                <a:solidFill>
                  <a:srgbClr val="000000"/>
                </a:solidFill>
              </a:rPr>
              <a:t>eversal of Valence</a:t>
            </a:r>
            <a:endParaRPr sz="2200">
              <a:solidFill>
                <a:srgbClr val="000000"/>
              </a:solidFill>
            </a:endParaRPr>
          </a:p>
          <a:p>
            <a:pPr indent="-3683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rgbClr val="FF0000"/>
                </a:solidFill>
              </a:rPr>
              <a:t>R</a:t>
            </a:r>
            <a:r>
              <a:rPr lang="en" sz="2200">
                <a:solidFill>
                  <a:schemeClr val="dk1"/>
                </a:solidFill>
              </a:rPr>
              <a:t>etrieval of Common sense Context </a:t>
            </a:r>
            <a:endParaRPr sz="2200">
              <a:solidFill>
                <a:schemeClr val="dk1"/>
              </a:solidFill>
            </a:endParaRPr>
          </a:p>
          <a:p>
            <a:pPr indent="-3683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rgbClr val="FF0000"/>
                </a:solidFill>
              </a:rPr>
              <a:t>R</a:t>
            </a:r>
            <a:r>
              <a:rPr lang="en" sz="2200">
                <a:solidFill>
                  <a:schemeClr val="dk1"/>
                </a:solidFill>
              </a:rPr>
              <a:t>anking of Semantic Incongruity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	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 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	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 	 	 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			 	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5" y="2486475"/>
            <a:ext cx="776450" cy="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