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png" ContentType="image/p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87" r:id="rId3"/>
    <p:sldId id="259" r:id="rId4"/>
    <p:sldId id="260" r:id="rId5"/>
    <p:sldId id="261" r:id="rId6"/>
    <p:sldId id="258" r:id="rId7"/>
    <p:sldId id="263" r:id="rId8"/>
    <p:sldId id="280" r:id="rId9"/>
    <p:sldId id="271" r:id="rId10"/>
    <p:sldId id="266" r:id="rId11"/>
    <p:sldId id="267" r:id="rId12"/>
    <p:sldId id="268" r:id="rId13"/>
    <p:sldId id="269" r:id="rId14"/>
    <p:sldId id="270" r:id="rId15"/>
    <p:sldId id="272" r:id="rId16"/>
    <p:sldId id="279" r:id="rId17"/>
    <p:sldId id="275" r:id="rId18"/>
    <p:sldId id="277" r:id="rId19"/>
    <p:sldId id="276" r:id="rId20"/>
    <p:sldId id="278" r:id="rId21"/>
    <p:sldId id="273" r:id="rId22"/>
    <p:sldId id="274" r:id="rId23"/>
    <p:sldId id="284" r:id="rId24"/>
    <p:sldId id="282" r:id="rId25"/>
    <p:sldId id="283" r:id="rId26"/>
    <p:sldId id="281" r:id="rId27"/>
    <p:sldId id="285" r:id="rId28"/>
    <p:sldId id="28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52"/>
  </p:normalViewPr>
  <p:slideViewPr>
    <p:cSldViewPr snapToGrid="0" snapToObjects="1">
      <p:cViewPr varScale="1">
        <p:scale>
          <a:sx n="90" d="100"/>
          <a:sy n="90" d="100"/>
        </p:scale>
        <p:origin x="8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365B19-C31D-9745-9DFD-D09C0DB1408A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B504E2-3BE1-2C4D-AEB4-7A66B4ED06E7}">
      <dgm:prSet phldrT="[Text]"/>
      <dgm:spPr/>
      <dgm:t>
        <a:bodyPr/>
        <a:lstStyle/>
        <a:p>
          <a:r>
            <a:rPr lang="en-US" dirty="0" smtClean="0"/>
            <a:t>Supervised</a:t>
          </a:r>
        </a:p>
        <a:p>
          <a:r>
            <a:rPr lang="en-US" dirty="0" smtClean="0">
              <a:latin typeface="Zapf Dingbats"/>
              <a:ea typeface="Zapf Dingbats"/>
              <a:cs typeface="Zapf Dingbats"/>
              <a:sym typeface="Zapf Dingbats"/>
            </a:rPr>
            <a:t>✓</a:t>
          </a:r>
          <a:endParaRPr lang="en-US" dirty="0"/>
        </a:p>
      </dgm:t>
    </dgm:pt>
    <dgm:pt modelId="{F2DF4E96-ED6C-9844-86DB-7455878EABDF}" type="parTrans" cxnId="{999CF94D-FB4A-334D-96C8-6B4B8A587788}">
      <dgm:prSet/>
      <dgm:spPr/>
      <dgm:t>
        <a:bodyPr/>
        <a:lstStyle/>
        <a:p>
          <a:endParaRPr lang="en-US"/>
        </a:p>
      </dgm:t>
    </dgm:pt>
    <dgm:pt modelId="{684A596D-7BD5-434C-8C64-EE751A0BE8C5}" type="sibTrans" cxnId="{999CF94D-FB4A-334D-96C8-6B4B8A587788}">
      <dgm:prSet/>
      <dgm:spPr/>
      <dgm:t>
        <a:bodyPr/>
        <a:lstStyle/>
        <a:p>
          <a:endParaRPr lang="en-US"/>
        </a:p>
      </dgm:t>
    </dgm:pt>
    <dgm:pt modelId="{5D68B67F-996A-8040-BB62-C84A42AD429D}">
      <dgm:prSet phldrT="[Text]"/>
      <dgm:spPr/>
      <dgm:t>
        <a:bodyPr/>
        <a:lstStyle/>
        <a:p>
          <a:r>
            <a:rPr lang="en-US" dirty="0" smtClean="0"/>
            <a:t>Semi-Supervised</a:t>
          </a:r>
        </a:p>
        <a:p>
          <a:r>
            <a:rPr lang="en-US" dirty="0" smtClean="0">
              <a:latin typeface="Zapf Dingbats"/>
              <a:ea typeface="Zapf Dingbats"/>
              <a:cs typeface="Zapf Dingbats"/>
              <a:sym typeface="Zapf Dingbats"/>
            </a:rPr>
            <a:t>✓</a:t>
          </a:r>
          <a:endParaRPr lang="en-US" dirty="0"/>
        </a:p>
      </dgm:t>
    </dgm:pt>
    <dgm:pt modelId="{3A75CAC7-F2A5-154F-88D1-E0C4BFA07486}" type="parTrans" cxnId="{67D266FA-2BBF-A549-AAA3-A1088E5866D2}">
      <dgm:prSet/>
      <dgm:spPr/>
      <dgm:t>
        <a:bodyPr/>
        <a:lstStyle/>
        <a:p>
          <a:endParaRPr lang="en-US"/>
        </a:p>
      </dgm:t>
    </dgm:pt>
    <dgm:pt modelId="{BB3A9CFD-CFED-3F45-A993-00BB54E5D89D}" type="sibTrans" cxnId="{67D266FA-2BBF-A549-AAA3-A1088E5866D2}">
      <dgm:prSet/>
      <dgm:spPr/>
      <dgm:t>
        <a:bodyPr/>
        <a:lstStyle/>
        <a:p>
          <a:endParaRPr lang="en-US"/>
        </a:p>
      </dgm:t>
    </dgm:pt>
    <dgm:pt modelId="{A131AEB7-7933-424E-9853-0AADFF9B41BD}">
      <dgm:prSet phldrT="[Text]"/>
      <dgm:spPr/>
      <dgm:t>
        <a:bodyPr/>
        <a:lstStyle/>
        <a:p>
          <a:r>
            <a:rPr lang="en-US" dirty="0" smtClean="0"/>
            <a:t>Unsupervised</a:t>
          </a:r>
        </a:p>
        <a:p>
          <a:r>
            <a:rPr lang="en-US" dirty="0" smtClean="0">
              <a:latin typeface="Zapf Dingbats"/>
              <a:ea typeface="Zapf Dingbats"/>
              <a:cs typeface="Zapf Dingbats"/>
              <a:sym typeface="Zapf Dingbats"/>
            </a:rPr>
            <a:t>✓</a:t>
          </a:r>
          <a:endParaRPr lang="en-US" dirty="0"/>
        </a:p>
      </dgm:t>
    </dgm:pt>
    <dgm:pt modelId="{E60C965A-E38B-A949-9B64-EDF6B0362DA8}" type="parTrans" cxnId="{778F2FF1-595F-4747-9213-99B62411942F}">
      <dgm:prSet/>
      <dgm:spPr/>
      <dgm:t>
        <a:bodyPr/>
        <a:lstStyle/>
        <a:p>
          <a:endParaRPr lang="en-US"/>
        </a:p>
      </dgm:t>
    </dgm:pt>
    <dgm:pt modelId="{5C5F6A75-A62B-564E-B3A9-8B19D9D434FF}" type="sibTrans" cxnId="{778F2FF1-595F-4747-9213-99B62411942F}">
      <dgm:prSet/>
      <dgm:spPr/>
      <dgm:t>
        <a:bodyPr/>
        <a:lstStyle/>
        <a:p>
          <a:endParaRPr lang="en-US"/>
        </a:p>
      </dgm:t>
    </dgm:pt>
    <dgm:pt modelId="{C7CA92CC-E4DB-734F-9AF6-C5FD37C4696E}" type="pres">
      <dgm:prSet presAssocID="{93365B19-C31D-9745-9DFD-D09C0DB1408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C32EBF5-2145-184C-9AB7-2854B5BF2B8B}" type="pres">
      <dgm:prSet presAssocID="{24B504E2-3BE1-2C4D-AEB4-7A66B4ED06E7}" presName="hierRoot1" presStyleCnt="0"/>
      <dgm:spPr/>
    </dgm:pt>
    <dgm:pt modelId="{A64D27BF-DF31-A14B-84E0-6ED6EAEAB2A5}" type="pres">
      <dgm:prSet presAssocID="{24B504E2-3BE1-2C4D-AEB4-7A66B4ED06E7}" presName="composite" presStyleCnt="0"/>
      <dgm:spPr/>
    </dgm:pt>
    <dgm:pt modelId="{065ABCDD-7D3C-5146-A057-18D293CB989B}" type="pres">
      <dgm:prSet presAssocID="{24B504E2-3BE1-2C4D-AEB4-7A66B4ED06E7}" presName="background" presStyleLbl="node0" presStyleIdx="0" presStyleCnt="3"/>
      <dgm:spPr/>
    </dgm:pt>
    <dgm:pt modelId="{57EA6315-8EBB-4A44-8999-65057485B7C0}" type="pres">
      <dgm:prSet presAssocID="{24B504E2-3BE1-2C4D-AEB4-7A66B4ED06E7}" presName="text" presStyleLbl="fgAcc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C8D603-09A2-3142-B12B-4717BAB66595}" type="pres">
      <dgm:prSet presAssocID="{24B504E2-3BE1-2C4D-AEB4-7A66B4ED06E7}" presName="hierChild2" presStyleCnt="0"/>
      <dgm:spPr/>
    </dgm:pt>
    <dgm:pt modelId="{4D4618B9-F4F0-704D-BC04-34EC42F3FA42}" type="pres">
      <dgm:prSet presAssocID="{5D68B67F-996A-8040-BB62-C84A42AD429D}" presName="hierRoot1" presStyleCnt="0"/>
      <dgm:spPr/>
    </dgm:pt>
    <dgm:pt modelId="{9D08C80A-894A-BD42-A6C4-0C3BDC712259}" type="pres">
      <dgm:prSet presAssocID="{5D68B67F-996A-8040-BB62-C84A42AD429D}" presName="composite" presStyleCnt="0"/>
      <dgm:spPr/>
    </dgm:pt>
    <dgm:pt modelId="{008059B3-DF35-D343-83A8-328EF73C8952}" type="pres">
      <dgm:prSet presAssocID="{5D68B67F-996A-8040-BB62-C84A42AD429D}" presName="background" presStyleLbl="node0" presStyleIdx="1" presStyleCnt="3"/>
      <dgm:spPr/>
    </dgm:pt>
    <dgm:pt modelId="{63F14CD0-2C4B-F942-9B53-A202797E52BA}" type="pres">
      <dgm:prSet presAssocID="{5D68B67F-996A-8040-BB62-C84A42AD429D}" presName="text" presStyleLbl="fgAcc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DDE645-5868-8448-A6A2-964C3A36E633}" type="pres">
      <dgm:prSet presAssocID="{5D68B67F-996A-8040-BB62-C84A42AD429D}" presName="hierChild2" presStyleCnt="0"/>
      <dgm:spPr/>
    </dgm:pt>
    <dgm:pt modelId="{2C4DA6DA-BB5F-9240-A244-023C4E0B6798}" type="pres">
      <dgm:prSet presAssocID="{A131AEB7-7933-424E-9853-0AADFF9B41BD}" presName="hierRoot1" presStyleCnt="0"/>
      <dgm:spPr/>
    </dgm:pt>
    <dgm:pt modelId="{DDF38B0E-8F81-F945-A1C0-809CF2F232B6}" type="pres">
      <dgm:prSet presAssocID="{A131AEB7-7933-424E-9853-0AADFF9B41BD}" presName="composite" presStyleCnt="0"/>
      <dgm:spPr/>
    </dgm:pt>
    <dgm:pt modelId="{A068AC1C-CCCE-A645-979F-C39917B407AF}" type="pres">
      <dgm:prSet presAssocID="{A131AEB7-7933-424E-9853-0AADFF9B41BD}" presName="background" presStyleLbl="node0" presStyleIdx="2" presStyleCnt="3"/>
      <dgm:spPr/>
    </dgm:pt>
    <dgm:pt modelId="{ECC1EAF0-5CB7-D548-A6E1-8433AEB6FE66}" type="pres">
      <dgm:prSet presAssocID="{A131AEB7-7933-424E-9853-0AADFF9B41BD}" presName="text" presStyleLbl="fgAcc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6CD8F7-A1A2-9847-9235-1F416A42E4B2}" type="pres">
      <dgm:prSet presAssocID="{A131AEB7-7933-424E-9853-0AADFF9B41BD}" presName="hierChild2" presStyleCnt="0"/>
      <dgm:spPr/>
    </dgm:pt>
  </dgm:ptLst>
  <dgm:cxnLst>
    <dgm:cxn modelId="{231ED48B-D7A7-BC48-A283-2A6C8D91855C}" type="presOf" srcId="{A131AEB7-7933-424E-9853-0AADFF9B41BD}" destId="{ECC1EAF0-5CB7-D548-A6E1-8433AEB6FE66}" srcOrd="0" destOrd="0" presId="urn:microsoft.com/office/officeart/2005/8/layout/hierarchy1"/>
    <dgm:cxn modelId="{999CF94D-FB4A-334D-96C8-6B4B8A587788}" srcId="{93365B19-C31D-9745-9DFD-D09C0DB1408A}" destId="{24B504E2-3BE1-2C4D-AEB4-7A66B4ED06E7}" srcOrd="0" destOrd="0" parTransId="{F2DF4E96-ED6C-9844-86DB-7455878EABDF}" sibTransId="{684A596D-7BD5-434C-8C64-EE751A0BE8C5}"/>
    <dgm:cxn modelId="{778F2FF1-595F-4747-9213-99B62411942F}" srcId="{93365B19-C31D-9745-9DFD-D09C0DB1408A}" destId="{A131AEB7-7933-424E-9853-0AADFF9B41BD}" srcOrd="2" destOrd="0" parTransId="{E60C965A-E38B-A949-9B64-EDF6B0362DA8}" sibTransId="{5C5F6A75-A62B-564E-B3A9-8B19D9D434FF}"/>
    <dgm:cxn modelId="{101615B7-FE38-1442-801C-B9911828DED7}" type="presOf" srcId="{5D68B67F-996A-8040-BB62-C84A42AD429D}" destId="{63F14CD0-2C4B-F942-9B53-A202797E52BA}" srcOrd="0" destOrd="0" presId="urn:microsoft.com/office/officeart/2005/8/layout/hierarchy1"/>
    <dgm:cxn modelId="{E7BBE9BE-8F20-3741-8068-4A8A88115AFF}" type="presOf" srcId="{24B504E2-3BE1-2C4D-AEB4-7A66B4ED06E7}" destId="{57EA6315-8EBB-4A44-8999-65057485B7C0}" srcOrd="0" destOrd="0" presId="urn:microsoft.com/office/officeart/2005/8/layout/hierarchy1"/>
    <dgm:cxn modelId="{67D266FA-2BBF-A549-AAA3-A1088E5866D2}" srcId="{93365B19-C31D-9745-9DFD-D09C0DB1408A}" destId="{5D68B67F-996A-8040-BB62-C84A42AD429D}" srcOrd="1" destOrd="0" parTransId="{3A75CAC7-F2A5-154F-88D1-E0C4BFA07486}" sibTransId="{BB3A9CFD-CFED-3F45-A993-00BB54E5D89D}"/>
    <dgm:cxn modelId="{FD5F1395-6EAD-C445-918B-AAD70C475690}" type="presOf" srcId="{93365B19-C31D-9745-9DFD-D09C0DB1408A}" destId="{C7CA92CC-E4DB-734F-9AF6-C5FD37C4696E}" srcOrd="0" destOrd="0" presId="urn:microsoft.com/office/officeart/2005/8/layout/hierarchy1"/>
    <dgm:cxn modelId="{3A20C970-CBE2-924F-A899-871D49255434}" type="presParOf" srcId="{C7CA92CC-E4DB-734F-9AF6-C5FD37C4696E}" destId="{FC32EBF5-2145-184C-9AB7-2854B5BF2B8B}" srcOrd="0" destOrd="0" presId="urn:microsoft.com/office/officeart/2005/8/layout/hierarchy1"/>
    <dgm:cxn modelId="{6502C327-CB22-8845-8879-5813F32D87E3}" type="presParOf" srcId="{FC32EBF5-2145-184C-9AB7-2854B5BF2B8B}" destId="{A64D27BF-DF31-A14B-84E0-6ED6EAEAB2A5}" srcOrd="0" destOrd="0" presId="urn:microsoft.com/office/officeart/2005/8/layout/hierarchy1"/>
    <dgm:cxn modelId="{15DF2224-388F-6D4F-A6E1-06125B96836F}" type="presParOf" srcId="{A64D27BF-DF31-A14B-84E0-6ED6EAEAB2A5}" destId="{065ABCDD-7D3C-5146-A057-18D293CB989B}" srcOrd="0" destOrd="0" presId="urn:microsoft.com/office/officeart/2005/8/layout/hierarchy1"/>
    <dgm:cxn modelId="{9B76430A-8E10-574C-B1D4-4846C2375C9A}" type="presParOf" srcId="{A64D27BF-DF31-A14B-84E0-6ED6EAEAB2A5}" destId="{57EA6315-8EBB-4A44-8999-65057485B7C0}" srcOrd="1" destOrd="0" presId="urn:microsoft.com/office/officeart/2005/8/layout/hierarchy1"/>
    <dgm:cxn modelId="{1899D54E-7303-4840-89DA-822E9C4564FC}" type="presParOf" srcId="{FC32EBF5-2145-184C-9AB7-2854B5BF2B8B}" destId="{DBC8D603-09A2-3142-B12B-4717BAB66595}" srcOrd="1" destOrd="0" presId="urn:microsoft.com/office/officeart/2005/8/layout/hierarchy1"/>
    <dgm:cxn modelId="{E6C41D42-4187-3C4D-B901-621D14030B80}" type="presParOf" srcId="{C7CA92CC-E4DB-734F-9AF6-C5FD37C4696E}" destId="{4D4618B9-F4F0-704D-BC04-34EC42F3FA42}" srcOrd="1" destOrd="0" presId="urn:microsoft.com/office/officeart/2005/8/layout/hierarchy1"/>
    <dgm:cxn modelId="{500B6739-BE64-B142-8968-5133AFF0B1C7}" type="presParOf" srcId="{4D4618B9-F4F0-704D-BC04-34EC42F3FA42}" destId="{9D08C80A-894A-BD42-A6C4-0C3BDC712259}" srcOrd="0" destOrd="0" presId="urn:microsoft.com/office/officeart/2005/8/layout/hierarchy1"/>
    <dgm:cxn modelId="{5D8EA755-EADB-2B4E-8925-D223B86CACC2}" type="presParOf" srcId="{9D08C80A-894A-BD42-A6C4-0C3BDC712259}" destId="{008059B3-DF35-D343-83A8-328EF73C8952}" srcOrd="0" destOrd="0" presId="urn:microsoft.com/office/officeart/2005/8/layout/hierarchy1"/>
    <dgm:cxn modelId="{8DE9DAB4-2753-794D-9E75-A9561E1E4CF6}" type="presParOf" srcId="{9D08C80A-894A-BD42-A6C4-0C3BDC712259}" destId="{63F14CD0-2C4B-F942-9B53-A202797E52BA}" srcOrd="1" destOrd="0" presId="urn:microsoft.com/office/officeart/2005/8/layout/hierarchy1"/>
    <dgm:cxn modelId="{E2D4F906-51D4-C945-AF21-58C4B67B3C3B}" type="presParOf" srcId="{4D4618B9-F4F0-704D-BC04-34EC42F3FA42}" destId="{61DDE645-5868-8448-A6A2-964C3A36E633}" srcOrd="1" destOrd="0" presId="urn:microsoft.com/office/officeart/2005/8/layout/hierarchy1"/>
    <dgm:cxn modelId="{9D623383-E5D8-684E-874F-683A69A8EEB7}" type="presParOf" srcId="{C7CA92CC-E4DB-734F-9AF6-C5FD37C4696E}" destId="{2C4DA6DA-BB5F-9240-A244-023C4E0B6798}" srcOrd="2" destOrd="0" presId="urn:microsoft.com/office/officeart/2005/8/layout/hierarchy1"/>
    <dgm:cxn modelId="{EF572217-B238-B443-A725-5B90D2B23796}" type="presParOf" srcId="{2C4DA6DA-BB5F-9240-A244-023C4E0B6798}" destId="{DDF38B0E-8F81-F945-A1C0-809CF2F232B6}" srcOrd="0" destOrd="0" presId="urn:microsoft.com/office/officeart/2005/8/layout/hierarchy1"/>
    <dgm:cxn modelId="{1777D6E6-7CEA-3F44-8B1B-CC96A2684C95}" type="presParOf" srcId="{DDF38B0E-8F81-F945-A1C0-809CF2F232B6}" destId="{A068AC1C-CCCE-A645-979F-C39917B407AF}" srcOrd="0" destOrd="0" presId="urn:microsoft.com/office/officeart/2005/8/layout/hierarchy1"/>
    <dgm:cxn modelId="{02CAF902-F241-2644-AC3F-C8AD4A4C43A1}" type="presParOf" srcId="{DDF38B0E-8F81-F945-A1C0-809CF2F232B6}" destId="{ECC1EAF0-5CB7-D548-A6E1-8433AEB6FE66}" srcOrd="1" destOrd="0" presId="urn:microsoft.com/office/officeart/2005/8/layout/hierarchy1"/>
    <dgm:cxn modelId="{D1156A60-07D9-0541-A8AB-E4441DD36D79}" type="presParOf" srcId="{2C4DA6DA-BB5F-9240-A244-023C4E0B6798}" destId="{606CD8F7-A1A2-9847-9235-1F416A42E4B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365B19-C31D-9745-9DFD-D09C0DB1408A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B504E2-3BE1-2C4D-AEB4-7A66B4ED06E7}">
      <dgm:prSet phldrT="[Text]"/>
      <dgm:spPr/>
      <dgm:t>
        <a:bodyPr/>
        <a:lstStyle/>
        <a:p>
          <a:r>
            <a:rPr lang="en-US" dirty="0" smtClean="0"/>
            <a:t>Regression</a:t>
          </a:r>
        </a:p>
        <a:p>
          <a:r>
            <a:rPr lang="en-US" dirty="0" smtClean="0">
              <a:latin typeface="Zapf Dingbats"/>
              <a:ea typeface="Zapf Dingbats"/>
              <a:cs typeface="Zapf Dingbats"/>
              <a:sym typeface="Zapf Dingbats"/>
            </a:rPr>
            <a:t>✓</a:t>
          </a:r>
          <a:endParaRPr lang="en-US" dirty="0"/>
        </a:p>
      </dgm:t>
    </dgm:pt>
    <dgm:pt modelId="{F2DF4E96-ED6C-9844-86DB-7455878EABDF}" type="parTrans" cxnId="{999CF94D-FB4A-334D-96C8-6B4B8A587788}">
      <dgm:prSet/>
      <dgm:spPr/>
      <dgm:t>
        <a:bodyPr/>
        <a:lstStyle/>
        <a:p>
          <a:endParaRPr lang="en-US"/>
        </a:p>
      </dgm:t>
    </dgm:pt>
    <dgm:pt modelId="{684A596D-7BD5-434C-8C64-EE751A0BE8C5}" type="sibTrans" cxnId="{999CF94D-FB4A-334D-96C8-6B4B8A587788}">
      <dgm:prSet/>
      <dgm:spPr/>
      <dgm:t>
        <a:bodyPr/>
        <a:lstStyle/>
        <a:p>
          <a:endParaRPr lang="en-US"/>
        </a:p>
      </dgm:t>
    </dgm:pt>
    <dgm:pt modelId="{5D68B67F-996A-8040-BB62-C84A42AD429D}">
      <dgm:prSet phldrT="[Text]"/>
      <dgm:spPr/>
      <dgm:t>
        <a:bodyPr/>
        <a:lstStyle/>
        <a:p>
          <a:r>
            <a:rPr lang="en-US" dirty="0" smtClean="0"/>
            <a:t>Classification</a:t>
          </a:r>
        </a:p>
        <a:p>
          <a:r>
            <a:rPr lang="en-US" dirty="0" smtClean="0">
              <a:latin typeface="Zapf Dingbats"/>
              <a:ea typeface="Zapf Dingbats"/>
              <a:cs typeface="Zapf Dingbats"/>
              <a:sym typeface="Zapf Dingbats"/>
            </a:rPr>
            <a:t>✓</a:t>
          </a:r>
          <a:endParaRPr lang="en-US" dirty="0"/>
        </a:p>
      </dgm:t>
    </dgm:pt>
    <dgm:pt modelId="{3A75CAC7-F2A5-154F-88D1-E0C4BFA07486}" type="parTrans" cxnId="{67D266FA-2BBF-A549-AAA3-A1088E5866D2}">
      <dgm:prSet/>
      <dgm:spPr/>
      <dgm:t>
        <a:bodyPr/>
        <a:lstStyle/>
        <a:p>
          <a:endParaRPr lang="en-US"/>
        </a:p>
      </dgm:t>
    </dgm:pt>
    <dgm:pt modelId="{BB3A9CFD-CFED-3F45-A993-00BB54E5D89D}" type="sibTrans" cxnId="{67D266FA-2BBF-A549-AAA3-A1088E5866D2}">
      <dgm:prSet/>
      <dgm:spPr/>
      <dgm:t>
        <a:bodyPr/>
        <a:lstStyle/>
        <a:p>
          <a:endParaRPr lang="en-US"/>
        </a:p>
      </dgm:t>
    </dgm:pt>
    <dgm:pt modelId="{C7CA92CC-E4DB-734F-9AF6-C5FD37C4696E}" type="pres">
      <dgm:prSet presAssocID="{93365B19-C31D-9745-9DFD-D09C0DB1408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C32EBF5-2145-184C-9AB7-2854B5BF2B8B}" type="pres">
      <dgm:prSet presAssocID="{24B504E2-3BE1-2C4D-AEB4-7A66B4ED06E7}" presName="hierRoot1" presStyleCnt="0"/>
      <dgm:spPr/>
    </dgm:pt>
    <dgm:pt modelId="{A64D27BF-DF31-A14B-84E0-6ED6EAEAB2A5}" type="pres">
      <dgm:prSet presAssocID="{24B504E2-3BE1-2C4D-AEB4-7A66B4ED06E7}" presName="composite" presStyleCnt="0"/>
      <dgm:spPr/>
    </dgm:pt>
    <dgm:pt modelId="{065ABCDD-7D3C-5146-A057-18D293CB989B}" type="pres">
      <dgm:prSet presAssocID="{24B504E2-3BE1-2C4D-AEB4-7A66B4ED06E7}" presName="background" presStyleLbl="node0" presStyleIdx="0" presStyleCnt="2"/>
      <dgm:spPr/>
    </dgm:pt>
    <dgm:pt modelId="{57EA6315-8EBB-4A44-8999-65057485B7C0}" type="pres">
      <dgm:prSet presAssocID="{24B504E2-3BE1-2C4D-AEB4-7A66B4ED06E7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C8D603-09A2-3142-B12B-4717BAB66595}" type="pres">
      <dgm:prSet presAssocID="{24B504E2-3BE1-2C4D-AEB4-7A66B4ED06E7}" presName="hierChild2" presStyleCnt="0"/>
      <dgm:spPr/>
    </dgm:pt>
    <dgm:pt modelId="{4D4618B9-F4F0-704D-BC04-34EC42F3FA42}" type="pres">
      <dgm:prSet presAssocID="{5D68B67F-996A-8040-BB62-C84A42AD429D}" presName="hierRoot1" presStyleCnt="0"/>
      <dgm:spPr/>
    </dgm:pt>
    <dgm:pt modelId="{9D08C80A-894A-BD42-A6C4-0C3BDC712259}" type="pres">
      <dgm:prSet presAssocID="{5D68B67F-996A-8040-BB62-C84A42AD429D}" presName="composite" presStyleCnt="0"/>
      <dgm:spPr/>
    </dgm:pt>
    <dgm:pt modelId="{008059B3-DF35-D343-83A8-328EF73C8952}" type="pres">
      <dgm:prSet presAssocID="{5D68B67F-996A-8040-BB62-C84A42AD429D}" presName="background" presStyleLbl="node0" presStyleIdx="1" presStyleCnt="2"/>
      <dgm:spPr/>
    </dgm:pt>
    <dgm:pt modelId="{63F14CD0-2C4B-F942-9B53-A202797E52BA}" type="pres">
      <dgm:prSet presAssocID="{5D68B67F-996A-8040-BB62-C84A42AD429D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DDE645-5868-8448-A6A2-964C3A36E633}" type="pres">
      <dgm:prSet presAssocID="{5D68B67F-996A-8040-BB62-C84A42AD429D}" presName="hierChild2" presStyleCnt="0"/>
      <dgm:spPr/>
    </dgm:pt>
  </dgm:ptLst>
  <dgm:cxnLst>
    <dgm:cxn modelId="{67D266FA-2BBF-A549-AAA3-A1088E5866D2}" srcId="{93365B19-C31D-9745-9DFD-D09C0DB1408A}" destId="{5D68B67F-996A-8040-BB62-C84A42AD429D}" srcOrd="1" destOrd="0" parTransId="{3A75CAC7-F2A5-154F-88D1-E0C4BFA07486}" sibTransId="{BB3A9CFD-CFED-3F45-A993-00BB54E5D89D}"/>
    <dgm:cxn modelId="{469996E5-9DF0-E34A-81AB-93F76ECA5CE4}" type="presOf" srcId="{93365B19-C31D-9745-9DFD-D09C0DB1408A}" destId="{C7CA92CC-E4DB-734F-9AF6-C5FD37C4696E}" srcOrd="0" destOrd="0" presId="urn:microsoft.com/office/officeart/2005/8/layout/hierarchy1"/>
    <dgm:cxn modelId="{79342A97-165A-F94A-8868-F377FB406149}" type="presOf" srcId="{5D68B67F-996A-8040-BB62-C84A42AD429D}" destId="{63F14CD0-2C4B-F942-9B53-A202797E52BA}" srcOrd="0" destOrd="0" presId="urn:microsoft.com/office/officeart/2005/8/layout/hierarchy1"/>
    <dgm:cxn modelId="{999CF94D-FB4A-334D-96C8-6B4B8A587788}" srcId="{93365B19-C31D-9745-9DFD-D09C0DB1408A}" destId="{24B504E2-3BE1-2C4D-AEB4-7A66B4ED06E7}" srcOrd="0" destOrd="0" parTransId="{F2DF4E96-ED6C-9844-86DB-7455878EABDF}" sibTransId="{684A596D-7BD5-434C-8C64-EE751A0BE8C5}"/>
    <dgm:cxn modelId="{87DACCB0-FC86-3643-8C23-B91B4C95DD9F}" type="presOf" srcId="{24B504E2-3BE1-2C4D-AEB4-7A66B4ED06E7}" destId="{57EA6315-8EBB-4A44-8999-65057485B7C0}" srcOrd="0" destOrd="0" presId="urn:microsoft.com/office/officeart/2005/8/layout/hierarchy1"/>
    <dgm:cxn modelId="{6D5494C6-E3EA-434A-A731-22BBA0B323C5}" type="presParOf" srcId="{C7CA92CC-E4DB-734F-9AF6-C5FD37C4696E}" destId="{FC32EBF5-2145-184C-9AB7-2854B5BF2B8B}" srcOrd="0" destOrd="0" presId="urn:microsoft.com/office/officeart/2005/8/layout/hierarchy1"/>
    <dgm:cxn modelId="{120D3B39-D097-8342-A343-D25A48DA3396}" type="presParOf" srcId="{FC32EBF5-2145-184C-9AB7-2854B5BF2B8B}" destId="{A64D27BF-DF31-A14B-84E0-6ED6EAEAB2A5}" srcOrd="0" destOrd="0" presId="urn:microsoft.com/office/officeart/2005/8/layout/hierarchy1"/>
    <dgm:cxn modelId="{A3DE148D-6096-A049-BD04-D9C23F1FF6C7}" type="presParOf" srcId="{A64D27BF-DF31-A14B-84E0-6ED6EAEAB2A5}" destId="{065ABCDD-7D3C-5146-A057-18D293CB989B}" srcOrd="0" destOrd="0" presId="urn:microsoft.com/office/officeart/2005/8/layout/hierarchy1"/>
    <dgm:cxn modelId="{B1E76EA5-15AD-4D41-A271-DFDEA301F742}" type="presParOf" srcId="{A64D27BF-DF31-A14B-84E0-6ED6EAEAB2A5}" destId="{57EA6315-8EBB-4A44-8999-65057485B7C0}" srcOrd="1" destOrd="0" presId="urn:microsoft.com/office/officeart/2005/8/layout/hierarchy1"/>
    <dgm:cxn modelId="{61680E87-7711-DB4F-A3EF-756E487FC3A3}" type="presParOf" srcId="{FC32EBF5-2145-184C-9AB7-2854B5BF2B8B}" destId="{DBC8D603-09A2-3142-B12B-4717BAB66595}" srcOrd="1" destOrd="0" presId="urn:microsoft.com/office/officeart/2005/8/layout/hierarchy1"/>
    <dgm:cxn modelId="{7C062EF0-908F-8344-99DE-C73F82AF4E4B}" type="presParOf" srcId="{C7CA92CC-E4DB-734F-9AF6-C5FD37C4696E}" destId="{4D4618B9-F4F0-704D-BC04-34EC42F3FA42}" srcOrd="1" destOrd="0" presId="urn:microsoft.com/office/officeart/2005/8/layout/hierarchy1"/>
    <dgm:cxn modelId="{5B2B490F-9A46-E649-83B2-69356DE79D2F}" type="presParOf" srcId="{4D4618B9-F4F0-704D-BC04-34EC42F3FA42}" destId="{9D08C80A-894A-BD42-A6C4-0C3BDC712259}" srcOrd="0" destOrd="0" presId="urn:microsoft.com/office/officeart/2005/8/layout/hierarchy1"/>
    <dgm:cxn modelId="{DDB2EEEC-6EF9-7048-9F53-438BFC47811F}" type="presParOf" srcId="{9D08C80A-894A-BD42-A6C4-0C3BDC712259}" destId="{008059B3-DF35-D343-83A8-328EF73C8952}" srcOrd="0" destOrd="0" presId="urn:microsoft.com/office/officeart/2005/8/layout/hierarchy1"/>
    <dgm:cxn modelId="{B4C86B67-D125-F241-94C9-BB3E09BDAAA5}" type="presParOf" srcId="{9D08C80A-894A-BD42-A6C4-0C3BDC712259}" destId="{63F14CD0-2C4B-F942-9B53-A202797E52BA}" srcOrd="1" destOrd="0" presId="urn:microsoft.com/office/officeart/2005/8/layout/hierarchy1"/>
    <dgm:cxn modelId="{D8C98B80-9E29-E540-A459-A4FAF94DD6FE}" type="presParOf" srcId="{4D4618B9-F4F0-704D-BC04-34EC42F3FA42}" destId="{61DDE645-5868-8448-A6A2-964C3A36E63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ABCDD-7D3C-5146-A057-18D293CB989B}">
      <dsp:nvSpPr>
        <dsp:cNvPr id="0" name=""/>
        <dsp:cNvSpPr/>
      </dsp:nvSpPr>
      <dsp:spPr>
        <a:xfrm>
          <a:off x="0" y="78713"/>
          <a:ext cx="1790427" cy="11369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EA6315-8EBB-4A44-8999-65057485B7C0}">
      <dsp:nvSpPr>
        <dsp:cNvPr id="0" name=""/>
        <dsp:cNvSpPr/>
      </dsp:nvSpPr>
      <dsp:spPr>
        <a:xfrm>
          <a:off x="198936" y="267702"/>
          <a:ext cx="1790427" cy="11369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Supervised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Zapf Dingbats"/>
              <a:ea typeface="Zapf Dingbats"/>
              <a:cs typeface="Zapf Dingbats"/>
              <a:sym typeface="Zapf Dingbats"/>
            </a:rPr>
            <a:t>✓</a:t>
          </a:r>
          <a:endParaRPr lang="en-US" sz="1900" kern="1200" dirty="0"/>
        </a:p>
      </dsp:txBody>
      <dsp:txXfrm>
        <a:off x="232235" y="301001"/>
        <a:ext cx="1723829" cy="1070323"/>
      </dsp:txXfrm>
    </dsp:sp>
    <dsp:sp modelId="{008059B3-DF35-D343-83A8-328EF73C8952}">
      <dsp:nvSpPr>
        <dsp:cNvPr id="0" name=""/>
        <dsp:cNvSpPr/>
      </dsp:nvSpPr>
      <dsp:spPr>
        <a:xfrm>
          <a:off x="2188300" y="78713"/>
          <a:ext cx="1790427" cy="11369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F14CD0-2C4B-F942-9B53-A202797E52BA}">
      <dsp:nvSpPr>
        <dsp:cNvPr id="0" name=""/>
        <dsp:cNvSpPr/>
      </dsp:nvSpPr>
      <dsp:spPr>
        <a:xfrm>
          <a:off x="2387237" y="267702"/>
          <a:ext cx="1790427" cy="11369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Semi-Supervised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Zapf Dingbats"/>
              <a:ea typeface="Zapf Dingbats"/>
              <a:cs typeface="Zapf Dingbats"/>
              <a:sym typeface="Zapf Dingbats"/>
            </a:rPr>
            <a:t>✓</a:t>
          </a:r>
          <a:endParaRPr lang="en-US" sz="1900" kern="1200" dirty="0"/>
        </a:p>
      </dsp:txBody>
      <dsp:txXfrm>
        <a:off x="2420536" y="301001"/>
        <a:ext cx="1723829" cy="1070323"/>
      </dsp:txXfrm>
    </dsp:sp>
    <dsp:sp modelId="{A068AC1C-CCCE-A645-979F-C39917B407AF}">
      <dsp:nvSpPr>
        <dsp:cNvPr id="0" name=""/>
        <dsp:cNvSpPr/>
      </dsp:nvSpPr>
      <dsp:spPr>
        <a:xfrm>
          <a:off x="4376601" y="78713"/>
          <a:ext cx="1790427" cy="11369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C1EAF0-5CB7-D548-A6E1-8433AEB6FE66}">
      <dsp:nvSpPr>
        <dsp:cNvPr id="0" name=""/>
        <dsp:cNvSpPr/>
      </dsp:nvSpPr>
      <dsp:spPr>
        <a:xfrm>
          <a:off x="4575538" y="267702"/>
          <a:ext cx="1790427" cy="11369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Unsupervised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Zapf Dingbats"/>
              <a:ea typeface="Zapf Dingbats"/>
              <a:cs typeface="Zapf Dingbats"/>
              <a:sym typeface="Zapf Dingbats"/>
            </a:rPr>
            <a:t>✓</a:t>
          </a:r>
          <a:endParaRPr lang="en-US" sz="1900" kern="1200" dirty="0"/>
        </a:p>
      </dsp:txBody>
      <dsp:txXfrm>
        <a:off x="4608837" y="301001"/>
        <a:ext cx="1723829" cy="10703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ABCDD-7D3C-5146-A057-18D293CB989B}">
      <dsp:nvSpPr>
        <dsp:cNvPr id="0" name=""/>
        <dsp:cNvSpPr/>
      </dsp:nvSpPr>
      <dsp:spPr>
        <a:xfrm>
          <a:off x="341110" y="525"/>
          <a:ext cx="1816051" cy="11531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EA6315-8EBB-4A44-8999-65057485B7C0}">
      <dsp:nvSpPr>
        <dsp:cNvPr id="0" name=""/>
        <dsp:cNvSpPr/>
      </dsp:nvSpPr>
      <dsp:spPr>
        <a:xfrm>
          <a:off x="542893" y="192219"/>
          <a:ext cx="1816051" cy="1153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Regression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Zapf Dingbats"/>
              <a:ea typeface="Zapf Dingbats"/>
              <a:cs typeface="Zapf Dingbats"/>
              <a:sym typeface="Zapf Dingbats"/>
            </a:rPr>
            <a:t>✓</a:t>
          </a:r>
          <a:endParaRPr lang="en-US" sz="2000" kern="1200" dirty="0"/>
        </a:p>
      </dsp:txBody>
      <dsp:txXfrm>
        <a:off x="576669" y="225995"/>
        <a:ext cx="1748499" cy="1085640"/>
      </dsp:txXfrm>
    </dsp:sp>
    <dsp:sp modelId="{008059B3-DF35-D343-83A8-328EF73C8952}">
      <dsp:nvSpPr>
        <dsp:cNvPr id="0" name=""/>
        <dsp:cNvSpPr/>
      </dsp:nvSpPr>
      <dsp:spPr>
        <a:xfrm>
          <a:off x="2560728" y="525"/>
          <a:ext cx="1816051" cy="11531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F14CD0-2C4B-F942-9B53-A202797E52BA}">
      <dsp:nvSpPr>
        <dsp:cNvPr id="0" name=""/>
        <dsp:cNvSpPr/>
      </dsp:nvSpPr>
      <dsp:spPr>
        <a:xfrm>
          <a:off x="2762511" y="192219"/>
          <a:ext cx="1816051" cy="1153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Classification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Zapf Dingbats"/>
              <a:ea typeface="Zapf Dingbats"/>
              <a:cs typeface="Zapf Dingbats"/>
              <a:sym typeface="Zapf Dingbats"/>
            </a:rPr>
            <a:t>✓</a:t>
          </a:r>
          <a:endParaRPr lang="en-US" sz="2000" kern="1200" dirty="0"/>
        </a:p>
      </dsp:txBody>
      <dsp:txXfrm>
        <a:off x="2796287" y="225995"/>
        <a:ext cx="1748499" cy="1085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6" Type="http://schemas.openxmlformats.org/officeDocument/2006/relationships/image" Target="../media/image19.emf"/><Relationship Id="rId1" Type="http://schemas.openxmlformats.org/officeDocument/2006/relationships/image" Target="../media/image16.emf"/><Relationship Id="rId2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emf"/><Relationship Id="rId5" Type="http://schemas.openxmlformats.org/officeDocument/2006/relationships/image" Target="../media/image23.emf"/><Relationship Id="rId6" Type="http://schemas.openxmlformats.org/officeDocument/2006/relationships/image" Target="../media/image24.emf"/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30.emf"/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6.emf"/><Relationship Id="rId3" Type="http://schemas.openxmlformats.org/officeDocument/2006/relationships/image" Target="../media/image3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BB44D-8FEA-294E-BF21-08494E5EB620}" type="datetimeFigureOut">
              <a:rPr lang="en-US" smtClean="0"/>
              <a:t>3/23/16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9074A-BE21-FD41-8DA5-469F1A3C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07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</a:t>
            </a:r>
            <a:r>
              <a:rPr lang="en-US" baseline="0" dirty="0" smtClean="0"/>
              <a:t> taken from </a:t>
            </a:r>
            <a:r>
              <a:rPr lang="en-US" dirty="0" smtClean="0"/>
              <a:t>http://</a:t>
            </a:r>
            <a:r>
              <a:rPr lang="en-US" dirty="0" err="1" smtClean="0"/>
              <a:t>starklab.slu.edu</a:t>
            </a:r>
            <a:r>
              <a:rPr lang="en-US" dirty="0" smtClean="0"/>
              <a:t>/</a:t>
            </a:r>
            <a:r>
              <a:rPr lang="en-US" dirty="0" err="1" smtClean="0"/>
              <a:t>Physio</a:t>
            </a:r>
            <a:r>
              <a:rPr lang="en-US" dirty="0" smtClean="0"/>
              <a:t>/</a:t>
            </a:r>
            <a:r>
              <a:rPr lang="en-US" dirty="0" err="1" smtClean="0"/>
              <a:t>Neuron.jpg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9074A-BE21-FD41-8DA5-469F1A3CD2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09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 Winter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9074A-BE21-FD41-8DA5-469F1A3CD2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07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Focus first</a:t>
            </a:r>
            <a:r>
              <a:rPr lang="en-US" baseline="0" dirty="0" smtClean="0"/>
              <a:t> on a single path neural net, two hidden layers. Need to compute the gradient of each of the weights.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9074A-BE21-FD41-8DA5-469F1A3CD2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12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Focus first</a:t>
            </a:r>
            <a:r>
              <a:rPr lang="en-US" baseline="0" dirty="0" smtClean="0"/>
              <a:t> on a single path neural net, two hidden layers. Need to compute the gradient of each of the weights.</a:t>
            </a:r>
          </a:p>
          <a:p>
            <a:r>
              <a:rPr lang="el-GR" baseline="0" dirty="0" smtClean="0"/>
              <a:t>α </a:t>
            </a:r>
            <a:r>
              <a:rPr lang="en-US" baseline="0" dirty="0" smtClean="0"/>
              <a:t>is the learning rate.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9074A-BE21-FD41-8DA5-469F1A3CD2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12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Parts</a:t>
            </a:r>
            <a:r>
              <a:rPr lang="en-US" baseline="0" dirty="0" smtClean="0"/>
              <a:t> in red squares indicate shared computation between w_1 and w_2. So </a:t>
            </a:r>
            <a:r>
              <a:rPr lang="en-US" baseline="0" dirty="0" err="1" smtClean="0"/>
              <a:t>dP</a:t>
            </a:r>
            <a:r>
              <a:rPr lang="en-US" baseline="0" dirty="0" smtClean="0"/>
              <a:t>/dw_1 depends only on information local to the w_1 node (w_1, p_1, y) and something that was already computed in the next layer (</a:t>
            </a:r>
            <a:r>
              <a:rPr lang="en-US" baseline="0" dirty="0" err="1" smtClean="0"/>
              <a:t>dP</a:t>
            </a:r>
            <a:r>
              <a:rPr lang="en-US" baseline="0" dirty="0" smtClean="0"/>
              <a:t>/dP_2).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9074A-BE21-FD41-8DA5-469F1A3CD2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12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Focus first</a:t>
            </a:r>
            <a:r>
              <a:rPr lang="en-US" baseline="0" dirty="0" smtClean="0"/>
              <a:t> on a single path neural net, two hidden layers. Need to compute the gradient of each of </a:t>
            </a:r>
            <a:r>
              <a:rPr lang="en-US" baseline="0" smtClean="0"/>
              <a:t>the weights.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9074A-BE21-FD41-8DA5-469F1A3CD29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12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9074A-BE21-FD41-8DA5-469F1A3CD29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12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9074A-BE21-FD41-8DA5-469F1A3CD2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71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look at Andrew</a:t>
            </a:r>
            <a:r>
              <a:rPr lang="en-US" baseline="0" dirty="0" smtClean="0"/>
              <a:t> Ng’s ML class, he properly uses a logistic cross-entropy function with the sigmoid neurons.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9074A-BE21-FD41-8DA5-469F1A3CD29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77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.bin"/><Relationship Id="rId12" Type="http://schemas.openxmlformats.org/officeDocument/2006/relationships/image" Target="../media/image1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Relationship Id="rId4" Type="http://schemas.openxmlformats.org/officeDocument/2006/relationships/image" Target="../media/image7.png"/><Relationship Id="rId5" Type="http://schemas.openxmlformats.org/officeDocument/2006/relationships/oleObject" Target="../embeddings/oleObject3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13.e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0.bin"/><Relationship Id="rId12" Type="http://schemas.openxmlformats.org/officeDocument/2006/relationships/image" Target="../media/image17.emf"/><Relationship Id="rId13" Type="http://schemas.openxmlformats.org/officeDocument/2006/relationships/oleObject" Target="../embeddings/oleObject11.bin"/><Relationship Id="rId14" Type="http://schemas.openxmlformats.org/officeDocument/2006/relationships/image" Target="../media/image18.emf"/><Relationship Id="rId15" Type="http://schemas.openxmlformats.org/officeDocument/2006/relationships/oleObject" Target="../embeddings/oleObject12.bin"/><Relationship Id="rId16" Type="http://schemas.openxmlformats.org/officeDocument/2006/relationships/image" Target="../media/image1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Relationship Id="rId4" Type="http://schemas.openxmlformats.org/officeDocument/2006/relationships/image" Target="../media/image7.png"/><Relationship Id="rId5" Type="http://schemas.openxmlformats.org/officeDocument/2006/relationships/oleObject" Target="../embeddings/oleObject7.bin"/><Relationship Id="rId6" Type="http://schemas.openxmlformats.org/officeDocument/2006/relationships/image" Target="../media/image16.e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12.emf"/><Relationship Id="rId9" Type="http://schemas.openxmlformats.org/officeDocument/2006/relationships/oleObject" Target="../embeddings/oleObject9.bin"/><Relationship Id="rId10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20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2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8.bin"/><Relationship Id="rId12" Type="http://schemas.openxmlformats.org/officeDocument/2006/relationships/image" Target="../media/image2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Relationship Id="rId4" Type="http://schemas.openxmlformats.org/officeDocument/2006/relationships/image" Target="../media/image7.png"/><Relationship Id="rId5" Type="http://schemas.openxmlformats.org/officeDocument/2006/relationships/oleObject" Target="../embeddings/oleObject15.bin"/><Relationship Id="rId6" Type="http://schemas.openxmlformats.org/officeDocument/2006/relationships/image" Target="../media/image22.e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23.emf"/><Relationship Id="rId9" Type="http://schemas.openxmlformats.org/officeDocument/2006/relationships/oleObject" Target="../embeddings/oleObject17.bin"/><Relationship Id="rId10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2.bin"/><Relationship Id="rId12" Type="http://schemas.openxmlformats.org/officeDocument/2006/relationships/image" Target="../media/image29.emf"/><Relationship Id="rId13" Type="http://schemas.openxmlformats.org/officeDocument/2006/relationships/oleObject" Target="../embeddings/oleObject23.bin"/><Relationship Id="rId14" Type="http://schemas.openxmlformats.org/officeDocument/2006/relationships/image" Target="../media/image23.emf"/><Relationship Id="rId15" Type="http://schemas.openxmlformats.org/officeDocument/2006/relationships/oleObject" Target="../embeddings/oleObject24.bin"/><Relationship Id="rId16" Type="http://schemas.openxmlformats.org/officeDocument/2006/relationships/image" Target="../media/image2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6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27.emf"/><Relationship Id="rId8" Type="http://schemas.openxmlformats.org/officeDocument/2006/relationships/image" Target="../media/image7.png"/><Relationship Id="rId9" Type="http://schemas.openxmlformats.org/officeDocument/2006/relationships/oleObject" Target="../embeddings/oleObject21.bin"/><Relationship Id="rId10" Type="http://schemas.openxmlformats.org/officeDocument/2006/relationships/image" Target="../media/image28.emf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8.bin"/><Relationship Id="rId12" Type="http://schemas.openxmlformats.org/officeDocument/2006/relationships/image" Target="../media/image12.emf"/><Relationship Id="rId13" Type="http://schemas.openxmlformats.org/officeDocument/2006/relationships/oleObject" Target="../embeddings/oleObject29.bin"/><Relationship Id="rId14" Type="http://schemas.openxmlformats.org/officeDocument/2006/relationships/image" Target="../media/image13.emf"/><Relationship Id="rId15" Type="http://schemas.openxmlformats.org/officeDocument/2006/relationships/oleObject" Target="../embeddings/oleObject30.bin"/><Relationship Id="rId16" Type="http://schemas.openxmlformats.org/officeDocument/2006/relationships/image" Target="../media/image3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Relationship Id="rId4" Type="http://schemas.openxmlformats.org/officeDocument/2006/relationships/image" Target="../media/image7.png"/><Relationship Id="rId5" Type="http://schemas.openxmlformats.org/officeDocument/2006/relationships/oleObject" Target="../embeddings/oleObject25.bin"/><Relationship Id="rId6" Type="http://schemas.openxmlformats.org/officeDocument/2006/relationships/image" Target="../media/image17.emf"/><Relationship Id="rId7" Type="http://schemas.openxmlformats.org/officeDocument/2006/relationships/oleObject" Target="../embeddings/oleObject26.bin"/><Relationship Id="rId8" Type="http://schemas.openxmlformats.org/officeDocument/2006/relationships/image" Target="../media/image18.emf"/><Relationship Id="rId9" Type="http://schemas.openxmlformats.org/officeDocument/2006/relationships/oleObject" Target="../embeddings/oleObject27.bin"/><Relationship Id="rId10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oleObject" Target="../embeddings/oleObject31.bin"/><Relationship Id="rId6" Type="http://schemas.openxmlformats.org/officeDocument/2006/relationships/image" Target="../media/image31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4" Type="http://schemas.openxmlformats.org/officeDocument/2006/relationships/image" Target="../media/image35.emf"/><Relationship Id="rId5" Type="http://schemas.openxmlformats.org/officeDocument/2006/relationships/oleObject" Target="../embeddings/oleObject33.bin"/><Relationship Id="rId6" Type="http://schemas.openxmlformats.org/officeDocument/2006/relationships/image" Target="../media/image36.emf"/><Relationship Id="rId7" Type="http://schemas.openxmlformats.org/officeDocument/2006/relationships/oleObject" Target="../embeddings/oleObject34.bin"/><Relationship Id="rId8" Type="http://schemas.openxmlformats.org/officeDocument/2006/relationships/image" Target="../media/image37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7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10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Neural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Misty Nodine</a:t>
            </a:r>
          </a:p>
          <a:p>
            <a:r>
              <a:rPr lang="en-US" dirty="0" smtClean="0"/>
              <a:t>March 23,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5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107576"/>
            <a:ext cx="9144000" cy="1336956"/>
          </a:xfrm>
        </p:spPr>
        <p:txBody>
          <a:bodyPr/>
          <a:lstStyle/>
          <a:p>
            <a:r>
              <a:rPr lang="en-US" dirty="0" smtClean="0"/>
              <a:t>The Gradient of the Error for w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8026" y="3650789"/>
            <a:ext cx="1344638" cy="105890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59360" y="3791843"/>
            <a:ext cx="841016" cy="7767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el-GR" sz="3200" dirty="0" smtClean="0"/>
              <a:t>Σ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429524" y="3950053"/>
            <a:ext cx="392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505882" y="2979009"/>
            <a:ext cx="537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cxnSp>
        <p:nvCxnSpPr>
          <p:cNvPr id="15" name="Straight Connector 14"/>
          <p:cNvCxnSpPr>
            <a:stCxn id="12" idx="3"/>
            <a:endCxn id="11" idx="1"/>
          </p:cNvCxnSpPr>
          <p:nvPr/>
        </p:nvCxnSpPr>
        <p:spPr>
          <a:xfrm flipV="1">
            <a:off x="821710" y="4180240"/>
            <a:ext cx="537650" cy="64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2"/>
            <a:endCxn id="11" idx="0"/>
          </p:cNvCxnSpPr>
          <p:nvPr/>
        </p:nvCxnSpPr>
        <p:spPr>
          <a:xfrm>
            <a:off x="1774520" y="3440674"/>
            <a:ext cx="5348" cy="3511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  <a:endCxn id="9" idx="1"/>
          </p:cNvCxnSpPr>
          <p:nvPr/>
        </p:nvCxnSpPr>
        <p:spPr>
          <a:xfrm>
            <a:off x="2200376" y="4180240"/>
            <a:ext cx="5376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980" y="3650789"/>
            <a:ext cx="1344638" cy="1058902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620314" y="3791843"/>
            <a:ext cx="841016" cy="7767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el-GR" sz="3200" dirty="0" smtClean="0"/>
              <a:t>Σ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4764950" y="2979009"/>
            <a:ext cx="537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cxnSp>
        <p:nvCxnSpPr>
          <p:cNvPr id="26" name="Straight Arrow Connector 25"/>
          <p:cNvCxnSpPr>
            <a:stCxn id="25" idx="2"/>
            <a:endCxn id="24" idx="0"/>
          </p:cNvCxnSpPr>
          <p:nvPr/>
        </p:nvCxnSpPr>
        <p:spPr>
          <a:xfrm>
            <a:off x="5033588" y="3440674"/>
            <a:ext cx="7234" cy="351169"/>
          </a:xfrm>
          <a:prstGeom prst="straightConnector1">
            <a:avLst/>
          </a:prstGeom>
          <a:ln w="38100" cmpd="sng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4" idx="3"/>
            <a:endCxn id="23" idx="1"/>
          </p:cNvCxnSpPr>
          <p:nvPr/>
        </p:nvCxnSpPr>
        <p:spPr>
          <a:xfrm>
            <a:off x="5461330" y="4180240"/>
            <a:ext cx="537650" cy="0"/>
          </a:xfrm>
          <a:prstGeom prst="straightConnector1">
            <a:avLst/>
          </a:prstGeom>
          <a:ln w="38100" cmpd="sng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  <a:endCxn id="24" idx="1"/>
          </p:cNvCxnSpPr>
          <p:nvPr/>
        </p:nvCxnSpPr>
        <p:spPr>
          <a:xfrm>
            <a:off x="4082664" y="4180240"/>
            <a:ext cx="5376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881267" y="3791843"/>
            <a:ext cx="841016" cy="7767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en-US" sz="2000" dirty="0" smtClean="0"/>
              <a:t>Error (P)</a:t>
            </a:r>
            <a:endParaRPr lang="en-US" sz="2000" dirty="0"/>
          </a:p>
        </p:txBody>
      </p:sp>
      <p:cxnSp>
        <p:nvCxnSpPr>
          <p:cNvPr id="33" name="Straight Arrow Connector 32"/>
          <p:cNvCxnSpPr>
            <a:stCxn id="23" idx="3"/>
            <a:endCxn id="32" idx="1"/>
          </p:cNvCxnSpPr>
          <p:nvPr/>
        </p:nvCxnSpPr>
        <p:spPr>
          <a:xfrm>
            <a:off x="7343618" y="4180240"/>
            <a:ext cx="537649" cy="0"/>
          </a:xfrm>
          <a:prstGeom prst="straightConnector1">
            <a:avLst/>
          </a:prstGeom>
          <a:ln w="38100" cmpd="sng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37536" y="3650789"/>
            <a:ext cx="392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27440" y="3684217"/>
            <a:ext cx="392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z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2162600" y="4186240"/>
            <a:ext cx="597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5426515" y="4186905"/>
            <a:ext cx="597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sp>
        <p:nvSpPr>
          <p:cNvPr id="2" name="TextBox 1"/>
          <p:cNvSpPr txBox="1"/>
          <p:nvPr/>
        </p:nvSpPr>
        <p:spPr>
          <a:xfrm>
            <a:off x="549275" y="2071052"/>
            <a:ext cx="3533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Using the chain rule …</a:t>
            </a:r>
            <a:endParaRPr lang="en-US" sz="24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142328"/>
              </p:ext>
            </p:extLst>
          </p:nvPr>
        </p:nvGraphicFramePr>
        <p:xfrm>
          <a:off x="7601857" y="4854761"/>
          <a:ext cx="459069" cy="773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" name="Equation" r:id="rId5" imgW="241300" imgH="406400" progId="Equation.3">
                  <p:embed/>
                </p:oleObj>
              </mc:Choice>
              <mc:Fallback>
                <p:oleObj name="Equation" r:id="rId5" imgW="2413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01857" y="4854761"/>
                        <a:ext cx="459069" cy="7731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475306"/>
              </p:ext>
            </p:extLst>
          </p:nvPr>
        </p:nvGraphicFramePr>
        <p:xfrm>
          <a:off x="6409887" y="4854761"/>
          <a:ext cx="515358" cy="79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" name="Equation" r:id="rId7" imgW="279400" imgH="431800" progId="Equation.3">
                  <p:embed/>
                </p:oleObj>
              </mc:Choice>
              <mc:Fallback>
                <p:oleObj name="Equation" r:id="rId7" imgW="2794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09887" y="4854761"/>
                        <a:ext cx="515358" cy="796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885622"/>
              </p:ext>
            </p:extLst>
          </p:nvPr>
        </p:nvGraphicFramePr>
        <p:xfrm>
          <a:off x="5199748" y="4854761"/>
          <a:ext cx="562209" cy="79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" name="Equation" r:id="rId9" imgW="304800" imgH="431800" progId="Equation.3">
                  <p:embed/>
                </p:oleObj>
              </mc:Choice>
              <mc:Fallback>
                <p:oleObj name="Equation" r:id="rId9" imgW="3048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99748" y="4854761"/>
                        <a:ext cx="562209" cy="796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749524"/>
              </p:ext>
            </p:extLst>
          </p:nvPr>
        </p:nvGraphicFramePr>
        <p:xfrm>
          <a:off x="5165725" y="1846263"/>
          <a:ext cx="297656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" name="Equation" r:id="rId11" imgW="1384300" imgH="431800" progId="Equation.3">
                  <p:embed/>
                </p:oleObj>
              </mc:Choice>
              <mc:Fallback>
                <p:oleObj name="Equation" r:id="rId11" imgW="13843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65725" y="1846263"/>
                        <a:ext cx="2976563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Curved Connector 39"/>
          <p:cNvCxnSpPr>
            <a:stCxn id="49" idx="1"/>
            <a:endCxn id="25" idx="0"/>
          </p:cNvCxnSpPr>
          <p:nvPr/>
        </p:nvCxnSpPr>
        <p:spPr>
          <a:xfrm rot="10800000" flipV="1">
            <a:off x="5033589" y="2311399"/>
            <a:ext cx="132137" cy="667609"/>
          </a:xfrm>
          <a:prstGeom prst="curvedConnector2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49" idx="3"/>
          </p:cNvCxnSpPr>
          <p:nvPr/>
        </p:nvCxnSpPr>
        <p:spPr>
          <a:xfrm>
            <a:off x="8142288" y="2311400"/>
            <a:ext cx="178794" cy="1339389"/>
          </a:xfrm>
          <a:prstGeom prst="curvedConnector2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83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107576"/>
            <a:ext cx="9144000" cy="1336956"/>
          </a:xfrm>
        </p:spPr>
        <p:txBody>
          <a:bodyPr/>
          <a:lstStyle/>
          <a:p>
            <a:r>
              <a:rPr lang="en-US" dirty="0" smtClean="0"/>
              <a:t>The Gradient of the Error for w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8026" y="3650789"/>
            <a:ext cx="1344638" cy="105890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59360" y="3791843"/>
            <a:ext cx="841016" cy="7767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el-GR" sz="3200" dirty="0" smtClean="0"/>
              <a:t>Σ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429524" y="3950053"/>
            <a:ext cx="392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505882" y="2979009"/>
            <a:ext cx="537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cxnSp>
        <p:nvCxnSpPr>
          <p:cNvPr id="15" name="Straight Connector 14"/>
          <p:cNvCxnSpPr>
            <a:stCxn id="12" idx="3"/>
            <a:endCxn id="11" idx="1"/>
          </p:cNvCxnSpPr>
          <p:nvPr/>
        </p:nvCxnSpPr>
        <p:spPr>
          <a:xfrm flipV="1">
            <a:off x="821710" y="4180240"/>
            <a:ext cx="537650" cy="64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980" y="3650789"/>
            <a:ext cx="1344638" cy="1058902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620314" y="3791843"/>
            <a:ext cx="841016" cy="7767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el-GR" sz="3200" dirty="0" smtClean="0"/>
              <a:t>Σ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4764950" y="2979009"/>
            <a:ext cx="537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cxnSp>
        <p:nvCxnSpPr>
          <p:cNvPr id="26" name="Straight Arrow Connector 25"/>
          <p:cNvCxnSpPr>
            <a:stCxn id="9" idx="3"/>
            <a:endCxn id="24" idx="1"/>
          </p:cNvCxnSpPr>
          <p:nvPr/>
        </p:nvCxnSpPr>
        <p:spPr>
          <a:xfrm>
            <a:off x="4082664" y="4180240"/>
            <a:ext cx="537650" cy="0"/>
          </a:xfrm>
          <a:prstGeom prst="straightConnector1">
            <a:avLst/>
          </a:prstGeom>
          <a:ln w="38100" cmpd="sng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4" idx="3"/>
            <a:endCxn id="23" idx="1"/>
          </p:cNvCxnSpPr>
          <p:nvPr/>
        </p:nvCxnSpPr>
        <p:spPr>
          <a:xfrm>
            <a:off x="5461330" y="4180240"/>
            <a:ext cx="537650" cy="0"/>
          </a:xfrm>
          <a:prstGeom prst="straightConnector1">
            <a:avLst/>
          </a:prstGeom>
          <a:ln w="38100" cmpd="sng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5" idx="2"/>
            <a:endCxn id="24" idx="0"/>
          </p:cNvCxnSpPr>
          <p:nvPr/>
        </p:nvCxnSpPr>
        <p:spPr>
          <a:xfrm>
            <a:off x="5033588" y="3440674"/>
            <a:ext cx="7234" cy="3511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881267" y="3791843"/>
            <a:ext cx="841016" cy="7767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en-US" sz="2000" dirty="0" smtClean="0"/>
              <a:t>Error (P)</a:t>
            </a:r>
            <a:endParaRPr lang="en-US" sz="2000" dirty="0"/>
          </a:p>
        </p:txBody>
      </p:sp>
      <p:cxnSp>
        <p:nvCxnSpPr>
          <p:cNvPr id="33" name="Straight Arrow Connector 32"/>
          <p:cNvCxnSpPr>
            <a:stCxn id="23" idx="3"/>
            <a:endCxn id="32" idx="1"/>
          </p:cNvCxnSpPr>
          <p:nvPr/>
        </p:nvCxnSpPr>
        <p:spPr>
          <a:xfrm>
            <a:off x="7343618" y="4180240"/>
            <a:ext cx="537649" cy="0"/>
          </a:xfrm>
          <a:prstGeom prst="straightConnector1">
            <a:avLst/>
          </a:prstGeom>
          <a:ln w="38100" cmpd="sng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37536" y="3650789"/>
            <a:ext cx="392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27440" y="3684217"/>
            <a:ext cx="392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z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2162600" y="4186240"/>
            <a:ext cx="597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5426515" y="4186905"/>
            <a:ext cx="597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383061"/>
              </p:ext>
            </p:extLst>
          </p:nvPr>
        </p:nvGraphicFramePr>
        <p:xfrm>
          <a:off x="2473325" y="1828800"/>
          <a:ext cx="39338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Equation" r:id="rId5" imgW="1828800" imgH="431800" progId="Equation.3">
                  <p:embed/>
                </p:oleObj>
              </mc:Choice>
              <mc:Fallback>
                <p:oleObj name="Equation" r:id="rId5" imgW="18288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73325" y="1828800"/>
                        <a:ext cx="393382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6409887" y="4866267"/>
            <a:ext cx="1651039" cy="796463"/>
            <a:chOff x="6409887" y="4866267"/>
            <a:chExt cx="1651039" cy="796463"/>
          </a:xfrm>
        </p:grpSpPr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4049452"/>
                </p:ext>
              </p:extLst>
            </p:nvPr>
          </p:nvGraphicFramePr>
          <p:xfrm>
            <a:off x="7601857" y="4877914"/>
            <a:ext cx="459069" cy="773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9" name="Equation" r:id="rId7" imgW="241300" imgH="406400" progId="Equation.3">
                    <p:embed/>
                  </p:oleObj>
                </mc:Choice>
                <mc:Fallback>
                  <p:oleObj name="Equation" r:id="rId7" imgW="241300" imgH="406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601857" y="4877914"/>
                          <a:ext cx="459069" cy="77316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3469130"/>
                </p:ext>
              </p:extLst>
            </p:nvPr>
          </p:nvGraphicFramePr>
          <p:xfrm>
            <a:off x="6409887" y="4866267"/>
            <a:ext cx="515358" cy="796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0" name="Equation" r:id="rId9" imgW="279400" imgH="431800" progId="Equation.3">
                    <p:embed/>
                  </p:oleObj>
                </mc:Choice>
                <mc:Fallback>
                  <p:oleObj name="Equation" r:id="rId9" imgW="279400" imgH="431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409887" y="4866267"/>
                          <a:ext cx="515358" cy="7964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68304"/>
              </p:ext>
            </p:extLst>
          </p:nvPr>
        </p:nvGraphicFramePr>
        <p:xfrm>
          <a:off x="4785859" y="4866036"/>
          <a:ext cx="5175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Equation" r:id="rId11" imgW="279400" imgH="431800" progId="Equation.3">
                  <p:embed/>
                </p:oleObj>
              </mc:Choice>
              <mc:Fallback>
                <p:oleObj name="Equation" r:id="rId11" imgW="2794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85859" y="4866036"/>
                        <a:ext cx="517525" cy="7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Straight Arrow Connector 33"/>
          <p:cNvCxnSpPr>
            <a:stCxn id="11" idx="3"/>
            <a:endCxn id="9" idx="1"/>
          </p:cNvCxnSpPr>
          <p:nvPr/>
        </p:nvCxnSpPr>
        <p:spPr>
          <a:xfrm>
            <a:off x="2200376" y="4180240"/>
            <a:ext cx="537650" cy="0"/>
          </a:xfrm>
          <a:prstGeom prst="straightConnector1">
            <a:avLst/>
          </a:prstGeom>
          <a:ln w="38100" cmpd="sng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2"/>
            <a:endCxn id="11" idx="0"/>
          </p:cNvCxnSpPr>
          <p:nvPr/>
        </p:nvCxnSpPr>
        <p:spPr>
          <a:xfrm>
            <a:off x="1774520" y="3440674"/>
            <a:ext cx="5348" cy="351169"/>
          </a:xfrm>
          <a:prstGeom prst="straightConnector1">
            <a:avLst/>
          </a:prstGeom>
          <a:ln w="38100" cmpd="sng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106148"/>
              </p:ext>
            </p:extLst>
          </p:nvPr>
        </p:nvGraphicFramePr>
        <p:xfrm>
          <a:off x="3186782" y="4877487"/>
          <a:ext cx="478073" cy="774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Equation" r:id="rId13" imgW="266700" imgH="431800" progId="Equation.3">
                  <p:embed/>
                </p:oleObj>
              </mc:Choice>
              <mc:Fallback>
                <p:oleObj name="Equation" r:id="rId13" imgW="2667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86782" y="4877487"/>
                        <a:ext cx="478073" cy="7740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097379"/>
              </p:ext>
            </p:extLst>
          </p:nvPr>
        </p:nvGraphicFramePr>
        <p:xfrm>
          <a:off x="1957388" y="4866036"/>
          <a:ext cx="51435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Equation" r:id="rId15" imgW="279400" imgH="431800" progId="Equation.3">
                  <p:embed/>
                </p:oleObj>
              </mc:Choice>
              <mc:Fallback>
                <p:oleObj name="Equation" r:id="rId15" imgW="2794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57388" y="4866036"/>
                        <a:ext cx="514350" cy="7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Curved Connector 42"/>
          <p:cNvCxnSpPr>
            <a:stCxn id="49" idx="1"/>
            <a:endCxn id="14" idx="0"/>
          </p:cNvCxnSpPr>
          <p:nvPr/>
        </p:nvCxnSpPr>
        <p:spPr>
          <a:xfrm rot="10800000" flipV="1">
            <a:off x="1774521" y="2293937"/>
            <a:ext cx="698805" cy="685072"/>
          </a:xfrm>
          <a:prstGeom prst="curvedConnector2">
            <a:avLst/>
          </a:prstGeom>
          <a:ln>
            <a:solidFill>
              <a:srgbClr val="5F880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endCxn id="32" idx="0"/>
          </p:cNvCxnSpPr>
          <p:nvPr/>
        </p:nvCxnSpPr>
        <p:spPr>
          <a:xfrm>
            <a:off x="6281941" y="2293937"/>
            <a:ext cx="2019834" cy="1497906"/>
          </a:xfrm>
          <a:prstGeom prst="curvedConnector2">
            <a:avLst/>
          </a:prstGeom>
          <a:ln>
            <a:solidFill>
              <a:srgbClr val="5F880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3781371" y="1648237"/>
            <a:ext cx="5143791" cy="4155679"/>
            <a:chOff x="3781371" y="1648237"/>
            <a:chExt cx="5143791" cy="4155679"/>
          </a:xfrm>
        </p:grpSpPr>
        <p:sp>
          <p:nvSpPr>
            <p:cNvPr id="56" name="Rectangle 55"/>
            <p:cNvSpPr/>
            <p:nvPr/>
          </p:nvSpPr>
          <p:spPr>
            <a:xfrm>
              <a:off x="3781371" y="1648237"/>
              <a:ext cx="1007336" cy="1330772"/>
            </a:xfrm>
            <a:prstGeom prst="rect">
              <a:avLst/>
            </a:prstGeom>
            <a:no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753110" y="3378917"/>
              <a:ext cx="3172052" cy="2424999"/>
            </a:xfrm>
            <a:prstGeom prst="rect">
              <a:avLst/>
            </a:prstGeom>
            <a:no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161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Squared Error and Sigmoid Neurons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731657"/>
          </a:xfrm>
        </p:spPr>
        <p:txBody>
          <a:bodyPr/>
          <a:lstStyle/>
          <a:p>
            <a:r>
              <a:rPr lang="en-US" dirty="0" smtClean="0"/>
              <a:t>Here we are doing supervised learning, </a:t>
            </a:r>
            <a:r>
              <a:rPr lang="en-US" sz="2800" b="1" i="1" dirty="0" smtClean="0">
                <a:latin typeface="Times New Roman"/>
                <a:cs typeface="Times New Roman"/>
              </a:rPr>
              <a:t>d</a:t>
            </a:r>
            <a:r>
              <a:rPr lang="en-US" dirty="0" smtClean="0"/>
              <a:t> is the correct output for the input training case.</a:t>
            </a:r>
          </a:p>
          <a:p>
            <a:r>
              <a:rPr lang="en-US" dirty="0" smtClean="0"/>
              <a:t>Squared Error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Sigmoid 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838146"/>
              </p:ext>
            </p:extLst>
          </p:nvPr>
        </p:nvGraphicFramePr>
        <p:xfrm>
          <a:off x="3503381" y="2501891"/>
          <a:ext cx="1921334" cy="1635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Equation" r:id="rId3" imgW="939800" imgH="800100" progId="Equation.3">
                  <p:embed/>
                </p:oleObj>
              </mc:Choice>
              <mc:Fallback>
                <p:oleObj name="Equation" r:id="rId3" imgW="939800" imgH="800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3381" y="2501891"/>
                        <a:ext cx="1921334" cy="1635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652905"/>
              </p:ext>
            </p:extLst>
          </p:nvPr>
        </p:nvGraphicFramePr>
        <p:xfrm>
          <a:off x="3503381" y="4371520"/>
          <a:ext cx="1921334" cy="1704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Equation" r:id="rId5" imgW="901700" imgH="800100" progId="Equation.3">
                  <p:embed/>
                </p:oleObj>
              </mc:Choice>
              <mc:Fallback>
                <p:oleObj name="Equation" r:id="rId5" imgW="901700" imgH="800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3381" y="4371520"/>
                        <a:ext cx="1921334" cy="1704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119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107576"/>
            <a:ext cx="9144000" cy="1336956"/>
          </a:xfrm>
        </p:spPr>
        <p:txBody>
          <a:bodyPr/>
          <a:lstStyle/>
          <a:p>
            <a:r>
              <a:rPr lang="en-US" dirty="0" smtClean="0"/>
              <a:t>The Gradient of the Error for w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8026" y="3650789"/>
            <a:ext cx="1344638" cy="105890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59360" y="3791843"/>
            <a:ext cx="841016" cy="7767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el-GR" sz="3200" dirty="0" smtClean="0"/>
              <a:t>Σ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429524" y="3950053"/>
            <a:ext cx="392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505882" y="2979009"/>
            <a:ext cx="537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cxnSp>
        <p:nvCxnSpPr>
          <p:cNvPr id="15" name="Straight Connector 14"/>
          <p:cNvCxnSpPr>
            <a:stCxn id="12" idx="3"/>
            <a:endCxn id="11" idx="1"/>
          </p:cNvCxnSpPr>
          <p:nvPr/>
        </p:nvCxnSpPr>
        <p:spPr>
          <a:xfrm flipV="1">
            <a:off x="821710" y="4180240"/>
            <a:ext cx="537650" cy="64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2"/>
            <a:endCxn id="11" idx="0"/>
          </p:cNvCxnSpPr>
          <p:nvPr/>
        </p:nvCxnSpPr>
        <p:spPr>
          <a:xfrm>
            <a:off x="1774520" y="3440674"/>
            <a:ext cx="5348" cy="3511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  <a:endCxn id="9" idx="1"/>
          </p:cNvCxnSpPr>
          <p:nvPr/>
        </p:nvCxnSpPr>
        <p:spPr>
          <a:xfrm>
            <a:off x="2200376" y="4180240"/>
            <a:ext cx="5376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980" y="3650789"/>
            <a:ext cx="1344638" cy="1058902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620314" y="3791843"/>
            <a:ext cx="841016" cy="7767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el-GR" sz="3200" dirty="0" smtClean="0"/>
              <a:t>Σ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4764950" y="2979009"/>
            <a:ext cx="537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cxnSp>
        <p:nvCxnSpPr>
          <p:cNvPr id="26" name="Straight Arrow Connector 25"/>
          <p:cNvCxnSpPr>
            <a:stCxn id="25" idx="2"/>
            <a:endCxn id="24" idx="0"/>
          </p:cNvCxnSpPr>
          <p:nvPr/>
        </p:nvCxnSpPr>
        <p:spPr>
          <a:xfrm>
            <a:off x="5033588" y="3440674"/>
            <a:ext cx="7234" cy="351169"/>
          </a:xfrm>
          <a:prstGeom prst="straightConnector1">
            <a:avLst/>
          </a:prstGeom>
          <a:ln w="38100" cmpd="sng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4" idx="3"/>
            <a:endCxn id="23" idx="1"/>
          </p:cNvCxnSpPr>
          <p:nvPr/>
        </p:nvCxnSpPr>
        <p:spPr>
          <a:xfrm>
            <a:off x="5461330" y="4180240"/>
            <a:ext cx="537650" cy="0"/>
          </a:xfrm>
          <a:prstGeom prst="straightConnector1">
            <a:avLst/>
          </a:prstGeom>
          <a:ln w="38100" cmpd="sng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  <a:endCxn id="24" idx="1"/>
          </p:cNvCxnSpPr>
          <p:nvPr/>
        </p:nvCxnSpPr>
        <p:spPr>
          <a:xfrm>
            <a:off x="4082664" y="4180240"/>
            <a:ext cx="5376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881267" y="3791843"/>
            <a:ext cx="841016" cy="7767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en-US" sz="2000" dirty="0" smtClean="0"/>
              <a:t>Error (P)</a:t>
            </a:r>
            <a:endParaRPr lang="en-US" sz="2000" dirty="0"/>
          </a:p>
        </p:txBody>
      </p:sp>
      <p:cxnSp>
        <p:nvCxnSpPr>
          <p:cNvPr id="33" name="Straight Arrow Connector 32"/>
          <p:cNvCxnSpPr>
            <a:stCxn id="23" idx="3"/>
            <a:endCxn id="32" idx="1"/>
          </p:cNvCxnSpPr>
          <p:nvPr/>
        </p:nvCxnSpPr>
        <p:spPr>
          <a:xfrm>
            <a:off x="7343618" y="4180240"/>
            <a:ext cx="537649" cy="0"/>
          </a:xfrm>
          <a:prstGeom prst="straightConnector1">
            <a:avLst/>
          </a:prstGeom>
          <a:ln w="38100" cmpd="sng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37536" y="3650789"/>
            <a:ext cx="392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27440" y="3684217"/>
            <a:ext cx="392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z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2162600" y="4186240"/>
            <a:ext cx="597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5426515" y="4186905"/>
            <a:ext cx="597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133243"/>
              </p:ext>
            </p:extLst>
          </p:nvPr>
        </p:nvGraphicFramePr>
        <p:xfrm>
          <a:off x="3295962" y="1846263"/>
          <a:ext cx="540861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" name="Equation" r:id="rId5" imgW="2514600" imgH="431800" progId="Equation.3">
                  <p:embed/>
                </p:oleObj>
              </mc:Choice>
              <mc:Fallback>
                <p:oleObj name="Equation" r:id="rId5" imgW="25146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95962" y="1846263"/>
                        <a:ext cx="5408613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832427"/>
              </p:ext>
            </p:extLst>
          </p:nvPr>
        </p:nvGraphicFramePr>
        <p:xfrm>
          <a:off x="7096125" y="4854575"/>
          <a:ext cx="14732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" name="Equation" r:id="rId7" imgW="774700" imgH="406400" progId="Equation.3">
                  <p:embed/>
                </p:oleObj>
              </mc:Choice>
              <mc:Fallback>
                <p:oleObj name="Equation" r:id="rId7" imgW="7747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96125" y="4854575"/>
                        <a:ext cx="1473200" cy="773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177104"/>
              </p:ext>
            </p:extLst>
          </p:nvPr>
        </p:nvGraphicFramePr>
        <p:xfrm>
          <a:off x="5895975" y="5762625"/>
          <a:ext cx="154305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" name="Equation" r:id="rId9" imgW="838200" imgH="431800" progId="Equation.3">
                  <p:embed/>
                </p:oleObj>
              </mc:Choice>
              <mc:Fallback>
                <p:oleObj name="Equation" r:id="rId9" imgW="838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95975" y="5762625"/>
                        <a:ext cx="1543050" cy="79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6668"/>
              </p:ext>
            </p:extLst>
          </p:nvPr>
        </p:nvGraphicFramePr>
        <p:xfrm>
          <a:off x="5000625" y="4854575"/>
          <a:ext cx="9620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" name="Equation" r:id="rId11" imgW="520700" imgH="431800" progId="Equation.3">
                  <p:embed/>
                </p:oleObj>
              </mc:Choice>
              <mc:Fallback>
                <p:oleObj name="Equation" r:id="rId11" imgW="5207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00625" y="4854575"/>
                        <a:ext cx="962025" cy="7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439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107576"/>
            <a:ext cx="9144000" cy="1336956"/>
          </a:xfrm>
        </p:spPr>
        <p:txBody>
          <a:bodyPr/>
          <a:lstStyle/>
          <a:p>
            <a:r>
              <a:rPr lang="en-US" dirty="0" smtClean="0"/>
              <a:t>The Gradient of the Error for w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52827"/>
              </p:ext>
            </p:extLst>
          </p:nvPr>
        </p:nvGraphicFramePr>
        <p:xfrm>
          <a:off x="889000" y="1828800"/>
          <a:ext cx="76485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2" name="Equation" r:id="rId4" imgW="3556000" imgH="431800" progId="Equation.3">
                  <p:embed/>
                </p:oleObj>
              </mc:Choice>
              <mc:Fallback>
                <p:oleObj name="Equation" r:id="rId4" imgW="35560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9000" y="1828800"/>
                        <a:ext cx="764857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551333"/>
              </p:ext>
            </p:extLst>
          </p:nvPr>
        </p:nvGraphicFramePr>
        <p:xfrm>
          <a:off x="4516438" y="4865688"/>
          <a:ext cx="105886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3" name="Equation" r:id="rId6" imgW="571500" imgH="431800" progId="Equation.3">
                  <p:embed/>
                </p:oleObj>
              </mc:Choice>
              <mc:Fallback>
                <p:oleObj name="Equation" r:id="rId6" imgW="5715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16438" y="4865688"/>
                        <a:ext cx="1058862" cy="7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29524" y="2979009"/>
            <a:ext cx="8292759" cy="1730682"/>
            <a:chOff x="429524" y="2979009"/>
            <a:chExt cx="8292759" cy="173068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38026" y="3650789"/>
              <a:ext cx="1344638" cy="1058902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359360" y="3791843"/>
              <a:ext cx="841016" cy="77679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 anchorCtr="0"/>
            <a:lstStyle/>
            <a:p>
              <a:pPr algn="ctr"/>
              <a:r>
                <a:rPr lang="el-GR" sz="3200" dirty="0" smtClean="0"/>
                <a:t>Σ</a:t>
              </a:r>
              <a:endParaRPr lang="en-US" sz="3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9524" y="3950053"/>
              <a:ext cx="392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x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05882" y="2979009"/>
              <a:ext cx="537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cxnSp>
          <p:nvCxnSpPr>
            <p:cNvPr id="15" name="Straight Connector 14"/>
            <p:cNvCxnSpPr>
              <a:stCxn id="12" idx="3"/>
              <a:endCxn id="11" idx="1"/>
            </p:cNvCxnSpPr>
            <p:nvPr/>
          </p:nvCxnSpPr>
          <p:spPr>
            <a:xfrm flipV="1">
              <a:off x="821710" y="4180240"/>
              <a:ext cx="537650" cy="646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98980" y="3650789"/>
              <a:ext cx="1344638" cy="1058902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4620314" y="3791843"/>
              <a:ext cx="841016" cy="77679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 anchorCtr="0"/>
            <a:lstStyle/>
            <a:p>
              <a:pPr algn="ctr"/>
              <a:r>
                <a:rPr lang="el-GR" sz="3200" dirty="0" smtClean="0"/>
                <a:t>Σ</a:t>
              </a:r>
              <a:endParaRPr lang="en-US" sz="3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64950" y="2979009"/>
              <a:ext cx="537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</a:t>
              </a:r>
              <a:r>
                <a:rPr lang="en-US" sz="2400" baseline="-25000" dirty="0" smtClean="0"/>
                <a:t>2</a:t>
              </a:r>
              <a:endParaRPr lang="en-US" sz="2400" baseline="-25000" dirty="0"/>
            </a:p>
          </p:txBody>
        </p:sp>
        <p:cxnSp>
          <p:nvCxnSpPr>
            <p:cNvPr id="26" name="Straight Arrow Connector 25"/>
            <p:cNvCxnSpPr>
              <a:stCxn id="9" idx="3"/>
              <a:endCxn id="24" idx="1"/>
            </p:cNvCxnSpPr>
            <p:nvPr/>
          </p:nvCxnSpPr>
          <p:spPr>
            <a:xfrm>
              <a:off x="4082664" y="4180240"/>
              <a:ext cx="537650" cy="0"/>
            </a:xfrm>
            <a:prstGeom prst="straightConnector1">
              <a:avLst/>
            </a:prstGeom>
            <a:ln w="38100" cmpd="sng">
              <a:solidFill>
                <a:srgbClr val="5F880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4" idx="3"/>
              <a:endCxn id="23" idx="1"/>
            </p:cNvCxnSpPr>
            <p:nvPr/>
          </p:nvCxnSpPr>
          <p:spPr>
            <a:xfrm>
              <a:off x="5461330" y="4180240"/>
              <a:ext cx="537650" cy="0"/>
            </a:xfrm>
            <a:prstGeom prst="straightConnector1">
              <a:avLst/>
            </a:prstGeom>
            <a:ln w="38100" cmpd="sng">
              <a:solidFill>
                <a:srgbClr val="5F880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5" idx="2"/>
              <a:endCxn id="24" idx="0"/>
            </p:cNvCxnSpPr>
            <p:nvPr/>
          </p:nvCxnSpPr>
          <p:spPr>
            <a:xfrm>
              <a:off x="5033588" y="3440674"/>
              <a:ext cx="7234" cy="3511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7881267" y="3791843"/>
              <a:ext cx="841016" cy="77679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 anchorCtr="0"/>
            <a:lstStyle/>
            <a:p>
              <a:pPr algn="ctr"/>
              <a:r>
                <a:rPr lang="en-US" sz="2000" dirty="0" smtClean="0"/>
                <a:t>Error (P)</a:t>
              </a:r>
              <a:endParaRPr lang="en-US" sz="2000" dirty="0"/>
            </a:p>
          </p:txBody>
        </p:sp>
        <p:cxnSp>
          <p:nvCxnSpPr>
            <p:cNvPr id="33" name="Straight Arrow Connector 32"/>
            <p:cNvCxnSpPr>
              <a:stCxn id="23" idx="3"/>
              <a:endCxn id="32" idx="1"/>
            </p:cNvCxnSpPr>
            <p:nvPr/>
          </p:nvCxnSpPr>
          <p:spPr>
            <a:xfrm>
              <a:off x="7343618" y="4180240"/>
              <a:ext cx="537649" cy="0"/>
            </a:xfrm>
            <a:prstGeom prst="straightConnector1">
              <a:avLst/>
            </a:prstGeom>
            <a:ln w="38100" cmpd="sng">
              <a:solidFill>
                <a:srgbClr val="5F880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137536" y="3650789"/>
              <a:ext cx="392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427440" y="3684217"/>
              <a:ext cx="392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z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62600" y="4186240"/>
              <a:ext cx="597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26515" y="4186905"/>
              <a:ext cx="597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</a:t>
              </a:r>
              <a:r>
                <a:rPr lang="en-US" sz="2400" baseline="-25000" dirty="0" smtClean="0"/>
                <a:t>2</a:t>
              </a:r>
              <a:endParaRPr lang="en-US" sz="2400" baseline="-25000" dirty="0"/>
            </a:p>
          </p:txBody>
        </p:sp>
        <p:cxnSp>
          <p:nvCxnSpPr>
            <p:cNvPr id="34" name="Straight Arrow Connector 33"/>
            <p:cNvCxnSpPr>
              <a:stCxn id="11" idx="3"/>
              <a:endCxn id="9" idx="1"/>
            </p:cNvCxnSpPr>
            <p:nvPr/>
          </p:nvCxnSpPr>
          <p:spPr>
            <a:xfrm>
              <a:off x="2200376" y="4180240"/>
              <a:ext cx="537650" cy="0"/>
            </a:xfrm>
            <a:prstGeom prst="straightConnector1">
              <a:avLst/>
            </a:prstGeom>
            <a:ln w="38100" cmpd="sng">
              <a:solidFill>
                <a:srgbClr val="5F880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4" idx="2"/>
              <a:endCxn id="11" idx="0"/>
            </p:cNvCxnSpPr>
            <p:nvPr/>
          </p:nvCxnSpPr>
          <p:spPr>
            <a:xfrm>
              <a:off x="1774520" y="3440674"/>
              <a:ext cx="5348" cy="351169"/>
            </a:xfrm>
            <a:prstGeom prst="straightConnector1">
              <a:avLst/>
            </a:prstGeom>
            <a:ln w="38100" cmpd="sng">
              <a:solidFill>
                <a:srgbClr val="5F880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517220"/>
              </p:ext>
            </p:extLst>
          </p:nvPr>
        </p:nvGraphicFramePr>
        <p:xfrm>
          <a:off x="2660650" y="5782359"/>
          <a:ext cx="15303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4" name="Equation" r:id="rId9" imgW="850900" imgH="431800" progId="Equation.3">
                  <p:embed/>
                </p:oleObj>
              </mc:Choice>
              <mc:Fallback>
                <p:oleObj name="Equation" r:id="rId9" imgW="8509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60650" y="5782359"/>
                        <a:ext cx="153035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977623"/>
              </p:ext>
            </p:extLst>
          </p:nvPr>
        </p:nvGraphicFramePr>
        <p:xfrm>
          <a:off x="1747838" y="4865688"/>
          <a:ext cx="935037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5" name="Equation" r:id="rId11" imgW="508000" imgH="431800" progId="Equation.3">
                  <p:embed/>
                </p:oleObj>
              </mc:Choice>
              <mc:Fallback>
                <p:oleObj name="Equation" r:id="rId11" imgW="5080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47838" y="4865688"/>
                        <a:ext cx="935037" cy="7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030671"/>
              </p:ext>
            </p:extLst>
          </p:nvPr>
        </p:nvGraphicFramePr>
        <p:xfrm>
          <a:off x="7096125" y="4854575"/>
          <a:ext cx="14732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6" name="Equation" r:id="rId13" imgW="774700" imgH="406400" progId="Equation.3">
                  <p:embed/>
                </p:oleObj>
              </mc:Choice>
              <mc:Fallback>
                <p:oleObj name="Equation" r:id="rId13" imgW="7747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096125" y="4854575"/>
                        <a:ext cx="1473200" cy="773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897753"/>
              </p:ext>
            </p:extLst>
          </p:nvPr>
        </p:nvGraphicFramePr>
        <p:xfrm>
          <a:off x="5895975" y="5772040"/>
          <a:ext cx="154305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7" name="Equation" r:id="rId15" imgW="838200" imgH="431800" progId="Equation.3">
                  <p:embed/>
                </p:oleObj>
              </mc:Choice>
              <mc:Fallback>
                <p:oleObj name="Equation" r:id="rId15" imgW="838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895975" y="5772040"/>
                        <a:ext cx="1543050" cy="79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679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 through the training examples:</a:t>
            </a:r>
          </a:p>
          <a:p>
            <a:pPr lvl="1"/>
            <a:r>
              <a:rPr lang="en-US" dirty="0" smtClean="0"/>
              <a:t>Perform forward propagation to compute the outputs of each neuron (</a:t>
            </a:r>
            <a:r>
              <a:rPr lang="en-US" dirty="0" err="1" smtClean="0"/>
              <a:t>x,y,z</a:t>
            </a:r>
            <a:r>
              <a:rPr lang="en-US" dirty="0" smtClean="0"/>
              <a:t> in previous examples).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34925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Work backwards to update the weights (w</a:t>
            </a:r>
            <a:r>
              <a:rPr lang="en-US" baseline="-25000" dirty="0" smtClean="0"/>
              <a:t>1</a:t>
            </a:r>
            <a:r>
              <a:rPr lang="en-US" dirty="0" smtClean="0"/>
              <a:t>, w</a:t>
            </a:r>
            <a:r>
              <a:rPr lang="en-US" baseline="-25000" dirty="0" smtClean="0"/>
              <a:t>2</a:t>
            </a:r>
            <a:r>
              <a:rPr lang="en-US" dirty="0" smtClean="0"/>
              <a:t> in previous examples).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961609" y="2635789"/>
            <a:ext cx="7997888" cy="1432709"/>
            <a:chOff x="429524" y="2635789"/>
            <a:chExt cx="8292759" cy="1730682"/>
          </a:xfrm>
        </p:grpSpPr>
        <p:grpSp>
          <p:nvGrpSpPr>
            <p:cNvPr id="21" name="Group 20"/>
            <p:cNvGrpSpPr/>
            <p:nvPr/>
          </p:nvGrpSpPr>
          <p:grpSpPr>
            <a:xfrm>
              <a:off x="429524" y="2635789"/>
              <a:ext cx="8292759" cy="1730682"/>
              <a:chOff x="429524" y="2979009"/>
              <a:chExt cx="8292759" cy="1730682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026" y="3650789"/>
                <a:ext cx="1344638" cy="1058902"/>
              </a:xfrm>
              <a:prstGeom prst="rect">
                <a:avLst/>
              </a:prstGeom>
            </p:spPr>
          </p:pic>
          <p:sp>
            <p:nvSpPr>
              <p:cNvPr id="23" name="Rectangle 22"/>
              <p:cNvSpPr/>
              <p:nvPr/>
            </p:nvSpPr>
            <p:spPr>
              <a:xfrm>
                <a:off x="1359360" y="3791843"/>
                <a:ext cx="841016" cy="77679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 anchorCtr="0"/>
              <a:lstStyle/>
              <a:p>
                <a:pPr algn="ctr"/>
                <a:r>
                  <a:rPr lang="el-GR" sz="3200" dirty="0" smtClean="0"/>
                  <a:t>Σ</a:t>
                </a:r>
                <a:endParaRPr lang="en-US" sz="32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29524" y="3950053"/>
                <a:ext cx="392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x</a:t>
                </a:r>
                <a:endParaRPr lang="en-US" sz="24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505882" y="2979009"/>
                <a:ext cx="5372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w</a:t>
                </a:r>
                <a:r>
                  <a:rPr lang="en-US" sz="2400" baseline="-25000" dirty="0" smtClean="0"/>
                  <a:t>1</a:t>
                </a:r>
                <a:endParaRPr lang="en-US" sz="2400" baseline="-25000" dirty="0"/>
              </a:p>
            </p:txBody>
          </p:sp>
          <p:cxnSp>
            <p:nvCxnSpPr>
              <p:cNvPr id="26" name="Straight Connector 25"/>
              <p:cNvCxnSpPr>
                <a:stCxn id="24" idx="3"/>
                <a:endCxn id="23" idx="1"/>
              </p:cNvCxnSpPr>
              <p:nvPr/>
            </p:nvCxnSpPr>
            <p:spPr>
              <a:xfrm flipV="1">
                <a:off x="821710" y="4180240"/>
                <a:ext cx="537650" cy="646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98980" y="3650789"/>
                <a:ext cx="1344638" cy="1058902"/>
              </a:xfrm>
              <a:prstGeom prst="rect">
                <a:avLst/>
              </a:prstGeom>
            </p:spPr>
          </p:pic>
          <p:sp>
            <p:nvSpPr>
              <p:cNvPr id="28" name="Rectangle 27"/>
              <p:cNvSpPr/>
              <p:nvPr/>
            </p:nvSpPr>
            <p:spPr>
              <a:xfrm>
                <a:off x="4620314" y="3791843"/>
                <a:ext cx="841016" cy="77679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 anchorCtr="0"/>
              <a:lstStyle/>
              <a:p>
                <a:pPr algn="ctr"/>
                <a:r>
                  <a:rPr lang="el-GR" sz="3200" dirty="0" smtClean="0"/>
                  <a:t>Σ</a:t>
                </a:r>
                <a:endParaRPr lang="en-US" sz="32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764950" y="2979009"/>
                <a:ext cx="5372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w</a:t>
                </a:r>
                <a:r>
                  <a:rPr lang="en-US" sz="2400" baseline="-25000" dirty="0" smtClean="0"/>
                  <a:t>2</a:t>
                </a:r>
                <a:endParaRPr lang="en-US" sz="2400" baseline="-25000" dirty="0"/>
              </a:p>
            </p:txBody>
          </p:sp>
          <p:cxnSp>
            <p:nvCxnSpPr>
              <p:cNvPr id="32" name="Straight Arrow Connector 31"/>
              <p:cNvCxnSpPr>
                <a:stCxn id="29" idx="2"/>
                <a:endCxn id="28" idx="0"/>
              </p:cNvCxnSpPr>
              <p:nvPr/>
            </p:nvCxnSpPr>
            <p:spPr>
              <a:xfrm>
                <a:off x="5033588" y="3440674"/>
                <a:ext cx="7234" cy="35116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7881267" y="3791843"/>
                <a:ext cx="841016" cy="77679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 anchorCtr="0"/>
              <a:lstStyle/>
              <a:p>
                <a:pPr algn="ctr"/>
                <a:r>
                  <a:rPr lang="en-US" sz="2000" dirty="0" smtClean="0"/>
                  <a:t>Error (P)</a:t>
                </a:r>
                <a:endParaRPr lang="en-US" sz="2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137536" y="3650789"/>
                <a:ext cx="392186" cy="557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/>
                    </a:solidFill>
                  </a:rPr>
                  <a:t>y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427440" y="3684217"/>
                <a:ext cx="392186" cy="557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6"/>
                    </a:solidFill>
                  </a:rPr>
                  <a:t>z</a:t>
                </a:r>
                <a:endParaRPr lang="en-US" sz="2400" dirty="0">
                  <a:solidFill>
                    <a:schemeClr val="accent6"/>
                  </a:solidFill>
                </a:endParaRPr>
              </a:p>
            </p:txBody>
          </p:sp>
        </p:grpSp>
        <p:cxnSp>
          <p:nvCxnSpPr>
            <p:cNvPr id="41" name="Straight Connector 40"/>
            <p:cNvCxnSpPr>
              <a:stCxn id="25" idx="2"/>
              <a:endCxn id="23" idx="0"/>
            </p:cNvCxnSpPr>
            <p:nvPr/>
          </p:nvCxnSpPr>
          <p:spPr>
            <a:xfrm>
              <a:off x="1774520" y="3097454"/>
              <a:ext cx="5348" cy="351169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endCxn id="22" idx="1"/>
            </p:cNvCxnSpPr>
            <p:nvPr/>
          </p:nvCxnSpPr>
          <p:spPr>
            <a:xfrm>
              <a:off x="2162600" y="3837020"/>
              <a:ext cx="575426" cy="0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082664" y="3843685"/>
              <a:ext cx="537650" cy="1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28" idx="3"/>
              <a:endCxn id="27" idx="1"/>
            </p:cNvCxnSpPr>
            <p:nvPr/>
          </p:nvCxnSpPr>
          <p:spPr>
            <a:xfrm>
              <a:off x="5461330" y="3837020"/>
              <a:ext cx="537650" cy="0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27" idx="3"/>
              <a:endCxn id="33" idx="1"/>
            </p:cNvCxnSpPr>
            <p:nvPr/>
          </p:nvCxnSpPr>
          <p:spPr>
            <a:xfrm>
              <a:off x="7343618" y="3837020"/>
              <a:ext cx="537649" cy="0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2296477" y="5193622"/>
            <a:ext cx="3105348" cy="659718"/>
            <a:chOff x="2296477" y="5193622"/>
            <a:chExt cx="3105348" cy="659718"/>
          </a:xfrm>
        </p:grpSpPr>
        <p:graphicFrame>
          <p:nvGraphicFramePr>
            <p:cNvPr id="79" name="Object 7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9846405"/>
                </p:ext>
              </p:extLst>
            </p:nvPr>
          </p:nvGraphicFramePr>
          <p:xfrm>
            <a:off x="4902702" y="5193622"/>
            <a:ext cx="499123" cy="6597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9" name="Equation" r:id="rId5" imgW="279400" imgH="431800" progId="Equation.3">
                    <p:embed/>
                  </p:oleObj>
                </mc:Choice>
                <mc:Fallback>
                  <p:oleObj name="Equation" r:id="rId5" imgW="279400" imgH="431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02702" y="5193622"/>
                          <a:ext cx="499123" cy="65971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" name="Object 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4752713"/>
                </p:ext>
              </p:extLst>
            </p:nvPr>
          </p:nvGraphicFramePr>
          <p:xfrm>
            <a:off x="3638611" y="5203101"/>
            <a:ext cx="461074" cy="6407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0" name="Equation" r:id="rId7" imgW="266700" imgH="431800" progId="Equation.3">
                    <p:embed/>
                  </p:oleObj>
                </mc:Choice>
                <mc:Fallback>
                  <p:oleObj name="Equation" r:id="rId7" imgW="266700" imgH="431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638611" y="5203101"/>
                          <a:ext cx="461074" cy="64075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" name="Object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0145311"/>
                </p:ext>
              </p:extLst>
            </p:nvPr>
          </p:nvGraphicFramePr>
          <p:xfrm>
            <a:off x="2296477" y="5193622"/>
            <a:ext cx="496061" cy="6597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" name="Equation" r:id="rId9" imgW="279400" imgH="431800" progId="Equation.3">
                    <p:embed/>
                  </p:oleObj>
                </mc:Choice>
                <mc:Fallback>
                  <p:oleObj name="Equation" r:id="rId9" imgW="279400" imgH="431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296477" y="5193622"/>
                          <a:ext cx="496061" cy="65971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5"/>
          <p:cNvGrpSpPr/>
          <p:nvPr/>
        </p:nvGrpSpPr>
        <p:grpSpPr>
          <a:xfrm>
            <a:off x="6762442" y="5193813"/>
            <a:ext cx="1385944" cy="659335"/>
            <a:chOff x="6762442" y="5193813"/>
            <a:chExt cx="1385944" cy="659335"/>
          </a:xfrm>
        </p:grpSpPr>
        <p:graphicFrame>
          <p:nvGraphicFramePr>
            <p:cNvPr id="77" name="Object 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8714159"/>
                </p:ext>
              </p:extLst>
            </p:nvPr>
          </p:nvGraphicFramePr>
          <p:xfrm>
            <a:off x="7705640" y="5203455"/>
            <a:ext cx="442746" cy="6400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2" name="Equation" r:id="rId11" imgW="241300" imgH="406400" progId="Equation.3">
                    <p:embed/>
                  </p:oleObj>
                </mc:Choice>
                <mc:Fallback>
                  <p:oleObj name="Equation" r:id="rId11" imgW="241300" imgH="406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705640" y="5203455"/>
                          <a:ext cx="442746" cy="64005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" name="Object 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6842017"/>
                </p:ext>
              </p:extLst>
            </p:nvPr>
          </p:nvGraphicFramePr>
          <p:xfrm>
            <a:off x="6762442" y="5193813"/>
            <a:ext cx="497033" cy="659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3" name="Equation" r:id="rId13" imgW="279400" imgH="431800" progId="Equation.3">
                    <p:embed/>
                  </p:oleObj>
                </mc:Choice>
                <mc:Fallback>
                  <p:oleObj name="Equation" r:id="rId13" imgW="279400" imgH="431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762442" y="5193813"/>
                          <a:ext cx="497033" cy="6593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8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202171"/>
              </p:ext>
            </p:extLst>
          </p:nvPr>
        </p:nvGraphicFramePr>
        <p:xfrm>
          <a:off x="5486085" y="5205158"/>
          <a:ext cx="542218" cy="636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" name="Equation" r:id="rId15" imgW="304800" imgH="431800" progId="Equation.3">
                  <p:embed/>
                </p:oleObj>
              </mc:Choice>
              <mc:Fallback>
                <p:oleObj name="Equation" r:id="rId15" imgW="3048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486085" y="5205158"/>
                        <a:ext cx="542218" cy="6366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961609" y="4675899"/>
            <a:ext cx="7997888" cy="2063385"/>
            <a:chOff x="961609" y="4675899"/>
            <a:chExt cx="7997888" cy="2063385"/>
          </a:xfrm>
        </p:grpSpPr>
        <p:grpSp>
          <p:nvGrpSpPr>
            <p:cNvPr id="57" name="Group 56"/>
            <p:cNvGrpSpPr/>
            <p:nvPr/>
          </p:nvGrpSpPr>
          <p:grpSpPr>
            <a:xfrm>
              <a:off x="961609" y="5862694"/>
              <a:ext cx="7997888" cy="876590"/>
              <a:chOff x="429524" y="3650789"/>
              <a:chExt cx="8292759" cy="1058902"/>
            </a:xfrm>
          </p:grpSpPr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026" y="3650789"/>
                <a:ext cx="1344638" cy="1058902"/>
              </a:xfrm>
              <a:prstGeom prst="rect">
                <a:avLst/>
              </a:prstGeom>
            </p:spPr>
          </p:pic>
          <p:sp>
            <p:nvSpPr>
              <p:cNvPr id="59" name="Rectangle 58"/>
              <p:cNvSpPr/>
              <p:nvPr/>
            </p:nvSpPr>
            <p:spPr>
              <a:xfrm>
                <a:off x="1359360" y="3791843"/>
                <a:ext cx="841016" cy="77679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 anchorCtr="0"/>
              <a:lstStyle/>
              <a:p>
                <a:pPr algn="ctr"/>
                <a:r>
                  <a:rPr lang="el-GR" sz="3200" dirty="0" smtClean="0"/>
                  <a:t>Σ</a:t>
                </a:r>
                <a:endParaRPr lang="en-US" sz="32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29524" y="3950053"/>
                <a:ext cx="392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x</a:t>
                </a:r>
                <a:endParaRPr lang="en-US" sz="2400" dirty="0"/>
              </a:p>
            </p:txBody>
          </p:sp>
          <p:cxnSp>
            <p:nvCxnSpPr>
              <p:cNvPr id="62" name="Straight Connector 61"/>
              <p:cNvCxnSpPr>
                <a:stCxn id="60" idx="3"/>
                <a:endCxn id="59" idx="1"/>
              </p:cNvCxnSpPr>
              <p:nvPr/>
            </p:nvCxnSpPr>
            <p:spPr>
              <a:xfrm flipV="1">
                <a:off x="821710" y="4180240"/>
                <a:ext cx="537650" cy="646"/>
              </a:xfrm>
              <a:prstGeom prst="line">
                <a:avLst/>
              </a:prstGeom>
              <a:ln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98980" y="3650789"/>
                <a:ext cx="1344638" cy="1058902"/>
              </a:xfrm>
              <a:prstGeom prst="rect">
                <a:avLst/>
              </a:prstGeom>
            </p:spPr>
          </p:pic>
          <p:sp>
            <p:nvSpPr>
              <p:cNvPr id="64" name="Rectangle 63"/>
              <p:cNvSpPr/>
              <p:nvPr/>
            </p:nvSpPr>
            <p:spPr>
              <a:xfrm>
                <a:off x="4620314" y="3791843"/>
                <a:ext cx="841016" cy="77679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 anchorCtr="0"/>
              <a:lstStyle/>
              <a:p>
                <a:pPr algn="ctr"/>
                <a:r>
                  <a:rPr lang="el-GR" sz="3200" dirty="0" smtClean="0"/>
                  <a:t>Σ</a:t>
                </a:r>
                <a:endParaRPr lang="en-US" sz="3200" dirty="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881267" y="3791843"/>
                <a:ext cx="841016" cy="77679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 anchorCtr="0"/>
              <a:lstStyle/>
              <a:p>
                <a:pPr algn="ctr"/>
                <a:r>
                  <a:rPr lang="en-US" sz="2000" dirty="0" smtClean="0"/>
                  <a:t>Error (P)</a:t>
                </a:r>
                <a:endParaRPr lang="en-US" sz="20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7427440" y="3684217"/>
                <a:ext cx="392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162600" y="4186240"/>
                <a:ext cx="5976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p</a:t>
                </a:r>
                <a:r>
                  <a:rPr lang="en-US" sz="2400" baseline="-25000" dirty="0" smtClean="0"/>
                  <a:t>1</a:t>
                </a:r>
                <a:endParaRPr lang="en-US" sz="2400" baseline="-25000" dirty="0"/>
              </a:p>
            </p:txBody>
          </p:sp>
        </p:grpSp>
        <p:cxnSp>
          <p:nvCxnSpPr>
            <p:cNvPr id="82" name="Straight Connector 81"/>
            <p:cNvCxnSpPr>
              <a:stCxn id="69" idx="1"/>
              <a:endCxn id="63" idx="3"/>
            </p:cNvCxnSpPr>
            <p:nvPr/>
          </p:nvCxnSpPr>
          <p:spPr>
            <a:xfrm flipH="1">
              <a:off x="7629854" y="6300989"/>
              <a:ext cx="518531" cy="0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63" idx="1"/>
              <a:endCxn id="64" idx="3"/>
            </p:cNvCxnSpPr>
            <p:nvPr/>
          </p:nvCxnSpPr>
          <p:spPr>
            <a:xfrm flipH="1">
              <a:off x="5814496" y="6300989"/>
              <a:ext cx="518532" cy="0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64" idx="1"/>
              <a:endCxn id="58" idx="3"/>
            </p:cNvCxnSpPr>
            <p:nvPr/>
          </p:nvCxnSpPr>
          <p:spPr>
            <a:xfrm flipH="1">
              <a:off x="4484852" y="6300989"/>
              <a:ext cx="518532" cy="0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5792813" y="6304260"/>
              <a:ext cx="576384" cy="382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</a:t>
              </a:r>
              <a:r>
                <a:rPr lang="en-US" sz="2400" baseline="-25000" dirty="0" smtClean="0"/>
                <a:t>2</a:t>
              </a:r>
              <a:endParaRPr lang="en-US" sz="2400" baseline="-25000" dirty="0"/>
            </a:p>
          </p:txBody>
        </p:sp>
        <p:cxnSp>
          <p:nvCxnSpPr>
            <p:cNvPr id="97" name="Straight Connector 96"/>
            <p:cNvCxnSpPr>
              <a:stCxn id="58" idx="1"/>
              <a:endCxn id="59" idx="3"/>
            </p:cNvCxnSpPr>
            <p:nvPr/>
          </p:nvCxnSpPr>
          <p:spPr>
            <a:xfrm flipH="1">
              <a:off x="2669494" y="6300989"/>
              <a:ext cx="518532" cy="0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64" idx="0"/>
              <a:endCxn id="110" idx="2"/>
            </p:cNvCxnSpPr>
            <p:nvPr/>
          </p:nvCxnSpPr>
          <p:spPr>
            <a:xfrm flipV="1">
              <a:off x="5408940" y="5137564"/>
              <a:ext cx="10391" cy="841899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59" idx="0"/>
              <a:endCxn id="109" idx="2"/>
            </p:cNvCxnSpPr>
            <p:nvPr/>
          </p:nvCxnSpPr>
          <p:spPr>
            <a:xfrm flipH="1" flipV="1">
              <a:off x="2258984" y="5137564"/>
              <a:ext cx="4954" cy="841899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1911798" y="4675899"/>
              <a:ext cx="6943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W</a:t>
              </a:r>
              <a:r>
                <a:rPr lang="en-US" sz="2400" baseline="-25000" dirty="0" smtClean="0">
                  <a:solidFill>
                    <a:srgbClr val="C00000"/>
                  </a:solidFill>
                </a:rPr>
                <a:t>1</a:t>
              </a:r>
              <a:r>
                <a:rPr lang="en-US" sz="2400" dirty="0" smtClean="0">
                  <a:solidFill>
                    <a:srgbClr val="C00000"/>
                  </a:solidFill>
                </a:rPr>
                <a:t>’</a:t>
              </a:r>
              <a:endParaRPr lang="en-US" sz="2400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072145" y="4675899"/>
              <a:ext cx="6943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W</a:t>
              </a:r>
              <a:r>
                <a:rPr lang="en-US" sz="2400" baseline="-25000" dirty="0" smtClean="0">
                  <a:solidFill>
                    <a:srgbClr val="C00000"/>
                  </a:solidFill>
                </a:rPr>
                <a:t>2</a:t>
              </a:r>
              <a:r>
                <a:rPr lang="en-US" sz="2400" dirty="0" smtClean="0">
                  <a:solidFill>
                    <a:srgbClr val="C00000"/>
                  </a:solidFill>
                </a:rPr>
                <a:t>’</a:t>
              </a:r>
              <a:endParaRPr lang="en-US" sz="2400" baseline="-25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946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Architectures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7329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By the late 1900s it was known that neural networks could approximate almost any function.</a:t>
            </a:r>
          </a:p>
          <a:p>
            <a:pPr lvl="1"/>
            <a:r>
              <a:rPr lang="en-US" dirty="0" smtClean="0"/>
              <a:t>By 1969 it was known that neural networks could approximate exclusive-or.</a:t>
            </a:r>
          </a:p>
          <a:p>
            <a:pPr lvl="1"/>
            <a:r>
              <a:rPr lang="en-US" dirty="0" smtClean="0"/>
              <a:t>‘Approximation </a:t>
            </a:r>
            <a:r>
              <a:rPr lang="en-US" dirty="0"/>
              <a:t>by </a:t>
            </a:r>
            <a:r>
              <a:rPr lang="en-US" dirty="0" err="1"/>
              <a:t>Superpositions</a:t>
            </a:r>
            <a:r>
              <a:rPr lang="en-US" dirty="0"/>
              <a:t> of Sigmoidal </a:t>
            </a:r>
            <a:r>
              <a:rPr lang="en-US" dirty="0" smtClean="0"/>
              <a:t>Function’, </a:t>
            </a:r>
            <a:r>
              <a:rPr lang="en-US" dirty="0" err="1" smtClean="0"/>
              <a:t>Cybenko</a:t>
            </a:r>
            <a:r>
              <a:rPr lang="en-US" dirty="0" smtClean="0"/>
              <a:t>, 1989. (continuous functions)</a:t>
            </a:r>
          </a:p>
          <a:p>
            <a:r>
              <a:rPr lang="en-US" dirty="0" smtClean="0"/>
              <a:t>But the fact that it is possible does not give us clues as to how to build a neural net to do this.</a:t>
            </a:r>
          </a:p>
          <a:p>
            <a:r>
              <a:rPr lang="en-US" dirty="0" smtClean="0"/>
              <a:t>The “secret sauce” of a neural network is usually its architecture.</a:t>
            </a:r>
          </a:p>
          <a:p>
            <a:pPr lvl="1"/>
            <a:r>
              <a:rPr lang="en-US" dirty="0" smtClean="0"/>
              <a:t>How many layers?</a:t>
            </a:r>
          </a:p>
          <a:p>
            <a:pPr lvl="1"/>
            <a:r>
              <a:rPr lang="en-US" dirty="0" smtClean="0"/>
              <a:t>How many nodes per layer?</a:t>
            </a:r>
          </a:p>
          <a:p>
            <a:pPr lvl="1"/>
            <a:r>
              <a:rPr lang="en-US" dirty="0" smtClean="0"/>
              <a:t>What kind of nodes?</a:t>
            </a:r>
          </a:p>
        </p:txBody>
      </p:sp>
    </p:spTree>
    <p:extLst>
      <p:ext uri="{BB962C8B-B14F-4D97-AF65-F5344CB8AC3E}">
        <p14:creationId xmlns:p14="http://schemas.microsoft.com/office/powerpoint/2010/main" val="101032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Variations on Neurons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4" y="1600201"/>
            <a:ext cx="7839059" cy="434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Before we used sigmoid neurons and squared error function. You can swap these out at will.</a:t>
            </a:r>
          </a:p>
          <a:p>
            <a:r>
              <a:rPr lang="en-US" dirty="0" smtClean="0"/>
              <a:t>Other useful types of neurons:</a:t>
            </a:r>
          </a:p>
          <a:p>
            <a:pPr lvl="1"/>
            <a:r>
              <a:rPr lang="en-US" dirty="0" smtClean="0"/>
              <a:t>Linear</a:t>
            </a:r>
          </a:p>
          <a:p>
            <a:pPr marL="349250" lvl="1" indent="0">
              <a:buNone/>
            </a:pPr>
            <a:endParaRPr lang="en-US" dirty="0"/>
          </a:p>
          <a:p>
            <a:pPr marL="34925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Rectified Linear</a:t>
            </a:r>
          </a:p>
          <a:p>
            <a:pPr lvl="2"/>
            <a:r>
              <a:rPr lang="en-US" dirty="0" smtClean="0"/>
              <a:t>Often used with images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500666" y="2780809"/>
            <a:ext cx="4316919" cy="3669998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Hyperbolic Tangent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Stochastic Sigmoid</a:t>
            </a:r>
          </a:p>
          <a:p>
            <a:pPr lvl="2"/>
            <a:r>
              <a:rPr lang="en-US" dirty="0" smtClean="0"/>
              <a:t>Like sigmoid, except the output is interpreted as a probability and a coin is flipped.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980" y="4744758"/>
            <a:ext cx="2284593" cy="15426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9526" y="3202686"/>
            <a:ext cx="2731055" cy="1533711"/>
          </a:xfrm>
          <a:prstGeom prst="rect">
            <a:avLst/>
          </a:prstGeom>
        </p:spPr>
      </p:pic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478656"/>
              </p:ext>
            </p:extLst>
          </p:nvPr>
        </p:nvGraphicFramePr>
        <p:xfrm>
          <a:off x="1388910" y="3063813"/>
          <a:ext cx="1706740" cy="545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5" imgW="914400" imgH="292100" progId="Equation.3">
                  <p:embed/>
                </p:oleObj>
              </mc:Choice>
              <mc:Fallback>
                <p:oleObj name="Equation" r:id="rId5" imgW="9144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88910" y="3063813"/>
                        <a:ext cx="1706740" cy="5452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876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Used for categorical </a:t>
            </a:r>
            <a:r>
              <a:rPr lang="en-US" b="1" dirty="0" smtClean="0"/>
              <a:t>outputs</a:t>
            </a:r>
            <a:r>
              <a:rPr lang="en-US" dirty="0" smtClean="0"/>
              <a:t> (e.g. multi-class classifiers) where the input is assumed to fit into a single category.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Output of a softmax node can be interpreted as the probability that the input is in the category represented by the output.</a:t>
            </a:r>
          </a:p>
          <a:p>
            <a:r>
              <a:rPr lang="en-US" dirty="0" smtClean="0"/>
              <a:t>The output of a softmax is hard to compute, so this is often approximated using a hierarchical softmax.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Softmax Function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983660" y="2468578"/>
            <a:ext cx="3612886" cy="1264982"/>
            <a:chOff x="2951120" y="2826338"/>
            <a:chExt cx="3612886" cy="1264982"/>
          </a:xfrm>
        </p:grpSpPr>
        <p:sp>
          <p:nvSpPr>
            <p:cNvPr id="14" name="Rectangle 13"/>
            <p:cNvSpPr/>
            <p:nvPr/>
          </p:nvSpPr>
          <p:spPr>
            <a:xfrm>
              <a:off x="2951120" y="2826338"/>
              <a:ext cx="3612886" cy="626142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113333" y="3773209"/>
              <a:ext cx="3306763" cy="318111"/>
              <a:chOff x="4976098" y="3414441"/>
              <a:chExt cx="3306763" cy="318111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976098" y="3414441"/>
                <a:ext cx="654262" cy="318111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628599" y="3414441"/>
                <a:ext cx="654262" cy="318111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5860265" y="3414441"/>
                <a:ext cx="654262" cy="318111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744432" y="3414441"/>
                <a:ext cx="654262" cy="318111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106935" y="2988059"/>
              <a:ext cx="3306763" cy="318111"/>
              <a:chOff x="4976098" y="3414441"/>
              <a:chExt cx="3306763" cy="318111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976098" y="3414441"/>
                <a:ext cx="654262" cy="318111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628599" y="3414441"/>
                <a:ext cx="654262" cy="318111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860265" y="3414441"/>
                <a:ext cx="654262" cy="318111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744432" y="3414441"/>
                <a:ext cx="654262" cy="318111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5" name="Straight Connector 14"/>
            <p:cNvCxnSpPr>
              <a:stCxn id="5" idx="0"/>
              <a:endCxn id="10" idx="4"/>
            </p:cNvCxnSpPr>
            <p:nvPr/>
          </p:nvCxnSpPr>
          <p:spPr>
            <a:xfrm flipH="1" flipV="1">
              <a:off x="3434066" y="3306170"/>
              <a:ext cx="6398" cy="467039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0"/>
              <a:endCxn id="12" idx="4"/>
            </p:cNvCxnSpPr>
            <p:nvPr/>
          </p:nvCxnSpPr>
          <p:spPr>
            <a:xfrm flipH="1" flipV="1">
              <a:off x="4318233" y="3306170"/>
              <a:ext cx="6398" cy="467039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8" idx="0"/>
              <a:endCxn id="13" idx="4"/>
            </p:cNvCxnSpPr>
            <p:nvPr/>
          </p:nvCxnSpPr>
          <p:spPr>
            <a:xfrm flipH="1" flipV="1">
              <a:off x="5202400" y="3306170"/>
              <a:ext cx="6398" cy="467039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6" idx="0"/>
              <a:endCxn id="11" idx="4"/>
            </p:cNvCxnSpPr>
            <p:nvPr/>
          </p:nvCxnSpPr>
          <p:spPr>
            <a:xfrm flipH="1" flipV="1">
              <a:off x="6086567" y="3306170"/>
              <a:ext cx="6398" cy="467039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5" idx="0"/>
              <a:endCxn id="12" idx="4"/>
            </p:cNvCxnSpPr>
            <p:nvPr/>
          </p:nvCxnSpPr>
          <p:spPr>
            <a:xfrm flipV="1">
              <a:off x="3440464" y="3306170"/>
              <a:ext cx="877769" cy="467039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7" idx="0"/>
              <a:endCxn id="10" idx="4"/>
            </p:cNvCxnSpPr>
            <p:nvPr/>
          </p:nvCxnSpPr>
          <p:spPr>
            <a:xfrm flipH="1" flipV="1">
              <a:off x="3434066" y="3306170"/>
              <a:ext cx="890565" cy="467039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7" idx="0"/>
              <a:endCxn id="13" idx="4"/>
            </p:cNvCxnSpPr>
            <p:nvPr/>
          </p:nvCxnSpPr>
          <p:spPr>
            <a:xfrm flipV="1">
              <a:off x="4324631" y="3306170"/>
              <a:ext cx="877769" cy="467039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5" idx="0"/>
              <a:endCxn id="13" idx="4"/>
            </p:cNvCxnSpPr>
            <p:nvPr/>
          </p:nvCxnSpPr>
          <p:spPr>
            <a:xfrm flipV="1">
              <a:off x="3440464" y="3306170"/>
              <a:ext cx="1761936" cy="467039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5" idx="0"/>
              <a:endCxn id="11" idx="4"/>
            </p:cNvCxnSpPr>
            <p:nvPr/>
          </p:nvCxnSpPr>
          <p:spPr>
            <a:xfrm flipV="1">
              <a:off x="3440464" y="3306170"/>
              <a:ext cx="2646103" cy="467039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7" idx="0"/>
              <a:endCxn id="11" idx="4"/>
            </p:cNvCxnSpPr>
            <p:nvPr/>
          </p:nvCxnSpPr>
          <p:spPr>
            <a:xfrm flipV="1">
              <a:off x="4324631" y="3306170"/>
              <a:ext cx="1761936" cy="467039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8" idx="0"/>
              <a:endCxn id="10" idx="4"/>
            </p:cNvCxnSpPr>
            <p:nvPr/>
          </p:nvCxnSpPr>
          <p:spPr>
            <a:xfrm flipH="1" flipV="1">
              <a:off x="3434066" y="3306170"/>
              <a:ext cx="1774732" cy="467039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8" idx="0"/>
              <a:endCxn id="12" idx="4"/>
            </p:cNvCxnSpPr>
            <p:nvPr/>
          </p:nvCxnSpPr>
          <p:spPr>
            <a:xfrm flipH="1" flipV="1">
              <a:off x="4318233" y="3306170"/>
              <a:ext cx="890565" cy="467039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8" idx="0"/>
              <a:endCxn id="11" idx="4"/>
            </p:cNvCxnSpPr>
            <p:nvPr/>
          </p:nvCxnSpPr>
          <p:spPr>
            <a:xfrm flipV="1">
              <a:off x="5208798" y="3306170"/>
              <a:ext cx="877769" cy="467039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" idx="0"/>
              <a:endCxn id="10" idx="4"/>
            </p:cNvCxnSpPr>
            <p:nvPr/>
          </p:nvCxnSpPr>
          <p:spPr>
            <a:xfrm flipH="1" flipV="1">
              <a:off x="3434066" y="3306170"/>
              <a:ext cx="2658899" cy="467039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6" idx="0"/>
              <a:endCxn id="12" idx="4"/>
            </p:cNvCxnSpPr>
            <p:nvPr/>
          </p:nvCxnSpPr>
          <p:spPr>
            <a:xfrm flipH="1" flipV="1">
              <a:off x="4318233" y="3306170"/>
              <a:ext cx="1774732" cy="467039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" idx="0"/>
              <a:endCxn id="13" idx="4"/>
            </p:cNvCxnSpPr>
            <p:nvPr/>
          </p:nvCxnSpPr>
          <p:spPr>
            <a:xfrm flipH="1" flipV="1">
              <a:off x="5202400" y="3306170"/>
              <a:ext cx="890565" cy="467039"/>
            </a:xfrm>
            <a:prstGeom prst="line">
              <a:avLst/>
            </a:prstGeom>
            <a:ln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5" name="Picture 74" descr="Screen Shot 2015-10-06 at 13.28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839" y="2645029"/>
            <a:ext cx="3350467" cy="94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1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94212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Error functions are usually chosen based on the type of output node.</a:t>
            </a:r>
          </a:p>
          <a:p>
            <a:r>
              <a:rPr lang="en-US" dirty="0" smtClean="0"/>
              <a:t>Choose based on how well the gradient is behaving.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Here, in the extremes, if you look at squared error, the error gradient is small. In the middle, the error gradient is large. </a:t>
            </a:r>
          </a:p>
          <a:p>
            <a:pPr lvl="1"/>
            <a:r>
              <a:rPr lang="en-US" dirty="0" smtClean="0"/>
              <a:t>Want to make larger corrections when you are farther away.</a:t>
            </a:r>
          </a:p>
          <a:p>
            <a:r>
              <a:rPr lang="en-US" dirty="0" smtClean="0"/>
              <a:t>Instead, have the error be computed in the log space, which makes the error function look linear.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924922" y="2793171"/>
            <a:ext cx="2774842" cy="1563459"/>
            <a:chOff x="2038962" y="3191907"/>
            <a:chExt cx="5327200" cy="346976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8962" y="3191907"/>
              <a:ext cx="5133160" cy="3469761"/>
            </a:xfrm>
            <a:prstGeom prst="rect">
              <a:avLst/>
            </a:prstGeom>
          </p:spPr>
        </p:pic>
        <p:cxnSp>
          <p:nvCxnSpPr>
            <p:cNvPr id="20" name="Straight Connector 19"/>
            <p:cNvCxnSpPr/>
            <p:nvPr/>
          </p:nvCxnSpPr>
          <p:spPr>
            <a:xfrm flipV="1">
              <a:off x="3651430" y="3722284"/>
              <a:ext cx="2293162" cy="208166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4815652" y="3992537"/>
              <a:ext cx="2550510" cy="311906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202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25360730"/>
              </p:ext>
            </p:extLst>
          </p:nvPr>
        </p:nvGraphicFramePr>
        <p:xfrm>
          <a:off x="1318344" y="1958933"/>
          <a:ext cx="6365966" cy="1483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74302770"/>
              </p:ext>
            </p:extLst>
          </p:nvPr>
        </p:nvGraphicFramePr>
        <p:xfrm>
          <a:off x="2041491" y="4103490"/>
          <a:ext cx="4919673" cy="1345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7654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the Error Function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792003"/>
              </p:ext>
            </p:extLst>
          </p:nvPr>
        </p:nvGraphicFramePr>
        <p:xfrm>
          <a:off x="549274" y="1951564"/>
          <a:ext cx="8042277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856"/>
                <a:gridCol w="2915348"/>
                <a:gridCol w="39770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Neuron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Formula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Squared Error</a:t>
                      </a:r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Sigmoid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Binomial</a:t>
                      </a:r>
                      <a:r>
                        <a:rPr lang="en-US" baseline="0" dirty="0" smtClean="0"/>
                        <a:t> c</a:t>
                      </a:r>
                      <a:r>
                        <a:rPr lang="en-US" dirty="0" smtClean="0"/>
                        <a:t>ross-entropy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(log probability of a </a:t>
                      </a:r>
                      <a:r>
                        <a:rPr lang="en-US" baseline="0" dirty="0" smtClean="0"/>
                        <a:t>binomial </a:t>
                      </a:r>
                      <a:r>
                        <a:rPr lang="en-US" baseline="0" dirty="0" smtClean="0"/>
                        <a:t>distribution)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Softmax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 cross-entropy </a:t>
                      </a:r>
                      <a:r>
                        <a:rPr lang="en-US" dirty="0" smtClean="0"/>
                        <a:t>(log probability of a multinomial distribution with</a:t>
                      </a:r>
                      <a:r>
                        <a:rPr lang="en-US" baseline="0" dirty="0" smtClean="0"/>
                        <a:t> one trial)</a:t>
                      </a:r>
                      <a:r>
                        <a:rPr lang="en-US" dirty="0" smtClean="0"/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625996"/>
              </p:ext>
            </p:extLst>
          </p:nvPr>
        </p:nvGraphicFramePr>
        <p:xfrm>
          <a:off x="4740653" y="2355555"/>
          <a:ext cx="2556662" cy="769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Equation" r:id="rId3" imgW="1308100" imgH="393700" progId="Equation.3">
                  <p:embed/>
                </p:oleObj>
              </mc:Choice>
              <mc:Fallback>
                <p:oleObj name="Equation" r:id="rId3" imgW="1308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40653" y="2355555"/>
                        <a:ext cx="2556662" cy="769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031406"/>
              </p:ext>
            </p:extLst>
          </p:nvPr>
        </p:nvGraphicFramePr>
        <p:xfrm>
          <a:off x="4709844" y="3459523"/>
          <a:ext cx="3688416" cy="672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6" name="Equation" r:id="rId5" imgW="2019300" imgH="368300" progId="Equation.3">
                  <p:embed/>
                </p:oleObj>
              </mc:Choice>
              <mc:Fallback>
                <p:oleObj name="Equation" r:id="rId5" imgW="20193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09844" y="3459523"/>
                        <a:ext cx="3688416" cy="672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286670"/>
              </p:ext>
            </p:extLst>
          </p:nvPr>
        </p:nvGraphicFramePr>
        <p:xfrm>
          <a:off x="4740654" y="4274270"/>
          <a:ext cx="3057457" cy="1284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7" name="Equation" r:id="rId7" imgW="1511300" imgH="635000" progId="Equation.3">
                  <p:embed/>
                </p:oleObj>
              </mc:Choice>
              <mc:Fallback>
                <p:oleObj name="Equation" r:id="rId7" imgW="1511300" imgH="635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40654" y="4274270"/>
                        <a:ext cx="3057457" cy="1284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303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Terminology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81218" y="5568892"/>
            <a:ext cx="2325370" cy="318111"/>
            <a:chOff x="5415285" y="4745207"/>
            <a:chExt cx="2325370" cy="318111"/>
          </a:xfrm>
        </p:grpSpPr>
        <p:sp>
          <p:nvSpPr>
            <p:cNvPr id="5" name="Oval 4"/>
            <p:cNvSpPr/>
            <p:nvPr/>
          </p:nvSpPr>
          <p:spPr>
            <a:xfrm>
              <a:off x="5415285" y="4745207"/>
              <a:ext cx="654262" cy="31811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250839" y="4745207"/>
              <a:ext cx="654262" cy="31811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086393" y="4745207"/>
              <a:ext cx="654262" cy="31811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490522" y="3647993"/>
            <a:ext cx="3306763" cy="318111"/>
            <a:chOff x="4976098" y="3414441"/>
            <a:chExt cx="3306763" cy="318111"/>
          </a:xfrm>
        </p:grpSpPr>
        <p:sp>
          <p:nvSpPr>
            <p:cNvPr id="9" name="Oval 8"/>
            <p:cNvSpPr/>
            <p:nvPr/>
          </p:nvSpPr>
          <p:spPr>
            <a:xfrm>
              <a:off x="4976098" y="3414441"/>
              <a:ext cx="654262" cy="31811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7628599" y="3414441"/>
              <a:ext cx="654262" cy="31811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860265" y="3414441"/>
              <a:ext cx="654262" cy="31811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744432" y="3414441"/>
              <a:ext cx="654262" cy="31811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3" name="Oval 12"/>
          <p:cNvSpPr/>
          <p:nvPr/>
        </p:nvSpPr>
        <p:spPr>
          <a:xfrm>
            <a:off x="5816772" y="1727093"/>
            <a:ext cx="654262" cy="31811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Cloud 13"/>
          <p:cNvSpPr/>
          <p:nvPr/>
        </p:nvSpPr>
        <p:spPr>
          <a:xfrm>
            <a:off x="4981218" y="2501131"/>
            <a:ext cx="2325370" cy="690935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14"/>
          <p:cNvSpPr/>
          <p:nvPr/>
        </p:nvSpPr>
        <p:spPr>
          <a:xfrm>
            <a:off x="4981218" y="4422031"/>
            <a:ext cx="2325370" cy="690935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7" idx="0"/>
          </p:cNvCxnSpPr>
          <p:nvPr/>
        </p:nvCxnSpPr>
        <p:spPr>
          <a:xfrm flipH="1" flipV="1">
            <a:off x="6471034" y="4948591"/>
            <a:ext cx="508423" cy="620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15" idx="1"/>
          </p:cNvCxnSpPr>
          <p:nvPr/>
        </p:nvCxnSpPr>
        <p:spPr>
          <a:xfrm flipH="1" flipV="1">
            <a:off x="6143903" y="5112230"/>
            <a:ext cx="835554" cy="456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979457" y="4948591"/>
            <a:ext cx="0" cy="620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15" idx="1"/>
          </p:cNvCxnSpPr>
          <p:nvPr/>
        </p:nvCxnSpPr>
        <p:spPr>
          <a:xfrm flipV="1">
            <a:off x="6143903" y="5112230"/>
            <a:ext cx="0" cy="456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0"/>
          </p:cNvCxnSpPr>
          <p:nvPr/>
        </p:nvCxnSpPr>
        <p:spPr>
          <a:xfrm flipH="1" flipV="1">
            <a:off x="5635480" y="5112966"/>
            <a:ext cx="1343977" cy="455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0"/>
          </p:cNvCxnSpPr>
          <p:nvPr/>
        </p:nvCxnSpPr>
        <p:spPr>
          <a:xfrm flipV="1">
            <a:off x="5308349" y="4948591"/>
            <a:ext cx="0" cy="620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0"/>
          </p:cNvCxnSpPr>
          <p:nvPr/>
        </p:nvCxnSpPr>
        <p:spPr>
          <a:xfrm flipV="1">
            <a:off x="5308349" y="5112966"/>
            <a:ext cx="327131" cy="455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0"/>
          </p:cNvCxnSpPr>
          <p:nvPr/>
        </p:nvCxnSpPr>
        <p:spPr>
          <a:xfrm flipV="1">
            <a:off x="5308349" y="4948591"/>
            <a:ext cx="1671108" cy="620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0"/>
          </p:cNvCxnSpPr>
          <p:nvPr/>
        </p:nvCxnSpPr>
        <p:spPr>
          <a:xfrm flipV="1">
            <a:off x="5308349" y="4948591"/>
            <a:ext cx="1162685" cy="620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0"/>
          </p:cNvCxnSpPr>
          <p:nvPr/>
        </p:nvCxnSpPr>
        <p:spPr>
          <a:xfrm flipV="1">
            <a:off x="6143903" y="4948591"/>
            <a:ext cx="769215" cy="620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0"/>
          </p:cNvCxnSpPr>
          <p:nvPr/>
        </p:nvCxnSpPr>
        <p:spPr>
          <a:xfrm flipV="1">
            <a:off x="6143903" y="4948591"/>
            <a:ext cx="327131" cy="620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0"/>
          </p:cNvCxnSpPr>
          <p:nvPr/>
        </p:nvCxnSpPr>
        <p:spPr>
          <a:xfrm flipH="1" flipV="1">
            <a:off x="5635480" y="5112966"/>
            <a:ext cx="508423" cy="455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056563" y="5550218"/>
            <a:ext cx="92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56563" y="3636389"/>
            <a:ext cx="106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056563" y="1706401"/>
            <a:ext cx="106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6511378" y="3943203"/>
            <a:ext cx="508424" cy="620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5816772" y="4005721"/>
            <a:ext cx="1203029" cy="5577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0" idx="4"/>
          </p:cNvCxnSpPr>
          <p:nvPr/>
        </p:nvCxnSpPr>
        <p:spPr>
          <a:xfrm flipV="1">
            <a:off x="7019801" y="3966104"/>
            <a:ext cx="450353" cy="597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1" idx="4"/>
          </p:cNvCxnSpPr>
          <p:nvPr/>
        </p:nvCxnSpPr>
        <p:spPr>
          <a:xfrm flipH="1" flipV="1">
            <a:off x="5701820" y="3966104"/>
            <a:ext cx="482427" cy="59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9" idx="4"/>
          </p:cNvCxnSpPr>
          <p:nvPr/>
        </p:nvCxnSpPr>
        <p:spPr>
          <a:xfrm flipH="1" flipV="1">
            <a:off x="4817653" y="3966104"/>
            <a:ext cx="2202149" cy="59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9" idx="4"/>
          </p:cNvCxnSpPr>
          <p:nvPr/>
        </p:nvCxnSpPr>
        <p:spPr>
          <a:xfrm flipH="1" flipV="1">
            <a:off x="4817653" y="3966104"/>
            <a:ext cx="531040" cy="597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1" idx="4"/>
          </p:cNvCxnSpPr>
          <p:nvPr/>
        </p:nvCxnSpPr>
        <p:spPr>
          <a:xfrm flipV="1">
            <a:off x="5348693" y="3966104"/>
            <a:ext cx="353127" cy="59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0" idx="4"/>
          </p:cNvCxnSpPr>
          <p:nvPr/>
        </p:nvCxnSpPr>
        <p:spPr>
          <a:xfrm flipV="1">
            <a:off x="5348693" y="3966104"/>
            <a:ext cx="2121461" cy="597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348693" y="3943203"/>
            <a:ext cx="1162685" cy="620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0" idx="4"/>
          </p:cNvCxnSpPr>
          <p:nvPr/>
        </p:nvCxnSpPr>
        <p:spPr>
          <a:xfrm flipV="1">
            <a:off x="6184247" y="3966104"/>
            <a:ext cx="1285907" cy="597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9" idx="4"/>
          </p:cNvCxnSpPr>
          <p:nvPr/>
        </p:nvCxnSpPr>
        <p:spPr>
          <a:xfrm flipH="1" flipV="1">
            <a:off x="4817653" y="3966104"/>
            <a:ext cx="1366595" cy="59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3"/>
            <a:endCxn id="12" idx="4"/>
          </p:cNvCxnSpPr>
          <p:nvPr/>
        </p:nvCxnSpPr>
        <p:spPr>
          <a:xfrm flipV="1">
            <a:off x="6143903" y="3966104"/>
            <a:ext cx="442084" cy="4954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533046" y="3031185"/>
            <a:ext cx="508424" cy="620302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838440" y="3093703"/>
            <a:ext cx="1203029" cy="55778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7041469" y="3054086"/>
            <a:ext cx="450353" cy="59740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723488" y="3054086"/>
            <a:ext cx="482427" cy="5974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839321" y="3054086"/>
            <a:ext cx="2202149" cy="5974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839321" y="3054086"/>
            <a:ext cx="531040" cy="59740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5370361" y="3054086"/>
            <a:ext cx="353127" cy="5974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5370361" y="3054086"/>
            <a:ext cx="2121461" cy="59740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5370361" y="3031185"/>
            <a:ext cx="1162685" cy="62030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6205915" y="3054086"/>
            <a:ext cx="1285907" cy="59740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4839321" y="3054086"/>
            <a:ext cx="1366595" cy="5974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6165571" y="3054086"/>
            <a:ext cx="442084" cy="495432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13" idx="4"/>
          </p:cNvCxnSpPr>
          <p:nvPr/>
        </p:nvCxnSpPr>
        <p:spPr>
          <a:xfrm flipH="1" flipV="1">
            <a:off x="6143903" y="2045204"/>
            <a:ext cx="769215" cy="455927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4" idx="3"/>
            <a:endCxn id="13" idx="4"/>
          </p:cNvCxnSpPr>
          <p:nvPr/>
        </p:nvCxnSpPr>
        <p:spPr>
          <a:xfrm flipV="1">
            <a:off x="6143903" y="2045204"/>
            <a:ext cx="0" cy="49543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13" idx="4"/>
          </p:cNvCxnSpPr>
          <p:nvPr/>
        </p:nvCxnSpPr>
        <p:spPr>
          <a:xfrm flipV="1">
            <a:off x="5374689" y="2045204"/>
            <a:ext cx="769214" cy="49543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13" idx="4"/>
          </p:cNvCxnSpPr>
          <p:nvPr/>
        </p:nvCxnSpPr>
        <p:spPr>
          <a:xfrm flipH="1" flipV="1">
            <a:off x="6143903" y="2045204"/>
            <a:ext cx="389143" cy="495433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ontent Placeholder 4"/>
          <p:cNvSpPr>
            <a:spLocks noGrp="1"/>
          </p:cNvSpPr>
          <p:nvPr>
            <p:ph idx="1"/>
          </p:nvPr>
        </p:nvSpPr>
        <p:spPr>
          <a:xfrm>
            <a:off x="411962" y="1445751"/>
            <a:ext cx="3941247" cy="50068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Feed-Forward Neural Network</a:t>
            </a:r>
          </a:p>
          <a:p>
            <a:pPr lvl="1"/>
            <a:r>
              <a:rPr lang="en-US" dirty="0" smtClean="0"/>
              <a:t>The activities in each layer are a function of the activities in some layer ‘below’. </a:t>
            </a:r>
          </a:p>
          <a:p>
            <a:pPr lvl="1"/>
            <a:r>
              <a:rPr lang="en-US" dirty="0" smtClean="0"/>
              <a:t>There are no cycles.</a:t>
            </a:r>
          </a:p>
          <a:p>
            <a:r>
              <a:rPr lang="en-US" dirty="0" smtClean="0"/>
              <a:t>Layered</a:t>
            </a:r>
          </a:p>
          <a:p>
            <a:pPr lvl="1"/>
            <a:r>
              <a:rPr lang="en-US" dirty="0" smtClean="0"/>
              <a:t>A feed-forward network arranged into layers of neurons.</a:t>
            </a:r>
          </a:p>
          <a:p>
            <a:r>
              <a:rPr lang="en-US" dirty="0" smtClean="0"/>
              <a:t>Skip Edge</a:t>
            </a:r>
          </a:p>
          <a:p>
            <a:pPr lvl="1"/>
            <a:r>
              <a:rPr lang="en-US" dirty="0" smtClean="0"/>
              <a:t>If a network is arranged in layers, this would be an edge that bypasses one or more layers.</a:t>
            </a:r>
          </a:p>
          <a:p>
            <a:r>
              <a:rPr lang="en-US" dirty="0" smtClean="0"/>
              <a:t>Deep Neural Network</a:t>
            </a:r>
          </a:p>
          <a:p>
            <a:pPr lvl="1"/>
            <a:r>
              <a:rPr lang="en-US" dirty="0" smtClean="0"/>
              <a:t>A neural network that has more than one hidden layer.</a:t>
            </a:r>
            <a:endParaRPr lang="en-US" dirty="0"/>
          </a:p>
        </p:txBody>
      </p:sp>
      <p:sp>
        <p:nvSpPr>
          <p:cNvPr id="60" name="Right Brace 59"/>
          <p:cNvSpPr/>
          <p:nvPr/>
        </p:nvSpPr>
        <p:spPr>
          <a:xfrm>
            <a:off x="7785484" y="2328633"/>
            <a:ext cx="288719" cy="3051920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Practical Example: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5103439"/>
          </a:xfrm>
        </p:spPr>
        <p:txBody>
          <a:bodyPr>
            <a:normAutofit/>
          </a:bodyPr>
          <a:lstStyle/>
          <a:p>
            <a:r>
              <a:rPr lang="en-US" dirty="0" smtClean="0"/>
              <a:t>Words, one hot representation</a:t>
            </a:r>
          </a:p>
          <a:p>
            <a:pPr marL="349250" lvl="1" indent="0">
              <a:buNone/>
            </a:pPr>
            <a:endParaRPr lang="en-US" dirty="0"/>
          </a:p>
          <a:p>
            <a:pPr marL="631825" lvl="2" indent="0">
              <a:buNone/>
            </a:pPr>
            <a:r>
              <a:rPr lang="en-US" dirty="0" smtClean="0">
                <a:latin typeface="Chalkduster"/>
                <a:cs typeface="Chalkduster"/>
              </a:rPr>
              <a:t>You shall know the truth, and the truth shall</a:t>
            </a:r>
            <a:endParaRPr lang="en-US" dirty="0">
              <a:latin typeface="Chalkduster"/>
              <a:cs typeface="Chalkduster"/>
            </a:endParaRPr>
          </a:p>
          <a:p>
            <a:pPr marL="631825" lvl="2" indent="0">
              <a:buNone/>
            </a:pPr>
            <a:r>
              <a:rPr lang="en-US" dirty="0" smtClean="0">
                <a:latin typeface="Chalkduster"/>
                <a:cs typeface="Chalkduster"/>
              </a:rPr>
              <a:t>make you free.</a:t>
            </a:r>
          </a:p>
          <a:p>
            <a:pPr marL="631825" lvl="2" indent="0">
              <a:buNone/>
            </a:pPr>
            <a:endParaRPr lang="en-US" dirty="0" smtClean="0"/>
          </a:p>
          <a:p>
            <a:r>
              <a:rPr lang="en-US" dirty="0" smtClean="0"/>
              <a:t>Distributed representation of words</a:t>
            </a:r>
          </a:p>
          <a:p>
            <a:pPr lvl="1"/>
            <a:r>
              <a:rPr lang="en-US" dirty="0" smtClean="0"/>
              <a:t>Want to distribute this representation across a smaller set of features.</a:t>
            </a:r>
          </a:p>
          <a:p>
            <a:pPr lvl="1"/>
            <a:r>
              <a:rPr lang="en-US" dirty="0" err="1" smtClean="0"/>
              <a:t>Mikolov</a:t>
            </a:r>
            <a:r>
              <a:rPr lang="en-US" dirty="0" smtClean="0"/>
              <a:t> </a:t>
            </a:r>
            <a:r>
              <a:rPr lang="en-US" dirty="0" err="1" smtClean="0"/>
              <a:t>et.al</a:t>
            </a:r>
            <a:r>
              <a:rPr lang="en-US" smtClean="0"/>
              <a:t>. 2013</a:t>
            </a:r>
            <a:r>
              <a:rPr lang="en-US" dirty="0" smtClean="0"/>
              <a:t>.  “</a:t>
            </a:r>
            <a:r>
              <a:rPr lang="en-US" dirty="0"/>
              <a:t>Distributed Representations </a:t>
            </a:r>
            <a:r>
              <a:rPr lang="en-US" dirty="0" smtClean="0"/>
              <a:t>of Words </a:t>
            </a:r>
            <a:r>
              <a:rPr lang="en-US" dirty="0"/>
              <a:t>and </a:t>
            </a:r>
            <a:r>
              <a:rPr lang="en-US" dirty="0" smtClean="0"/>
              <a:t>Phrases and </a:t>
            </a:r>
            <a:r>
              <a:rPr lang="en-US" dirty="0"/>
              <a:t>their </a:t>
            </a:r>
            <a:r>
              <a:rPr lang="en-US" dirty="0" smtClean="0"/>
              <a:t>Compositionality”.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7100" y="2083372"/>
            <a:ext cx="34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118009" y="3148210"/>
            <a:ext cx="34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067669" y="2083372"/>
            <a:ext cx="34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929439" y="2083372"/>
            <a:ext cx="34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670304" y="2083372"/>
            <a:ext cx="34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33634" y="2083372"/>
            <a:ext cx="34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353226" y="2083372"/>
            <a:ext cx="34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354472" y="2083372"/>
            <a:ext cx="34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535440" y="2083372"/>
            <a:ext cx="34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194822" y="2083372"/>
            <a:ext cx="34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428723" y="3148210"/>
            <a:ext cx="34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841239" y="3165851"/>
            <a:ext cx="34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462334"/>
              </p:ext>
            </p:extLst>
          </p:nvPr>
        </p:nvGraphicFramePr>
        <p:xfrm>
          <a:off x="3768436" y="3192123"/>
          <a:ext cx="47932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156"/>
                <a:gridCol w="599156"/>
                <a:gridCol w="599156"/>
                <a:gridCol w="599156"/>
                <a:gridCol w="599156"/>
                <a:gridCol w="599156"/>
                <a:gridCol w="599156"/>
                <a:gridCol w="5991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6561981" y="2822585"/>
            <a:ext cx="0" cy="369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25711" y="2822585"/>
            <a:ext cx="1833329" cy="369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06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Word and Context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89174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How to find distributed representations?</a:t>
            </a:r>
          </a:p>
          <a:p>
            <a:pPr lvl="1"/>
            <a:r>
              <a:rPr lang="en-US" dirty="0"/>
              <a:t>Context in which word is used</a:t>
            </a:r>
          </a:p>
          <a:p>
            <a:pPr lvl="1"/>
            <a:r>
              <a:rPr lang="en-US" dirty="0"/>
              <a:t>Similar words will be in similar contexts</a:t>
            </a:r>
          </a:p>
          <a:p>
            <a:r>
              <a:rPr lang="en-US" dirty="0" smtClean="0"/>
              <a:t>Train for a generative model</a:t>
            </a:r>
          </a:p>
          <a:p>
            <a:pPr marL="692150" lvl="1" indent="-342900"/>
            <a:r>
              <a:rPr lang="en-US" dirty="0">
                <a:latin typeface="Chalkduster"/>
                <a:cs typeface="Chalkduster"/>
              </a:rPr>
              <a:t>you shall know </a:t>
            </a:r>
            <a:r>
              <a:rPr lang="en-US" dirty="0">
                <a:solidFill>
                  <a:srgbClr val="C00000"/>
                </a:solidFill>
                <a:latin typeface="Chalkduster"/>
                <a:cs typeface="Chalkduster"/>
              </a:rPr>
              <a:t>the</a:t>
            </a:r>
          </a:p>
          <a:p>
            <a:pPr marL="692150" lvl="1" indent="-342900"/>
            <a:r>
              <a:rPr lang="en-US" dirty="0">
                <a:latin typeface="Chalkduster"/>
                <a:cs typeface="Chalkduster"/>
              </a:rPr>
              <a:t>shall know the </a:t>
            </a:r>
            <a:r>
              <a:rPr lang="en-US" dirty="0">
                <a:solidFill>
                  <a:srgbClr val="C00000"/>
                </a:solidFill>
                <a:latin typeface="Chalkduster"/>
                <a:cs typeface="Chalkduster"/>
              </a:rPr>
              <a:t>truth</a:t>
            </a:r>
          </a:p>
          <a:p>
            <a:pPr marL="692150" lvl="1" indent="-342900"/>
            <a:r>
              <a:rPr lang="en-US" dirty="0">
                <a:latin typeface="Chalkduster"/>
                <a:cs typeface="Chalkduster"/>
              </a:rPr>
              <a:t>know the truth </a:t>
            </a:r>
            <a:r>
              <a:rPr lang="en-US" dirty="0">
                <a:solidFill>
                  <a:srgbClr val="C00000"/>
                </a:solidFill>
                <a:latin typeface="Chalkduster"/>
                <a:cs typeface="Chalkduster"/>
              </a:rPr>
              <a:t>and</a:t>
            </a:r>
          </a:p>
          <a:p>
            <a:pPr marL="692150" lvl="1" indent="-342900"/>
            <a:r>
              <a:rPr lang="en-US" dirty="0" smtClean="0">
                <a:latin typeface="Chalkduster"/>
                <a:cs typeface="Chalkduster"/>
              </a:rPr>
              <a:t>…</a:t>
            </a:r>
            <a:endParaRPr lang="en-US" dirty="0" smtClean="0"/>
          </a:p>
          <a:p>
            <a:r>
              <a:rPr lang="en-US" dirty="0" smtClean="0"/>
              <a:t>Train in a more embedded context</a:t>
            </a:r>
          </a:p>
          <a:p>
            <a:pPr marL="692150" lvl="1" indent="-342900"/>
            <a:r>
              <a:rPr lang="en-US" dirty="0">
                <a:solidFill>
                  <a:schemeClr val="tx1"/>
                </a:solidFill>
                <a:latin typeface="Chalkduster"/>
                <a:cs typeface="Chalkduster"/>
              </a:rPr>
              <a:t>you shall </a:t>
            </a:r>
            <a:r>
              <a:rPr lang="en-US" dirty="0">
                <a:solidFill>
                  <a:schemeClr val="accent6"/>
                </a:solidFill>
                <a:latin typeface="Chalkduster"/>
                <a:cs typeface="Chalkduster"/>
              </a:rPr>
              <a:t>know</a:t>
            </a:r>
            <a:r>
              <a:rPr lang="en-US" dirty="0">
                <a:solidFill>
                  <a:schemeClr val="tx1"/>
                </a:solidFill>
                <a:latin typeface="Chalkduster"/>
                <a:cs typeface="Chalkduster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halkduster"/>
                <a:cs typeface="Chalkduster"/>
              </a:rPr>
              <a:t>the truth</a:t>
            </a:r>
            <a:endParaRPr lang="en-US" dirty="0">
              <a:solidFill>
                <a:schemeClr val="tx1"/>
              </a:solidFill>
              <a:latin typeface="Chalkduster"/>
              <a:cs typeface="Chalkduster"/>
            </a:endParaRPr>
          </a:p>
          <a:p>
            <a:pPr marL="692150" lvl="1" indent="-342900"/>
            <a:r>
              <a:rPr lang="en-US" dirty="0">
                <a:solidFill>
                  <a:schemeClr val="tx1"/>
                </a:solidFill>
                <a:latin typeface="Chalkduster"/>
                <a:cs typeface="Chalkduster"/>
              </a:rPr>
              <a:t>shall know </a:t>
            </a:r>
            <a:r>
              <a:rPr lang="en-US" dirty="0">
                <a:solidFill>
                  <a:srgbClr val="C00000"/>
                </a:solidFill>
                <a:latin typeface="Chalkduster"/>
                <a:cs typeface="Chalkduster"/>
              </a:rPr>
              <a:t>the</a:t>
            </a:r>
            <a:r>
              <a:rPr lang="en-US" dirty="0">
                <a:solidFill>
                  <a:schemeClr val="tx1"/>
                </a:solidFill>
                <a:latin typeface="Chalkduster"/>
                <a:cs typeface="Chalkduster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halkduster"/>
                <a:cs typeface="Chalkduster"/>
              </a:rPr>
              <a:t>truth and</a:t>
            </a:r>
            <a:endParaRPr lang="en-US" dirty="0">
              <a:solidFill>
                <a:schemeClr val="tx1"/>
              </a:solidFill>
              <a:latin typeface="Chalkduster"/>
              <a:cs typeface="Chalkduster"/>
            </a:endParaRPr>
          </a:p>
          <a:p>
            <a:pPr marL="692150" lvl="1" indent="-342900"/>
            <a:r>
              <a:rPr lang="en-US" dirty="0">
                <a:solidFill>
                  <a:schemeClr val="tx1"/>
                </a:solidFill>
                <a:latin typeface="Chalkduster"/>
                <a:cs typeface="Chalkduster"/>
              </a:rPr>
              <a:t>know the </a:t>
            </a:r>
            <a:r>
              <a:rPr lang="en-US" dirty="0">
                <a:solidFill>
                  <a:srgbClr val="C00000"/>
                </a:solidFill>
                <a:latin typeface="Chalkduster"/>
                <a:cs typeface="Chalkduster"/>
              </a:rPr>
              <a:t>truth</a:t>
            </a:r>
            <a:r>
              <a:rPr lang="en-US" dirty="0">
                <a:solidFill>
                  <a:schemeClr val="tx1"/>
                </a:solidFill>
                <a:latin typeface="Chalkduster"/>
                <a:cs typeface="Chalkduster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halkduster"/>
                <a:cs typeface="Chalkduster"/>
              </a:rPr>
              <a:t>and the</a:t>
            </a:r>
            <a:endParaRPr lang="en-US" dirty="0">
              <a:solidFill>
                <a:schemeClr val="tx1"/>
              </a:solidFill>
              <a:latin typeface="Chalkduster"/>
              <a:cs typeface="Chalkduster"/>
            </a:endParaRPr>
          </a:p>
          <a:p>
            <a:pPr marL="692150" lvl="1" indent="-342900"/>
            <a:r>
              <a:rPr lang="en-US" dirty="0">
                <a:latin typeface="Chalkduster"/>
                <a:cs typeface="Chalkduster"/>
              </a:rPr>
              <a:t>…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86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Word2vec CBOW Architecture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0"/>
            <a:endCxn id="21" idx="2"/>
          </p:cNvCxnSpPr>
          <p:nvPr/>
        </p:nvCxnSpPr>
        <p:spPr>
          <a:xfrm flipH="1" flipV="1">
            <a:off x="2698886" y="2520038"/>
            <a:ext cx="894265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0"/>
            <a:endCxn id="21" idx="2"/>
          </p:cNvCxnSpPr>
          <p:nvPr/>
        </p:nvCxnSpPr>
        <p:spPr>
          <a:xfrm flipH="1" flipV="1">
            <a:off x="2698886" y="2520038"/>
            <a:ext cx="2470199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0"/>
            <a:endCxn id="21" idx="2"/>
          </p:cNvCxnSpPr>
          <p:nvPr/>
        </p:nvCxnSpPr>
        <p:spPr>
          <a:xfrm flipH="1" flipV="1">
            <a:off x="2698886" y="2520038"/>
            <a:ext cx="3358976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23" idx="2"/>
          </p:cNvCxnSpPr>
          <p:nvPr/>
        </p:nvCxnSpPr>
        <p:spPr>
          <a:xfrm flipH="1" flipV="1">
            <a:off x="3309327" y="2520038"/>
            <a:ext cx="283824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0"/>
            <a:endCxn id="21" idx="2"/>
          </p:cNvCxnSpPr>
          <p:nvPr/>
        </p:nvCxnSpPr>
        <p:spPr>
          <a:xfrm flipH="1" flipV="1">
            <a:off x="2698886" y="2520038"/>
            <a:ext cx="1648629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396127" y="2126199"/>
            <a:ext cx="605517" cy="3938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006568" y="2126199"/>
            <a:ext cx="605517" cy="3938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612084" y="2126199"/>
            <a:ext cx="605517" cy="3938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204885" y="2126199"/>
            <a:ext cx="605517" cy="3938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814568" y="2126199"/>
            <a:ext cx="605517" cy="3938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407369" y="2126199"/>
            <a:ext cx="605517" cy="3938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012885" y="2126199"/>
            <a:ext cx="605517" cy="3938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605686" y="2126199"/>
            <a:ext cx="605517" cy="3938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6" idx="0"/>
            <a:endCxn id="24" idx="2"/>
          </p:cNvCxnSpPr>
          <p:nvPr/>
        </p:nvCxnSpPr>
        <p:spPr>
          <a:xfrm flipV="1">
            <a:off x="3593151" y="2520038"/>
            <a:ext cx="321692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0"/>
          </p:cNvCxnSpPr>
          <p:nvPr/>
        </p:nvCxnSpPr>
        <p:spPr>
          <a:xfrm flipH="1" flipV="1">
            <a:off x="2779444" y="2520038"/>
            <a:ext cx="2389641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0"/>
            <a:endCxn id="23" idx="2"/>
          </p:cNvCxnSpPr>
          <p:nvPr/>
        </p:nvCxnSpPr>
        <p:spPr>
          <a:xfrm flipH="1" flipV="1">
            <a:off x="3309327" y="2520038"/>
            <a:ext cx="2748535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0"/>
            <a:endCxn id="24" idx="2"/>
          </p:cNvCxnSpPr>
          <p:nvPr/>
        </p:nvCxnSpPr>
        <p:spPr>
          <a:xfrm flipH="1" flipV="1">
            <a:off x="3914843" y="2520038"/>
            <a:ext cx="2143019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0"/>
            <a:endCxn id="24" idx="2"/>
          </p:cNvCxnSpPr>
          <p:nvPr/>
        </p:nvCxnSpPr>
        <p:spPr>
          <a:xfrm flipH="1" flipV="1">
            <a:off x="3914843" y="2520038"/>
            <a:ext cx="432672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0"/>
            <a:endCxn id="24" idx="2"/>
          </p:cNvCxnSpPr>
          <p:nvPr/>
        </p:nvCxnSpPr>
        <p:spPr>
          <a:xfrm flipH="1" flipV="1">
            <a:off x="3914843" y="2520038"/>
            <a:ext cx="1254242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0"/>
            <a:endCxn id="25" idx="2"/>
          </p:cNvCxnSpPr>
          <p:nvPr/>
        </p:nvCxnSpPr>
        <p:spPr>
          <a:xfrm flipV="1">
            <a:off x="4347515" y="2520038"/>
            <a:ext cx="160129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" idx="0"/>
            <a:endCxn id="25" idx="2"/>
          </p:cNvCxnSpPr>
          <p:nvPr/>
        </p:nvCxnSpPr>
        <p:spPr>
          <a:xfrm flipV="1">
            <a:off x="3593151" y="2520038"/>
            <a:ext cx="914493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0"/>
          </p:cNvCxnSpPr>
          <p:nvPr/>
        </p:nvCxnSpPr>
        <p:spPr>
          <a:xfrm flipH="1" flipV="1">
            <a:off x="3343884" y="2520038"/>
            <a:ext cx="1825201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0"/>
            <a:endCxn id="25" idx="2"/>
          </p:cNvCxnSpPr>
          <p:nvPr/>
        </p:nvCxnSpPr>
        <p:spPr>
          <a:xfrm flipH="1" flipV="1">
            <a:off x="4507644" y="2520038"/>
            <a:ext cx="1550218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0"/>
            <a:endCxn id="26" idx="2"/>
          </p:cNvCxnSpPr>
          <p:nvPr/>
        </p:nvCxnSpPr>
        <p:spPr>
          <a:xfrm flipV="1">
            <a:off x="4347515" y="2520038"/>
            <a:ext cx="769812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0"/>
            <a:endCxn id="26" idx="2"/>
          </p:cNvCxnSpPr>
          <p:nvPr/>
        </p:nvCxnSpPr>
        <p:spPr>
          <a:xfrm flipH="1" flipV="1">
            <a:off x="5117327" y="2520038"/>
            <a:ext cx="51758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" idx="0"/>
            <a:endCxn id="26" idx="2"/>
          </p:cNvCxnSpPr>
          <p:nvPr/>
        </p:nvCxnSpPr>
        <p:spPr>
          <a:xfrm flipH="1" flipV="1">
            <a:off x="5117327" y="2520038"/>
            <a:ext cx="940535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8" idx="0"/>
            <a:endCxn id="23" idx="2"/>
          </p:cNvCxnSpPr>
          <p:nvPr/>
        </p:nvCxnSpPr>
        <p:spPr>
          <a:xfrm flipH="1" flipV="1">
            <a:off x="3309327" y="2520038"/>
            <a:ext cx="1038188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" idx="0"/>
            <a:endCxn id="27" idx="2"/>
          </p:cNvCxnSpPr>
          <p:nvPr/>
        </p:nvCxnSpPr>
        <p:spPr>
          <a:xfrm flipV="1">
            <a:off x="4347515" y="2520038"/>
            <a:ext cx="1362613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" idx="0"/>
            <a:endCxn id="27" idx="2"/>
          </p:cNvCxnSpPr>
          <p:nvPr/>
        </p:nvCxnSpPr>
        <p:spPr>
          <a:xfrm flipV="1">
            <a:off x="3593151" y="2520038"/>
            <a:ext cx="2116977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9" idx="0"/>
            <a:endCxn id="27" idx="2"/>
          </p:cNvCxnSpPr>
          <p:nvPr/>
        </p:nvCxnSpPr>
        <p:spPr>
          <a:xfrm flipV="1">
            <a:off x="5169085" y="2520038"/>
            <a:ext cx="541043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" idx="0"/>
            <a:endCxn id="27" idx="2"/>
          </p:cNvCxnSpPr>
          <p:nvPr/>
        </p:nvCxnSpPr>
        <p:spPr>
          <a:xfrm flipH="1" flipV="1">
            <a:off x="5710128" y="2520038"/>
            <a:ext cx="347734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" idx="0"/>
            <a:endCxn id="28" idx="2"/>
          </p:cNvCxnSpPr>
          <p:nvPr/>
        </p:nvCxnSpPr>
        <p:spPr>
          <a:xfrm flipV="1">
            <a:off x="3593151" y="2520038"/>
            <a:ext cx="2722493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" idx="0"/>
            <a:endCxn id="28" idx="2"/>
          </p:cNvCxnSpPr>
          <p:nvPr/>
        </p:nvCxnSpPr>
        <p:spPr>
          <a:xfrm flipV="1">
            <a:off x="4347515" y="2520038"/>
            <a:ext cx="1968129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9" idx="0"/>
            <a:endCxn id="28" idx="2"/>
          </p:cNvCxnSpPr>
          <p:nvPr/>
        </p:nvCxnSpPr>
        <p:spPr>
          <a:xfrm flipV="1">
            <a:off x="5169085" y="2520038"/>
            <a:ext cx="1146559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" idx="0"/>
            <a:endCxn id="26" idx="2"/>
          </p:cNvCxnSpPr>
          <p:nvPr/>
        </p:nvCxnSpPr>
        <p:spPr>
          <a:xfrm flipV="1">
            <a:off x="3593151" y="2520038"/>
            <a:ext cx="1524176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7" idx="0"/>
            <a:endCxn id="29" idx="2"/>
          </p:cNvCxnSpPr>
          <p:nvPr/>
        </p:nvCxnSpPr>
        <p:spPr>
          <a:xfrm flipV="1">
            <a:off x="6057862" y="2520038"/>
            <a:ext cx="850583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9" idx="0"/>
            <a:endCxn id="29" idx="2"/>
          </p:cNvCxnSpPr>
          <p:nvPr/>
        </p:nvCxnSpPr>
        <p:spPr>
          <a:xfrm flipV="1">
            <a:off x="5169085" y="2520038"/>
            <a:ext cx="1739360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8" idx="0"/>
            <a:endCxn id="29" idx="2"/>
          </p:cNvCxnSpPr>
          <p:nvPr/>
        </p:nvCxnSpPr>
        <p:spPr>
          <a:xfrm flipV="1">
            <a:off x="4347515" y="2520038"/>
            <a:ext cx="2560930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6" idx="0"/>
            <a:endCxn id="29" idx="2"/>
          </p:cNvCxnSpPr>
          <p:nvPr/>
        </p:nvCxnSpPr>
        <p:spPr>
          <a:xfrm flipV="1">
            <a:off x="3593151" y="2520038"/>
            <a:ext cx="3315294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7" idx="0"/>
            <a:endCxn id="28" idx="2"/>
          </p:cNvCxnSpPr>
          <p:nvPr/>
        </p:nvCxnSpPr>
        <p:spPr>
          <a:xfrm flipV="1">
            <a:off x="6057862" y="2520038"/>
            <a:ext cx="257782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/>
          <p:cNvGrpSpPr/>
          <p:nvPr/>
        </p:nvGrpSpPr>
        <p:grpSpPr>
          <a:xfrm>
            <a:off x="3188413" y="3012917"/>
            <a:ext cx="3306509" cy="705648"/>
            <a:chOff x="2698886" y="3012918"/>
            <a:chExt cx="4339375" cy="691726"/>
          </a:xfrm>
        </p:grpSpPr>
        <p:sp>
          <p:nvSpPr>
            <p:cNvPr id="6" name="Oval 5"/>
            <p:cNvSpPr/>
            <p:nvPr/>
          </p:nvSpPr>
          <p:spPr>
            <a:xfrm>
              <a:off x="2902922" y="3206968"/>
              <a:ext cx="654262" cy="31811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137543" y="3206968"/>
              <a:ext cx="654262" cy="31811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892929" y="3206968"/>
              <a:ext cx="654262" cy="31811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971136" y="3206968"/>
              <a:ext cx="654262" cy="31811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698886" y="3012918"/>
              <a:ext cx="4339375" cy="691726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/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317514" y="2126199"/>
            <a:ext cx="2028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Softmax output layer</a:t>
            </a:r>
            <a:endParaRPr lang="en-US" dirty="0"/>
          </a:p>
        </p:txBody>
      </p:sp>
      <p:grpSp>
        <p:nvGrpSpPr>
          <p:cNvPr id="152" name="Group 151"/>
          <p:cNvGrpSpPr/>
          <p:nvPr/>
        </p:nvGrpSpPr>
        <p:grpSpPr>
          <a:xfrm>
            <a:off x="3254584" y="4546411"/>
            <a:ext cx="2657206" cy="393839"/>
            <a:chOff x="572847" y="4448442"/>
            <a:chExt cx="4797436" cy="393839"/>
          </a:xfrm>
        </p:grpSpPr>
        <p:sp>
          <p:nvSpPr>
            <p:cNvPr id="143" name="Rectangle 142"/>
            <p:cNvSpPr/>
            <p:nvPr/>
          </p:nvSpPr>
          <p:spPr>
            <a:xfrm>
              <a:off x="572847" y="4448442"/>
              <a:ext cx="605517" cy="3938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183288" y="4448442"/>
              <a:ext cx="605517" cy="3938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788804" y="4448442"/>
              <a:ext cx="605517" cy="3938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381605" y="4448442"/>
              <a:ext cx="605517" cy="3938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973648" y="4448442"/>
              <a:ext cx="605517" cy="3938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3566449" y="4448442"/>
              <a:ext cx="605517" cy="3938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4171965" y="4448442"/>
              <a:ext cx="605517" cy="3938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4764766" y="4448442"/>
              <a:ext cx="605517" cy="3938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7331773" y="2026807"/>
            <a:ext cx="181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hot</a:t>
            </a:r>
          </a:p>
          <a:p>
            <a:r>
              <a:rPr lang="en-US" dirty="0" smtClean="0"/>
              <a:t>representation</a:t>
            </a:r>
            <a:endParaRPr lang="en-US" dirty="0"/>
          </a:p>
        </p:txBody>
      </p:sp>
      <p:grpSp>
        <p:nvGrpSpPr>
          <p:cNvPr id="154" name="Group 153"/>
          <p:cNvGrpSpPr/>
          <p:nvPr/>
        </p:nvGrpSpPr>
        <p:grpSpPr>
          <a:xfrm>
            <a:off x="284247" y="4546411"/>
            <a:ext cx="2657206" cy="393839"/>
            <a:chOff x="572847" y="4448442"/>
            <a:chExt cx="4797436" cy="393839"/>
          </a:xfrm>
        </p:grpSpPr>
        <p:sp>
          <p:nvSpPr>
            <p:cNvPr id="155" name="Rectangle 154"/>
            <p:cNvSpPr/>
            <p:nvPr/>
          </p:nvSpPr>
          <p:spPr>
            <a:xfrm>
              <a:off x="572847" y="4448442"/>
              <a:ext cx="605517" cy="3938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183288" y="4448442"/>
              <a:ext cx="605517" cy="3938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788804" y="4448442"/>
              <a:ext cx="605517" cy="3938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381605" y="4448442"/>
              <a:ext cx="605517" cy="3938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973648" y="4448442"/>
              <a:ext cx="605517" cy="3938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566449" y="4448442"/>
              <a:ext cx="605517" cy="3938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4171965" y="4448442"/>
              <a:ext cx="605517" cy="3938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4764766" y="4448442"/>
              <a:ext cx="605517" cy="3938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6235354" y="4546411"/>
            <a:ext cx="2657206" cy="393839"/>
            <a:chOff x="572847" y="4448442"/>
            <a:chExt cx="4797436" cy="393839"/>
          </a:xfrm>
        </p:grpSpPr>
        <p:sp>
          <p:nvSpPr>
            <p:cNvPr id="165" name="Rectangle 164"/>
            <p:cNvSpPr/>
            <p:nvPr/>
          </p:nvSpPr>
          <p:spPr>
            <a:xfrm>
              <a:off x="572847" y="4448442"/>
              <a:ext cx="605517" cy="3938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183288" y="4448442"/>
              <a:ext cx="605517" cy="3938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788804" y="4448442"/>
              <a:ext cx="605517" cy="3938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381605" y="4448442"/>
              <a:ext cx="605517" cy="3938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973648" y="4448442"/>
              <a:ext cx="605517" cy="3938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566449" y="4448442"/>
              <a:ext cx="605517" cy="3938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4171965" y="4448442"/>
              <a:ext cx="605517" cy="3938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764766" y="4448442"/>
              <a:ext cx="605517" cy="3938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cxnSp>
        <p:nvCxnSpPr>
          <p:cNvPr id="175" name="Straight Connector 174"/>
          <p:cNvCxnSpPr>
            <a:endCxn id="7" idx="4"/>
          </p:cNvCxnSpPr>
          <p:nvPr/>
        </p:nvCxnSpPr>
        <p:spPr>
          <a:xfrm flipH="1" flipV="1">
            <a:off x="6057862" y="3535386"/>
            <a:ext cx="2834700" cy="10110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endCxn id="7" idx="4"/>
          </p:cNvCxnSpPr>
          <p:nvPr/>
        </p:nvCxnSpPr>
        <p:spPr>
          <a:xfrm flipV="1">
            <a:off x="284247" y="3535386"/>
            <a:ext cx="5773615" cy="1011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endCxn id="7" idx="4"/>
          </p:cNvCxnSpPr>
          <p:nvPr/>
        </p:nvCxnSpPr>
        <p:spPr>
          <a:xfrm flipV="1">
            <a:off x="3254585" y="3535386"/>
            <a:ext cx="2803277" cy="10110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endCxn id="7" idx="4"/>
          </p:cNvCxnSpPr>
          <p:nvPr/>
        </p:nvCxnSpPr>
        <p:spPr>
          <a:xfrm flipH="1" flipV="1">
            <a:off x="6057862" y="3535386"/>
            <a:ext cx="177493" cy="10110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endCxn id="7" idx="4"/>
          </p:cNvCxnSpPr>
          <p:nvPr/>
        </p:nvCxnSpPr>
        <p:spPr>
          <a:xfrm flipV="1">
            <a:off x="2941453" y="3535386"/>
            <a:ext cx="3116409" cy="10110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endCxn id="7" idx="4"/>
          </p:cNvCxnSpPr>
          <p:nvPr/>
        </p:nvCxnSpPr>
        <p:spPr>
          <a:xfrm flipV="1">
            <a:off x="5911790" y="3535386"/>
            <a:ext cx="146072" cy="1011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endCxn id="6" idx="4"/>
          </p:cNvCxnSpPr>
          <p:nvPr/>
        </p:nvCxnSpPr>
        <p:spPr>
          <a:xfrm flipV="1">
            <a:off x="284247" y="3535386"/>
            <a:ext cx="3308904" cy="1011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endCxn id="6" idx="4"/>
          </p:cNvCxnSpPr>
          <p:nvPr/>
        </p:nvCxnSpPr>
        <p:spPr>
          <a:xfrm flipV="1">
            <a:off x="2941453" y="3535386"/>
            <a:ext cx="651698" cy="10110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>
            <a:endCxn id="8" idx="4"/>
          </p:cNvCxnSpPr>
          <p:nvPr/>
        </p:nvCxnSpPr>
        <p:spPr>
          <a:xfrm flipV="1">
            <a:off x="284247" y="3535386"/>
            <a:ext cx="4063268" cy="1011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endCxn id="8" idx="4"/>
          </p:cNvCxnSpPr>
          <p:nvPr/>
        </p:nvCxnSpPr>
        <p:spPr>
          <a:xfrm flipV="1">
            <a:off x="2941453" y="3535386"/>
            <a:ext cx="1406062" cy="10110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endCxn id="9" idx="4"/>
          </p:cNvCxnSpPr>
          <p:nvPr/>
        </p:nvCxnSpPr>
        <p:spPr>
          <a:xfrm flipV="1">
            <a:off x="284247" y="3535386"/>
            <a:ext cx="4884838" cy="1011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>
            <a:endCxn id="9" idx="4"/>
          </p:cNvCxnSpPr>
          <p:nvPr/>
        </p:nvCxnSpPr>
        <p:spPr>
          <a:xfrm flipV="1">
            <a:off x="2941453" y="3535386"/>
            <a:ext cx="2227632" cy="1011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endCxn id="6" idx="4"/>
          </p:cNvCxnSpPr>
          <p:nvPr/>
        </p:nvCxnSpPr>
        <p:spPr>
          <a:xfrm flipV="1">
            <a:off x="3254585" y="3535386"/>
            <a:ext cx="338566" cy="10110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>
            <a:endCxn id="8" idx="4"/>
          </p:cNvCxnSpPr>
          <p:nvPr/>
        </p:nvCxnSpPr>
        <p:spPr>
          <a:xfrm flipV="1">
            <a:off x="3254585" y="3535386"/>
            <a:ext cx="1092930" cy="1011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endCxn id="9" idx="4"/>
          </p:cNvCxnSpPr>
          <p:nvPr/>
        </p:nvCxnSpPr>
        <p:spPr>
          <a:xfrm flipV="1">
            <a:off x="3254584" y="3535386"/>
            <a:ext cx="1914501" cy="10110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endCxn id="6" idx="4"/>
          </p:cNvCxnSpPr>
          <p:nvPr/>
        </p:nvCxnSpPr>
        <p:spPr>
          <a:xfrm flipH="1" flipV="1">
            <a:off x="3593151" y="3535386"/>
            <a:ext cx="2318640" cy="10110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endCxn id="8" idx="4"/>
          </p:cNvCxnSpPr>
          <p:nvPr/>
        </p:nvCxnSpPr>
        <p:spPr>
          <a:xfrm flipH="1" flipV="1">
            <a:off x="4347515" y="3535386"/>
            <a:ext cx="1564276" cy="1011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endCxn id="9" idx="4"/>
          </p:cNvCxnSpPr>
          <p:nvPr/>
        </p:nvCxnSpPr>
        <p:spPr>
          <a:xfrm flipH="1" flipV="1">
            <a:off x="5169085" y="3535386"/>
            <a:ext cx="742706" cy="1011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>
            <a:endCxn id="6" idx="4"/>
          </p:cNvCxnSpPr>
          <p:nvPr/>
        </p:nvCxnSpPr>
        <p:spPr>
          <a:xfrm flipH="1" flipV="1">
            <a:off x="3593151" y="3535386"/>
            <a:ext cx="2642204" cy="1011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endCxn id="8" idx="4"/>
          </p:cNvCxnSpPr>
          <p:nvPr/>
        </p:nvCxnSpPr>
        <p:spPr>
          <a:xfrm flipH="1" flipV="1">
            <a:off x="4347515" y="3535386"/>
            <a:ext cx="1887840" cy="10110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>
            <a:endCxn id="9" idx="4"/>
          </p:cNvCxnSpPr>
          <p:nvPr/>
        </p:nvCxnSpPr>
        <p:spPr>
          <a:xfrm flipH="1" flipV="1">
            <a:off x="5169085" y="3535386"/>
            <a:ext cx="1066270" cy="10110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endCxn id="6" idx="4"/>
          </p:cNvCxnSpPr>
          <p:nvPr/>
        </p:nvCxnSpPr>
        <p:spPr>
          <a:xfrm flipH="1" flipV="1">
            <a:off x="3593151" y="3535386"/>
            <a:ext cx="5299410" cy="10110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endCxn id="8" idx="4"/>
          </p:cNvCxnSpPr>
          <p:nvPr/>
        </p:nvCxnSpPr>
        <p:spPr>
          <a:xfrm flipH="1" flipV="1">
            <a:off x="4347515" y="3535386"/>
            <a:ext cx="4545046" cy="1011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endCxn id="9" idx="4"/>
          </p:cNvCxnSpPr>
          <p:nvPr/>
        </p:nvCxnSpPr>
        <p:spPr>
          <a:xfrm flipH="1" flipV="1">
            <a:off x="5169085" y="3535386"/>
            <a:ext cx="3723476" cy="10110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311154" y="3231213"/>
            <a:ext cx="202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layer</a:t>
            </a:r>
            <a:endParaRPr lang="en-US" dirty="0"/>
          </a:p>
        </p:txBody>
      </p:sp>
      <p:sp>
        <p:nvSpPr>
          <p:cNvPr id="291" name="TextBox 290"/>
          <p:cNvSpPr txBox="1"/>
          <p:nvPr/>
        </p:nvSpPr>
        <p:spPr>
          <a:xfrm>
            <a:off x="707890" y="5077994"/>
            <a:ext cx="181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One hot</a:t>
            </a:r>
          </a:p>
          <a:p>
            <a:pPr algn="ctr"/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292" name="TextBox 291"/>
          <p:cNvSpPr txBox="1"/>
          <p:nvPr/>
        </p:nvSpPr>
        <p:spPr>
          <a:xfrm>
            <a:off x="3685690" y="5077994"/>
            <a:ext cx="181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One hot</a:t>
            </a:r>
          </a:p>
          <a:p>
            <a:pPr algn="ctr"/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293" name="TextBox 292"/>
          <p:cNvSpPr txBox="1"/>
          <p:nvPr/>
        </p:nvSpPr>
        <p:spPr>
          <a:xfrm>
            <a:off x="6618402" y="5077994"/>
            <a:ext cx="181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One hot</a:t>
            </a:r>
          </a:p>
          <a:p>
            <a:pPr algn="ctr"/>
            <a:r>
              <a:rPr lang="en-US" dirty="0" smtClean="0"/>
              <a:t>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4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Example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0"/>
            <a:endCxn id="21" idx="2"/>
          </p:cNvCxnSpPr>
          <p:nvPr/>
        </p:nvCxnSpPr>
        <p:spPr>
          <a:xfrm flipH="1" flipV="1">
            <a:off x="2698886" y="2520038"/>
            <a:ext cx="894265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0"/>
            <a:endCxn id="21" idx="2"/>
          </p:cNvCxnSpPr>
          <p:nvPr/>
        </p:nvCxnSpPr>
        <p:spPr>
          <a:xfrm flipH="1" flipV="1">
            <a:off x="2698886" y="2520038"/>
            <a:ext cx="2470199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0"/>
            <a:endCxn id="21" idx="2"/>
          </p:cNvCxnSpPr>
          <p:nvPr/>
        </p:nvCxnSpPr>
        <p:spPr>
          <a:xfrm flipH="1" flipV="1">
            <a:off x="2698886" y="2520038"/>
            <a:ext cx="3358976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23" idx="2"/>
          </p:cNvCxnSpPr>
          <p:nvPr/>
        </p:nvCxnSpPr>
        <p:spPr>
          <a:xfrm flipH="1" flipV="1">
            <a:off x="3309327" y="2520038"/>
            <a:ext cx="283824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0"/>
            <a:endCxn id="21" idx="2"/>
          </p:cNvCxnSpPr>
          <p:nvPr/>
        </p:nvCxnSpPr>
        <p:spPr>
          <a:xfrm flipH="1" flipV="1">
            <a:off x="2698886" y="2520038"/>
            <a:ext cx="1648629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396127" y="2126199"/>
            <a:ext cx="605517" cy="3938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006568" y="2126199"/>
            <a:ext cx="605517" cy="3938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612084" y="2126199"/>
            <a:ext cx="605517" cy="3938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204885" y="2126199"/>
            <a:ext cx="605517" cy="3938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814568" y="2126199"/>
            <a:ext cx="605517" cy="3938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407369" y="2126199"/>
            <a:ext cx="605517" cy="3938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012885" y="2126199"/>
            <a:ext cx="605517" cy="3938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605686" y="2126199"/>
            <a:ext cx="605517" cy="3938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6" idx="0"/>
            <a:endCxn id="24" idx="2"/>
          </p:cNvCxnSpPr>
          <p:nvPr/>
        </p:nvCxnSpPr>
        <p:spPr>
          <a:xfrm flipV="1">
            <a:off x="3593151" y="2520038"/>
            <a:ext cx="321692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0"/>
          </p:cNvCxnSpPr>
          <p:nvPr/>
        </p:nvCxnSpPr>
        <p:spPr>
          <a:xfrm flipH="1" flipV="1">
            <a:off x="2779444" y="2520038"/>
            <a:ext cx="2389641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0"/>
            <a:endCxn id="23" idx="2"/>
          </p:cNvCxnSpPr>
          <p:nvPr/>
        </p:nvCxnSpPr>
        <p:spPr>
          <a:xfrm flipH="1" flipV="1">
            <a:off x="3309327" y="2520038"/>
            <a:ext cx="2748535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0"/>
            <a:endCxn id="24" idx="2"/>
          </p:cNvCxnSpPr>
          <p:nvPr/>
        </p:nvCxnSpPr>
        <p:spPr>
          <a:xfrm flipH="1" flipV="1">
            <a:off x="3914843" y="2520038"/>
            <a:ext cx="2143019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0"/>
            <a:endCxn id="24" idx="2"/>
          </p:cNvCxnSpPr>
          <p:nvPr/>
        </p:nvCxnSpPr>
        <p:spPr>
          <a:xfrm flipH="1" flipV="1">
            <a:off x="3914843" y="2520038"/>
            <a:ext cx="432672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0"/>
            <a:endCxn id="24" idx="2"/>
          </p:cNvCxnSpPr>
          <p:nvPr/>
        </p:nvCxnSpPr>
        <p:spPr>
          <a:xfrm flipH="1" flipV="1">
            <a:off x="3914843" y="2520038"/>
            <a:ext cx="1254242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0"/>
            <a:endCxn id="25" idx="2"/>
          </p:cNvCxnSpPr>
          <p:nvPr/>
        </p:nvCxnSpPr>
        <p:spPr>
          <a:xfrm flipV="1">
            <a:off x="4347515" y="2520038"/>
            <a:ext cx="160129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" idx="0"/>
            <a:endCxn id="25" idx="2"/>
          </p:cNvCxnSpPr>
          <p:nvPr/>
        </p:nvCxnSpPr>
        <p:spPr>
          <a:xfrm flipV="1">
            <a:off x="3593151" y="2520038"/>
            <a:ext cx="914493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0"/>
          </p:cNvCxnSpPr>
          <p:nvPr/>
        </p:nvCxnSpPr>
        <p:spPr>
          <a:xfrm flipH="1" flipV="1">
            <a:off x="3343884" y="2520038"/>
            <a:ext cx="1825201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0"/>
            <a:endCxn id="25" idx="2"/>
          </p:cNvCxnSpPr>
          <p:nvPr/>
        </p:nvCxnSpPr>
        <p:spPr>
          <a:xfrm flipH="1" flipV="1">
            <a:off x="4507644" y="2520038"/>
            <a:ext cx="1550218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0"/>
            <a:endCxn id="26" idx="2"/>
          </p:cNvCxnSpPr>
          <p:nvPr/>
        </p:nvCxnSpPr>
        <p:spPr>
          <a:xfrm flipV="1">
            <a:off x="4347515" y="2520038"/>
            <a:ext cx="769812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0"/>
            <a:endCxn id="26" idx="2"/>
          </p:cNvCxnSpPr>
          <p:nvPr/>
        </p:nvCxnSpPr>
        <p:spPr>
          <a:xfrm flipH="1" flipV="1">
            <a:off x="5117327" y="2520038"/>
            <a:ext cx="51758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" idx="0"/>
            <a:endCxn id="26" idx="2"/>
          </p:cNvCxnSpPr>
          <p:nvPr/>
        </p:nvCxnSpPr>
        <p:spPr>
          <a:xfrm flipH="1" flipV="1">
            <a:off x="5117327" y="2520038"/>
            <a:ext cx="940535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8" idx="0"/>
            <a:endCxn id="23" idx="2"/>
          </p:cNvCxnSpPr>
          <p:nvPr/>
        </p:nvCxnSpPr>
        <p:spPr>
          <a:xfrm flipH="1" flipV="1">
            <a:off x="3309327" y="2520038"/>
            <a:ext cx="1038188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" idx="0"/>
            <a:endCxn id="27" idx="2"/>
          </p:cNvCxnSpPr>
          <p:nvPr/>
        </p:nvCxnSpPr>
        <p:spPr>
          <a:xfrm flipV="1">
            <a:off x="4347515" y="2520038"/>
            <a:ext cx="1362613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" idx="0"/>
            <a:endCxn id="27" idx="2"/>
          </p:cNvCxnSpPr>
          <p:nvPr/>
        </p:nvCxnSpPr>
        <p:spPr>
          <a:xfrm flipV="1">
            <a:off x="3593151" y="2520038"/>
            <a:ext cx="2116977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9" idx="0"/>
            <a:endCxn id="27" idx="2"/>
          </p:cNvCxnSpPr>
          <p:nvPr/>
        </p:nvCxnSpPr>
        <p:spPr>
          <a:xfrm flipV="1">
            <a:off x="5169085" y="2520038"/>
            <a:ext cx="541043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" idx="0"/>
            <a:endCxn id="27" idx="2"/>
          </p:cNvCxnSpPr>
          <p:nvPr/>
        </p:nvCxnSpPr>
        <p:spPr>
          <a:xfrm flipH="1" flipV="1">
            <a:off x="5710128" y="2520038"/>
            <a:ext cx="347734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" idx="0"/>
            <a:endCxn id="28" idx="2"/>
          </p:cNvCxnSpPr>
          <p:nvPr/>
        </p:nvCxnSpPr>
        <p:spPr>
          <a:xfrm flipV="1">
            <a:off x="3593151" y="2520038"/>
            <a:ext cx="2722493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" idx="0"/>
            <a:endCxn id="28" idx="2"/>
          </p:cNvCxnSpPr>
          <p:nvPr/>
        </p:nvCxnSpPr>
        <p:spPr>
          <a:xfrm flipV="1">
            <a:off x="4347515" y="2520038"/>
            <a:ext cx="1968129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9" idx="0"/>
            <a:endCxn id="28" idx="2"/>
          </p:cNvCxnSpPr>
          <p:nvPr/>
        </p:nvCxnSpPr>
        <p:spPr>
          <a:xfrm flipV="1">
            <a:off x="5169085" y="2520038"/>
            <a:ext cx="1146559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" idx="0"/>
            <a:endCxn id="26" idx="2"/>
          </p:cNvCxnSpPr>
          <p:nvPr/>
        </p:nvCxnSpPr>
        <p:spPr>
          <a:xfrm flipV="1">
            <a:off x="3593151" y="2520038"/>
            <a:ext cx="1524176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7" idx="0"/>
            <a:endCxn id="29" idx="2"/>
          </p:cNvCxnSpPr>
          <p:nvPr/>
        </p:nvCxnSpPr>
        <p:spPr>
          <a:xfrm flipV="1">
            <a:off x="6057862" y="2520038"/>
            <a:ext cx="850583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9" idx="0"/>
            <a:endCxn id="29" idx="2"/>
          </p:cNvCxnSpPr>
          <p:nvPr/>
        </p:nvCxnSpPr>
        <p:spPr>
          <a:xfrm flipV="1">
            <a:off x="5169085" y="2520038"/>
            <a:ext cx="1739360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8" idx="0"/>
            <a:endCxn id="29" idx="2"/>
          </p:cNvCxnSpPr>
          <p:nvPr/>
        </p:nvCxnSpPr>
        <p:spPr>
          <a:xfrm flipV="1">
            <a:off x="4347515" y="2520038"/>
            <a:ext cx="2560930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6" idx="0"/>
            <a:endCxn id="29" idx="2"/>
          </p:cNvCxnSpPr>
          <p:nvPr/>
        </p:nvCxnSpPr>
        <p:spPr>
          <a:xfrm flipV="1">
            <a:off x="3593151" y="2520038"/>
            <a:ext cx="3315294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7" idx="0"/>
            <a:endCxn id="28" idx="2"/>
          </p:cNvCxnSpPr>
          <p:nvPr/>
        </p:nvCxnSpPr>
        <p:spPr>
          <a:xfrm flipV="1">
            <a:off x="6057862" y="2520038"/>
            <a:ext cx="257782" cy="69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4668465" y="1619303"/>
            <a:ext cx="82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9250" lvl="1" indent="0" algn="ctr">
              <a:buNone/>
            </a:pPr>
            <a:r>
              <a:rPr lang="en-US" dirty="0">
                <a:latin typeface="Chalkduster"/>
                <a:cs typeface="Chalkduster"/>
              </a:rPr>
              <a:t>truth</a:t>
            </a:r>
            <a:endParaRPr lang="en-US" dirty="0"/>
          </a:p>
        </p:txBody>
      </p:sp>
      <p:grpSp>
        <p:nvGrpSpPr>
          <p:cNvPr id="200" name="Group 199"/>
          <p:cNvGrpSpPr/>
          <p:nvPr/>
        </p:nvGrpSpPr>
        <p:grpSpPr>
          <a:xfrm>
            <a:off x="3188413" y="3012917"/>
            <a:ext cx="3306509" cy="705648"/>
            <a:chOff x="2698886" y="3012918"/>
            <a:chExt cx="4339375" cy="691726"/>
          </a:xfrm>
        </p:grpSpPr>
        <p:sp>
          <p:nvSpPr>
            <p:cNvPr id="6" name="Oval 5"/>
            <p:cNvSpPr/>
            <p:nvPr/>
          </p:nvSpPr>
          <p:spPr>
            <a:xfrm>
              <a:off x="2902922" y="3206968"/>
              <a:ext cx="654262" cy="31811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137543" y="3206968"/>
              <a:ext cx="654262" cy="31811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892929" y="3206968"/>
              <a:ext cx="654262" cy="31811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971136" y="3206968"/>
              <a:ext cx="654262" cy="31811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698886" y="3012918"/>
              <a:ext cx="4339375" cy="691726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dirty="0"/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317514" y="2126199"/>
            <a:ext cx="202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Softmax output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7331774" y="3072234"/>
            <a:ext cx="181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istributed</a:t>
            </a:r>
          </a:p>
          <a:p>
            <a:r>
              <a:rPr lang="en-US" dirty="0" smtClean="0"/>
              <a:t>representation</a:t>
            </a:r>
            <a:endParaRPr lang="en-US" dirty="0"/>
          </a:p>
        </p:txBody>
      </p:sp>
      <p:grpSp>
        <p:nvGrpSpPr>
          <p:cNvPr id="152" name="Group 151"/>
          <p:cNvGrpSpPr/>
          <p:nvPr/>
        </p:nvGrpSpPr>
        <p:grpSpPr>
          <a:xfrm>
            <a:off x="3254584" y="4546411"/>
            <a:ext cx="2657206" cy="393839"/>
            <a:chOff x="572847" y="4448442"/>
            <a:chExt cx="4797436" cy="393839"/>
          </a:xfrm>
        </p:grpSpPr>
        <p:sp>
          <p:nvSpPr>
            <p:cNvPr id="143" name="Rectangle 142"/>
            <p:cNvSpPr/>
            <p:nvPr/>
          </p:nvSpPr>
          <p:spPr>
            <a:xfrm>
              <a:off x="572847" y="4448442"/>
              <a:ext cx="605517" cy="3938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183288" y="4448442"/>
              <a:ext cx="605517" cy="3938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788804" y="4448442"/>
              <a:ext cx="605517" cy="3938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381605" y="4448442"/>
              <a:ext cx="605517" cy="3938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973648" y="4448442"/>
              <a:ext cx="605517" cy="3938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3566449" y="4448442"/>
              <a:ext cx="605517" cy="3938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4171965" y="4448442"/>
              <a:ext cx="605517" cy="3938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4764766" y="4448442"/>
              <a:ext cx="605517" cy="3938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7331773" y="2026807"/>
            <a:ext cx="181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hot</a:t>
            </a:r>
          </a:p>
          <a:p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153" name="Rectangle 152"/>
          <p:cNvSpPr/>
          <p:nvPr/>
        </p:nvSpPr>
        <p:spPr>
          <a:xfrm>
            <a:off x="3579683" y="4975214"/>
            <a:ext cx="1319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 algn="ctr"/>
            <a:r>
              <a:rPr lang="en-US" dirty="0" smtClean="0">
                <a:latin typeface="Chalkduster"/>
                <a:cs typeface="Chalkduster"/>
              </a:rPr>
              <a:t>know</a:t>
            </a:r>
            <a:endParaRPr lang="en-US" dirty="0"/>
          </a:p>
        </p:txBody>
      </p:sp>
      <p:grpSp>
        <p:nvGrpSpPr>
          <p:cNvPr id="154" name="Group 153"/>
          <p:cNvGrpSpPr/>
          <p:nvPr/>
        </p:nvGrpSpPr>
        <p:grpSpPr>
          <a:xfrm>
            <a:off x="284247" y="4546411"/>
            <a:ext cx="2657206" cy="393839"/>
            <a:chOff x="572847" y="4448442"/>
            <a:chExt cx="4797436" cy="393839"/>
          </a:xfrm>
        </p:grpSpPr>
        <p:sp>
          <p:nvSpPr>
            <p:cNvPr id="155" name="Rectangle 154"/>
            <p:cNvSpPr/>
            <p:nvPr/>
          </p:nvSpPr>
          <p:spPr>
            <a:xfrm>
              <a:off x="572847" y="4448442"/>
              <a:ext cx="605517" cy="3938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183288" y="4448442"/>
              <a:ext cx="605517" cy="3938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788804" y="4448442"/>
              <a:ext cx="605517" cy="3938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381605" y="4448442"/>
              <a:ext cx="605517" cy="3938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973648" y="4448442"/>
              <a:ext cx="605517" cy="3938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566449" y="4448442"/>
              <a:ext cx="605517" cy="3938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4171965" y="4448442"/>
              <a:ext cx="605517" cy="3938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4764766" y="4448442"/>
              <a:ext cx="605517" cy="3938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sp>
        <p:nvSpPr>
          <p:cNvPr id="163" name="Rectangle 162"/>
          <p:cNvSpPr/>
          <p:nvPr/>
        </p:nvSpPr>
        <p:spPr>
          <a:xfrm>
            <a:off x="481462" y="4984599"/>
            <a:ext cx="1319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 algn="ctr"/>
            <a:r>
              <a:rPr lang="en-US" dirty="0" smtClean="0">
                <a:latin typeface="Chalkduster"/>
                <a:cs typeface="Chalkduster"/>
              </a:rPr>
              <a:t>shall</a:t>
            </a:r>
            <a:endParaRPr lang="en-US" dirty="0"/>
          </a:p>
        </p:txBody>
      </p:sp>
      <p:grpSp>
        <p:nvGrpSpPr>
          <p:cNvPr id="164" name="Group 163"/>
          <p:cNvGrpSpPr/>
          <p:nvPr/>
        </p:nvGrpSpPr>
        <p:grpSpPr>
          <a:xfrm>
            <a:off x="6235354" y="4546411"/>
            <a:ext cx="2657206" cy="393839"/>
            <a:chOff x="572847" y="4448442"/>
            <a:chExt cx="4797436" cy="393839"/>
          </a:xfrm>
        </p:grpSpPr>
        <p:sp>
          <p:nvSpPr>
            <p:cNvPr id="165" name="Rectangle 164"/>
            <p:cNvSpPr/>
            <p:nvPr/>
          </p:nvSpPr>
          <p:spPr>
            <a:xfrm>
              <a:off x="572847" y="4448442"/>
              <a:ext cx="605517" cy="3938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183288" y="4448442"/>
              <a:ext cx="605517" cy="3938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788804" y="4448442"/>
              <a:ext cx="605517" cy="3938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381605" y="4448442"/>
              <a:ext cx="605517" cy="3938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973648" y="4448442"/>
              <a:ext cx="605517" cy="3938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566449" y="4448442"/>
              <a:ext cx="605517" cy="3938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4171965" y="4448442"/>
              <a:ext cx="605517" cy="3938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764766" y="4448442"/>
              <a:ext cx="605517" cy="3938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sp>
        <p:nvSpPr>
          <p:cNvPr id="173" name="Rectangle 172"/>
          <p:cNvSpPr/>
          <p:nvPr/>
        </p:nvSpPr>
        <p:spPr>
          <a:xfrm>
            <a:off x="6732449" y="4975214"/>
            <a:ext cx="1319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 algn="ctr"/>
            <a:r>
              <a:rPr lang="en-US" dirty="0" smtClean="0">
                <a:latin typeface="Chalkduster"/>
                <a:cs typeface="Chalkduster"/>
              </a:rPr>
              <a:t>the</a:t>
            </a:r>
            <a:endParaRPr lang="en-US" dirty="0"/>
          </a:p>
        </p:txBody>
      </p:sp>
      <p:cxnSp>
        <p:nvCxnSpPr>
          <p:cNvPr id="175" name="Straight Connector 174"/>
          <p:cNvCxnSpPr>
            <a:endCxn id="7" idx="4"/>
          </p:cNvCxnSpPr>
          <p:nvPr/>
        </p:nvCxnSpPr>
        <p:spPr>
          <a:xfrm flipH="1" flipV="1">
            <a:off x="6057862" y="3535386"/>
            <a:ext cx="2834700" cy="10110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endCxn id="7" idx="4"/>
          </p:cNvCxnSpPr>
          <p:nvPr/>
        </p:nvCxnSpPr>
        <p:spPr>
          <a:xfrm flipV="1">
            <a:off x="284247" y="3535386"/>
            <a:ext cx="5773615" cy="1011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endCxn id="7" idx="4"/>
          </p:cNvCxnSpPr>
          <p:nvPr/>
        </p:nvCxnSpPr>
        <p:spPr>
          <a:xfrm flipV="1">
            <a:off x="3254585" y="3535386"/>
            <a:ext cx="2803277" cy="10110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endCxn id="7" idx="4"/>
          </p:cNvCxnSpPr>
          <p:nvPr/>
        </p:nvCxnSpPr>
        <p:spPr>
          <a:xfrm flipH="1" flipV="1">
            <a:off x="6057862" y="3535386"/>
            <a:ext cx="177493" cy="10110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endCxn id="7" idx="4"/>
          </p:cNvCxnSpPr>
          <p:nvPr/>
        </p:nvCxnSpPr>
        <p:spPr>
          <a:xfrm flipV="1">
            <a:off x="2941453" y="3535386"/>
            <a:ext cx="3116409" cy="10110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endCxn id="7" idx="4"/>
          </p:cNvCxnSpPr>
          <p:nvPr/>
        </p:nvCxnSpPr>
        <p:spPr>
          <a:xfrm flipV="1">
            <a:off x="5911790" y="3535386"/>
            <a:ext cx="146072" cy="1011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endCxn id="6" idx="4"/>
          </p:cNvCxnSpPr>
          <p:nvPr/>
        </p:nvCxnSpPr>
        <p:spPr>
          <a:xfrm flipV="1">
            <a:off x="284247" y="3535386"/>
            <a:ext cx="3308904" cy="1011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endCxn id="6" idx="4"/>
          </p:cNvCxnSpPr>
          <p:nvPr/>
        </p:nvCxnSpPr>
        <p:spPr>
          <a:xfrm flipV="1">
            <a:off x="2941453" y="3535386"/>
            <a:ext cx="651698" cy="10110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>
            <a:endCxn id="8" idx="4"/>
          </p:cNvCxnSpPr>
          <p:nvPr/>
        </p:nvCxnSpPr>
        <p:spPr>
          <a:xfrm flipV="1">
            <a:off x="284247" y="3535386"/>
            <a:ext cx="4063268" cy="1011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endCxn id="8" idx="4"/>
          </p:cNvCxnSpPr>
          <p:nvPr/>
        </p:nvCxnSpPr>
        <p:spPr>
          <a:xfrm flipV="1">
            <a:off x="2941453" y="3535386"/>
            <a:ext cx="1406062" cy="10110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endCxn id="9" idx="4"/>
          </p:cNvCxnSpPr>
          <p:nvPr/>
        </p:nvCxnSpPr>
        <p:spPr>
          <a:xfrm flipV="1">
            <a:off x="284247" y="3535386"/>
            <a:ext cx="4884838" cy="1011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>
            <a:endCxn id="9" idx="4"/>
          </p:cNvCxnSpPr>
          <p:nvPr/>
        </p:nvCxnSpPr>
        <p:spPr>
          <a:xfrm flipV="1">
            <a:off x="2941453" y="3535386"/>
            <a:ext cx="2227632" cy="1011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endCxn id="6" idx="4"/>
          </p:cNvCxnSpPr>
          <p:nvPr/>
        </p:nvCxnSpPr>
        <p:spPr>
          <a:xfrm flipV="1">
            <a:off x="3254585" y="3535386"/>
            <a:ext cx="338566" cy="10110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>
            <a:endCxn id="8" idx="4"/>
          </p:cNvCxnSpPr>
          <p:nvPr/>
        </p:nvCxnSpPr>
        <p:spPr>
          <a:xfrm flipV="1">
            <a:off x="3254585" y="3535386"/>
            <a:ext cx="1092930" cy="1011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endCxn id="9" idx="4"/>
          </p:cNvCxnSpPr>
          <p:nvPr/>
        </p:nvCxnSpPr>
        <p:spPr>
          <a:xfrm flipV="1">
            <a:off x="3254584" y="3535386"/>
            <a:ext cx="1914501" cy="10110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endCxn id="6" idx="4"/>
          </p:cNvCxnSpPr>
          <p:nvPr/>
        </p:nvCxnSpPr>
        <p:spPr>
          <a:xfrm flipH="1" flipV="1">
            <a:off x="3593151" y="3535386"/>
            <a:ext cx="2318640" cy="10110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endCxn id="8" idx="4"/>
          </p:cNvCxnSpPr>
          <p:nvPr/>
        </p:nvCxnSpPr>
        <p:spPr>
          <a:xfrm flipH="1" flipV="1">
            <a:off x="4347515" y="3535386"/>
            <a:ext cx="1564276" cy="1011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endCxn id="9" idx="4"/>
          </p:cNvCxnSpPr>
          <p:nvPr/>
        </p:nvCxnSpPr>
        <p:spPr>
          <a:xfrm flipH="1" flipV="1">
            <a:off x="5169085" y="3535386"/>
            <a:ext cx="742706" cy="1011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>
            <a:endCxn id="6" idx="4"/>
          </p:cNvCxnSpPr>
          <p:nvPr/>
        </p:nvCxnSpPr>
        <p:spPr>
          <a:xfrm flipH="1" flipV="1">
            <a:off x="3593151" y="3535386"/>
            <a:ext cx="2642204" cy="1011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endCxn id="8" idx="4"/>
          </p:cNvCxnSpPr>
          <p:nvPr/>
        </p:nvCxnSpPr>
        <p:spPr>
          <a:xfrm flipH="1" flipV="1">
            <a:off x="4347515" y="3535386"/>
            <a:ext cx="1887840" cy="10110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>
            <a:endCxn id="9" idx="4"/>
          </p:cNvCxnSpPr>
          <p:nvPr/>
        </p:nvCxnSpPr>
        <p:spPr>
          <a:xfrm flipH="1" flipV="1">
            <a:off x="5169085" y="3535386"/>
            <a:ext cx="1066270" cy="10110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endCxn id="6" idx="4"/>
          </p:cNvCxnSpPr>
          <p:nvPr/>
        </p:nvCxnSpPr>
        <p:spPr>
          <a:xfrm flipH="1" flipV="1">
            <a:off x="3593151" y="3535386"/>
            <a:ext cx="5299410" cy="10110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endCxn id="8" idx="4"/>
          </p:cNvCxnSpPr>
          <p:nvPr/>
        </p:nvCxnSpPr>
        <p:spPr>
          <a:xfrm flipH="1" flipV="1">
            <a:off x="4347515" y="3535386"/>
            <a:ext cx="4545046" cy="1011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endCxn id="9" idx="4"/>
          </p:cNvCxnSpPr>
          <p:nvPr/>
        </p:nvCxnSpPr>
        <p:spPr>
          <a:xfrm flipH="1" flipV="1">
            <a:off x="5169085" y="3535386"/>
            <a:ext cx="3723476" cy="10110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311154" y="3072444"/>
            <a:ext cx="2028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layer </a:t>
            </a:r>
            <a:r>
              <a:rPr lang="en-US" dirty="0"/>
              <a:t>(</a:t>
            </a:r>
            <a:r>
              <a:rPr lang="en-US" dirty="0" smtClean="0"/>
              <a:t>sum)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91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CBOW (Continuous Bag of Words)</a:t>
            </a:r>
          </a:p>
          <a:p>
            <a:pPr lvl="1"/>
            <a:r>
              <a:rPr lang="en-US" dirty="0" smtClean="0"/>
              <a:t>Context words are input</a:t>
            </a:r>
          </a:p>
          <a:p>
            <a:pPr lvl="2"/>
            <a:r>
              <a:rPr lang="en-US" dirty="0" smtClean="0"/>
              <a:t>Preserve the order of the context words from the input text</a:t>
            </a:r>
          </a:p>
          <a:p>
            <a:pPr lvl="1"/>
            <a:r>
              <a:rPr lang="en-US" dirty="0" smtClean="0"/>
              <a:t>Hidden layer can be either the sum of the input words or the mean of the </a:t>
            </a:r>
            <a:r>
              <a:rPr lang="en-US" smtClean="0"/>
              <a:t>input words</a:t>
            </a:r>
          </a:p>
          <a:p>
            <a:pPr lvl="1"/>
            <a:r>
              <a:rPr lang="en-US" dirty="0" smtClean="0"/>
              <a:t>Output of the softmax node is the log likelihood for each word, given the context.</a:t>
            </a:r>
          </a:p>
          <a:p>
            <a:r>
              <a:rPr lang="en-US" dirty="0" smtClean="0"/>
              <a:t>Skip-Gram</a:t>
            </a:r>
          </a:p>
          <a:p>
            <a:pPr lvl="1"/>
            <a:r>
              <a:rPr lang="en-US" dirty="0" smtClean="0"/>
              <a:t>The word you are interested is the input</a:t>
            </a:r>
          </a:p>
          <a:p>
            <a:pPr lvl="1"/>
            <a:r>
              <a:rPr lang="en-US" dirty="0" smtClean="0"/>
              <a:t>One softmax output node per word in the context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2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1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675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Process of Neural Learning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4" y="1488156"/>
            <a:ext cx="4847949" cy="506639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Basic building block is modeled after a neuron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Collects many input signals either directly or that were output from other nodes</a:t>
            </a:r>
          </a:p>
          <a:p>
            <a:r>
              <a:rPr lang="en-US" dirty="0" smtClean="0"/>
              <a:t>Aggregates those signals together, giving more weights to some signals than to others</a:t>
            </a:r>
          </a:p>
          <a:p>
            <a:r>
              <a:rPr lang="en-US" dirty="0" smtClean="0"/>
              <a:t>Performs a function on the result of that aggregation to decide what to output</a:t>
            </a:r>
          </a:p>
          <a:p>
            <a:r>
              <a:rPr lang="en-US" dirty="0" smtClean="0"/>
              <a:t>Outputs the result of the function</a:t>
            </a:r>
          </a:p>
          <a:p>
            <a:endParaRPr lang="en-US" dirty="0"/>
          </a:p>
        </p:txBody>
      </p:sp>
      <p:pic>
        <p:nvPicPr>
          <p:cNvPr id="77" name="Picture 76" descr="Screen Shot 2015-11-03 at 12.00.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56" y="2091482"/>
            <a:ext cx="2894703" cy="1237948"/>
          </a:xfrm>
          <a:prstGeom prst="rect">
            <a:avLst/>
          </a:prstGeom>
        </p:spPr>
      </p:pic>
      <p:grpSp>
        <p:nvGrpSpPr>
          <p:cNvPr id="84" name="Group 83"/>
          <p:cNvGrpSpPr/>
          <p:nvPr/>
        </p:nvGrpSpPr>
        <p:grpSpPr>
          <a:xfrm>
            <a:off x="5742090" y="1718003"/>
            <a:ext cx="2923365" cy="4524383"/>
            <a:chOff x="5742090" y="1718003"/>
            <a:chExt cx="2923365" cy="4524383"/>
          </a:xfrm>
        </p:grpSpPr>
        <p:sp>
          <p:nvSpPr>
            <p:cNvPr id="73" name="Rectangle 72"/>
            <p:cNvSpPr/>
            <p:nvPr/>
          </p:nvSpPr>
          <p:spPr>
            <a:xfrm>
              <a:off x="5760753" y="2240873"/>
              <a:ext cx="2325748" cy="30065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endCxn id="14" idx="2"/>
            </p:cNvCxnSpPr>
            <p:nvPr/>
          </p:nvCxnSpPr>
          <p:spPr>
            <a:xfrm flipH="1" flipV="1">
              <a:off x="6937967" y="4948594"/>
              <a:ext cx="1727488" cy="9190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14" idx="2"/>
            </p:cNvCxnSpPr>
            <p:nvPr/>
          </p:nvCxnSpPr>
          <p:spPr>
            <a:xfrm flipH="1" flipV="1">
              <a:off x="6937967" y="4948594"/>
              <a:ext cx="569602" cy="10714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14" idx="2"/>
            </p:cNvCxnSpPr>
            <p:nvPr/>
          </p:nvCxnSpPr>
          <p:spPr>
            <a:xfrm flipV="1">
              <a:off x="5760753" y="4948594"/>
              <a:ext cx="1177214" cy="9190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5994852" y="3940200"/>
              <a:ext cx="1886230" cy="100839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/>
                <a:t>Aggregation</a:t>
              </a:r>
            </a:p>
            <a:p>
              <a:pPr algn="ctr"/>
              <a:r>
                <a:rPr lang="en-US" dirty="0" smtClean="0"/>
                <a:t>(Weighted sum)</a:t>
              </a:r>
              <a:endParaRPr lang="en-US" dirty="0"/>
            </a:p>
          </p:txBody>
        </p:sp>
        <p:cxnSp>
          <p:nvCxnSpPr>
            <p:cNvPr id="27" name="Straight Arrow Connector 26"/>
            <p:cNvCxnSpPr>
              <a:endCxn id="14" idx="2"/>
            </p:cNvCxnSpPr>
            <p:nvPr/>
          </p:nvCxnSpPr>
          <p:spPr>
            <a:xfrm flipV="1">
              <a:off x="6741872" y="4948594"/>
              <a:ext cx="196095" cy="12238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6144257" y="2747167"/>
              <a:ext cx="1587419" cy="8236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/>
                <a:t>Function</a:t>
              </a:r>
              <a:endParaRPr lang="en-US" dirty="0"/>
            </a:p>
          </p:txBody>
        </p:sp>
        <p:cxnSp>
          <p:nvCxnSpPr>
            <p:cNvPr id="32" name="Straight Arrow Connector 31"/>
            <p:cNvCxnSpPr>
              <a:stCxn id="14" idx="0"/>
              <a:endCxn id="31" idx="2"/>
            </p:cNvCxnSpPr>
            <p:nvPr/>
          </p:nvCxnSpPr>
          <p:spPr>
            <a:xfrm flipV="1">
              <a:off x="6937967" y="3570781"/>
              <a:ext cx="0" cy="3694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endCxn id="14" idx="2"/>
            </p:cNvCxnSpPr>
            <p:nvPr/>
          </p:nvCxnSpPr>
          <p:spPr>
            <a:xfrm flipH="1" flipV="1">
              <a:off x="6937967" y="4948594"/>
              <a:ext cx="1391326" cy="12937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1" idx="0"/>
            </p:cNvCxnSpPr>
            <p:nvPr/>
          </p:nvCxnSpPr>
          <p:spPr>
            <a:xfrm flipV="1">
              <a:off x="6937967" y="1718003"/>
              <a:ext cx="0" cy="10291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760753" y="2240873"/>
              <a:ext cx="908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742090" y="5284723"/>
              <a:ext cx="449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388250" y="5536715"/>
              <a:ext cx="449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955317" y="5499782"/>
              <a:ext cx="449124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508376" y="5633006"/>
              <a:ext cx="449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002431" y="5579520"/>
              <a:ext cx="449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260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3510" y="1600201"/>
            <a:ext cx="5312095" cy="493567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Perceptrons use a binary threshold unit over a weighted sum</a:t>
            </a:r>
          </a:p>
          <a:p>
            <a:r>
              <a:rPr lang="en-US" dirty="0" smtClean="0"/>
              <a:t>Perceptron training algorithm:</a:t>
            </a:r>
          </a:p>
          <a:p>
            <a:pPr lvl="1"/>
            <a:r>
              <a:rPr lang="en-US" dirty="0"/>
              <a:t>Pick training cases using </a:t>
            </a:r>
            <a:r>
              <a:rPr lang="en-US" dirty="0" smtClean="0"/>
              <a:t>any </a:t>
            </a:r>
            <a:r>
              <a:rPr lang="en-US" dirty="0"/>
              <a:t> policy that </a:t>
            </a:r>
            <a:r>
              <a:rPr lang="en-US" dirty="0" smtClean="0"/>
              <a:t>ensures</a:t>
            </a:r>
            <a:r>
              <a:rPr lang="en-US" dirty="0"/>
              <a:t> that </a:t>
            </a:r>
            <a:r>
              <a:rPr lang="en-US" dirty="0" smtClean="0"/>
              <a:t>every </a:t>
            </a:r>
            <a:r>
              <a:rPr lang="en-US" dirty="0"/>
              <a:t> training case will keep </a:t>
            </a:r>
            <a:r>
              <a:rPr lang="en-US" dirty="0" smtClean="0"/>
              <a:t>getting picked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Update </a:t>
            </a:r>
            <a:r>
              <a:rPr lang="en-US" dirty="0"/>
              <a:t>weights as follows:</a:t>
            </a:r>
          </a:p>
          <a:p>
            <a:pPr lvl="2"/>
            <a:r>
              <a:rPr lang="en-US" dirty="0"/>
              <a:t>If the output unit is correct, </a:t>
            </a:r>
            <a:r>
              <a:rPr lang="en-US" dirty="0" smtClean="0"/>
              <a:t>leave </a:t>
            </a:r>
            <a:r>
              <a:rPr lang="en-US" dirty="0"/>
              <a:t> its weights alone.</a:t>
            </a:r>
          </a:p>
          <a:p>
            <a:pPr lvl="2"/>
            <a:r>
              <a:rPr lang="en-US" dirty="0"/>
              <a:t>If the output unit </a:t>
            </a:r>
            <a:r>
              <a:rPr lang="en-US" dirty="0" smtClean="0"/>
              <a:t>incorrectly outputs</a:t>
            </a:r>
            <a:r>
              <a:rPr lang="en-US" dirty="0"/>
              <a:t> a zero, add the </a:t>
            </a:r>
            <a:r>
              <a:rPr lang="en-US" dirty="0" smtClean="0"/>
              <a:t>input vector</a:t>
            </a:r>
            <a:r>
              <a:rPr lang="en-US" dirty="0"/>
              <a:t> to the weight vector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If the output unit incorrectly outputs </a:t>
            </a:r>
            <a:r>
              <a:rPr lang="en-US" dirty="0" smtClean="0"/>
              <a:t>a 1</a:t>
            </a:r>
            <a:r>
              <a:rPr lang="en-US" dirty="0"/>
              <a:t>, subtract the input vector from </a:t>
            </a:r>
            <a:r>
              <a:rPr lang="en-US" dirty="0" smtClean="0"/>
              <a:t>the weight vector.</a:t>
            </a:r>
          </a:p>
          <a:p>
            <a:pPr lvl="1"/>
            <a:r>
              <a:rPr lang="en-US" dirty="0" smtClean="0"/>
              <a:t>Continue updating until all training cases are decided correctly.</a:t>
            </a:r>
          </a:p>
          <a:p>
            <a:r>
              <a:rPr lang="en-US" dirty="0" smtClean="0"/>
              <a:t>Proven to converge as long as the training set is linearly separable.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60753" y="2240873"/>
            <a:ext cx="2325748" cy="30065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10" idx="2"/>
          </p:cNvCxnSpPr>
          <p:nvPr/>
        </p:nvCxnSpPr>
        <p:spPr>
          <a:xfrm flipH="1" flipV="1">
            <a:off x="6937967" y="4948594"/>
            <a:ext cx="1727488" cy="9190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10" idx="2"/>
          </p:cNvCxnSpPr>
          <p:nvPr/>
        </p:nvCxnSpPr>
        <p:spPr>
          <a:xfrm flipH="1" flipV="1">
            <a:off x="6937967" y="4948594"/>
            <a:ext cx="569602" cy="1071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0" idx="2"/>
          </p:cNvCxnSpPr>
          <p:nvPr/>
        </p:nvCxnSpPr>
        <p:spPr>
          <a:xfrm flipV="1">
            <a:off x="5760753" y="4948594"/>
            <a:ext cx="1177214" cy="9190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994852" y="3940200"/>
            <a:ext cx="1886230" cy="100839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>
            <a:endCxn id="10" idx="2"/>
          </p:cNvCxnSpPr>
          <p:nvPr/>
        </p:nvCxnSpPr>
        <p:spPr>
          <a:xfrm flipV="1">
            <a:off x="6741872" y="4948594"/>
            <a:ext cx="196095" cy="1223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994852" y="2610205"/>
            <a:ext cx="1886229" cy="96057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stCxn id="10" idx="0"/>
            <a:endCxn id="12" idx="2"/>
          </p:cNvCxnSpPr>
          <p:nvPr/>
        </p:nvCxnSpPr>
        <p:spPr>
          <a:xfrm flipV="1">
            <a:off x="6937967" y="3570781"/>
            <a:ext cx="0" cy="369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" idx="2"/>
          </p:cNvCxnSpPr>
          <p:nvPr/>
        </p:nvCxnSpPr>
        <p:spPr>
          <a:xfrm flipH="1" flipV="1">
            <a:off x="6937967" y="4948594"/>
            <a:ext cx="1391326" cy="1293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0"/>
          </p:cNvCxnSpPr>
          <p:nvPr/>
        </p:nvCxnSpPr>
        <p:spPr>
          <a:xfrm flipV="1">
            <a:off x="6937967" y="1718003"/>
            <a:ext cx="0" cy="892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60753" y="2240873"/>
            <a:ext cx="90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42090" y="5284723"/>
            <a:ext cx="449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6388250" y="5536715"/>
            <a:ext cx="449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7955317" y="5499782"/>
            <a:ext cx="449124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5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7508376" y="5633006"/>
            <a:ext cx="449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7002431" y="5579520"/>
            <a:ext cx="449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pic>
        <p:nvPicPr>
          <p:cNvPr id="23" name="Picture 22" descr="Screen Shot 2015-11-03 at 12.28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817" y="4139595"/>
            <a:ext cx="1625600" cy="609600"/>
          </a:xfrm>
          <a:prstGeom prst="rect">
            <a:avLst/>
          </a:prstGeom>
        </p:spPr>
      </p:pic>
      <p:pic>
        <p:nvPicPr>
          <p:cNvPr id="24" name="Picture 23" descr="Screen Shot 2015-11-03 at 12.30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455" y="2747167"/>
            <a:ext cx="1667559" cy="66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83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Issues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549275" y="1506831"/>
            <a:ext cx="4903976" cy="4984912"/>
          </a:xfrm>
        </p:spPr>
        <p:txBody>
          <a:bodyPr>
            <a:normAutofit/>
          </a:bodyPr>
          <a:lstStyle/>
          <a:p>
            <a:r>
              <a:rPr lang="en-US" dirty="0" smtClean="0"/>
              <a:t>Many criticisms of perceptrons – perhaps the most argued-over, controversial approach to Machine Learning in the 1980s.</a:t>
            </a:r>
          </a:p>
          <a:p>
            <a:r>
              <a:rPr lang="en-US" dirty="0" smtClean="0"/>
              <a:t>Arguably the most impactful was Minsky and Papert’s ‘Group </a:t>
            </a:r>
            <a:r>
              <a:rPr lang="en-US" dirty="0"/>
              <a:t>I</a:t>
            </a:r>
            <a:r>
              <a:rPr lang="en-US" dirty="0" smtClean="0"/>
              <a:t>nvariance Theorem’.</a:t>
            </a:r>
          </a:p>
          <a:p>
            <a:pPr lvl="1"/>
            <a:r>
              <a:rPr lang="en-US" dirty="0" smtClean="0"/>
              <a:t>The</a:t>
            </a:r>
            <a:r>
              <a:rPr lang="en-US" dirty="0"/>
              <a:t> part of a Perceptron that </a:t>
            </a:r>
            <a:r>
              <a:rPr lang="en-US" dirty="0" smtClean="0"/>
              <a:t>learns cannot</a:t>
            </a:r>
            <a:r>
              <a:rPr lang="en-US" dirty="0"/>
              <a:t> learn to recognize patterns despite transformations if the transformations form a </a:t>
            </a:r>
            <a:r>
              <a:rPr lang="en-US" dirty="0" smtClean="0"/>
              <a:t>group.</a:t>
            </a:r>
          </a:p>
          <a:p>
            <a:pPr lvl="1"/>
            <a:r>
              <a:rPr lang="en-US" dirty="0" smtClean="0"/>
              <a:t>E.g. Pattern A and Pattern B are different, but no perceptron can be trained to tell them </a:t>
            </a:r>
            <a:r>
              <a:rPr lang="en-US" dirty="0" smtClean="0"/>
              <a:t>apart</a:t>
            </a:r>
            <a:r>
              <a:rPr lang="en-US" dirty="0"/>
              <a:t>.</a:t>
            </a:r>
            <a:endParaRPr lang="en-US" dirty="0" smtClean="0"/>
          </a:p>
        </p:txBody>
      </p:sp>
      <p:pic>
        <p:nvPicPr>
          <p:cNvPr id="7" name="Picture 6" descr="Screen Shot 2015-10-06 at 11.42.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399" y="4873668"/>
            <a:ext cx="2119038" cy="1599401"/>
          </a:xfrm>
          <a:prstGeom prst="rect">
            <a:avLst/>
          </a:prstGeom>
        </p:spPr>
      </p:pic>
      <p:pic>
        <p:nvPicPr>
          <p:cNvPr id="8" name="Picture 7" descr="723F69BD-28A2-4A72-870B-011DDFB87E77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399" y="1457162"/>
            <a:ext cx="2119038" cy="317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Process of Neural Learning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80133" y="1450809"/>
            <a:ext cx="4210389" cy="493567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want to build up nodes into networks</a:t>
            </a:r>
          </a:p>
          <a:p>
            <a:pPr lvl="1"/>
            <a:r>
              <a:rPr lang="en-US" dirty="0" smtClean="0"/>
              <a:t>First convert raw data into features</a:t>
            </a:r>
          </a:p>
          <a:p>
            <a:pPr lvl="1"/>
            <a:r>
              <a:rPr lang="en-US" dirty="0" smtClean="0"/>
              <a:t>Then use the features to make a decision, which is output</a:t>
            </a:r>
          </a:p>
          <a:p>
            <a:pPr lvl="1"/>
            <a:r>
              <a:rPr lang="en-US" dirty="0" smtClean="0"/>
              <a:t>This means you have many layers of nodes in a neural network - an </a:t>
            </a:r>
            <a:r>
              <a:rPr lang="en-US" b="1" dirty="0"/>
              <a:t>input</a:t>
            </a:r>
            <a:r>
              <a:rPr lang="en-US" dirty="0"/>
              <a:t> layer, an </a:t>
            </a:r>
            <a:r>
              <a:rPr lang="en-US" b="1" dirty="0"/>
              <a:t>output</a:t>
            </a:r>
            <a:r>
              <a:rPr lang="en-US" dirty="0"/>
              <a:t> layer, and some number of </a:t>
            </a:r>
            <a:r>
              <a:rPr lang="en-US" dirty="0" smtClean="0"/>
              <a:t>‘</a:t>
            </a:r>
            <a:r>
              <a:rPr lang="en-US" b="1" dirty="0" smtClean="0"/>
              <a:t>hidden layers</a:t>
            </a:r>
            <a:r>
              <a:rPr lang="en-US" dirty="0" smtClean="0"/>
              <a:t>’.</a:t>
            </a:r>
          </a:p>
          <a:p>
            <a:r>
              <a:rPr lang="en-US" dirty="0"/>
              <a:t>Another big issue with perceptrons relates to multiple layers of perceptrons.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is no way to extend the perceptron training algorithm to work through a hidden layer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981218" y="5568892"/>
            <a:ext cx="2325370" cy="318111"/>
            <a:chOff x="5415285" y="4745207"/>
            <a:chExt cx="2325370" cy="318111"/>
          </a:xfrm>
        </p:grpSpPr>
        <p:sp>
          <p:nvSpPr>
            <p:cNvPr id="10" name="Oval 9"/>
            <p:cNvSpPr/>
            <p:nvPr/>
          </p:nvSpPr>
          <p:spPr>
            <a:xfrm>
              <a:off x="5415285" y="4745207"/>
              <a:ext cx="654262" cy="31811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250839" y="4745207"/>
              <a:ext cx="654262" cy="31811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086393" y="4745207"/>
              <a:ext cx="654262" cy="31811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490522" y="3647993"/>
            <a:ext cx="3306763" cy="318111"/>
            <a:chOff x="4976098" y="3414441"/>
            <a:chExt cx="3306763" cy="318111"/>
          </a:xfrm>
        </p:grpSpPr>
        <p:sp>
          <p:nvSpPr>
            <p:cNvPr id="13" name="Oval 12"/>
            <p:cNvSpPr/>
            <p:nvPr/>
          </p:nvSpPr>
          <p:spPr>
            <a:xfrm>
              <a:off x="4976098" y="3414441"/>
              <a:ext cx="654262" cy="31811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628599" y="3414441"/>
              <a:ext cx="654262" cy="31811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860265" y="3414441"/>
              <a:ext cx="654262" cy="31811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744432" y="3414441"/>
              <a:ext cx="654262" cy="31811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8" name="Oval 17"/>
          <p:cNvSpPr/>
          <p:nvPr/>
        </p:nvSpPr>
        <p:spPr>
          <a:xfrm>
            <a:off x="5816772" y="1727093"/>
            <a:ext cx="654262" cy="31811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Cloud 20"/>
          <p:cNvSpPr/>
          <p:nvPr/>
        </p:nvSpPr>
        <p:spPr>
          <a:xfrm>
            <a:off x="4981218" y="2501131"/>
            <a:ext cx="2325370" cy="690935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loud 21"/>
          <p:cNvSpPr/>
          <p:nvPr/>
        </p:nvSpPr>
        <p:spPr>
          <a:xfrm>
            <a:off x="4981218" y="4422031"/>
            <a:ext cx="2325370" cy="690935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14" idx="0"/>
          </p:cNvCxnSpPr>
          <p:nvPr/>
        </p:nvCxnSpPr>
        <p:spPr>
          <a:xfrm flipH="1" flipV="1">
            <a:off x="6471034" y="4948591"/>
            <a:ext cx="508423" cy="620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0"/>
            <a:endCxn id="22" idx="1"/>
          </p:cNvCxnSpPr>
          <p:nvPr/>
        </p:nvCxnSpPr>
        <p:spPr>
          <a:xfrm flipH="1" flipV="1">
            <a:off x="6143903" y="5112230"/>
            <a:ext cx="835554" cy="456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979457" y="4948591"/>
            <a:ext cx="0" cy="620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0"/>
            <a:endCxn id="22" idx="1"/>
          </p:cNvCxnSpPr>
          <p:nvPr/>
        </p:nvCxnSpPr>
        <p:spPr>
          <a:xfrm flipV="1">
            <a:off x="6143903" y="5112230"/>
            <a:ext cx="0" cy="456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0"/>
          </p:cNvCxnSpPr>
          <p:nvPr/>
        </p:nvCxnSpPr>
        <p:spPr>
          <a:xfrm flipH="1" flipV="1">
            <a:off x="5635480" y="5112966"/>
            <a:ext cx="1343977" cy="455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0"/>
          </p:cNvCxnSpPr>
          <p:nvPr/>
        </p:nvCxnSpPr>
        <p:spPr>
          <a:xfrm flipV="1">
            <a:off x="5308349" y="4948591"/>
            <a:ext cx="0" cy="620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0"/>
          </p:cNvCxnSpPr>
          <p:nvPr/>
        </p:nvCxnSpPr>
        <p:spPr>
          <a:xfrm flipV="1">
            <a:off x="5308349" y="5112966"/>
            <a:ext cx="327131" cy="455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0"/>
          </p:cNvCxnSpPr>
          <p:nvPr/>
        </p:nvCxnSpPr>
        <p:spPr>
          <a:xfrm flipV="1">
            <a:off x="5308349" y="4948591"/>
            <a:ext cx="1671108" cy="620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0"/>
          </p:cNvCxnSpPr>
          <p:nvPr/>
        </p:nvCxnSpPr>
        <p:spPr>
          <a:xfrm flipV="1">
            <a:off x="5308349" y="4948591"/>
            <a:ext cx="1162685" cy="620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2" idx="0"/>
          </p:cNvCxnSpPr>
          <p:nvPr/>
        </p:nvCxnSpPr>
        <p:spPr>
          <a:xfrm flipV="1">
            <a:off x="6143903" y="4948591"/>
            <a:ext cx="769215" cy="620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2" idx="0"/>
          </p:cNvCxnSpPr>
          <p:nvPr/>
        </p:nvCxnSpPr>
        <p:spPr>
          <a:xfrm flipV="1">
            <a:off x="6143903" y="4948591"/>
            <a:ext cx="327131" cy="620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2" idx="0"/>
          </p:cNvCxnSpPr>
          <p:nvPr/>
        </p:nvCxnSpPr>
        <p:spPr>
          <a:xfrm flipH="1" flipV="1">
            <a:off x="5635480" y="5112966"/>
            <a:ext cx="508423" cy="455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968363" y="5550218"/>
            <a:ext cx="92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968363" y="3636389"/>
            <a:ext cx="106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968363" y="1706401"/>
            <a:ext cx="106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>
          <a:xfrm flipH="1" flipV="1">
            <a:off x="6511378" y="3943203"/>
            <a:ext cx="508424" cy="620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5816772" y="4005721"/>
            <a:ext cx="1203029" cy="5577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15" idx="4"/>
          </p:cNvCxnSpPr>
          <p:nvPr/>
        </p:nvCxnSpPr>
        <p:spPr>
          <a:xfrm flipV="1">
            <a:off x="7019801" y="3966104"/>
            <a:ext cx="450353" cy="597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16" idx="4"/>
          </p:cNvCxnSpPr>
          <p:nvPr/>
        </p:nvCxnSpPr>
        <p:spPr>
          <a:xfrm flipH="1" flipV="1">
            <a:off x="5701820" y="3966104"/>
            <a:ext cx="482427" cy="59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13" idx="4"/>
          </p:cNvCxnSpPr>
          <p:nvPr/>
        </p:nvCxnSpPr>
        <p:spPr>
          <a:xfrm flipH="1" flipV="1">
            <a:off x="4817653" y="3966104"/>
            <a:ext cx="2202149" cy="59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13" idx="4"/>
          </p:cNvCxnSpPr>
          <p:nvPr/>
        </p:nvCxnSpPr>
        <p:spPr>
          <a:xfrm flipH="1" flipV="1">
            <a:off x="4817653" y="3966104"/>
            <a:ext cx="531040" cy="597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16" idx="4"/>
          </p:cNvCxnSpPr>
          <p:nvPr/>
        </p:nvCxnSpPr>
        <p:spPr>
          <a:xfrm flipV="1">
            <a:off x="5348693" y="3966104"/>
            <a:ext cx="353127" cy="59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15" idx="4"/>
          </p:cNvCxnSpPr>
          <p:nvPr/>
        </p:nvCxnSpPr>
        <p:spPr>
          <a:xfrm flipV="1">
            <a:off x="5348693" y="3966104"/>
            <a:ext cx="2121461" cy="597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5348693" y="3943203"/>
            <a:ext cx="1162685" cy="620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15" idx="4"/>
          </p:cNvCxnSpPr>
          <p:nvPr/>
        </p:nvCxnSpPr>
        <p:spPr>
          <a:xfrm flipV="1">
            <a:off x="6184247" y="3966104"/>
            <a:ext cx="1285907" cy="597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13" idx="4"/>
          </p:cNvCxnSpPr>
          <p:nvPr/>
        </p:nvCxnSpPr>
        <p:spPr>
          <a:xfrm flipH="1" flipV="1">
            <a:off x="4817653" y="3966104"/>
            <a:ext cx="1366595" cy="59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2" idx="3"/>
            <a:endCxn id="17" idx="4"/>
          </p:cNvCxnSpPr>
          <p:nvPr/>
        </p:nvCxnSpPr>
        <p:spPr>
          <a:xfrm flipV="1">
            <a:off x="6143903" y="3966104"/>
            <a:ext cx="442084" cy="4954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6533046" y="3031185"/>
            <a:ext cx="508424" cy="620302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5838440" y="3093703"/>
            <a:ext cx="1203029" cy="55778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 flipV="1">
            <a:off x="7041469" y="3054086"/>
            <a:ext cx="450353" cy="59740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5723488" y="3054086"/>
            <a:ext cx="482427" cy="5974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4839321" y="3054086"/>
            <a:ext cx="2202149" cy="5974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4839321" y="3054086"/>
            <a:ext cx="531040" cy="59740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 flipV="1">
            <a:off x="5370361" y="3054086"/>
            <a:ext cx="353127" cy="5974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 flipV="1">
            <a:off x="5370361" y="3054086"/>
            <a:ext cx="2121461" cy="59740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 flipV="1">
            <a:off x="5370361" y="3031185"/>
            <a:ext cx="1162685" cy="62030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 flipV="1">
            <a:off x="6205915" y="3054086"/>
            <a:ext cx="1285907" cy="59740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4839321" y="3054086"/>
            <a:ext cx="1366595" cy="5974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 flipV="1">
            <a:off x="6165571" y="3054086"/>
            <a:ext cx="442084" cy="495432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endCxn id="18" idx="4"/>
          </p:cNvCxnSpPr>
          <p:nvPr/>
        </p:nvCxnSpPr>
        <p:spPr>
          <a:xfrm flipH="1" flipV="1">
            <a:off x="6143903" y="2045204"/>
            <a:ext cx="769215" cy="455927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21" idx="3"/>
            <a:endCxn id="18" idx="4"/>
          </p:cNvCxnSpPr>
          <p:nvPr/>
        </p:nvCxnSpPr>
        <p:spPr>
          <a:xfrm flipV="1">
            <a:off x="6143903" y="2045204"/>
            <a:ext cx="0" cy="49543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endCxn id="18" idx="4"/>
          </p:cNvCxnSpPr>
          <p:nvPr/>
        </p:nvCxnSpPr>
        <p:spPr>
          <a:xfrm flipV="1">
            <a:off x="5374689" y="2045204"/>
            <a:ext cx="769214" cy="49543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endCxn id="18" idx="4"/>
          </p:cNvCxnSpPr>
          <p:nvPr/>
        </p:nvCxnSpPr>
        <p:spPr>
          <a:xfrm flipH="1" flipV="1">
            <a:off x="6143903" y="2045204"/>
            <a:ext cx="389143" cy="495433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12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Perceptrons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Adjust the weights on the edges by adding or subtracting the error examples from the weights directly.</a:t>
            </a:r>
          </a:p>
          <a:p>
            <a:r>
              <a:rPr lang="en-US" dirty="0" smtClean="0"/>
              <a:t>Use binary threshold neurons.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Neural Nets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4063774" cy="3596185"/>
          </a:xfrm>
        </p:spPr>
        <p:txBody>
          <a:bodyPr/>
          <a:lstStyle/>
          <a:p>
            <a:r>
              <a:rPr lang="en-US" dirty="0" smtClean="0"/>
              <a:t>Adjust the weights on the edges using </a:t>
            </a:r>
            <a:r>
              <a:rPr lang="en-US" dirty="0"/>
              <a:t>the </a:t>
            </a:r>
            <a:r>
              <a:rPr lang="en-US" b="1" i="1" dirty="0"/>
              <a:t>gradient</a:t>
            </a:r>
            <a:r>
              <a:rPr lang="en-US" dirty="0"/>
              <a:t> of the </a:t>
            </a:r>
            <a:r>
              <a:rPr lang="en-US" dirty="0" smtClean="0"/>
              <a:t>error. </a:t>
            </a:r>
            <a:r>
              <a:rPr lang="en-US" dirty="0"/>
              <a:t>(</a:t>
            </a:r>
            <a:r>
              <a:rPr lang="en-US" dirty="0" smtClean="0"/>
              <a:t>gradient descent).</a:t>
            </a:r>
          </a:p>
          <a:p>
            <a:r>
              <a:rPr lang="en-US" dirty="0" smtClean="0"/>
              <a:t>Prefer neuron types that are </a:t>
            </a:r>
            <a:r>
              <a:rPr lang="en-US" i="1" dirty="0" smtClean="0"/>
              <a:t>differentiable</a:t>
            </a:r>
            <a:r>
              <a:rPr lang="en-US" dirty="0" smtClean="0"/>
              <a:t>, so the gradient is convenient to compute. E.g. sigmoid neurons.</a:t>
            </a:r>
            <a:endParaRPr lang="en-US" dirty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979" y="4889915"/>
            <a:ext cx="1979606" cy="15589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931" y="4889915"/>
            <a:ext cx="1979604" cy="155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9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Backpropagation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Backpropagation is the first algorithm that led to practical neural network applications</a:t>
            </a:r>
          </a:p>
          <a:p>
            <a:pPr lvl="1"/>
            <a:r>
              <a:rPr lang="en-US" dirty="0" smtClean="0"/>
              <a:t>Starting in the late 1900s, neural networks were used by the post office to route letters based on the zip code written on the envelope.</a:t>
            </a:r>
          </a:p>
          <a:p>
            <a:r>
              <a:rPr lang="en-US" dirty="0" smtClean="0"/>
              <a:t>Backpropagation is a gradient descent algorithm.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398" y="4186314"/>
            <a:ext cx="2487203" cy="241511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5" name="Straight Connector 4"/>
          <p:cNvCxnSpPr/>
          <p:nvPr/>
        </p:nvCxnSpPr>
        <p:spPr>
          <a:xfrm flipH="1" flipV="1">
            <a:off x="5380121" y="4533778"/>
            <a:ext cx="1358258" cy="617440"/>
          </a:xfrm>
          <a:prstGeom prst="line">
            <a:avLst/>
          </a:prstGeom>
          <a:ln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67819" y="5010090"/>
            <a:ext cx="72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start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2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107576"/>
            <a:ext cx="9144000" cy="1336956"/>
          </a:xfrm>
        </p:spPr>
        <p:txBody>
          <a:bodyPr/>
          <a:lstStyle/>
          <a:p>
            <a:r>
              <a:rPr lang="en-US" dirty="0" smtClean="0"/>
              <a:t>Error Gradients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8026" y="3650789"/>
            <a:ext cx="1344638" cy="105890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59360" y="3791843"/>
            <a:ext cx="841016" cy="7767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el-GR" sz="3200" dirty="0" smtClean="0"/>
              <a:t>Σ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429524" y="3950053"/>
            <a:ext cx="392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505882" y="2979009"/>
            <a:ext cx="537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cxnSp>
        <p:nvCxnSpPr>
          <p:cNvPr id="15" name="Straight Connector 14"/>
          <p:cNvCxnSpPr>
            <a:stCxn id="12" idx="3"/>
            <a:endCxn id="11" idx="1"/>
          </p:cNvCxnSpPr>
          <p:nvPr/>
        </p:nvCxnSpPr>
        <p:spPr>
          <a:xfrm flipV="1">
            <a:off x="821710" y="4180240"/>
            <a:ext cx="537650" cy="64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2"/>
            <a:endCxn id="11" idx="0"/>
          </p:cNvCxnSpPr>
          <p:nvPr/>
        </p:nvCxnSpPr>
        <p:spPr>
          <a:xfrm>
            <a:off x="1774520" y="3440674"/>
            <a:ext cx="5348" cy="3511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  <a:endCxn id="9" idx="1"/>
          </p:cNvCxnSpPr>
          <p:nvPr/>
        </p:nvCxnSpPr>
        <p:spPr>
          <a:xfrm>
            <a:off x="2200376" y="4180240"/>
            <a:ext cx="5376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980" y="3650789"/>
            <a:ext cx="1344638" cy="1058902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620314" y="3791843"/>
            <a:ext cx="841016" cy="7767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el-GR" sz="3200" dirty="0" smtClean="0"/>
              <a:t>Σ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4764950" y="2979009"/>
            <a:ext cx="537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cxnSp>
        <p:nvCxnSpPr>
          <p:cNvPr id="26" name="Straight Arrow Connector 25"/>
          <p:cNvCxnSpPr>
            <a:stCxn id="25" idx="2"/>
            <a:endCxn id="24" idx="0"/>
          </p:cNvCxnSpPr>
          <p:nvPr/>
        </p:nvCxnSpPr>
        <p:spPr>
          <a:xfrm>
            <a:off x="5033588" y="3440674"/>
            <a:ext cx="7234" cy="351169"/>
          </a:xfrm>
          <a:prstGeom prst="straightConnector1">
            <a:avLst/>
          </a:prstGeom>
          <a:ln w="38100" cmpd="sng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4" idx="3"/>
            <a:endCxn id="23" idx="1"/>
          </p:cNvCxnSpPr>
          <p:nvPr/>
        </p:nvCxnSpPr>
        <p:spPr>
          <a:xfrm>
            <a:off x="5461330" y="4180240"/>
            <a:ext cx="537650" cy="0"/>
          </a:xfrm>
          <a:prstGeom prst="straightConnector1">
            <a:avLst/>
          </a:prstGeom>
          <a:ln w="38100" cmpd="sng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  <a:endCxn id="24" idx="1"/>
          </p:cNvCxnSpPr>
          <p:nvPr/>
        </p:nvCxnSpPr>
        <p:spPr>
          <a:xfrm>
            <a:off x="4082664" y="4180240"/>
            <a:ext cx="5376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881267" y="3791843"/>
            <a:ext cx="841016" cy="7767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en-US" sz="2000" dirty="0" smtClean="0"/>
              <a:t>Error (P)</a:t>
            </a:r>
            <a:endParaRPr lang="en-US" sz="2000" dirty="0"/>
          </a:p>
        </p:txBody>
      </p:sp>
      <p:cxnSp>
        <p:nvCxnSpPr>
          <p:cNvPr id="33" name="Straight Arrow Connector 32"/>
          <p:cNvCxnSpPr>
            <a:stCxn id="23" idx="3"/>
            <a:endCxn id="32" idx="1"/>
          </p:cNvCxnSpPr>
          <p:nvPr/>
        </p:nvCxnSpPr>
        <p:spPr>
          <a:xfrm>
            <a:off x="7343618" y="4180240"/>
            <a:ext cx="537649" cy="0"/>
          </a:xfrm>
          <a:prstGeom prst="straightConnector1">
            <a:avLst/>
          </a:prstGeom>
          <a:ln w="38100" cmpd="sng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37536" y="3650789"/>
            <a:ext cx="392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27440" y="3684217"/>
            <a:ext cx="392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z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2162600" y="4186240"/>
            <a:ext cx="597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5426515" y="4186905"/>
            <a:ext cx="597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687816"/>
              </p:ext>
            </p:extLst>
          </p:nvPr>
        </p:nvGraphicFramePr>
        <p:xfrm>
          <a:off x="6325600" y="1697435"/>
          <a:ext cx="65666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Equation" r:id="rId5" imgW="304800" imgH="431800" progId="Equation.3">
                  <p:embed/>
                </p:oleObj>
              </mc:Choice>
              <mc:Fallback>
                <p:oleObj name="Equation" r:id="rId5" imgW="3048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25600" y="1697435"/>
                        <a:ext cx="656665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519925"/>
              </p:ext>
            </p:extLst>
          </p:nvPr>
        </p:nvGraphicFramePr>
        <p:xfrm>
          <a:off x="3028995" y="1697435"/>
          <a:ext cx="60166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Equation" r:id="rId7" imgW="279400" imgH="431800" progId="Equation.3">
                  <p:embed/>
                </p:oleObj>
              </mc:Choice>
              <mc:Fallback>
                <p:oleObj name="Equation" r:id="rId7" imgW="2794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28995" y="1697435"/>
                        <a:ext cx="601663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Curved Connector 30"/>
          <p:cNvCxnSpPr>
            <a:stCxn id="29" idx="1"/>
          </p:cNvCxnSpPr>
          <p:nvPr/>
        </p:nvCxnSpPr>
        <p:spPr>
          <a:xfrm rot="10800000" flipV="1">
            <a:off x="5033588" y="2162572"/>
            <a:ext cx="1292012" cy="993326"/>
          </a:xfrm>
          <a:prstGeom prst="curvedConnector2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30" idx="3"/>
          </p:cNvCxnSpPr>
          <p:nvPr/>
        </p:nvCxnSpPr>
        <p:spPr>
          <a:xfrm>
            <a:off x="3630658" y="2162572"/>
            <a:ext cx="4671117" cy="1806160"/>
          </a:xfrm>
          <a:prstGeom prst="curvedConnector2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30" idx="1"/>
          </p:cNvCxnSpPr>
          <p:nvPr/>
        </p:nvCxnSpPr>
        <p:spPr>
          <a:xfrm rot="10800000" flipV="1">
            <a:off x="1774521" y="2162572"/>
            <a:ext cx="1254475" cy="993326"/>
          </a:xfrm>
          <a:prstGeom prst="curvedConnector2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29" idx="3"/>
          </p:cNvCxnSpPr>
          <p:nvPr/>
        </p:nvCxnSpPr>
        <p:spPr>
          <a:xfrm>
            <a:off x="6982265" y="2162572"/>
            <a:ext cx="1319510" cy="1806160"/>
          </a:xfrm>
          <a:prstGeom prst="curvedConnector2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44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9224</TotalTime>
  <Words>1441</Words>
  <Application>Microsoft Macintosh PowerPoint</Application>
  <PresentationFormat>On-screen Show (4:3)</PresentationFormat>
  <Paragraphs>380</Paragraphs>
  <Slides>28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Calibri</vt:lpstr>
      <vt:lpstr>Chalkduster</vt:lpstr>
      <vt:lpstr>News Gothic MT</vt:lpstr>
      <vt:lpstr>Times New Roman</vt:lpstr>
      <vt:lpstr>Wingdings 2</vt:lpstr>
      <vt:lpstr>Zapf Dingbats</vt:lpstr>
      <vt:lpstr>Breeze</vt:lpstr>
      <vt:lpstr>Equation</vt:lpstr>
      <vt:lpstr>Introduction to Neural Networks</vt:lpstr>
      <vt:lpstr>Neural Networks</vt:lpstr>
      <vt:lpstr>Basic Process of Neural Learning </vt:lpstr>
      <vt:lpstr>Perceptrons</vt:lpstr>
      <vt:lpstr>Perceptron Issues</vt:lpstr>
      <vt:lpstr>Basic Process of Neural Learning</vt:lpstr>
      <vt:lpstr>Neural Nets</vt:lpstr>
      <vt:lpstr>Backpropagation</vt:lpstr>
      <vt:lpstr>Error Gradients</vt:lpstr>
      <vt:lpstr>The Gradient of the Error for w2 </vt:lpstr>
      <vt:lpstr>The Gradient of the Error for w1 </vt:lpstr>
      <vt:lpstr>With Squared Error and Sigmoid Neurons</vt:lpstr>
      <vt:lpstr>The Gradient of the Error for w2 </vt:lpstr>
      <vt:lpstr>The Gradient of the Error for w1 </vt:lpstr>
      <vt:lpstr>Backpropagation</vt:lpstr>
      <vt:lpstr>Neural Network Architectures</vt:lpstr>
      <vt:lpstr>Variations on Neurons</vt:lpstr>
      <vt:lpstr>Softmax Function</vt:lpstr>
      <vt:lpstr>Error Functions</vt:lpstr>
      <vt:lpstr>Selecting the Error Function</vt:lpstr>
      <vt:lpstr>Some Terminology</vt:lpstr>
      <vt:lpstr>A Practical Example: Words</vt:lpstr>
      <vt:lpstr>Selecting Word and Context</vt:lpstr>
      <vt:lpstr>Word2vec CBOW Architecture</vt:lpstr>
      <vt:lpstr>Training Example</vt:lpstr>
      <vt:lpstr>Two Architectures</vt:lpstr>
      <vt:lpstr>Demo …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Neural Networks</dc:title>
  <dc:subject/>
  <dc:creator>Marian Nodine</dc:creator>
  <cp:keywords/>
  <dc:description/>
  <cp:lastModifiedBy>Misty Nodine</cp:lastModifiedBy>
  <cp:revision>75</cp:revision>
  <dcterms:created xsi:type="dcterms:W3CDTF">2015-11-03T17:17:35Z</dcterms:created>
  <dcterms:modified xsi:type="dcterms:W3CDTF">2016-03-23T20:19:56Z</dcterms:modified>
  <cp:category/>
</cp:coreProperties>
</file>