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Data Pipelines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Misty Nodine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extension for the </a:t>
            </a:r>
            <a:r>
              <a:rPr lang="en-US" dirty="0" err="1" smtClean="0"/>
              <a:t>csv</a:t>
            </a:r>
            <a:r>
              <a:rPr lang="en-US" dirty="0" smtClean="0"/>
              <a:t> dialect is typically ‘.</a:t>
            </a:r>
            <a:r>
              <a:rPr lang="en-US" dirty="0" err="1" smtClean="0"/>
              <a:t>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There are many </a:t>
            </a:r>
            <a:r>
              <a:rPr lang="en-US" dirty="0" err="1" smtClean="0"/>
              <a:t>csv</a:t>
            </a:r>
            <a:r>
              <a:rPr lang="en-US" dirty="0" smtClean="0"/>
              <a:t> dialects</a:t>
            </a:r>
          </a:p>
          <a:p>
            <a:pPr lvl="1"/>
            <a:r>
              <a:rPr lang="en-US" dirty="0" smtClean="0"/>
              <a:t>We assume the default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csv</a:t>
            </a:r>
            <a:r>
              <a:rPr lang="en-US" dirty="0" smtClean="0"/>
              <a:t> package in Python supports dialects</a:t>
            </a:r>
          </a:p>
          <a:p>
            <a:r>
              <a:rPr lang="en-US" dirty="0" smtClean="0"/>
              <a:t>We will be using a “streaming read”</a:t>
            </a:r>
          </a:p>
          <a:p>
            <a:pPr lvl="1"/>
            <a:r>
              <a:rPr lang="en-US" dirty="0" smtClean="0"/>
              <a:t>Fancy word for one line at a time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4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name is like the “title” of the file</a:t>
            </a:r>
          </a:p>
          <a:p>
            <a:r>
              <a:rPr lang="en-US" dirty="0" smtClean="0"/>
              <a:t>You need to open the file to see the inside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urier New"/>
                <a:cs typeface="Courier New"/>
              </a:rPr>
              <a:t>open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You can open it for reading (‘r’) or writing (‘w’)</a:t>
            </a:r>
          </a:p>
          <a:p>
            <a:r>
              <a:rPr lang="en-US" dirty="0" smtClean="0"/>
              <a:t>You need a reader to read an open file, and a writer to write to an open file</a:t>
            </a:r>
          </a:p>
          <a:p>
            <a:r>
              <a:rPr lang="en-US" dirty="0" smtClean="0"/>
              <a:t>You read/write the file line by line with your reader/writer</a:t>
            </a:r>
          </a:p>
        </p:txBody>
      </p:sp>
    </p:spTree>
    <p:extLst>
      <p:ext uri="{BB962C8B-B14F-4D97-AF65-F5344CB8AC3E}">
        <p14:creationId xmlns:p14="http://schemas.microsoft.com/office/powerpoint/2010/main" val="240273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02475"/>
            <a:ext cx="8042276" cy="505836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b="1" dirty="0" err="1">
                <a:latin typeface="Courier New"/>
                <a:cs typeface="Courier New"/>
              </a:rPr>
              <a:t>def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read_file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file_path</a:t>
            </a:r>
            <a:r>
              <a:rPr lang="en-US" sz="2000" b="1" dirty="0">
                <a:latin typeface="Courier New"/>
                <a:cs typeface="Courier New"/>
              </a:rPr>
              <a:t>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"""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Generator that reads a file, and yields each 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row </a:t>
            </a:r>
            <a:r>
              <a:rPr lang="en-US" sz="2000" b="1" dirty="0">
                <a:latin typeface="Courier New"/>
                <a:cs typeface="Courier New"/>
              </a:rPr>
              <a:t>in turn as a </a:t>
            </a:r>
            <a:r>
              <a:rPr lang="en-US" sz="2000" b="1" dirty="0" err="1">
                <a:latin typeface="Courier New"/>
                <a:cs typeface="Courier New"/>
              </a:rPr>
              <a:t>dict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:</a:t>
            </a:r>
            <a:r>
              <a:rPr lang="en-US" sz="2000" b="1" dirty="0" err="1">
                <a:latin typeface="Courier New"/>
                <a:cs typeface="Courier New"/>
              </a:rPr>
              <a:t>param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file_path</a:t>
            </a:r>
            <a:r>
              <a:rPr lang="en-US" sz="2000" b="1" dirty="0">
                <a:latin typeface="Courier New"/>
                <a:cs typeface="Courier New"/>
              </a:rPr>
              <a:t>: The path to the input file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"""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# Read a </a:t>
            </a:r>
            <a:r>
              <a:rPr lang="en-US" sz="2000" b="1" dirty="0" err="1">
                <a:latin typeface="Courier New"/>
                <a:cs typeface="Courier New"/>
              </a:rPr>
              <a:t>csv</a:t>
            </a:r>
            <a:r>
              <a:rPr lang="en-US" sz="2000" b="1" dirty="0">
                <a:latin typeface="Courier New"/>
                <a:cs typeface="Courier New"/>
              </a:rPr>
              <a:t> file and yield each row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with open(</a:t>
            </a:r>
            <a:r>
              <a:rPr lang="en-US" sz="2000" b="1" dirty="0" err="1">
                <a:latin typeface="Courier New"/>
                <a:cs typeface="Courier New"/>
              </a:rPr>
              <a:t>file_path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smtClean="0">
                <a:latin typeface="Courier New"/>
                <a:cs typeface="Courier New"/>
              </a:rPr>
              <a:t>”r"</a:t>
            </a:r>
            <a:r>
              <a:rPr lang="en-US" sz="2000" b="1" dirty="0">
                <a:latin typeface="Courier New"/>
                <a:cs typeface="Courier New"/>
              </a:rPr>
              <a:t>) as </a:t>
            </a:r>
            <a:r>
              <a:rPr lang="en-US" sz="2000" b="1" dirty="0" err="1">
                <a:latin typeface="Courier New"/>
                <a:cs typeface="Courier New"/>
              </a:rPr>
              <a:t>infile</a:t>
            </a:r>
            <a:r>
              <a:rPr lang="en-US" sz="2000" b="1" dirty="0">
                <a:latin typeface="Courier New"/>
                <a:cs typeface="Courier New"/>
              </a:rPr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cs typeface="Courier New"/>
              </a:rPr>
              <a:t>rdr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csv.reader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infile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    header = next(</a:t>
            </a:r>
            <a:r>
              <a:rPr lang="en-US" sz="2000" b="1" dirty="0" err="1">
                <a:latin typeface="Courier New"/>
                <a:cs typeface="Courier New"/>
              </a:rPr>
              <a:t>rdr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    for row in </a:t>
            </a:r>
            <a:r>
              <a:rPr lang="en-US" sz="2000" b="1" dirty="0" err="1">
                <a:latin typeface="Courier New"/>
                <a:cs typeface="Courier New"/>
              </a:rPr>
              <a:t>rdr</a:t>
            </a:r>
            <a:r>
              <a:rPr lang="en-US" sz="2000" b="1" dirty="0">
                <a:latin typeface="Courier New"/>
                <a:cs typeface="Courier New"/>
              </a:rPr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        yield </a:t>
            </a:r>
            <a:r>
              <a:rPr lang="en-US" sz="2000" b="1" dirty="0" err="1">
                <a:latin typeface="Courier New"/>
                <a:cs typeface="Courier New"/>
              </a:rPr>
              <a:t>dict</a:t>
            </a:r>
            <a:r>
              <a:rPr lang="en-US" sz="2000" b="1" dirty="0">
                <a:latin typeface="Courier New"/>
                <a:cs typeface="Courier New"/>
              </a:rPr>
              <a:t>(zip(header, row))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>
                <a:latin typeface="Courier New"/>
                <a:cs typeface="Courier New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124417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generator, you can just iterate through the rows in the file using a for loop: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for entry in </a:t>
            </a:r>
            <a:r>
              <a:rPr lang="en-US" b="1" dirty="0" err="1">
                <a:latin typeface="Courier New"/>
                <a:cs typeface="Courier New"/>
              </a:rPr>
              <a:t>read_file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in_file</a:t>
            </a:r>
            <a:r>
              <a:rPr lang="en-US" b="1" dirty="0"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… do something with the line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1290" y="6245413"/>
            <a:ext cx="373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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783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</a:t>
            </a:r>
            <a:r>
              <a:rPr lang="en-US" dirty="0" smtClean="0"/>
              <a:t>to ensure that your row is the same length as your header, if not the row is probably bogus</a:t>
            </a:r>
          </a:p>
          <a:p>
            <a:r>
              <a:rPr lang="en-US" dirty="0" smtClean="0"/>
              <a:t>This approach is resilient to changes in column position, adding new columns, etc. – but not to changes in column names that you use</a:t>
            </a:r>
          </a:p>
          <a:p>
            <a:pPr lvl="1"/>
            <a:r>
              <a:rPr lang="en-US" dirty="0" smtClean="0"/>
              <a:t>Make fields you actually use into constants so you can change them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5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83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Textual issues</a:t>
            </a:r>
          </a:p>
          <a:p>
            <a:pPr lvl="1"/>
            <a:r>
              <a:rPr lang="en-US" dirty="0" smtClean="0"/>
              <a:t>Random extra junk</a:t>
            </a:r>
          </a:p>
          <a:p>
            <a:pPr lvl="1"/>
            <a:r>
              <a:rPr lang="en-US" dirty="0" err="1" smtClean="0"/>
              <a:t>Ascii</a:t>
            </a:r>
            <a:r>
              <a:rPr lang="en-US" dirty="0" smtClean="0"/>
              <a:t>, </a:t>
            </a:r>
            <a:r>
              <a:rPr lang="en-US" dirty="0" err="1" smtClean="0"/>
              <a:t>unicode</a:t>
            </a:r>
            <a:r>
              <a:rPr lang="en-US" dirty="0" smtClean="0"/>
              <a:t> … </a:t>
            </a:r>
          </a:p>
          <a:p>
            <a:pPr lvl="1"/>
            <a:r>
              <a:rPr lang="en-US" dirty="0" smtClean="0"/>
              <a:t>Quotation marks or commas within data</a:t>
            </a:r>
          </a:p>
          <a:p>
            <a:r>
              <a:rPr lang="en-US" dirty="0" smtClean="0"/>
              <a:t>Data issues</a:t>
            </a:r>
          </a:p>
          <a:p>
            <a:pPr lvl="1"/>
            <a:r>
              <a:rPr lang="en-US" dirty="0"/>
              <a:t>Empty </a:t>
            </a:r>
            <a:r>
              <a:rPr lang="en-US" dirty="0" smtClean="0"/>
              <a:t>entries</a:t>
            </a:r>
          </a:p>
          <a:p>
            <a:pPr lvl="1"/>
            <a:r>
              <a:rPr lang="en-US" dirty="0" smtClean="0"/>
              <a:t>String where you want a number </a:t>
            </a:r>
          </a:p>
          <a:p>
            <a:pPr lvl="2"/>
            <a:r>
              <a:rPr lang="en-US" dirty="0" smtClean="0"/>
              <a:t>e.g. ‘1st’</a:t>
            </a:r>
          </a:p>
          <a:p>
            <a:pPr lvl="1"/>
            <a:r>
              <a:rPr lang="en-US" dirty="0" smtClean="0"/>
              <a:t>Extra information embedded into test data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‘</a:t>
            </a:r>
          </a:p>
          <a:p>
            <a:r>
              <a:rPr lang="en-US" dirty="0" smtClean="0"/>
              <a:t>Data issues related to files</a:t>
            </a:r>
          </a:p>
          <a:p>
            <a:pPr lvl="1"/>
            <a:r>
              <a:rPr lang="en-US" dirty="0" smtClean="0"/>
              <a:t>One table spread across multiple files, e.g. by day</a:t>
            </a:r>
          </a:p>
          <a:p>
            <a:pPr lvl="1"/>
            <a:r>
              <a:rPr lang="en-US" dirty="0" smtClean="0"/>
              <a:t>Duplicate rows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summarize </a:t>
            </a:r>
            <a:r>
              <a:rPr lang="en-US" dirty="0"/>
              <a:t>and write </a:t>
            </a:r>
            <a:r>
              <a:rPr lang="en-US" dirty="0" smtClean="0"/>
              <a:t>reports</a:t>
            </a:r>
          </a:p>
          <a:p>
            <a:r>
              <a:rPr lang="en-US" dirty="0" smtClean="0"/>
              <a:t>Analyze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/>
              <a:t>Inputs to machine </a:t>
            </a:r>
            <a:r>
              <a:rPr lang="en-US" dirty="0" smtClean="0"/>
              <a:t>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8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variable forms a </a:t>
            </a:r>
            <a:r>
              <a:rPr lang="en-US" dirty="0" smtClean="0"/>
              <a:t>column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observation forms a row.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table/file stores data about one kind of </a:t>
            </a:r>
            <a:r>
              <a:rPr lang="en-US" dirty="0" smtClean="0"/>
              <a:t>observation.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vita.had.co.nz</a:t>
            </a:r>
            <a:r>
              <a:rPr lang="en-US" sz="1800" dirty="0"/>
              <a:t>/papers/tidy-</a:t>
            </a:r>
            <a:r>
              <a:rPr lang="en-US" sz="1800" dirty="0" err="1" smtClean="0"/>
              <a:t>data.pdf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080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374373"/>
              </p:ext>
            </p:extLst>
          </p:nvPr>
        </p:nvGraphicFramePr>
        <p:xfrm>
          <a:off x="355391" y="862846"/>
          <a:ext cx="8462983" cy="452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10325100" imgH="3441700" progId="Excel.Sheet.12">
                  <p:embed/>
                </p:oleObj>
              </mc:Choice>
              <mc:Fallback>
                <p:oleObj name="Worksheet" r:id="rId4" imgW="10325100" imgH="3441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391" y="862846"/>
                        <a:ext cx="8462983" cy="4525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2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Format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275" y="5079397"/>
            <a:ext cx="8042276" cy="1351250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Header is the first row of the table</a:t>
            </a:r>
          </a:p>
          <a:p>
            <a:r>
              <a:rPr lang="en-US" dirty="0" smtClean="0"/>
              <a:t>Each data row has one entry per entry in the header</a:t>
            </a:r>
          </a:p>
          <a:p>
            <a:r>
              <a:rPr lang="en-US" dirty="0" smtClean="0"/>
              <a:t>Data is separated by commas (no extra space)</a:t>
            </a:r>
          </a:p>
          <a:p>
            <a:r>
              <a:rPr lang="en-US" dirty="0" smtClean="0"/>
              <a:t>Need to pay attention to quotes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307" y="1693133"/>
            <a:ext cx="82914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"","pclass","survived","name","sex","age","sibsp","parch","ticket","fare","</a:t>
            </a:r>
            <a:r>
              <a:rPr lang="en-US" sz="1600" b="1" dirty="0" smtClean="0"/>
              <a:t>cabin”</a:t>
            </a:r>
            <a:endParaRPr lang="en-US" sz="1600" b="1" dirty="0"/>
          </a:p>
          <a:p>
            <a:r>
              <a:rPr lang="en-US" sz="1400" dirty="0"/>
              <a:t>"1","1st",1,"Allen, Miss. Elisabeth Walton","female",29,0,0,"24160",211.337494,"</a:t>
            </a:r>
            <a:r>
              <a:rPr lang="en-US" sz="1400" dirty="0" smtClean="0"/>
              <a:t>B5”</a:t>
            </a:r>
            <a:endParaRPr lang="en-US" sz="1400" dirty="0"/>
          </a:p>
          <a:p>
            <a:r>
              <a:rPr lang="en-US" sz="1400" dirty="0"/>
              <a:t>"2","1st",1,"Allison, Master. Hudson Trevor","</a:t>
            </a:r>
            <a:r>
              <a:rPr lang="en-US" sz="1400" dirty="0" smtClean="0"/>
              <a:t>male”,</a:t>
            </a:r>
            <a:r>
              <a:rPr lang="en-US" sz="1400" dirty="0"/>
              <a:t>1</a:t>
            </a:r>
            <a:r>
              <a:rPr lang="en-US" sz="1400" dirty="0" smtClean="0"/>
              <a:t>,1,2</a:t>
            </a:r>
            <a:r>
              <a:rPr lang="en-US" sz="1400" dirty="0"/>
              <a:t>,"113781",151.550003,"C22 </a:t>
            </a:r>
            <a:r>
              <a:rPr lang="en-US" sz="1400" dirty="0" smtClean="0"/>
              <a:t>C26”</a:t>
            </a:r>
            <a:endParaRPr lang="en-US" sz="1400" dirty="0"/>
          </a:p>
          <a:p>
            <a:r>
              <a:rPr lang="en-US" sz="1400" dirty="0"/>
              <a:t>"3","1st",0,"Allison, Miss. Helen Loraine","female",2,1,2,"113781",151.550003,"C22 </a:t>
            </a:r>
            <a:r>
              <a:rPr lang="en-US" sz="1400" dirty="0" smtClean="0"/>
              <a:t>C26”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4","1st",0,"Allison, Mr. Hudson Joshua Crei","male",30,1,2,"113781",151.550003,"C22 </a:t>
            </a:r>
            <a:r>
              <a:rPr lang="en-US" sz="1400" dirty="0" smtClean="0"/>
              <a:t>C26”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5","1st",0,"Allison, Mrs. Hudson J C (Bessi","female",25,1,2,"113781",151.550003,"C22 </a:t>
            </a:r>
            <a:r>
              <a:rPr lang="en-US" sz="1400" dirty="0" smtClean="0"/>
              <a:t>C26”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6","1st",1,"Anderson, Mr. Harry","male",48,0,0,"19952",26.5499992,"</a:t>
            </a:r>
            <a:r>
              <a:rPr lang="en-US" sz="1400" dirty="0" smtClean="0"/>
              <a:t>E12”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7","1st",1,"Andrews, Miss. </a:t>
            </a:r>
            <a:r>
              <a:rPr lang="en-US" sz="1400" dirty="0" err="1"/>
              <a:t>Kornelia</a:t>
            </a:r>
            <a:r>
              <a:rPr lang="en-US" sz="1400" dirty="0"/>
              <a:t> Theodos","female",63,1,0,"13502",77.9582977,"</a:t>
            </a:r>
            <a:r>
              <a:rPr lang="en-US" sz="1400" dirty="0" smtClean="0"/>
              <a:t>D7”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8","1st",0,"Andrews, Mr. Thomas Jr","male",39,0,0,"112050",0,"</a:t>
            </a:r>
            <a:r>
              <a:rPr lang="en-US" sz="1400" dirty="0" smtClean="0"/>
              <a:t>A36”</a:t>
            </a:r>
            <a:endParaRPr lang="en-US" sz="1400" dirty="0"/>
          </a:p>
          <a:p>
            <a:r>
              <a:rPr lang="en-US" sz="1400" dirty="0"/>
              <a:t>"9","1st",1,"Appleton, Mrs. Edward Dale (Cha","female",53,2,0,"11769",51.4791985,"</a:t>
            </a:r>
            <a:r>
              <a:rPr lang="en-US" sz="1400" dirty="0" smtClean="0"/>
              <a:t>C101”</a:t>
            </a:r>
            <a:endParaRPr lang="en-US" sz="1400" dirty="0"/>
          </a:p>
          <a:p>
            <a:r>
              <a:rPr lang="en-US" sz="1400" dirty="0"/>
              <a:t>"10","1st",0,"Artagaveytia, Mr. Ramon","male",71,0,0,"PC 17609",49.5042</a:t>
            </a:r>
            <a:r>
              <a:rPr lang="en-US" sz="1400" dirty="0" smtClean="0"/>
              <a:t>,””</a:t>
            </a:r>
            <a:endParaRPr lang="en-US" sz="1400" dirty="0"/>
          </a:p>
        </p:txBody>
      </p:sp>
      <p:sp>
        <p:nvSpPr>
          <p:cNvPr id="7" name="Line Callout 3 6"/>
          <p:cNvSpPr/>
          <p:nvPr/>
        </p:nvSpPr>
        <p:spPr>
          <a:xfrm>
            <a:off x="1985659" y="4371438"/>
            <a:ext cx="928697" cy="457200"/>
          </a:xfrm>
          <a:prstGeom prst="borderCallout3">
            <a:avLst>
              <a:gd name="adj1" fmla="val 50798"/>
              <a:gd name="adj2" fmla="val 100362"/>
              <a:gd name="adj3" fmla="val 43676"/>
              <a:gd name="adj4" fmla="val 99041"/>
              <a:gd name="adj5" fmla="val -6824"/>
              <a:gd name="adj6" fmla="val 206583"/>
              <a:gd name="adj7" fmla="val -332141"/>
              <a:gd name="adj8" fmla="val 27753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Data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Line Callout 3 8"/>
          <p:cNvSpPr/>
          <p:nvPr/>
        </p:nvSpPr>
        <p:spPr>
          <a:xfrm>
            <a:off x="549275" y="4371438"/>
            <a:ext cx="1167050" cy="457200"/>
          </a:xfrm>
          <a:prstGeom prst="borderCallout3">
            <a:avLst>
              <a:gd name="adj1" fmla="val 18750"/>
              <a:gd name="adj2" fmla="val -8333"/>
              <a:gd name="adj3" fmla="val -105879"/>
              <a:gd name="adj4" fmla="val -16667"/>
              <a:gd name="adj5" fmla="val -102967"/>
              <a:gd name="adj6" fmla="val -17511"/>
              <a:gd name="adj7" fmla="val -542230"/>
              <a:gd name="adj8" fmla="val 3628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Header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3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Dictionaries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63008" y="4241651"/>
            <a:ext cx="5910120" cy="2307027"/>
          </a:xfrm>
        </p:spPr>
        <p:txBody>
          <a:bodyPr/>
          <a:lstStyle/>
          <a:p>
            <a:r>
              <a:rPr lang="en-US" dirty="0" smtClean="0"/>
              <a:t>Maps a key to a value</a:t>
            </a:r>
          </a:p>
          <a:p>
            <a:r>
              <a:rPr lang="en-US" dirty="0" smtClean="0"/>
              <a:t>You can access the value if you have the key</a:t>
            </a:r>
          </a:p>
          <a:p>
            <a:r>
              <a:rPr lang="en-US" dirty="0" smtClean="0">
                <a:latin typeface="Courier New"/>
                <a:cs typeface="Courier New"/>
              </a:rPr>
              <a:t>Record[‘sex’]  -- </a:t>
            </a:r>
            <a:r>
              <a:rPr lang="en-US" dirty="0" smtClean="0"/>
              <a:t>will return ‘female’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6378" y="1811841"/>
            <a:ext cx="7875173" cy="2290748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2400" dirty="0" smtClean="0">
                <a:latin typeface="Courier New"/>
              </a:rPr>
              <a:t>Record = { </a:t>
            </a:r>
            <a:r>
              <a:rPr lang="en-US" sz="2400" dirty="0">
                <a:latin typeface="Courier New"/>
              </a:rPr>
              <a:t>‘</a:t>
            </a:r>
            <a:r>
              <a:rPr lang="en-US" sz="2400" dirty="0" err="1">
                <a:latin typeface="Courier New"/>
              </a:rPr>
              <a:t>pclass</a:t>
            </a:r>
            <a:r>
              <a:rPr lang="en-US" sz="2400" dirty="0">
                <a:latin typeface="Courier New"/>
              </a:rPr>
              <a:t>’: 1st,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/>
              </a:rPr>
              <a:t>  ‘survived’: 1,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/>
              </a:rPr>
              <a:t>  ‘name’: "Allen, Miss. Elisabeth Walton”,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/>
              </a:rPr>
              <a:t>  ‘sex’: ‘female’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/>
              </a:rPr>
              <a:t>   …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… How do you get a dictionary for a row in a </a:t>
            </a:r>
            <a:r>
              <a:rPr lang="en-US" dirty="0" err="1" smtClean="0"/>
              <a:t>csv</a:t>
            </a:r>
            <a:r>
              <a:rPr lang="en-US" dirty="0" smtClean="0"/>
              <a:t>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r>
              <a:rPr lang="en-US" dirty="0" smtClean="0"/>
              <a:t>(zip(header, row)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Header is a list: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["</a:t>
            </a:r>
            <a:r>
              <a:rPr lang="en-US" sz="2000" dirty="0">
                <a:latin typeface="Courier New"/>
                <a:cs typeface="Courier New"/>
              </a:rPr>
              <a:t>pclass","survived","name","sex","age","sibsp","parch","ticket","fare","</a:t>
            </a:r>
            <a:r>
              <a:rPr lang="en-US" sz="2000" dirty="0" smtClean="0">
                <a:latin typeface="Courier New"/>
                <a:cs typeface="Courier New"/>
              </a:rPr>
              <a:t>cabin</a:t>
            </a:r>
            <a:r>
              <a:rPr lang="en-US" sz="2000" dirty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/>
                <a:cs typeface="Courier New"/>
              </a:rPr>
              <a:t>]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dirty="0" smtClean="0"/>
              <a:t>Row in the </a:t>
            </a:r>
            <a:r>
              <a:rPr lang="en-US" dirty="0" err="1" smtClean="0"/>
              <a:t>csv</a:t>
            </a:r>
            <a:r>
              <a:rPr lang="en-US" dirty="0" smtClean="0"/>
              <a:t> file is a list: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["1st",1,"Allen, Miss. Elisabeth Walton","female",29,0,0,"24160",211.337494,"B5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r>
              <a:rPr lang="en-US" dirty="0" smtClean="0"/>
              <a:t>Zip puts them together into a new list:</a:t>
            </a:r>
          </a:p>
          <a:p>
            <a:pPr lvl="1"/>
            <a:r>
              <a:rPr lang="tr-TR" dirty="0">
                <a:latin typeface="Courier New"/>
                <a:cs typeface="Courier New"/>
              </a:rPr>
              <a:t>[('</a:t>
            </a:r>
            <a:r>
              <a:rPr lang="tr-TR" dirty="0" err="1">
                <a:latin typeface="Courier New"/>
                <a:cs typeface="Courier New"/>
              </a:rPr>
              <a:t>pclass</a:t>
            </a:r>
            <a:r>
              <a:rPr lang="tr-TR" dirty="0">
                <a:latin typeface="Courier New"/>
                <a:cs typeface="Courier New"/>
              </a:rPr>
              <a:t>', '1st')</a:t>
            </a:r>
            <a:r>
              <a:rPr lang="tr-TR" dirty="0" smtClean="0">
                <a:latin typeface="Courier New"/>
                <a:cs typeface="Courier New"/>
              </a:rPr>
              <a:t>, </a:t>
            </a:r>
            <a:r>
              <a:rPr lang="tr-TR" dirty="0">
                <a:latin typeface="Courier New"/>
                <a:cs typeface="Courier New"/>
              </a:rPr>
              <a:t>('</a:t>
            </a:r>
            <a:r>
              <a:rPr lang="tr-TR" dirty="0" err="1">
                <a:latin typeface="Courier New"/>
                <a:cs typeface="Courier New"/>
              </a:rPr>
              <a:t>survived</a:t>
            </a:r>
            <a:r>
              <a:rPr lang="tr-TR" dirty="0">
                <a:latin typeface="Courier New"/>
                <a:cs typeface="Courier New"/>
              </a:rPr>
              <a:t>', 1)</a:t>
            </a:r>
            <a:r>
              <a:rPr lang="tr-TR" dirty="0" smtClean="0">
                <a:latin typeface="Courier New"/>
                <a:cs typeface="Courier New"/>
              </a:rPr>
              <a:t>, </a:t>
            </a:r>
            <a:r>
              <a:rPr lang="tr-TR" dirty="0">
                <a:latin typeface="Courier New"/>
                <a:cs typeface="Courier New"/>
              </a:rPr>
              <a:t>('name', '</a:t>
            </a:r>
            <a:r>
              <a:rPr lang="tr-TR" dirty="0" err="1">
                <a:latin typeface="Courier New"/>
                <a:cs typeface="Courier New"/>
              </a:rPr>
              <a:t>Allen</a:t>
            </a:r>
            <a:r>
              <a:rPr lang="tr-TR" dirty="0">
                <a:latin typeface="Courier New"/>
                <a:cs typeface="Courier New"/>
              </a:rPr>
              <a:t>, </a:t>
            </a:r>
            <a:r>
              <a:rPr lang="tr-TR" dirty="0" err="1">
                <a:latin typeface="Courier New"/>
                <a:cs typeface="Courier New"/>
              </a:rPr>
              <a:t>Miss</a:t>
            </a:r>
            <a:r>
              <a:rPr lang="tr-TR" dirty="0">
                <a:latin typeface="Courier New"/>
                <a:cs typeface="Courier New"/>
              </a:rPr>
              <a:t>. </a:t>
            </a:r>
            <a:r>
              <a:rPr lang="tr-TR" dirty="0" err="1">
                <a:latin typeface="Courier New"/>
                <a:cs typeface="Courier New"/>
              </a:rPr>
              <a:t>Elisabeth</a:t>
            </a:r>
            <a:r>
              <a:rPr lang="tr-TR" dirty="0">
                <a:latin typeface="Courier New"/>
                <a:cs typeface="Courier New"/>
              </a:rPr>
              <a:t> Walton')</a:t>
            </a:r>
            <a:r>
              <a:rPr lang="tr-TR" dirty="0" smtClean="0">
                <a:latin typeface="Courier New"/>
                <a:cs typeface="Courier New"/>
              </a:rPr>
              <a:t>, </a:t>
            </a:r>
            <a:r>
              <a:rPr lang="tr-TR" dirty="0">
                <a:latin typeface="Courier New"/>
                <a:cs typeface="Courier New"/>
              </a:rPr>
              <a:t>('</a:t>
            </a:r>
            <a:r>
              <a:rPr lang="tr-TR" dirty="0" err="1">
                <a:latin typeface="Courier New"/>
                <a:cs typeface="Courier New"/>
              </a:rPr>
              <a:t>sex</a:t>
            </a:r>
            <a:r>
              <a:rPr lang="tr-TR" dirty="0">
                <a:latin typeface="Courier New"/>
                <a:cs typeface="Courier New"/>
              </a:rPr>
              <a:t>', '</a:t>
            </a:r>
            <a:r>
              <a:rPr lang="tr-TR" dirty="0" err="1">
                <a:latin typeface="Courier New"/>
                <a:cs typeface="Courier New"/>
              </a:rPr>
              <a:t>female</a:t>
            </a:r>
            <a:r>
              <a:rPr lang="tr-TR" dirty="0">
                <a:latin typeface="Courier New"/>
                <a:cs typeface="Courier New"/>
              </a:rPr>
              <a:t>')</a:t>
            </a:r>
            <a:r>
              <a:rPr lang="tr-TR" dirty="0" smtClean="0">
                <a:latin typeface="Courier New"/>
                <a:cs typeface="Courier New"/>
              </a:rPr>
              <a:t>, </a:t>
            </a:r>
            <a:r>
              <a:rPr lang="tr-TR" dirty="0">
                <a:latin typeface="Courier New"/>
                <a:cs typeface="Courier New"/>
              </a:rPr>
              <a:t>('</a:t>
            </a:r>
            <a:r>
              <a:rPr lang="tr-TR" dirty="0" err="1">
                <a:latin typeface="Courier New"/>
                <a:cs typeface="Courier New"/>
              </a:rPr>
              <a:t>age</a:t>
            </a:r>
            <a:r>
              <a:rPr lang="tr-TR" dirty="0">
                <a:latin typeface="Courier New"/>
                <a:cs typeface="Courier New"/>
              </a:rPr>
              <a:t>', 29)</a:t>
            </a:r>
            <a:r>
              <a:rPr lang="tr-TR" dirty="0" smtClean="0">
                <a:latin typeface="Courier New"/>
                <a:cs typeface="Courier New"/>
              </a:rPr>
              <a:t>, </a:t>
            </a:r>
            <a:r>
              <a:rPr lang="tr-TR" dirty="0">
                <a:latin typeface="Courier New"/>
                <a:cs typeface="Courier New"/>
              </a:rPr>
              <a:t>('</a:t>
            </a:r>
            <a:r>
              <a:rPr lang="tr-TR" dirty="0" err="1">
                <a:latin typeface="Courier New"/>
                <a:cs typeface="Courier New"/>
              </a:rPr>
              <a:t>sibsp</a:t>
            </a:r>
            <a:r>
              <a:rPr lang="tr-TR" dirty="0">
                <a:latin typeface="Courier New"/>
                <a:cs typeface="Courier New"/>
              </a:rPr>
              <a:t>', 0)</a:t>
            </a:r>
            <a:r>
              <a:rPr lang="tr-TR" dirty="0" smtClean="0">
                <a:latin typeface="Courier New"/>
                <a:cs typeface="Courier New"/>
              </a:rPr>
              <a:t>, </a:t>
            </a:r>
            <a:r>
              <a:rPr lang="tr-TR" dirty="0">
                <a:latin typeface="Courier New"/>
                <a:cs typeface="Courier New"/>
              </a:rPr>
              <a:t>('</a:t>
            </a:r>
            <a:r>
              <a:rPr lang="tr-TR" dirty="0" err="1">
                <a:latin typeface="Courier New"/>
                <a:cs typeface="Courier New"/>
              </a:rPr>
              <a:t>parch</a:t>
            </a:r>
            <a:r>
              <a:rPr lang="tr-TR" dirty="0">
                <a:latin typeface="Courier New"/>
                <a:cs typeface="Courier New"/>
              </a:rPr>
              <a:t>', 0)</a:t>
            </a:r>
            <a:r>
              <a:rPr lang="tr-TR" dirty="0" smtClean="0">
                <a:latin typeface="Courier New"/>
                <a:cs typeface="Courier New"/>
              </a:rPr>
              <a:t>, </a:t>
            </a:r>
            <a:r>
              <a:rPr lang="tr-TR" dirty="0">
                <a:latin typeface="Courier New"/>
                <a:cs typeface="Courier New"/>
              </a:rPr>
              <a:t>('</a:t>
            </a:r>
            <a:r>
              <a:rPr lang="tr-TR" dirty="0" err="1">
                <a:latin typeface="Courier New"/>
                <a:cs typeface="Courier New"/>
              </a:rPr>
              <a:t>ticket</a:t>
            </a:r>
            <a:r>
              <a:rPr lang="tr-TR" dirty="0">
                <a:latin typeface="Courier New"/>
                <a:cs typeface="Courier New"/>
              </a:rPr>
              <a:t>', '24160')</a:t>
            </a:r>
            <a:r>
              <a:rPr lang="tr-TR" dirty="0" smtClean="0">
                <a:latin typeface="Courier New"/>
                <a:cs typeface="Courier New"/>
              </a:rPr>
              <a:t>, </a:t>
            </a:r>
            <a:r>
              <a:rPr lang="tr-TR" dirty="0">
                <a:latin typeface="Courier New"/>
                <a:cs typeface="Courier New"/>
              </a:rPr>
              <a:t>('fare', 211.337494)</a:t>
            </a:r>
            <a:r>
              <a:rPr lang="tr-TR" dirty="0" smtClean="0">
                <a:latin typeface="Courier New"/>
                <a:cs typeface="Courier New"/>
              </a:rPr>
              <a:t>, (</a:t>
            </a:r>
            <a:r>
              <a:rPr lang="tr-TR" dirty="0">
                <a:latin typeface="Courier New"/>
                <a:cs typeface="Courier New"/>
              </a:rPr>
              <a:t>'</a:t>
            </a:r>
            <a:r>
              <a:rPr lang="tr-TR" dirty="0" err="1">
                <a:latin typeface="Courier New"/>
                <a:cs typeface="Courier New"/>
              </a:rPr>
              <a:t>cabin</a:t>
            </a:r>
            <a:r>
              <a:rPr lang="tr-TR" dirty="0">
                <a:latin typeface="Courier New"/>
                <a:cs typeface="Courier New"/>
              </a:rPr>
              <a:t>', 'B5')</a:t>
            </a:r>
            <a:r>
              <a:rPr lang="tr-TR" dirty="0" smtClean="0">
                <a:latin typeface="Courier New"/>
                <a:cs typeface="Courier New"/>
              </a:rPr>
              <a:t>]</a:t>
            </a:r>
          </a:p>
          <a:p>
            <a:r>
              <a:rPr lang="en-US" dirty="0" err="1" smtClean="0">
                <a:cs typeface="Courier New"/>
              </a:rPr>
              <a:t>Dict</a:t>
            </a:r>
            <a:r>
              <a:rPr lang="en-US" dirty="0" smtClean="0">
                <a:cs typeface="Courier New"/>
              </a:rPr>
              <a:t> uses the list from the zip command to make a dictionary</a:t>
            </a:r>
          </a:p>
        </p:txBody>
      </p:sp>
    </p:spTree>
    <p:extLst>
      <p:ext uri="{BB962C8B-B14F-4D97-AF65-F5344CB8AC3E}">
        <p14:creationId xmlns:p14="http://schemas.microsoft.com/office/powerpoint/2010/main" val="137293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Row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309345" y="1600201"/>
            <a:ext cx="8563978" cy="4049000"/>
          </a:xfrm>
        </p:spPr>
        <p:txBody>
          <a:bodyPr>
            <a:normAutofit fontScale="85000" lnSpcReduction="20000"/>
          </a:bodyPr>
          <a:lstStyle/>
          <a:p>
            <a:pPr marL="12700" indent="0">
              <a:lnSpc>
                <a:spcPct val="70000"/>
              </a:lnSpc>
              <a:buNone/>
            </a:pPr>
            <a:r>
              <a:rPr lang="tr-TR" sz="3000" dirty="0">
                <a:latin typeface="Courier New"/>
                <a:cs typeface="Courier New"/>
              </a:rPr>
              <a:t>{'</a:t>
            </a:r>
            <a:r>
              <a:rPr lang="tr-TR" sz="3000" dirty="0" err="1">
                <a:latin typeface="Courier New"/>
                <a:cs typeface="Courier New"/>
              </a:rPr>
              <a:t>age</a:t>
            </a:r>
            <a:r>
              <a:rPr lang="tr-TR" sz="3000" dirty="0">
                <a:latin typeface="Courier New"/>
                <a:cs typeface="Courier New"/>
              </a:rPr>
              <a:t>': 29, '</a:t>
            </a:r>
            <a:r>
              <a:rPr lang="tr-TR" sz="3000" dirty="0" err="1">
                <a:latin typeface="Courier New"/>
                <a:cs typeface="Courier New"/>
              </a:rPr>
              <a:t>cabin</a:t>
            </a:r>
            <a:r>
              <a:rPr lang="tr-TR" sz="3000" dirty="0">
                <a:latin typeface="Courier New"/>
                <a:cs typeface="Courier New"/>
              </a:rPr>
              <a:t>': 'B5',</a:t>
            </a:r>
          </a:p>
          <a:p>
            <a:pPr marL="12700" indent="0">
              <a:lnSpc>
                <a:spcPct val="70000"/>
              </a:lnSpc>
              <a:buNone/>
            </a:pPr>
            <a:r>
              <a:rPr lang="tr-TR" sz="3000" dirty="0">
                <a:latin typeface="Courier New"/>
                <a:cs typeface="Courier New"/>
              </a:rPr>
              <a:t> 'fare': 211.337494,</a:t>
            </a:r>
          </a:p>
          <a:p>
            <a:pPr marL="12700" indent="0">
              <a:lnSpc>
                <a:spcPct val="70000"/>
              </a:lnSpc>
              <a:buNone/>
            </a:pPr>
            <a:r>
              <a:rPr lang="tr-TR" sz="3000" dirty="0">
                <a:latin typeface="Courier New"/>
                <a:cs typeface="Courier New"/>
              </a:rPr>
              <a:t> 'name': '</a:t>
            </a:r>
            <a:r>
              <a:rPr lang="tr-TR" sz="3000" dirty="0" err="1">
                <a:latin typeface="Courier New"/>
                <a:cs typeface="Courier New"/>
              </a:rPr>
              <a:t>Allen</a:t>
            </a:r>
            <a:r>
              <a:rPr lang="tr-TR" sz="3000" dirty="0">
                <a:latin typeface="Courier New"/>
                <a:cs typeface="Courier New"/>
              </a:rPr>
              <a:t>, </a:t>
            </a:r>
            <a:r>
              <a:rPr lang="tr-TR" sz="3000" dirty="0" err="1" smtClean="0">
                <a:latin typeface="Courier New"/>
                <a:cs typeface="Courier New"/>
              </a:rPr>
              <a:t>Miss</a:t>
            </a:r>
            <a:r>
              <a:rPr lang="tr-TR" sz="3000" dirty="0" smtClean="0">
                <a:latin typeface="Courier New"/>
                <a:cs typeface="Courier New"/>
              </a:rPr>
              <a:t>. </a:t>
            </a:r>
            <a:r>
              <a:rPr lang="tr-TR" sz="3000" dirty="0" err="1" smtClean="0">
                <a:latin typeface="Courier New"/>
                <a:cs typeface="Courier New"/>
              </a:rPr>
              <a:t>Elisabeth</a:t>
            </a:r>
            <a:r>
              <a:rPr lang="tr-TR" sz="3000" dirty="0" smtClean="0">
                <a:latin typeface="Courier New"/>
                <a:cs typeface="Courier New"/>
              </a:rPr>
              <a:t> </a:t>
            </a:r>
            <a:r>
              <a:rPr lang="tr-TR" sz="3000" dirty="0">
                <a:latin typeface="Courier New"/>
                <a:cs typeface="Courier New"/>
              </a:rPr>
              <a:t>Walton',</a:t>
            </a:r>
          </a:p>
          <a:p>
            <a:pPr marL="12700" indent="0">
              <a:lnSpc>
                <a:spcPct val="70000"/>
              </a:lnSpc>
              <a:buNone/>
            </a:pPr>
            <a:r>
              <a:rPr lang="tr-TR" sz="3000" dirty="0">
                <a:latin typeface="Courier New"/>
                <a:cs typeface="Courier New"/>
              </a:rPr>
              <a:t> '</a:t>
            </a:r>
            <a:r>
              <a:rPr lang="tr-TR" sz="3000" dirty="0" err="1">
                <a:latin typeface="Courier New"/>
                <a:cs typeface="Courier New"/>
              </a:rPr>
              <a:t>parch</a:t>
            </a:r>
            <a:r>
              <a:rPr lang="tr-TR" sz="3000" dirty="0">
                <a:latin typeface="Courier New"/>
                <a:cs typeface="Courier New"/>
              </a:rPr>
              <a:t>': 0,</a:t>
            </a:r>
          </a:p>
          <a:p>
            <a:pPr marL="12700" indent="0">
              <a:lnSpc>
                <a:spcPct val="70000"/>
              </a:lnSpc>
              <a:buNone/>
            </a:pPr>
            <a:r>
              <a:rPr lang="tr-TR" sz="3000" dirty="0">
                <a:latin typeface="Courier New"/>
                <a:cs typeface="Courier New"/>
              </a:rPr>
              <a:t> '</a:t>
            </a:r>
            <a:r>
              <a:rPr lang="tr-TR" sz="3000" dirty="0" err="1">
                <a:latin typeface="Courier New"/>
                <a:cs typeface="Courier New"/>
              </a:rPr>
              <a:t>pclass</a:t>
            </a:r>
            <a:r>
              <a:rPr lang="tr-TR" sz="3000" dirty="0">
                <a:latin typeface="Courier New"/>
                <a:cs typeface="Courier New"/>
              </a:rPr>
              <a:t>': '1st',</a:t>
            </a:r>
          </a:p>
          <a:p>
            <a:pPr marL="12700" indent="0">
              <a:lnSpc>
                <a:spcPct val="70000"/>
              </a:lnSpc>
              <a:buNone/>
            </a:pPr>
            <a:r>
              <a:rPr lang="tr-TR" sz="3000" dirty="0">
                <a:latin typeface="Courier New"/>
                <a:cs typeface="Courier New"/>
              </a:rPr>
              <a:t> '</a:t>
            </a:r>
            <a:r>
              <a:rPr lang="tr-TR" sz="3000" dirty="0" err="1">
                <a:latin typeface="Courier New"/>
                <a:cs typeface="Courier New"/>
              </a:rPr>
              <a:t>sex</a:t>
            </a:r>
            <a:r>
              <a:rPr lang="tr-TR" sz="3000" dirty="0">
                <a:latin typeface="Courier New"/>
                <a:cs typeface="Courier New"/>
              </a:rPr>
              <a:t>': '</a:t>
            </a:r>
            <a:r>
              <a:rPr lang="tr-TR" sz="3000" dirty="0" err="1">
                <a:latin typeface="Courier New"/>
                <a:cs typeface="Courier New"/>
              </a:rPr>
              <a:t>female</a:t>
            </a:r>
            <a:r>
              <a:rPr lang="tr-TR" sz="3000" dirty="0">
                <a:latin typeface="Courier New"/>
                <a:cs typeface="Courier New"/>
              </a:rPr>
              <a:t>',</a:t>
            </a:r>
          </a:p>
          <a:p>
            <a:pPr marL="12700" indent="0">
              <a:lnSpc>
                <a:spcPct val="70000"/>
              </a:lnSpc>
              <a:buNone/>
            </a:pPr>
            <a:r>
              <a:rPr lang="tr-TR" sz="3000" dirty="0">
                <a:latin typeface="Courier New"/>
                <a:cs typeface="Courier New"/>
              </a:rPr>
              <a:t> '</a:t>
            </a:r>
            <a:r>
              <a:rPr lang="tr-TR" sz="3000" dirty="0" err="1">
                <a:latin typeface="Courier New"/>
                <a:cs typeface="Courier New"/>
              </a:rPr>
              <a:t>sibsp</a:t>
            </a:r>
            <a:r>
              <a:rPr lang="tr-TR" sz="3000" dirty="0">
                <a:latin typeface="Courier New"/>
                <a:cs typeface="Courier New"/>
              </a:rPr>
              <a:t>': 0,</a:t>
            </a:r>
          </a:p>
          <a:p>
            <a:pPr marL="12700" indent="0">
              <a:lnSpc>
                <a:spcPct val="70000"/>
              </a:lnSpc>
              <a:buNone/>
            </a:pPr>
            <a:r>
              <a:rPr lang="tr-TR" sz="3000" dirty="0">
                <a:latin typeface="Courier New"/>
                <a:cs typeface="Courier New"/>
              </a:rPr>
              <a:t> '</a:t>
            </a:r>
            <a:r>
              <a:rPr lang="tr-TR" sz="3000" dirty="0" err="1">
                <a:latin typeface="Courier New"/>
                <a:cs typeface="Courier New"/>
              </a:rPr>
              <a:t>survived</a:t>
            </a:r>
            <a:r>
              <a:rPr lang="tr-TR" sz="3000" dirty="0">
                <a:latin typeface="Courier New"/>
                <a:cs typeface="Courier New"/>
              </a:rPr>
              <a:t>': 1,</a:t>
            </a:r>
          </a:p>
          <a:p>
            <a:pPr marL="12700" indent="0">
              <a:lnSpc>
                <a:spcPct val="70000"/>
              </a:lnSpc>
              <a:buNone/>
            </a:pPr>
            <a:r>
              <a:rPr lang="tr-TR" sz="3000" dirty="0">
                <a:latin typeface="Courier New"/>
                <a:cs typeface="Courier New"/>
              </a:rPr>
              <a:t> '</a:t>
            </a:r>
            <a:r>
              <a:rPr lang="tr-TR" sz="3000" dirty="0" err="1">
                <a:latin typeface="Courier New"/>
                <a:cs typeface="Courier New"/>
              </a:rPr>
              <a:t>ticket</a:t>
            </a:r>
            <a:r>
              <a:rPr lang="tr-TR" sz="3000" dirty="0">
                <a:latin typeface="Courier New"/>
                <a:cs typeface="Courier New"/>
              </a:rPr>
              <a:t>': '24160'}</a:t>
            </a:r>
            <a:endParaRPr lang="en-US" sz="3000" dirty="0">
              <a:latin typeface="Courier New"/>
              <a:cs typeface="Courier New"/>
            </a:endParaRPr>
          </a:p>
          <a:p>
            <a:pPr lvl="1"/>
            <a:endParaRPr lang="tr-TR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1290" y="6245413"/>
            <a:ext cx="373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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8450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315</TotalTime>
  <Words>1174</Words>
  <Application>Microsoft Macintosh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Breeze</vt:lpstr>
      <vt:lpstr>Worksheet</vt:lpstr>
      <vt:lpstr>Setting up Data Pipelines in Python</vt:lpstr>
      <vt:lpstr>Why use Data?</vt:lpstr>
      <vt:lpstr>Tidy Data</vt:lpstr>
      <vt:lpstr>PowerPoint Presentation</vt:lpstr>
      <vt:lpstr>CSV File Format</vt:lpstr>
      <vt:lpstr>Python Dictionaries</vt:lpstr>
      <vt:lpstr>So … How do you get a dictionary for a row in a csv file?</vt:lpstr>
      <vt:lpstr>dict(zip(header, row)</vt:lpstr>
      <vt:lpstr>The First Row</vt:lpstr>
      <vt:lpstr>Reading the CSV File</vt:lpstr>
      <vt:lpstr>File Reading</vt:lpstr>
      <vt:lpstr>PowerPoint Presentation</vt:lpstr>
      <vt:lpstr>PowerPoint Presentation</vt:lpstr>
      <vt:lpstr>Some tips</vt:lpstr>
      <vt:lpstr>Raw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Data Pipelines in Python</dc:title>
  <dc:creator>Marian Nodine</dc:creator>
  <cp:lastModifiedBy>Marian Nodine</cp:lastModifiedBy>
  <cp:revision>16</cp:revision>
  <dcterms:created xsi:type="dcterms:W3CDTF">2014-03-28T01:45:19Z</dcterms:created>
  <dcterms:modified xsi:type="dcterms:W3CDTF">2014-04-03T23:20:36Z</dcterms:modified>
</cp:coreProperties>
</file>