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EB Garamond" pitchFamily="2"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Raleway" pitchFamily="2" charset="77"/>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FE34F9-2E16-4396-A61E-1614CAF3BCF1}">
  <a:tblStyle styleId="{82FE34F9-2E16-4396-A61E-1614CAF3BC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wardsdatascience.com/understanding-the-bias-variance-tradeoff-165e6942b22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uiltin.com/data-science/gradient-desc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3d2eb03d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3d2eb03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Similarly, for the random search method, you still supply it with a grid of parameter values. But this time, instead of compute the accuracies with every combinations, it will randomly select some of them, compute the accuracies and compare.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benefit for this method is that, compared with Grid Search method, it can greatly decreases the processing time. However, there are chances that we miss the optimal combination through random selection.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And here’s the sklearn function for random search.</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3d2eb03d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3d2eb03d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chemeClr val="dk1"/>
                </a:solidFill>
                <a:latin typeface="Calibri"/>
                <a:ea typeface="Calibri"/>
                <a:cs typeface="Calibri"/>
                <a:sym typeface="Calibri"/>
              </a:rPr>
              <a:t>Maybe some of you notice that the sklearn function for Grid Search and Random Search method all have a CV at the end. That CV stands for cross-validation. It’s a resampling procedure used to evaluate machine learning models on a limited data sample. If we are only training and testing the model on one data set, we will receive the resulting model that only works well for this specific data set. But if we split the data into multiple sets, perform the training and testing, and compare the resulting scores for accuracy, we can see how well our model works for different data set.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For cross_val_score(), we specify our model; our data to fit; the target variables; the number of groups we want to split the data. It will split the data and fit with each set, compute the accuracies and compare to get the optimal one.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3d2eb03d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3d2eb03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chemeClr val="dk1"/>
                </a:solidFill>
                <a:latin typeface="Calibri"/>
                <a:ea typeface="Calibri"/>
                <a:cs typeface="Calibri"/>
                <a:sym typeface="Calibri"/>
              </a:rPr>
              <a:t>The concept of cross validation can be combined with hyperparameter tuning process. Here’s part of our code. Basically, we want to tune the parameter of C. For each value of C, we evaluate the accuracies by computing the cross-validation score. Then we compare the score to determine which value of C gives the most accurate result. </a:t>
            </a:r>
            <a:r>
              <a:rPr lang="en-GB" sz="1200">
                <a:latin typeface="Calibri"/>
                <a:ea typeface="Calibri"/>
                <a:cs typeface="Calibri"/>
                <a:sym typeface="Calibri"/>
              </a:rPr>
              <a:t>And that’s exactly how the GridSearchCV and RandomizedSearchCV works.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3d2eb03d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3d2eb03d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highlight>
                  <a:schemeClr val="lt1"/>
                </a:highlight>
                <a:latin typeface="Calibri"/>
                <a:ea typeface="Calibri"/>
                <a:cs typeface="Calibri"/>
                <a:sym typeface="Calibri"/>
              </a:rPr>
              <a:t>Also, the bias-variance tradeoff, defined in previous slides, can be related with cross-validation.  </a:t>
            </a:r>
            <a:endParaRPr sz="1200">
              <a:highlight>
                <a:schemeClr val="lt1"/>
              </a:highlight>
              <a:latin typeface="Calibri"/>
              <a:ea typeface="Calibri"/>
              <a:cs typeface="Calibri"/>
              <a:sym typeface="Calibri"/>
            </a:endParaRPr>
          </a:p>
          <a:p>
            <a:pPr marL="0" lvl="0" indent="0" algn="l" rtl="0">
              <a:spcBef>
                <a:spcPts val="0"/>
              </a:spcBef>
              <a:spcAft>
                <a:spcPts val="0"/>
              </a:spcAft>
              <a:buNone/>
            </a:pPr>
            <a:r>
              <a:rPr lang="en-GB" sz="1200">
                <a:solidFill>
                  <a:schemeClr val="dk1"/>
                </a:solidFill>
                <a:highlight>
                  <a:schemeClr val="lt1"/>
                </a:highlight>
                <a:latin typeface="Calibri"/>
                <a:ea typeface="Calibri"/>
                <a:cs typeface="Calibri"/>
                <a:sym typeface="Calibri"/>
              </a:rPr>
              <a:t>In cross-validation, if we only have one set of training data, the model we got will work well for the training data (low variance), but only for the training set (high bias). If we split the training data into too many subgroups, each subgroup will be more sensitive with changes in the data set (high variance). So to summarize, in cross-validation, when you have less subgroups, you will have higher bias and lower variance, if you split the data into more subgroups, you will have lower bias and higher variance. </a:t>
            </a:r>
            <a:endParaRPr sz="7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3d2eb03d5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3d2eb03d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Logistic regression was used to predict coronary heart disease risk, acquired from kaggle,  with 3656 males aged 32-70. Factors such as education, smoker or non smoker, cigarettes smoked per day, blood pressure, cholesterol levels, diabetes, glucose levels and many more...with a total of 15 fields were  used in this classification. In our dataset, all input variables were already converted to binary values, which is a requirement to perform logistic regression. The classification goal of predicting coronary heart disease based on the factors also outputs binary values, such that 1 =  getting heart disease within the 10 year mark and 0 means they won't. </a:t>
            </a:r>
            <a:endParaRPr>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3d2eb03d5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3d2eb03d5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The figure on the top left corner shows the accuracies on train and test data with different hyperparameters, C. As C increases, training accuracy always increases which is shown by the blue curve. Howver, there is an optimal C value for highest accuracy for test data. As shown after a C value of 1, the test accuracy starts to decrease because it is overfitting the data. For our model, the highest testing accuracy is given by C of 1.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The figure in the top right shows the convergence of accuracies for training score and cross-validation score as the number of training examples increase. This shows that the model is viable for prediciton.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The ROC or receiver operating characteristic curve is a tool used with binary classifiers. The red line represents the ROC curve of a purely random classifier. A good classifier stays as far away from that line as possible so toward the top-left corner. By looking at the ROC curve, it can be deemed that  the classifier used is viable.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So after we train a logistic regression model on some training data, we need to evaluate the performance of the model on some test data which can be done by using a confusion matrix as shown on the bottom right corner. The x-axis is our prediction (0 for no coronary heart disease, 1 for coronary heart disease within 10 years). Similarly, The y-axis is what actually happened. Here True positive is  when we predicted yes and the actual value was true and True negative are cases in which we predicted no and the actual value is false. Based off the confusion matrix, we can state that our model was 84% accurate with a a 14% error in our model. </a:t>
            </a:r>
            <a:endParaRPr>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3d2eb03d5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3d2eb03d5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A method to directly solve the optimization problem is by using the sigh pie.optimize module. It minimizes a function with variables subject to bounds using gradient information in a truncated Newton algorithm. This method wraps a c implementation of the algorithm. We reference the cost function, with initial estimate of theta, to the gradient and arguments of x,y and c to pass the function. More information on defining the differncnt mathematical functions can be found on the jupyter notebook. </a:t>
            </a:r>
            <a:endParaRPr>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1c447f13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1c447f13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 for listening.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3cf27f64b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3cf27f64b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3cf27f64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3cf27f6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Prediction error decomposition is called bias variance trade off.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Image graph source: </a:t>
            </a:r>
            <a:r>
              <a:rPr lang="en-GB" u="sng">
                <a:solidFill>
                  <a:schemeClr val="hlink"/>
                </a:solidFill>
                <a:hlinkClick r:id="rId3"/>
              </a:rPr>
              <a:t>https://towardsdatascience.com/understanding-the-bias-variance-tradeoff-165e6942b229</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c447f13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c447f1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Higher the bias more is the difference between the predicted values and actual values.</a:t>
            </a:r>
            <a:endParaRPr/>
          </a:p>
          <a:p>
            <a:pPr marL="0" lvl="0" indent="0" algn="l" rtl="0">
              <a:spcBef>
                <a:spcPts val="0"/>
              </a:spcBef>
              <a:spcAft>
                <a:spcPts val="0"/>
              </a:spcAft>
              <a:buNone/>
            </a:pPr>
            <a:endParaRPr/>
          </a:p>
          <a:p>
            <a:pPr marL="0" lvl="0" indent="0" algn="l" rtl="0">
              <a:spcBef>
                <a:spcPts val="0"/>
              </a:spcBef>
              <a:spcAft>
                <a:spcPts val="0"/>
              </a:spcAft>
              <a:buNone/>
            </a:pPr>
            <a:r>
              <a:rPr lang="en-GB"/>
              <a:t>Higher the variance higher is the error in test set as model is fit too well on the training 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3cf27f64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3cf27f6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292929"/>
                </a:solidFill>
                <a:highlight>
                  <a:srgbClr val="FFFFFF"/>
                </a:highlight>
                <a:latin typeface="Georgia"/>
                <a:ea typeface="Georgia"/>
                <a:cs typeface="Georgia"/>
                <a:sym typeface="Georgia"/>
              </a:rPr>
              <a:t>If our model is too simple and has very few parameters then it may have high bias and low variance. On the other hand if our model has large number of parameters then it’s going to have high variance and low bias. So we need to find the right/good balance without overfitting and underfitting the data.</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r>
              <a:rPr lang="en-GB" sz="1600">
                <a:solidFill>
                  <a:srgbClr val="292929"/>
                </a:solidFill>
                <a:highlight>
                  <a:srgbClr val="FFFFFF"/>
                </a:highlight>
                <a:latin typeface="Georgia"/>
                <a:ea typeface="Georgia"/>
                <a:cs typeface="Georgia"/>
                <a:sym typeface="Georgia"/>
              </a:rPr>
              <a:t>Image: Andrew Ng Deep Learning Specialization</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3cf27f64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3cf27f6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Image source: </a:t>
            </a:r>
            <a:r>
              <a:rPr lang="en-GB" u="sng">
                <a:solidFill>
                  <a:schemeClr val="hlink"/>
                </a:solidFill>
                <a:hlinkClick r:id="rId3"/>
              </a:rPr>
              <a:t>https://builtin.com/data-science/gradient-descent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3cf27f64b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3cf27f64b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d2eb03d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d2eb03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mentioned before, hyperparameters are user defined parameters. However, we can try find the values of hyperparameters that can give the optimal solution. That process is called hyperparameter tuning.</a:t>
            </a:r>
            <a:endParaRPr/>
          </a:p>
          <a:p>
            <a:pPr marL="0" lvl="0" indent="0" algn="l" rtl="0">
              <a:spcBef>
                <a:spcPts val="0"/>
              </a:spcBef>
              <a:spcAft>
                <a:spcPts val="0"/>
              </a:spcAft>
              <a:buNone/>
            </a:pPr>
            <a:r>
              <a:rPr lang="en-GB"/>
              <a:t>Here are some hyperparameters you can tune for logistic regression. The C value, which is the trade-off parameter that determines the strength of regularization; the class weight, by how much you penalize mistakes in samples; solver, which algorithm to use, etc.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3d2eb03d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3d2eb03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two main techniques used for hyperparameter tuning are Grid Search and Random Search. </a:t>
            </a:r>
            <a:endParaRPr/>
          </a:p>
          <a:p>
            <a:pPr marL="0" lvl="0" indent="0" algn="l" rtl="0">
              <a:spcBef>
                <a:spcPts val="0"/>
              </a:spcBef>
              <a:spcAft>
                <a:spcPts val="0"/>
              </a:spcAft>
              <a:buNone/>
            </a:pPr>
            <a:r>
              <a:rPr lang="en-GB"/>
              <a:t>Grid search will e</a:t>
            </a:r>
            <a:r>
              <a:rPr lang="en-GB">
                <a:solidFill>
                  <a:schemeClr val="dk1"/>
                </a:solidFill>
              </a:rPr>
              <a:t>xhaustively generates candidates from a grid of parameter values specified with the param_grid parameter. For example, if we supply it with a list of C values and a list of max_iter values, it will go through the combinations one by one (c1 with iteration1, c1 with iteration2, etc.), </a:t>
            </a:r>
            <a:r>
              <a:rPr lang="en-GB"/>
              <a:t>compute the accuracies for the model, and then compare the accuracies to get the best one.</a:t>
            </a:r>
            <a:endParaRPr/>
          </a:p>
          <a:p>
            <a:pPr marL="0" lvl="0" indent="0" algn="l" rtl="0">
              <a:spcBef>
                <a:spcPts val="0"/>
              </a:spcBef>
              <a:spcAft>
                <a:spcPts val="0"/>
              </a:spcAft>
              <a:buNone/>
            </a:pPr>
            <a:r>
              <a:rPr lang="en-GB"/>
              <a:t>It can be called by GridSearchCV in sklearn.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Logistic Regression Algorithm </a:t>
            </a:r>
            <a:endParaRPr dirty="0"/>
          </a:p>
        </p:txBody>
      </p:sp>
      <p:pic>
        <p:nvPicPr>
          <p:cNvPr id="88" name="Google Shape;88;p13"/>
          <p:cNvPicPr preferRelativeResize="0"/>
          <p:nvPr/>
        </p:nvPicPr>
        <p:blipFill>
          <a:blip r:embed="rId3">
            <a:alphaModFix/>
          </a:blip>
          <a:stretch>
            <a:fillRect/>
          </a:stretch>
        </p:blipFill>
        <p:spPr>
          <a:xfrm>
            <a:off x="7351950" y="4375425"/>
            <a:ext cx="1590675" cy="57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body" idx="1"/>
          </p:nvPr>
        </p:nvSpPr>
        <p:spPr>
          <a:xfrm>
            <a:off x="727650" y="2622625"/>
            <a:ext cx="7688700" cy="1812000"/>
          </a:xfrm>
          <a:prstGeom prst="rect">
            <a:avLst/>
          </a:prstGeom>
        </p:spPr>
        <p:txBody>
          <a:bodyPr spcFirstLastPara="1" wrap="square" lIns="91425" tIns="91425" rIns="91425" bIns="91425" anchor="t" anchorCtr="0">
            <a:noAutofit/>
          </a:bodyPr>
          <a:lstStyle/>
          <a:p>
            <a:pPr marL="457200" lvl="0" indent="-342900" algn="l" rtl="0">
              <a:lnSpc>
                <a:spcPct val="90000"/>
              </a:lnSpc>
              <a:spcBef>
                <a:spcPts val="50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It searches the specified subset of hyperparameters randomly instead of exhaustively.</a:t>
            </a:r>
            <a:endParaRPr sz="1800">
              <a:solidFill>
                <a:srgbClr val="000000"/>
              </a:solidFill>
              <a:latin typeface="Calibri"/>
              <a:ea typeface="Calibri"/>
              <a:cs typeface="Calibri"/>
              <a:sym typeface="Calibri"/>
            </a:endParaRPr>
          </a:p>
          <a:p>
            <a:pPr marL="457200" lvl="0" indent="-342900" algn="l" rtl="0">
              <a:lnSpc>
                <a:spcPct val="9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Decreases process time, but we might not find the optimal combination of hyperparameters.</a:t>
            </a:r>
            <a:endParaRPr sz="2000">
              <a:solidFill>
                <a:srgbClr val="000000"/>
              </a:solidFill>
              <a:latin typeface="Calibri"/>
              <a:ea typeface="Calibri"/>
              <a:cs typeface="Calibri"/>
              <a:sym typeface="Calibri"/>
            </a:endParaRPr>
          </a:p>
          <a:p>
            <a:pPr marL="457200" lvl="0" indent="-342900" algn="l" rtl="0">
              <a:lnSpc>
                <a:spcPct val="9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RandomizedSearchCV()</a:t>
            </a:r>
            <a:endParaRPr sz="180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sp>
        <p:nvSpPr>
          <p:cNvPr id="212" name="Google Shape;212;p22"/>
          <p:cNvSpPr txBox="1">
            <a:spLocks noGrp="1"/>
          </p:cNvSpPr>
          <p:nvPr>
            <p:ph type="title"/>
          </p:nvPr>
        </p:nvSpPr>
        <p:spPr>
          <a:xfrm>
            <a:off x="687125" y="549600"/>
            <a:ext cx="81384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Strategies for Hyperparameter Tuning in sklearn – </a:t>
            </a:r>
            <a:endParaRPr/>
          </a:p>
          <a:p>
            <a:pPr marL="0" lvl="0" indent="0" algn="l" rtl="0">
              <a:spcBef>
                <a:spcPts val="0"/>
              </a:spcBef>
              <a:spcAft>
                <a:spcPts val="0"/>
              </a:spcAft>
              <a:buNone/>
            </a:pPr>
            <a:endParaRPr/>
          </a:p>
          <a:p>
            <a:pPr marL="0" lvl="0" indent="0" algn="l" rtl="0">
              <a:spcBef>
                <a:spcPts val="0"/>
              </a:spcBef>
              <a:spcAft>
                <a:spcPts val="0"/>
              </a:spcAft>
              <a:buNone/>
            </a:pPr>
            <a:r>
              <a:rPr lang="en-GB"/>
              <a:t>Random Search</a:t>
            </a:r>
            <a:endParaRPr/>
          </a:p>
        </p:txBody>
      </p:sp>
      <p:pic>
        <p:nvPicPr>
          <p:cNvPr id="213" name="Google Shape;213;p22"/>
          <p:cNvPicPr preferRelativeResize="0"/>
          <p:nvPr/>
        </p:nvPicPr>
        <p:blipFill>
          <a:blip r:embed="rId3">
            <a:alphaModFix/>
          </a:blip>
          <a:stretch>
            <a:fillRect/>
          </a:stretch>
        </p:blipFill>
        <p:spPr>
          <a:xfrm>
            <a:off x="687125" y="1918450"/>
            <a:ext cx="8138401" cy="6857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body" idx="1"/>
          </p:nvPr>
        </p:nvSpPr>
        <p:spPr>
          <a:xfrm>
            <a:off x="729450" y="1964400"/>
            <a:ext cx="7602600" cy="310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Calibri"/>
              <a:buChar char="●"/>
            </a:pPr>
            <a:r>
              <a:rPr lang="en-GB" sz="1800">
                <a:solidFill>
                  <a:srgbClr val="000000"/>
                </a:solidFill>
                <a:latin typeface="Calibri"/>
                <a:ea typeface="Calibri"/>
                <a:cs typeface="Calibri"/>
                <a:sym typeface="Calibri"/>
              </a:rPr>
              <a:t>Cross-validation is a resampling procedure used to evaluate machine learning models on a limited data sample. </a:t>
            </a:r>
            <a:endParaRPr sz="1800">
              <a:solidFill>
                <a:srgbClr val="000000"/>
              </a:solidFill>
              <a:latin typeface="Calibri"/>
              <a:ea typeface="Calibri"/>
              <a:cs typeface="Calibri"/>
              <a:sym typeface="Calibri"/>
            </a:endParaRPr>
          </a:p>
          <a:p>
            <a:pPr marL="457200" lvl="0" indent="-342900" algn="l" rtl="0">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we split the data into multiple sets, perform the training and testing, and compare the resulting scores.</a:t>
            </a:r>
            <a:endParaRPr sz="1800">
              <a:solidFill>
                <a:srgbClr val="000000"/>
              </a:solidFill>
              <a:latin typeface="Calibri"/>
              <a:ea typeface="Calibri"/>
              <a:cs typeface="Calibri"/>
              <a:sym typeface="Calibri"/>
            </a:endParaRPr>
          </a:p>
          <a:p>
            <a:pPr marL="457200" lvl="0" indent="-330200" algn="l" rtl="0">
              <a:lnSpc>
                <a:spcPct val="90000"/>
              </a:lnSpc>
              <a:spcBef>
                <a:spcPts val="0"/>
              </a:spcBef>
              <a:spcAft>
                <a:spcPts val="0"/>
              </a:spcAft>
              <a:buClr>
                <a:srgbClr val="000000"/>
              </a:buClr>
              <a:buSzPts val="1600"/>
              <a:buFont typeface="Calibri"/>
              <a:buChar char="●"/>
            </a:pPr>
            <a:r>
              <a:rPr lang="en-GB" sz="1800">
                <a:solidFill>
                  <a:srgbClr val="000000"/>
                </a:solidFill>
                <a:latin typeface="Calibri"/>
                <a:ea typeface="Calibri"/>
                <a:cs typeface="Calibri"/>
                <a:sym typeface="Calibri"/>
              </a:rPr>
              <a:t>cross_val_score()</a:t>
            </a:r>
            <a:endParaRPr sz="1800">
              <a:solidFill>
                <a:srgbClr val="000000"/>
              </a:solidFill>
              <a:latin typeface="Calibri"/>
              <a:ea typeface="Calibri"/>
              <a:cs typeface="Calibri"/>
              <a:sym typeface="Calibri"/>
            </a:endParaRPr>
          </a:p>
        </p:txBody>
      </p:sp>
      <p:sp>
        <p:nvSpPr>
          <p:cNvPr id="219" name="Google Shape;219;p23"/>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Cross Validation</a:t>
            </a:r>
            <a:endParaRPr/>
          </a:p>
        </p:txBody>
      </p:sp>
      <p:pic>
        <p:nvPicPr>
          <p:cNvPr id="220" name="Google Shape;220;p23"/>
          <p:cNvPicPr preferRelativeResize="0"/>
          <p:nvPr/>
        </p:nvPicPr>
        <p:blipFill>
          <a:blip r:embed="rId3">
            <a:alphaModFix/>
          </a:blip>
          <a:stretch>
            <a:fillRect/>
          </a:stretch>
        </p:blipFill>
        <p:spPr>
          <a:xfrm>
            <a:off x="687125" y="1388200"/>
            <a:ext cx="7745090" cy="46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body" idx="1"/>
          </p:nvPr>
        </p:nvSpPr>
        <p:spPr>
          <a:xfrm>
            <a:off x="729450" y="3017775"/>
            <a:ext cx="7688700" cy="1641600"/>
          </a:xfrm>
          <a:prstGeom prst="rect">
            <a:avLst/>
          </a:prstGeom>
        </p:spPr>
        <p:txBody>
          <a:bodyPr spcFirstLastPara="1" wrap="square" lIns="91425" tIns="91425" rIns="91425" bIns="91425" anchor="t" anchorCtr="0">
            <a:noAutofit/>
          </a:bodyPr>
          <a:lstStyle/>
          <a:p>
            <a:pPr marL="457200" lvl="0" indent="-355600" algn="l" rtl="0">
              <a:lnSpc>
                <a:spcPct val="90000"/>
              </a:lnSpc>
              <a:spcBef>
                <a:spcPts val="100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For each value of C, we evaluate the accuracies of the model by computing the cross-validation score.</a:t>
            </a:r>
            <a:endParaRPr sz="2000">
              <a:solidFill>
                <a:srgbClr val="000000"/>
              </a:solidFill>
              <a:latin typeface="Calibri"/>
              <a:ea typeface="Calibri"/>
              <a:cs typeface="Calibri"/>
              <a:sym typeface="Calibri"/>
            </a:endParaRPr>
          </a:p>
          <a:p>
            <a:pPr marL="457200" lvl="0" indent="-355600" algn="l" rtl="0">
              <a:lnSpc>
                <a:spcPct val="9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Compare the score to determine which value of C gives the most accurate result.</a:t>
            </a:r>
            <a:endParaRPr sz="200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sp>
        <p:nvSpPr>
          <p:cNvPr id="226" name="Google Shape;226;p24"/>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Hyperparameter Tuning With Cross-Validation</a:t>
            </a:r>
            <a:endParaRPr/>
          </a:p>
        </p:txBody>
      </p:sp>
      <p:pic>
        <p:nvPicPr>
          <p:cNvPr id="227" name="Google Shape;227;p24"/>
          <p:cNvPicPr preferRelativeResize="0"/>
          <p:nvPr/>
        </p:nvPicPr>
        <p:blipFill>
          <a:blip r:embed="rId3">
            <a:alphaModFix/>
          </a:blip>
          <a:stretch>
            <a:fillRect/>
          </a:stretch>
        </p:blipFill>
        <p:spPr>
          <a:xfrm>
            <a:off x="687125" y="1289950"/>
            <a:ext cx="8352855" cy="190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body" idx="1"/>
          </p:nvPr>
        </p:nvSpPr>
        <p:spPr>
          <a:xfrm>
            <a:off x="729450" y="1376025"/>
            <a:ext cx="7688700" cy="29640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Bias-variance tradeoff</a:t>
            </a:r>
            <a:endParaRPr sz="2000">
              <a:solidFill>
                <a:srgbClr val="000000"/>
              </a:solidFill>
              <a:latin typeface="Calibri"/>
              <a:ea typeface="Calibri"/>
              <a:cs typeface="Calibri"/>
              <a:sym typeface="Calibri"/>
            </a:endParaRPr>
          </a:p>
          <a:p>
            <a:pPr marL="914400" lvl="1"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Bias: difference between the actual output and the predicted output.</a:t>
            </a:r>
            <a:endParaRPr sz="2000">
              <a:solidFill>
                <a:srgbClr val="000000"/>
              </a:solidFill>
              <a:latin typeface="Calibri"/>
              <a:ea typeface="Calibri"/>
              <a:cs typeface="Calibri"/>
              <a:sym typeface="Calibri"/>
            </a:endParaRPr>
          </a:p>
          <a:p>
            <a:pPr marL="914400" lvl="1"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Variance: variability in the model prediction for a given input.</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For cross-validation: </a:t>
            </a:r>
            <a:endParaRPr sz="2000">
              <a:solidFill>
                <a:srgbClr val="000000"/>
              </a:solidFill>
              <a:latin typeface="Calibri"/>
              <a:ea typeface="Calibri"/>
              <a:cs typeface="Calibri"/>
              <a:sym typeface="Calibri"/>
            </a:endParaRPr>
          </a:p>
          <a:p>
            <a:pPr marL="914400" lvl="1"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Less subgroups: higher bias, lower variance </a:t>
            </a:r>
            <a:endParaRPr sz="2000">
              <a:solidFill>
                <a:srgbClr val="000000"/>
              </a:solidFill>
              <a:latin typeface="Calibri"/>
              <a:ea typeface="Calibri"/>
              <a:cs typeface="Calibri"/>
              <a:sym typeface="Calibri"/>
            </a:endParaRPr>
          </a:p>
          <a:p>
            <a:pPr marL="914400" lvl="1"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More subgroups:  lower bias, higher variance</a:t>
            </a:r>
            <a:endParaRPr sz="2000">
              <a:solidFill>
                <a:srgbClr val="000000"/>
              </a:solidFill>
              <a:latin typeface="Calibri"/>
              <a:ea typeface="Calibri"/>
              <a:cs typeface="Calibri"/>
              <a:sym typeface="Calibri"/>
            </a:endParaRPr>
          </a:p>
        </p:txBody>
      </p:sp>
      <p:sp>
        <p:nvSpPr>
          <p:cNvPr id="233" name="Google Shape;233;p25"/>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Bias-variance tradeoff with cross-validation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body" idx="1"/>
          </p:nvPr>
        </p:nvSpPr>
        <p:spPr>
          <a:xfrm>
            <a:off x="729450" y="1376025"/>
            <a:ext cx="7688700" cy="29640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Coronary Heart Disease Risk Prediction (heartDiseaseData.csv)</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Using males, age, education, smoker or non smoker, cigarettes smoked per day, and traditional risk factors such as blood pressure, cholesterol, diabetes, glucose levels, etc. </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3656 records and  15 fields </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Dependent variables are </a:t>
            </a:r>
            <a:r>
              <a:rPr lang="en-GB" sz="2000" b="1">
                <a:solidFill>
                  <a:srgbClr val="000000"/>
                </a:solidFill>
                <a:latin typeface="Calibri"/>
                <a:ea typeface="Calibri"/>
                <a:cs typeface="Calibri"/>
                <a:sym typeface="Calibri"/>
              </a:rPr>
              <a:t>binary </a:t>
            </a:r>
            <a:r>
              <a:rPr lang="en-GB" sz="2000">
                <a:solidFill>
                  <a:srgbClr val="000000"/>
                </a:solidFill>
                <a:latin typeface="Calibri"/>
                <a:ea typeface="Calibri"/>
                <a:cs typeface="Calibri"/>
                <a:sym typeface="Calibri"/>
              </a:rPr>
              <a:t>only (0, 1)</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Classification goal: 10-year CHD risk prediction in males aged 32-70 considering various health factors </a:t>
            </a:r>
            <a:endParaRPr sz="2000">
              <a:solidFill>
                <a:srgbClr val="000000"/>
              </a:solidFill>
              <a:latin typeface="Calibri"/>
              <a:ea typeface="Calibri"/>
              <a:cs typeface="Calibri"/>
              <a:sym typeface="Calibri"/>
            </a:endParaRPr>
          </a:p>
        </p:txBody>
      </p:sp>
      <p:sp>
        <p:nvSpPr>
          <p:cNvPr id="239" name="Google Shape;239;p26"/>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Set for Logistic Regression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687125" y="34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Accuracy Evaluation</a:t>
            </a:r>
            <a:endParaRPr/>
          </a:p>
        </p:txBody>
      </p:sp>
      <p:pic>
        <p:nvPicPr>
          <p:cNvPr id="245" name="Google Shape;245;p27"/>
          <p:cNvPicPr preferRelativeResize="0"/>
          <p:nvPr/>
        </p:nvPicPr>
        <p:blipFill>
          <a:blip r:embed="rId3">
            <a:alphaModFix/>
          </a:blip>
          <a:stretch>
            <a:fillRect/>
          </a:stretch>
        </p:blipFill>
        <p:spPr>
          <a:xfrm>
            <a:off x="462975" y="932850"/>
            <a:ext cx="2891497" cy="2022400"/>
          </a:xfrm>
          <a:prstGeom prst="rect">
            <a:avLst/>
          </a:prstGeom>
          <a:noFill/>
          <a:ln>
            <a:noFill/>
          </a:ln>
        </p:spPr>
      </p:pic>
      <p:pic>
        <p:nvPicPr>
          <p:cNvPr id="246" name="Google Shape;246;p27"/>
          <p:cNvPicPr preferRelativeResize="0"/>
          <p:nvPr/>
        </p:nvPicPr>
        <p:blipFill>
          <a:blip r:embed="rId4">
            <a:alphaModFix/>
          </a:blip>
          <a:stretch>
            <a:fillRect/>
          </a:stretch>
        </p:blipFill>
        <p:spPr>
          <a:xfrm>
            <a:off x="6140900" y="3235950"/>
            <a:ext cx="2292550" cy="1610950"/>
          </a:xfrm>
          <a:prstGeom prst="rect">
            <a:avLst/>
          </a:prstGeom>
          <a:noFill/>
          <a:ln>
            <a:noFill/>
          </a:ln>
        </p:spPr>
      </p:pic>
      <p:pic>
        <p:nvPicPr>
          <p:cNvPr id="247" name="Google Shape;247;p27"/>
          <p:cNvPicPr preferRelativeResize="0"/>
          <p:nvPr/>
        </p:nvPicPr>
        <p:blipFill>
          <a:blip r:embed="rId5">
            <a:alphaModFix/>
          </a:blip>
          <a:stretch>
            <a:fillRect/>
          </a:stretch>
        </p:blipFill>
        <p:spPr>
          <a:xfrm>
            <a:off x="1932789" y="3102000"/>
            <a:ext cx="2639206" cy="1787150"/>
          </a:xfrm>
          <a:prstGeom prst="rect">
            <a:avLst/>
          </a:prstGeom>
          <a:noFill/>
          <a:ln>
            <a:noFill/>
          </a:ln>
        </p:spPr>
      </p:pic>
      <p:cxnSp>
        <p:nvCxnSpPr>
          <p:cNvPr id="248" name="Google Shape;248;p27"/>
          <p:cNvCxnSpPr/>
          <p:nvPr/>
        </p:nvCxnSpPr>
        <p:spPr>
          <a:xfrm rot="10800000" flipH="1">
            <a:off x="2216375" y="3209975"/>
            <a:ext cx="2247000" cy="1482600"/>
          </a:xfrm>
          <a:prstGeom prst="straightConnector1">
            <a:avLst/>
          </a:prstGeom>
          <a:noFill/>
          <a:ln w="9525" cap="flat" cmpd="sng">
            <a:solidFill>
              <a:srgbClr val="FF0000"/>
            </a:solidFill>
            <a:prstDash val="solid"/>
            <a:round/>
            <a:headEnd type="none" w="med" len="med"/>
            <a:tailEnd type="none" w="med" len="med"/>
          </a:ln>
        </p:spPr>
      </p:cxnSp>
      <p:sp>
        <p:nvSpPr>
          <p:cNvPr id="249" name="Google Shape;249;p27"/>
          <p:cNvSpPr txBox="1"/>
          <p:nvPr/>
        </p:nvSpPr>
        <p:spPr>
          <a:xfrm>
            <a:off x="824600" y="3820775"/>
            <a:ext cx="11082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ROC Curve</a:t>
            </a:r>
            <a:endParaRPr>
              <a:latin typeface="Lato"/>
              <a:ea typeface="Lato"/>
              <a:cs typeface="Lato"/>
              <a:sym typeface="Lato"/>
            </a:endParaRPr>
          </a:p>
        </p:txBody>
      </p:sp>
      <p:sp>
        <p:nvSpPr>
          <p:cNvPr id="250" name="Google Shape;250;p27"/>
          <p:cNvSpPr txBox="1"/>
          <p:nvPr/>
        </p:nvSpPr>
        <p:spPr>
          <a:xfrm>
            <a:off x="5013200" y="3734225"/>
            <a:ext cx="1127700" cy="4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Confusion Matrix</a:t>
            </a:r>
            <a:endParaRPr>
              <a:latin typeface="Lato"/>
              <a:ea typeface="Lato"/>
              <a:cs typeface="Lato"/>
              <a:sym typeface="Lato"/>
            </a:endParaRPr>
          </a:p>
        </p:txBody>
      </p:sp>
      <p:cxnSp>
        <p:nvCxnSpPr>
          <p:cNvPr id="251" name="Google Shape;251;p27"/>
          <p:cNvCxnSpPr/>
          <p:nvPr/>
        </p:nvCxnSpPr>
        <p:spPr>
          <a:xfrm rot="10800000" flipH="1">
            <a:off x="6062250" y="4485275"/>
            <a:ext cx="499200" cy="207300"/>
          </a:xfrm>
          <a:prstGeom prst="straightConnector1">
            <a:avLst/>
          </a:prstGeom>
          <a:noFill/>
          <a:ln w="9525" cap="flat" cmpd="sng">
            <a:solidFill>
              <a:schemeClr val="dk2"/>
            </a:solidFill>
            <a:prstDash val="solid"/>
            <a:round/>
            <a:headEnd type="none" w="med" len="med"/>
            <a:tailEnd type="triangle" w="med" len="med"/>
          </a:ln>
        </p:spPr>
      </p:cxnSp>
      <p:sp>
        <p:nvSpPr>
          <p:cNvPr id="252" name="Google Shape;252;p27"/>
          <p:cNvSpPr txBox="1"/>
          <p:nvPr/>
        </p:nvSpPr>
        <p:spPr>
          <a:xfrm>
            <a:off x="5563100" y="4600925"/>
            <a:ext cx="4992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FN</a:t>
            </a:r>
            <a:endParaRPr>
              <a:latin typeface="Lato"/>
              <a:ea typeface="Lato"/>
              <a:cs typeface="Lato"/>
              <a:sym typeface="Lato"/>
            </a:endParaRPr>
          </a:p>
        </p:txBody>
      </p:sp>
      <p:cxnSp>
        <p:nvCxnSpPr>
          <p:cNvPr id="253" name="Google Shape;253;p27"/>
          <p:cNvCxnSpPr/>
          <p:nvPr/>
        </p:nvCxnSpPr>
        <p:spPr>
          <a:xfrm>
            <a:off x="6083950" y="3277075"/>
            <a:ext cx="737700" cy="2100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27"/>
          <p:cNvCxnSpPr/>
          <p:nvPr/>
        </p:nvCxnSpPr>
        <p:spPr>
          <a:xfrm flipH="1">
            <a:off x="7646225" y="3067300"/>
            <a:ext cx="383700" cy="405300"/>
          </a:xfrm>
          <a:prstGeom prst="straightConnector1">
            <a:avLst/>
          </a:prstGeom>
          <a:noFill/>
          <a:ln w="9525" cap="flat" cmpd="sng">
            <a:solidFill>
              <a:schemeClr val="dk2"/>
            </a:solidFill>
            <a:prstDash val="solid"/>
            <a:round/>
            <a:headEnd type="none" w="med" len="med"/>
            <a:tailEnd type="triangle" w="med" len="med"/>
          </a:ln>
        </p:spPr>
      </p:cxnSp>
      <p:cxnSp>
        <p:nvCxnSpPr>
          <p:cNvPr id="255" name="Google Shape;255;p27"/>
          <p:cNvCxnSpPr/>
          <p:nvPr/>
        </p:nvCxnSpPr>
        <p:spPr>
          <a:xfrm rot="10800000">
            <a:off x="7603275" y="4550275"/>
            <a:ext cx="477300" cy="376200"/>
          </a:xfrm>
          <a:prstGeom prst="straightConnector1">
            <a:avLst/>
          </a:prstGeom>
          <a:noFill/>
          <a:ln w="9525" cap="flat" cmpd="sng">
            <a:solidFill>
              <a:schemeClr val="dk2"/>
            </a:solidFill>
            <a:prstDash val="solid"/>
            <a:round/>
            <a:headEnd type="none" w="med" len="med"/>
            <a:tailEnd type="triangle" w="med" len="med"/>
          </a:ln>
        </p:spPr>
      </p:cxnSp>
      <p:sp>
        <p:nvSpPr>
          <p:cNvPr id="256" name="Google Shape;256;p27"/>
          <p:cNvSpPr txBox="1"/>
          <p:nvPr/>
        </p:nvSpPr>
        <p:spPr>
          <a:xfrm>
            <a:off x="5659525" y="3056150"/>
            <a:ext cx="4992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TN</a:t>
            </a:r>
            <a:endParaRPr>
              <a:latin typeface="Lato"/>
              <a:ea typeface="Lato"/>
              <a:cs typeface="Lato"/>
              <a:sym typeface="Lato"/>
            </a:endParaRPr>
          </a:p>
        </p:txBody>
      </p:sp>
      <p:sp>
        <p:nvSpPr>
          <p:cNvPr id="257" name="Google Shape;257;p27"/>
          <p:cNvSpPr txBox="1"/>
          <p:nvPr/>
        </p:nvSpPr>
        <p:spPr>
          <a:xfrm>
            <a:off x="7807175" y="2779000"/>
            <a:ext cx="4992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FP</a:t>
            </a:r>
            <a:endParaRPr>
              <a:latin typeface="Lato"/>
              <a:ea typeface="Lato"/>
              <a:cs typeface="Lato"/>
              <a:sym typeface="Lato"/>
            </a:endParaRPr>
          </a:p>
        </p:txBody>
      </p:sp>
      <p:sp>
        <p:nvSpPr>
          <p:cNvPr id="258" name="Google Shape;258;p27"/>
          <p:cNvSpPr txBox="1"/>
          <p:nvPr/>
        </p:nvSpPr>
        <p:spPr>
          <a:xfrm>
            <a:off x="8080575" y="4692575"/>
            <a:ext cx="4992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TP</a:t>
            </a:r>
            <a:endParaRPr>
              <a:latin typeface="Lato"/>
              <a:ea typeface="Lato"/>
              <a:cs typeface="Lato"/>
              <a:sym typeface="Lato"/>
            </a:endParaRPr>
          </a:p>
        </p:txBody>
      </p:sp>
      <p:sp>
        <p:nvSpPr>
          <p:cNvPr id="259" name="Google Shape;259;p27"/>
          <p:cNvSpPr txBox="1"/>
          <p:nvPr/>
        </p:nvSpPr>
        <p:spPr>
          <a:xfrm>
            <a:off x="6329825" y="4692575"/>
            <a:ext cx="1700100" cy="16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latin typeface="Lato"/>
                <a:ea typeface="Lato"/>
                <a:cs typeface="Lato"/>
                <a:sym typeface="Lato"/>
              </a:rPr>
              <a:t>Predicted</a:t>
            </a:r>
            <a:endParaRPr sz="900">
              <a:latin typeface="Lato"/>
              <a:ea typeface="Lato"/>
              <a:cs typeface="Lato"/>
              <a:sym typeface="Lato"/>
            </a:endParaRPr>
          </a:p>
        </p:txBody>
      </p:sp>
      <p:sp>
        <p:nvSpPr>
          <p:cNvPr id="260" name="Google Shape;260;p27"/>
          <p:cNvSpPr txBox="1"/>
          <p:nvPr/>
        </p:nvSpPr>
        <p:spPr>
          <a:xfrm rot="-5400000">
            <a:off x="5204738" y="3869825"/>
            <a:ext cx="1700100" cy="16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latin typeface="Lato"/>
                <a:ea typeface="Lato"/>
                <a:cs typeface="Lato"/>
                <a:sym typeface="Lato"/>
              </a:rPr>
              <a:t>Actual</a:t>
            </a:r>
            <a:endParaRPr sz="900">
              <a:latin typeface="Lato"/>
              <a:ea typeface="Lato"/>
              <a:cs typeface="Lato"/>
              <a:sym typeface="Lato"/>
            </a:endParaRPr>
          </a:p>
        </p:txBody>
      </p:sp>
      <p:sp>
        <p:nvSpPr>
          <p:cNvPr id="261" name="Google Shape;261;p27"/>
          <p:cNvSpPr txBox="1"/>
          <p:nvPr/>
        </p:nvSpPr>
        <p:spPr>
          <a:xfrm rot="-5400000">
            <a:off x="1052813" y="3916450"/>
            <a:ext cx="1700100" cy="16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latin typeface="Lato"/>
                <a:ea typeface="Lato"/>
                <a:cs typeface="Lato"/>
                <a:sym typeface="Lato"/>
              </a:rPr>
              <a:t>True Positive Rate</a:t>
            </a:r>
            <a:endParaRPr sz="900">
              <a:latin typeface="Lato"/>
              <a:ea typeface="Lato"/>
              <a:cs typeface="Lato"/>
              <a:sym typeface="Lato"/>
            </a:endParaRPr>
          </a:p>
        </p:txBody>
      </p:sp>
      <p:sp>
        <p:nvSpPr>
          <p:cNvPr id="262" name="Google Shape;262;p27"/>
          <p:cNvSpPr txBox="1"/>
          <p:nvPr/>
        </p:nvSpPr>
        <p:spPr>
          <a:xfrm>
            <a:off x="2373388" y="4726250"/>
            <a:ext cx="1700100" cy="16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latin typeface="Lato"/>
                <a:ea typeface="Lato"/>
                <a:cs typeface="Lato"/>
                <a:sym typeface="Lato"/>
              </a:rPr>
              <a:t>False Positive Rate</a:t>
            </a:r>
            <a:endParaRPr sz="900">
              <a:latin typeface="Lato"/>
              <a:ea typeface="Lato"/>
              <a:cs typeface="Lato"/>
              <a:sym typeface="Lato"/>
            </a:endParaRPr>
          </a:p>
        </p:txBody>
      </p:sp>
      <p:pic>
        <p:nvPicPr>
          <p:cNvPr id="263" name="Google Shape;263;p27"/>
          <p:cNvPicPr preferRelativeResize="0"/>
          <p:nvPr/>
        </p:nvPicPr>
        <p:blipFill>
          <a:blip r:embed="rId6">
            <a:alphaModFix/>
          </a:blip>
          <a:stretch>
            <a:fillRect/>
          </a:stretch>
        </p:blipFill>
        <p:spPr>
          <a:xfrm>
            <a:off x="4758150" y="932850"/>
            <a:ext cx="3231576" cy="1942826"/>
          </a:xfrm>
          <a:prstGeom prst="rect">
            <a:avLst/>
          </a:prstGeom>
          <a:noFill/>
          <a:ln>
            <a:noFill/>
          </a:ln>
        </p:spPr>
      </p:pic>
      <p:sp>
        <p:nvSpPr>
          <p:cNvPr id="264" name="Google Shape;264;p27"/>
          <p:cNvSpPr/>
          <p:nvPr/>
        </p:nvSpPr>
        <p:spPr>
          <a:xfrm>
            <a:off x="1692800" y="1953225"/>
            <a:ext cx="128700" cy="1230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27"/>
          <p:cNvCxnSpPr>
            <a:stCxn id="264" idx="4"/>
          </p:cNvCxnSpPr>
          <p:nvPr/>
        </p:nvCxnSpPr>
        <p:spPr>
          <a:xfrm flipH="1">
            <a:off x="1750550" y="2076225"/>
            <a:ext cx="6600" cy="643800"/>
          </a:xfrm>
          <a:prstGeom prst="straightConnector1">
            <a:avLst/>
          </a:prstGeom>
          <a:noFill/>
          <a:ln w="9525" cap="flat" cmpd="sng">
            <a:solidFill>
              <a:srgbClr val="FF0000"/>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body" idx="1"/>
          </p:nvPr>
        </p:nvSpPr>
        <p:spPr>
          <a:xfrm>
            <a:off x="729450" y="1376025"/>
            <a:ext cx="7688700" cy="29640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from scipy.optimize import fmin_tnc</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Minimizes a function with variables subject to bounds</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GB" sz="2000">
                <a:solidFill>
                  <a:srgbClr val="000000"/>
                </a:solidFill>
                <a:latin typeface="Calibri"/>
                <a:ea typeface="Calibri"/>
                <a:cs typeface="Calibri"/>
                <a:sym typeface="Calibri"/>
              </a:rPr>
              <a:t>Uses gradient information in a truncated Newton algorithm; wraps a C implementation of the algorithm</a:t>
            </a:r>
            <a:endParaRPr sz="2000">
              <a:solidFill>
                <a:srgbClr val="000000"/>
              </a:solidFill>
              <a:latin typeface="Calibri"/>
              <a:ea typeface="Calibri"/>
              <a:cs typeface="Calibri"/>
              <a:sym typeface="Calibri"/>
            </a:endParaRPr>
          </a:p>
        </p:txBody>
      </p:sp>
      <p:sp>
        <p:nvSpPr>
          <p:cNvPr id="271" name="Google Shape;271;p28"/>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Directly solving the optimization problem </a:t>
            </a:r>
            <a:endParaRPr/>
          </a:p>
        </p:txBody>
      </p:sp>
      <p:pic>
        <p:nvPicPr>
          <p:cNvPr id="272" name="Google Shape;272;p28"/>
          <p:cNvPicPr preferRelativeResize="0"/>
          <p:nvPr/>
        </p:nvPicPr>
        <p:blipFill>
          <a:blip r:embed="rId3">
            <a:alphaModFix/>
          </a:blip>
          <a:stretch>
            <a:fillRect/>
          </a:stretch>
        </p:blipFill>
        <p:spPr>
          <a:xfrm>
            <a:off x="859575" y="2720775"/>
            <a:ext cx="7343775" cy="161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6"/>
        <p:cNvGrpSpPr/>
        <p:nvPr/>
      </p:nvGrpSpPr>
      <p:grpSpPr>
        <a:xfrm>
          <a:off x="0" y="0"/>
          <a:ext cx="0" cy="0"/>
          <a:chOff x="0" y="0"/>
          <a:chExt cx="0" cy="0"/>
        </a:xfrm>
      </p:grpSpPr>
      <p:sp>
        <p:nvSpPr>
          <p:cNvPr id="277" name="Google Shape;277;p29"/>
          <p:cNvSpPr txBox="1">
            <a:spLocks noGrp="1"/>
          </p:cNvSpPr>
          <p:nvPr>
            <p:ph type="title" idx="4294967295"/>
          </p:nvPr>
        </p:nvSpPr>
        <p:spPr>
          <a:xfrm>
            <a:off x="623600" y="584875"/>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100">
                <a:solidFill>
                  <a:srgbClr val="000000"/>
                </a:solidFill>
                <a:latin typeface="Lato"/>
                <a:ea typeface="Lato"/>
                <a:cs typeface="Lato"/>
                <a:sym typeface="Lato"/>
              </a:rPr>
              <a:t>Thank you for listening! </a:t>
            </a:r>
            <a:endParaRPr sz="3400">
              <a:solidFill>
                <a:srgbClr val="000000"/>
              </a:solidFill>
            </a:endParaRPr>
          </a:p>
        </p:txBody>
      </p:sp>
      <p:sp>
        <p:nvSpPr>
          <p:cNvPr id="278" name="Google Shape;278;p29"/>
          <p:cNvSpPr/>
          <p:nvPr/>
        </p:nvSpPr>
        <p:spPr>
          <a:xfrm>
            <a:off x="2716488" y="1120082"/>
            <a:ext cx="3711025" cy="3472075"/>
          </a:xfrm>
          <a:custGeom>
            <a:avLst/>
            <a:gdLst/>
            <a:ahLst/>
            <a:cxnLst/>
            <a:rect l="l" t="t" r="r" b="b"/>
            <a:pathLst>
              <a:path w="148441" h="138883" extrusionOk="0">
                <a:moveTo>
                  <a:pt x="0" y="3150"/>
                </a:moveTo>
                <a:cubicBezTo>
                  <a:pt x="24711" y="3201"/>
                  <a:pt x="143529" y="-4086"/>
                  <a:pt x="148267" y="3455"/>
                </a:cubicBezTo>
                <a:cubicBezTo>
                  <a:pt x="153005" y="10996"/>
                  <a:pt x="32863" y="36573"/>
                  <a:pt x="28430" y="48394"/>
                </a:cubicBezTo>
                <a:cubicBezTo>
                  <a:pt x="23997" y="60215"/>
                  <a:pt x="116831" y="65666"/>
                  <a:pt x="121671" y="74379"/>
                </a:cubicBezTo>
                <a:cubicBezTo>
                  <a:pt x="126511" y="83092"/>
                  <a:pt x="62771" y="92161"/>
                  <a:pt x="57472" y="100670"/>
                </a:cubicBezTo>
                <a:cubicBezTo>
                  <a:pt x="52173" y="109179"/>
                  <a:pt x="86922" y="119063"/>
                  <a:pt x="89877" y="125432"/>
                </a:cubicBezTo>
                <a:cubicBezTo>
                  <a:pt x="92832" y="131801"/>
                  <a:pt x="77649" y="136641"/>
                  <a:pt x="75203" y="138883"/>
                </a:cubicBezTo>
              </a:path>
            </a:pathLst>
          </a:custGeom>
          <a:noFill/>
          <a:ln w="9525" cap="flat" cmpd="sng">
            <a:solidFill>
              <a:srgbClr val="FF00FF"/>
            </a:solidFill>
            <a:prstDash val="solid"/>
            <a:round/>
            <a:headEnd type="none" w="med" len="med"/>
            <a:tailEnd type="none" w="med" len="med"/>
          </a:ln>
          <a:effectLst>
            <a:outerShdw blurRad="100013" dist="85725" algn="bl" rotWithShape="0">
              <a:srgbClr val="000000"/>
            </a:outerShdw>
          </a:effectLst>
        </p:spPr>
      </p:sp>
      <p:sp>
        <p:nvSpPr>
          <p:cNvPr id="279" name="Google Shape;279;p29"/>
          <p:cNvSpPr/>
          <p:nvPr/>
        </p:nvSpPr>
        <p:spPr>
          <a:xfrm>
            <a:off x="4450500" y="4664725"/>
            <a:ext cx="243000" cy="267600"/>
          </a:xfrm>
          <a:prstGeom prst="smileyFace">
            <a:avLst>
              <a:gd name="adj" fmla="val 4653"/>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538950" y="440500"/>
            <a:ext cx="680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Outline</a:t>
            </a:r>
            <a:endParaRPr/>
          </a:p>
        </p:txBody>
      </p:sp>
      <p:sp>
        <p:nvSpPr>
          <p:cNvPr id="94" name="Google Shape;94;p14"/>
          <p:cNvSpPr/>
          <p:nvPr/>
        </p:nvSpPr>
        <p:spPr>
          <a:xfrm rot="984884" flipH="1">
            <a:off x="1051470" y="3135055"/>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4"/>
          <p:cNvGrpSpPr/>
          <p:nvPr/>
        </p:nvGrpSpPr>
        <p:grpSpPr>
          <a:xfrm>
            <a:off x="1276203" y="3195863"/>
            <a:ext cx="1712700" cy="1230715"/>
            <a:chOff x="2683803" y="2543425"/>
            <a:chExt cx="1712700" cy="1230715"/>
          </a:xfrm>
        </p:grpSpPr>
        <p:sp>
          <p:nvSpPr>
            <p:cNvPr id="96" name="Google Shape;96;p14"/>
            <p:cNvSpPr/>
            <p:nvPr/>
          </p:nvSpPr>
          <p:spPr>
            <a:xfrm rot="-1789476">
              <a:off x="3457142" y="2572699"/>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683803" y="307064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8" name="Google Shape;98;p14"/>
            <p:cNvSpPr txBox="1"/>
            <p:nvPr/>
          </p:nvSpPr>
          <p:spPr>
            <a:xfrm>
              <a:off x="2728053" y="3107840"/>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a:solidFill>
                    <a:schemeClr val="lt1"/>
                  </a:solidFill>
                  <a:latin typeface="Roboto"/>
                  <a:ea typeface="Roboto"/>
                  <a:cs typeface="Roboto"/>
                  <a:sym typeface="Roboto"/>
                </a:rPr>
                <a:t>Describe and illustrate hyperparameter tuning for logistic regression. </a:t>
              </a:r>
              <a:endParaRPr sz="800">
                <a:solidFill>
                  <a:schemeClr val="lt1"/>
                </a:solidFill>
                <a:latin typeface="Roboto"/>
                <a:ea typeface="Roboto"/>
                <a:cs typeface="Roboto"/>
                <a:sym typeface="Roboto"/>
              </a:endParaRPr>
            </a:p>
            <a:p>
              <a:pPr marL="0" lvl="0" indent="0" algn="ctr" rtl="0">
                <a:lnSpc>
                  <a:spcPct val="115000"/>
                </a:lnSpc>
                <a:spcBef>
                  <a:spcPts val="0"/>
                </a:spcBef>
                <a:spcAft>
                  <a:spcPts val="1600"/>
                </a:spcAft>
                <a:buNone/>
              </a:pPr>
              <a:endParaRPr sz="800">
                <a:solidFill>
                  <a:srgbClr val="FFFFFF"/>
                </a:solidFill>
                <a:latin typeface="Roboto"/>
                <a:ea typeface="Roboto"/>
                <a:cs typeface="Roboto"/>
                <a:sym typeface="Roboto"/>
              </a:endParaRPr>
            </a:p>
          </p:txBody>
        </p:sp>
        <p:sp>
          <p:nvSpPr>
            <p:cNvPr id="99" name="Google Shape;99;p14"/>
            <p:cNvSpPr/>
            <p:nvPr/>
          </p:nvSpPr>
          <p:spPr>
            <a:xfrm>
              <a:off x="3495153" y="3005991"/>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4"/>
          <p:cNvGrpSpPr/>
          <p:nvPr/>
        </p:nvGrpSpPr>
        <p:grpSpPr>
          <a:xfrm>
            <a:off x="250278" y="1825420"/>
            <a:ext cx="1712700" cy="1281216"/>
            <a:chOff x="1641853" y="1187107"/>
            <a:chExt cx="1712700" cy="1281216"/>
          </a:xfrm>
        </p:grpSpPr>
        <p:sp>
          <p:nvSpPr>
            <p:cNvPr id="101" name="Google Shape;101;p14"/>
            <p:cNvSpPr/>
            <p:nvPr/>
          </p:nvSpPr>
          <p:spPr>
            <a:xfrm>
              <a:off x="1641853" y="122157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4"/>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txBox="1"/>
            <p:nvPr/>
          </p:nvSpPr>
          <p:spPr>
            <a:xfrm>
              <a:off x="1686103" y="1187107"/>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a:solidFill>
                    <a:srgbClr val="FFFFFF"/>
                  </a:solidFill>
                  <a:latin typeface="Roboto"/>
                  <a:ea typeface="Roboto"/>
                  <a:cs typeface="Roboto"/>
                  <a:sym typeface="Roboto"/>
                </a:rPr>
                <a:t>Explain and visualize bias-variance tradeoff in the context of logistic regression algorithm. 	</a:t>
              </a:r>
              <a:endParaRPr sz="80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GB"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104" name="Google Shape;104;p14"/>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p:nvPr/>
        </p:nvSpPr>
        <p:spPr>
          <a:xfrm rot="984884" flipH="1">
            <a:off x="3218245" y="3106817"/>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4"/>
          <p:cNvGrpSpPr/>
          <p:nvPr/>
        </p:nvGrpSpPr>
        <p:grpSpPr>
          <a:xfrm>
            <a:off x="3442978" y="3167625"/>
            <a:ext cx="1712700" cy="1230715"/>
            <a:chOff x="2683803" y="2543425"/>
            <a:chExt cx="1712700" cy="1230715"/>
          </a:xfrm>
        </p:grpSpPr>
        <p:sp>
          <p:nvSpPr>
            <p:cNvPr id="107" name="Google Shape;107;p14"/>
            <p:cNvSpPr/>
            <p:nvPr/>
          </p:nvSpPr>
          <p:spPr>
            <a:xfrm rot="-1789476">
              <a:off x="3457142" y="2572699"/>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2683803" y="307064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14"/>
            <p:cNvSpPr txBox="1"/>
            <p:nvPr/>
          </p:nvSpPr>
          <p:spPr>
            <a:xfrm>
              <a:off x="2728053" y="3107840"/>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solidFill>
                    <a:srgbClr val="FFFFFF"/>
                  </a:solidFill>
                  <a:latin typeface="Lato"/>
                  <a:ea typeface="Lato"/>
                  <a:cs typeface="Lato"/>
                  <a:sym typeface="Lato"/>
                </a:rPr>
                <a:t>Relate hyperparameter tuning and bias-variance tradeoff to cross-validation.</a:t>
              </a:r>
              <a:endParaRPr sz="800">
                <a:solidFill>
                  <a:srgbClr val="FFFFFF"/>
                </a:solidFill>
              </a:endParaRPr>
            </a:p>
          </p:txBody>
        </p:sp>
        <p:sp>
          <p:nvSpPr>
            <p:cNvPr id="110" name="Google Shape;110;p14"/>
            <p:cNvSpPr/>
            <p:nvPr/>
          </p:nvSpPr>
          <p:spPr>
            <a:xfrm>
              <a:off x="3495153" y="3005991"/>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4"/>
          <p:cNvSpPr/>
          <p:nvPr/>
        </p:nvSpPr>
        <p:spPr>
          <a:xfrm rot="-984884">
            <a:off x="2195723" y="3106817"/>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4"/>
          <p:cNvGrpSpPr/>
          <p:nvPr/>
        </p:nvGrpSpPr>
        <p:grpSpPr>
          <a:xfrm>
            <a:off x="2401028" y="1839532"/>
            <a:ext cx="1712700" cy="1252991"/>
            <a:chOff x="1641853" y="1215332"/>
            <a:chExt cx="1712700" cy="1252991"/>
          </a:xfrm>
        </p:grpSpPr>
        <p:sp>
          <p:nvSpPr>
            <p:cNvPr id="113" name="Google Shape;113;p14"/>
            <p:cNvSpPr/>
            <p:nvPr/>
          </p:nvSpPr>
          <p:spPr>
            <a:xfrm>
              <a:off x="1641853" y="122157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14"/>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p:nvPr/>
          </p:nvSpPr>
          <p:spPr>
            <a:xfrm>
              <a:off x="1678090" y="1215332"/>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a:solidFill>
                    <a:srgbClr val="FFFFFF"/>
                  </a:solidFill>
                  <a:latin typeface="Lato"/>
                  <a:ea typeface="Lato"/>
                  <a:cs typeface="Lato"/>
                  <a:sym typeface="Lato"/>
                </a:rPr>
                <a:t>Which hyperparameters for logistic regression you can tune in Python’s scikit-learn module and how? </a:t>
              </a:r>
              <a:endParaRPr sz="800">
                <a:solidFill>
                  <a:srgbClr val="FFFFFF"/>
                </a:solidFill>
                <a:latin typeface="Lato"/>
                <a:ea typeface="Lato"/>
                <a:cs typeface="Lato"/>
                <a:sym typeface="Lato"/>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116" name="Google Shape;116;p14"/>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p:nvPr/>
        </p:nvSpPr>
        <p:spPr>
          <a:xfrm rot="984884" flipH="1">
            <a:off x="5368995" y="3120530"/>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5593728" y="3181338"/>
            <a:ext cx="1712700" cy="1230715"/>
            <a:chOff x="2683803" y="2543425"/>
            <a:chExt cx="1712700" cy="1230715"/>
          </a:xfrm>
        </p:grpSpPr>
        <p:sp>
          <p:nvSpPr>
            <p:cNvPr id="119" name="Google Shape;119;p14"/>
            <p:cNvSpPr/>
            <p:nvPr/>
          </p:nvSpPr>
          <p:spPr>
            <a:xfrm rot="-1789476">
              <a:off x="3457142" y="2572699"/>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2683803" y="307064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1" name="Google Shape;121;p14"/>
            <p:cNvSpPr txBox="1"/>
            <p:nvPr/>
          </p:nvSpPr>
          <p:spPr>
            <a:xfrm>
              <a:off x="2728053" y="3107840"/>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800">
                  <a:solidFill>
                    <a:srgbClr val="FFFFFF"/>
                  </a:solidFill>
                </a:rPr>
                <a:t>Show how to solve a classification problem using logistic regression algorithm</a:t>
              </a:r>
              <a:endParaRPr sz="800">
                <a:solidFill>
                  <a:srgbClr val="FFFFFF"/>
                </a:solidFill>
              </a:endParaRPr>
            </a:p>
            <a:p>
              <a:pPr marL="0" lvl="0" indent="0" algn="ctr" rtl="0">
                <a:lnSpc>
                  <a:spcPct val="115000"/>
                </a:lnSpc>
                <a:spcBef>
                  <a:spcPts val="1600"/>
                </a:spcBef>
                <a:spcAft>
                  <a:spcPts val="1600"/>
                </a:spcAft>
                <a:buNone/>
              </a:pPr>
              <a:endParaRPr sz="800">
                <a:solidFill>
                  <a:srgbClr val="FFFFFF"/>
                </a:solidFill>
              </a:endParaRPr>
            </a:p>
          </p:txBody>
        </p:sp>
        <p:sp>
          <p:nvSpPr>
            <p:cNvPr id="122" name="Google Shape;122;p14"/>
            <p:cNvSpPr/>
            <p:nvPr/>
          </p:nvSpPr>
          <p:spPr>
            <a:xfrm>
              <a:off x="3495153" y="3005991"/>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4"/>
          <p:cNvSpPr/>
          <p:nvPr/>
        </p:nvSpPr>
        <p:spPr>
          <a:xfrm rot="-984884">
            <a:off x="4346473" y="3120530"/>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4"/>
          <p:cNvGrpSpPr/>
          <p:nvPr/>
        </p:nvGrpSpPr>
        <p:grpSpPr>
          <a:xfrm>
            <a:off x="4551778" y="1859482"/>
            <a:ext cx="1712700" cy="1246754"/>
            <a:chOff x="1641853" y="1221570"/>
            <a:chExt cx="1712700" cy="1246754"/>
          </a:xfrm>
        </p:grpSpPr>
        <p:sp>
          <p:nvSpPr>
            <p:cNvPr id="125" name="Google Shape;125;p14"/>
            <p:cNvSpPr/>
            <p:nvPr/>
          </p:nvSpPr>
          <p:spPr>
            <a:xfrm>
              <a:off x="1641853" y="122157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6" name="Google Shape;126;p14"/>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p:nvPr/>
          </p:nvSpPr>
          <p:spPr>
            <a:xfrm>
              <a:off x="1686103" y="1258770"/>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a:solidFill>
                    <a:srgbClr val="FFFFFF"/>
                  </a:solidFill>
                  <a:latin typeface="Lato"/>
                  <a:ea typeface="Lato"/>
                  <a:cs typeface="Lato"/>
                  <a:sym typeface="Lato"/>
                </a:rPr>
                <a:t>Explain how do you evaluate accuracy of classification results produced by logistic regression algorithm.</a:t>
              </a:r>
              <a:endParaRPr sz="800">
                <a:solidFill>
                  <a:srgbClr val="FFFFFF"/>
                </a:solidFill>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128" name="Google Shape;128;p14"/>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rot="-984884">
            <a:off x="6481198" y="3120530"/>
            <a:ext cx="1116820" cy="57901"/>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a:off x="6640965" y="1844081"/>
            <a:ext cx="2181159" cy="1290889"/>
            <a:chOff x="1641842" y="1221570"/>
            <a:chExt cx="1845000" cy="1246754"/>
          </a:xfrm>
        </p:grpSpPr>
        <p:sp>
          <p:nvSpPr>
            <p:cNvPr id="131" name="Google Shape;131;p14"/>
            <p:cNvSpPr/>
            <p:nvPr/>
          </p:nvSpPr>
          <p:spPr>
            <a:xfrm>
              <a:off x="1641853" y="1221570"/>
              <a:ext cx="1712700" cy="703500"/>
            </a:xfrm>
            <a:prstGeom prst="roundRect">
              <a:avLst>
                <a:gd name="adj" fmla="val 4485"/>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2" name="Google Shape;132;p14"/>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p:nvPr/>
          </p:nvSpPr>
          <p:spPr>
            <a:xfrm>
              <a:off x="1641842" y="1260996"/>
              <a:ext cx="1845000" cy="93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a:solidFill>
                    <a:srgbClr val="FFFFFF"/>
                  </a:solidFill>
                </a:rPr>
                <a:t>Accuracy of results, bais-variance trade-off for regularized regression. How to solve optimization problem directly? </a:t>
              </a:r>
              <a:endParaRPr sz="800">
                <a:solidFill>
                  <a:srgbClr val="FFFFFF"/>
                </a:solidFill>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134" name="Google Shape;134;p14"/>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449125" y="5933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Error in Prediction</a:t>
            </a:r>
            <a:endParaRPr/>
          </a:p>
        </p:txBody>
      </p:sp>
      <p:sp>
        <p:nvSpPr>
          <p:cNvPr id="140" name="Google Shape;140;p15"/>
          <p:cNvSpPr txBox="1"/>
          <p:nvPr/>
        </p:nvSpPr>
        <p:spPr>
          <a:xfrm>
            <a:off x="449125" y="1297450"/>
            <a:ext cx="3861900" cy="4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Lato"/>
                <a:ea typeface="Lato"/>
                <a:cs typeface="Lato"/>
                <a:sym typeface="Lato"/>
              </a:rPr>
              <a:t>Supervised machine learning algorithms suffer error </a:t>
            </a:r>
            <a:endParaRPr sz="1200">
              <a:latin typeface="Lato"/>
              <a:ea typeface="Lato"/>
              <a:cs typeface="Lato"/>
              <a:sym typeface="Lato"/>
            </a:endParaRPr>
          </a:p>
          <a:p>
            <a:pPr marL="0" lvl="0" indent="0" algn="l" rtl="0">
              <a:spcBef>
                <a:spcPts val="0"/>
              </a:spcBef>
              <a:spcAft>
                <a:spcPts val="0"/>
              </a:spcAft>
              <a:buNone/>
            </a:pPr>
            <a:r>
              <a:rPr lang="en-GB" sz="1200">
                <a:latin typeface="Lato"/>
                <a:ea typeface="Lato"/>
                <a:cs typeface="Lato"/>
                <a:sym typeface="Lato"/>
              </a:rPr>
              <a:t>during prediction introduced from the training dataset. </a:t>
            </a:r>
            <a:endParaRPr sz="1200">
              <a:latin typeface="Lato"/>
              <a:ea typeface="Lato"/>
              <a:cs typeface="Lato"/>
              <a:sym typeface="Lato"/>
            </a:endParaRPr>
          </a:p>
          <a:p>
            <a:pPr marL="0" lvl="0" indent="0" algn="l" rtl="0">
              <a:spcBef>
                <a:spcPts val="0"/>
              </a:spcBef>
              <a:spcAft>
                <a:spcPts val="0"/>
              </a:spcAft>
              <a:buNone/>
            </a:pPr>
            <a:endParaRPr sz="1200">
              <a:latin typeface="Lato"/>
              <a:ea typeface="Lato"/>
              <a:cs typeface="Lato"/>
              <a:sym typeface="Lato"/>
            </a:endParaRPr>
          </a:p>
        </p:txBody>
      </p:sp>
      <p:pic>
        <p:nvPicPr>
          <p:cNvPr id="141" name="Google Shape;141;p15"/>
          <p:cNvPicPr preferRelativeResize="0"/>
          <p:nvPr/>
        </p:nvPicPr>
        <p:blipFill>
          <a:blip r:embed="rId3">
            <a:alphaModFix/>
          </a:blip>
          <a:stretch>
            <a:fillRect/>
          </a:stretch>
        </p:blipFill>
        <p:spPr>
          <a:xfrm>
            <a:off x="2560600" y="1955925"/>
            <a:ext cx="4454249" cy="2844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16550" y="500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Bias?</a:t>
            </a:r>
            <a:endParaRPr/>
          </a:p>
        </p:txBody>
      </p:sp>
      <p:sp>
        <p:nvSpPr>
          <p:cNvPr id="147" name="Google Shape;147;p16"/>
          <p:cNvSpPr txBox="1">
            <a:spLocks noGrp="1"/>
          </p:cNvSpPr>
          <p:nvPr>
            <p:ph type="body" idx="1"/>
          </p:nvPr>
        </p:nvSpPr>
        <p:spPr>
          <a:xfrm>
            <a:off x="582675" y="988800"/>
            <a:ext cx="7688700" cy="2261100"/>
          </a:xfrm>
          <a:prstGeom prst="rect">
            <a:avLst/>
          </a:prstGeom>
        </p:spPr>
        <p:txBody>
          <a:bodyPr spcFirstLastPara="1" wrap="square" lIns="91425" tIns="91425" rIns="91425" bIns="91425" anchor="ctr" anchorCtr="0">
            <a:noAutofit/>
          </a:bodyPr>
          <a:lstStyle/>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Bias is the difference between the average of actual output (y) and the predicted output (ŷ)				</a:t>
            </a:r>
            <a:endParaRPr sz="1600">
              <a:solidFill>
                <a:srgbClr val="000000"/>
              </a:solidFill>
              <a:highlight>
                <a:srgbClr val="FFFFFF"/>
              </a:highlight>
              <a:latin typeface="EB Garamond"/>
              <a:ea typeface="EB Garamond"/>
              <a:cs typeface="EB Garamond"/>
              <a:sym typeface="EB Garamond"/>
            </a:endParaRPr>
          </a:p>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does not fit well on the training dataset and result in under fitting</a:t>
            </a:r>
            <a:endParaRPr sz="1600">
              <a:solidFill>
                <a:srgbClr val="000000"/>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with high bias oversimplifies the model.</a:t>
            </a:r>
            <a:endParaRPr sz="1600">
              <a:solidFill>
                <a:srgbClr val="000000"/>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with bias has high error on training as well as test datasets.</a:t>
            </a:r>
            <a:endParaRPr sz="1600">
              <a:solidFill>
                <a:srgbClr val="000000"/>
              </a:solidFill>
              <a:highlight>
                <a:srgbClr val="FFFFFF"/>
              </a:highlight>
              <a:latin typeface="Georgia"/>
              <a:ea typeface="Georgia"/>
              <a:cs typeface="Georgia"/>
              <a:sym typeface="Georgia"/>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48" name="Google Shape;148;p16"/>
          <p:cNvSpPr txBox="1">
            <a:spLocks noGrp="1"/>
          </p:cNvSpPr>
          <p:nvPr>
            <p:ph type="title"/>
          </p:nvPr>
        </p:nvSpPr>
        <p:spPr>
          <a:xfrm>
            <a:off x="582675" y="2637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Variance?</a:t>
            </a:r>
            <a:endParaRPr/>
          </a:p>
        </p:txBody>
      </p:sp>
      <p:sp>
        <p:nvSpPr>
          <p:cNvPr id="149" name="Google Shape;149;p16"/>
          <p:cNvSpPr txBox="1">
            <a:spLocks noGrp="1"/>
          </p:cNvSpPr>
          <p:nvPr>
            <p:ph type="body" idx="1"/>
          </p:nvPr>
        </p:nvSpPr>
        <p:spPr>
          <a:xfrm>
            <a:off x="582675" y="3108950"/>
            <a:ext cx="7688700" cy="2261100"/>
          </a:xfrm>
          <a:prstGeom prst="rect">
            <a:avLst/>
          </a:prstGeom>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Variance is the variability in the model prediction for a given input (x).</a:t>
            </a:r>
            <a:endParaRPr sz="1600">
              <a:solidFill>
                <a:srgbClr val="000000"/>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fit too well on the training dataset and result in over fitting.</a:t>
            </a:r>
            <a:endParaRPr sz="1600">
              <a:solidFill>
                <a:srgbClr val="000000"/>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does not generalize on any new data.</a:t>
            </a: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Models with high Variance have higher accuracy on training dataset.</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Model has higher error on test/validation dataset.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727650" y="592575"/>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solidFill>
                  <a:srgbClr val="000000"/>
                </a:solidFill>
              </a:rPr>
              <a:t>Bias-Variance in Logistic Regression</a:t>
            </a:r>
            <a:endParaRPr>
              <a:solidFill>
                <a:srgbClr val="000000"/>
              </a:solidFill>
            </a:endParaRPr>
          </a:p>
        </p:txBody>
      </p:sp>
      <p:pic>
        <p:nvPicPr>
          <p:cNvPr id="155" name="Google Shape;155;p17"/>
          <p:cNvPicPr preferRelativeResize="0"/>
          <p:nvPr/>
        </p:nvPicPr>
        <p:blipFill>
          <a:blip r:embed="rId3">
            <a:alphaModFix/>
          </a:blip>
          <a:stretch>
            <a:fillRect/>
          </a:stretch>
        </p:blipFill>
        <p:spPr>
          <a:xfrm>
            <a:off x="299200" y="1223875"/>
            <a:ext cx="8667750" cy="1790700"/>
          </a:xfrm>
          <a:prstGeom prst="rect">
            <a:avLst/>
          </a:prstGeom>
          <a:noFill/>
          <a:ln>
            <a:noFill/>
          </a:ln>
        </p:spPr>
      </p:pic>
      <p:cxnSp>
        <p:nvCxnSpPr>
          <p:cNvPr id="156" name="Google Shape;156;p17"/>
          <p:cNvCxnSpPr/>
          <p:nvPr/>
        </p:nvCxnSpPr>
        <p:spPr>
          <a:xfrm>
            <a:off x="563200" y="1082400"/>
            <a:ext cx="1615200" cy="1750800"/>
          </a:xfrm>
          <a:prstGeom prst="straightConnector1">
            <a:avLst/>
          </a:prstGeom>
          <a:noFill/>
          <a:ln w="28575" cap="flat" cmpd="sng">
            <a:solidFill>
              <a:srgbClr val="1155CC"/>
            </a:solidFill>
            <a:prstDash val="solid"/>
            <a:round/>
            <a:headEnd type="none" w="med" len="med"/>
            <a:tailEnd type="none" w="med" len="med"/>
          </a:ln>
        </p:spPr>
      </p:cxnSp>
      <p:sp>
        <p:nvSpPr>
          <p:cNvPr id="157" name="Google Shape;157;p17"/>
          <p:cNvSpPr/>
          <p:nvPr/>
        </p:nvSpPr>
        <p:spPr>
          <a:xfrm>
            <a:off x="3569225" y="1760719"/>
            <a:ext cx="972325" cy="1104925"/>
          </a:xfrm>
          <a:custGeom>
            <a:avLst/>
            <a:gdLst/>
            <a:ahLst/>
            <a:cxnLst/>
            <a:rect l="l" t="t" r="r" b="b"/>
            <a:pathLst>
              <a:path w="38893" h="44197" extrusionOk="0">
                <a:moveTo>
                  <a:pt x="0" y="6469"/>
                </a:moveTo>
                <a:cubicBezTo>
                  <a:pt x="1900" y="5429"/>
                  <a:pt x="7555" y="905"/>
                  <a:pt x="11400" y="226"/>
                </a:cubicBezTo>
                <a:cubicBezTo>
                  <a:pt x="15245" y="-453"/>
                  <a:pt x="19589" y="678"/>
                  <a:pt x="23072" y="2397"/>
                </a:cubicBezTo>
                <a:cubicBezTo>
                  <a:pt x="26555" y="4116"/>
                  <a:pt x="29857" y="7962"/>
                  <a:pt x="32300" y="10540"/>
                </a:cubicBezTo>
                <a:cubicBezTo>
                  <a:pt x="34743" y="13119"/>
                  <a:pt x="36688" y="14385"/>
                  <a:pt x="37728" y="17868"/>
                </a:cubicBezTo>
                <a:cubicBezTo>
                  <a:pt x="38769" y="21351"/>
                  <a:pt x="39131" y="27685"/>
                  <a:pt x="38543" y="31440"/>
                </a:cubicBezTo>
                <a:cubicBezTo>
                  <a:pt x="37955" y="35195"/>
                  <a:pt x="35648" y="38271"/>
                  <a:pt x="34200" y="40397"/>
                </a:cubicBezTo>
                <a:cubicBezTo>
                  <a:pt x="32752" y="42523"/>
                  <a:pt x="30581" y="43564"/>
                  <a:pt x="29857" y="44197"/>
                </a:cubicBezTo>
              </a:path>
            </a:pathLst>
          </a:custGeom>
          <a:noFill/>
          <a:ln w="28575" cap="flat" cmpd="sng">
            <a:solidFill>
              <a:srgbClr val="00FF00"/>
            </a:solidFill>
            <a:prstDash val="solid"/>
            <a:round/>
            <a:headEnd type="none" w="med" len="med"/>
            <a:tailEnd type="none" w="med" len="med"/>
          </a:ln>
        </p:spPr>
      </p:sp>
      <p:sp>
        <p:nvSpPr>
          <p:cNvPr id="158" name="Google Shape;158;p17"/>
          <p:cNvSpPr/>
          <p:nvPr/>
        </p:nvSpPr>
        <p:spPr>
          <a:xfrm>
            <a:off x="6697425" y="1591981"/>
            <a:ext cx="1221675" cy="1241225"/>
          </a:xfrm>
          <a:custGeom>
            <a:avLst/>
            <a:gdLst/>
            <a:ahLst/>
            <a:cxnLst/>
            <a:rect l="l" t="t" r="r" b="b"/>
            <a:pathLst>
              <a:path w="48867" h="49649" extrusionOk="0">
                <a:moveTo>
                  <a:pt x="0" y="15178"/>
                </a:moveTo>
                <a:cubicBezTo>
                  <a:pt x="1131" y="14183"/>
                  <a:pt x="4795" y="10292"/>
                  <a:pt x="6785" y="9206"/>
                </a:cubicBezTo>
                <a:cubicBezTo>
                  <a:pt x="8775" y="8120"/>
                  <a:pt x="9906" y="8619"/>
                  <a:pt x="11942" y="8664"/>
                </a:cubicBezTo>
                <a:cubicBezTo>
                  <a:pt x="13978" y="8709"/>
                  <a:pt x="17054" y="9116"/>
                  <a:pt x="18999" y="9478"/>
                </a:cubicBezTo>
                <a:cubicBezTo>
                  <a:pt x="20944" y="9840"/>
                  <a:pt x="21939" y="9930"/>
                  <a:pt x="23613" y="10835"/>
                </a:cubicBezTo>
                <a:cubicBezTo>
                  <a:pt x="25287" y="11740"/>
                  <a:pt x="28137" y="13504"/>
                  <a:pt x="29042" y="14906"/>
                </a:cubicBezTo>
                <a:cubicBezTo>
                  <a:pt x="29947" y="16308"/>
                  <a:pt x="29540" y="18028"/>
                  <a:pt x="29042" y="19249"/>
                </a:cubicBezTo>
                <a:cubicBezTo>
                  <a:pt x="28544" y="20471"/>
                  <a:pt x="27097" y="21737"/>
                  <a:pt x="26056" y="22235"/>
                </a:cubicBezTo>
                <a:cubicBezTo>
                  <a:pt x="25016" y="22733"/>
                  <a:pt x="23523" y="21511"/>
                  <a:pt x="22799" y="22235"/>
                </a:cubicBezTo>
                <a:cubicBezTo>
                  <a:pt x="22075" y="22959"/>
                  <a:pt x="21578" y="25266"/>
                  <a:pt x="21714" y="26578"/>
                </a:cubicBezTo>
                <a:cubicBezTo>
                  <a:pt x="21850" y="27890"/>
                  <a:pt x="22392" y="29292"/>
                  <a:pt x="23613" y="30106"/>
                </a:cubicBezTo>
                <a:cubicBezTo>
                  <a:pt x="24834" y="30920"/>
                  <a:pt x="27911" y="31734"/>
                  <a:pt x="29042" y="31463"/>
                </a:cubicBezTo>
                <a:cubicBezTo>
                  <a:pt x="30173" y="31192"/>
                  <a:pt x="30037" y="29745"/>
                  <a:pt x="30399" y="28478"/>
                </a:cubicBezTo>
                <a:cubicBezTo>
                  <a:pt x="30761" y="27211"/>
                  <a:pt x="30580" y="25175"/>
                  <a:pt x="31213" y="23863"/>
                </a:cubicBezTo>
                <a:cubicBezTo>
                  <a:pt x="31846" y="22551"/>
                  <a:pt x="33294" y="21827"/>
                  <a:pt x="34199" y="20606"/>
                </a:cubicBezTo>
                <a:cubicBezTo>
                  <a:pt x="35104" y="19385"/>
                  <a:pt x="35964" y="18571"/>
                  <a:pt x="36642" y="16535"/>
                </a:cubicBezTo>
                <a:cubicBezTo>
                  <a:pt x="37321" y="14499"/>
                  <a:pt x="37772" y="10880"/>
                  <a:pt x="38270" y="8392"/>
                </a:cubicBezTo>
                <a:cubicBezTo>
                  <a:pt x="38768" y="5904"/>
                  <a:pt x="38407" y="2964"/>
                  <a:pt x="39628" y="1607"/>
                </a:cubicBezTo>
                <a:cubicBezTo>
                  <a:pt x="40850" y="250"/>
                  <a:pt x="44061" y="-248"/>
                  <a:pt x="45599" y="249"/>
                </a:cubicBezTo>
                <a:cubicBezTo>
                  <a:pt x="47137" y="747"/>
                  <a:pt x="48901" y="3099"/>
                  <a:pt x="48856" y="4592"/>
                </a:cubicBezTo>
                <a:cubicBezTo>
                  <a:pt x="48811" y="6085"/>
                  <a:pt x="46639" y="7804"/>
                  <a:pt x="45327" y="9206"/>
                </a:cubicBezTo>
                <a:cubicBezTo>
                  <a:pt x="44015" y="10608"/>
                  <a:pt x="42025" y="11558"/>
                  <a:pt x="40985" y="13006"/>
                </a:cubicBezTo>
                <a:cubicBezTo>
                  <a:pt x="39945" y="14454"/>
                  <a:pt x="39854" y="16128"/>
                  <a:pt x="39085" y="17892"/>
                </a:cubicBezTo>
                <a:cubicBezTo>
                  <a:pt x="38316" y="19656"/>
                  <a:pt x="36461" y="21918"/>
                  <a:pt x="36370" y="23592"/>
                </a:cubicBezTo>
                <a:cubicBezTo>
                  <a:pt x="36280" y="25266"/>
                  <a:pt x="38271" y="25945"/>
                  <a:pt x="38542" y="27935"/>
                </a:cubicBezTo>
                <a:cubicBezTo>
                  <a:pt x="38814" y="29926"/>
                  <a:pt x="38271" y="33364"/>
                  <a:pt x="37999" y="35535"/>
                </a:cubicBezTo>
                <a:cubicBezTo>
                  <a:pt x="37728" y="37706"/>
                  <a:pt x="37637" y="39335"/>
                  <a:pt x="36913" y="40963"/>
                </a:cubicBezTo>
                <a:cubicBezTo>
                  <a:pt x="36189" y="42592"/>
                  <a:pt x="34832" y="43858"/>
                  <a:pt x="33656" y="45306"/>
                </a:cubicBezTo>
                <a:cubicBezTo>
                  <a:pt x="32480" y="46754"/>
                  <a:pt x="30489" y="48925"/>
                  <a:pt x="29856" y="49649"/>
                </a:cubicBezTo>
              </a:path>
            </a:pathLst>
          </a:custGeom>
          <a:noFill/>
          <a:ln w="28575" cap="flat" cmpd="sng">
            <a:solidFill>
              <a:srgbClr val="0000FF"/>
            </a:solidFill>
            <a:prstDash val="solid"/>
            <a:round/>
            <a:headEnd type="none" w="med" len="med"/>
            <a:tailEnd type="none" w="med" len="med"/>
          </a:ln>
        </p:spPr>
      </p:sp>
      <p:sp>
        <p:nvSpPr>
          <p:cNvPr id="159" name="Google Shape;159;p17"/>
          <p:cNvSpPr txBox="1"/>
          <p:nvPr/>
        </p:nvSpPr>
        <p:spPr>
          <a:xfrm>
            <a:off x="682350" y="2797725"/>
            <a:ext cx="16152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Under Fitting</a:t>
            </a:r>
            <a:endParaRPr>
              <a:latin typeface="Lato"/>
              <a:ea typeface="Lato"/>
              <a:cs typeface="Lato"/>
              <a:sym typeface="Lato"/>
            </a:endParaRPr>
          </a:p>
        </p:txBody>
      </p:sp>
      <p:sp>
        <p:nvSpPr>
          <p:cNvPr id="160" name="Google Shape;160;p17"/>
          <p:cNvSpPr txBox="1"/>
          <p:nvPr/>
        </p:nvSpPr>
        <p:spPr>
          <a:xfrm>
            <a:off x="7163750" y="2765475"/>
            <a:ext cx="11559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Over Fitting</a:t>
            </a:r>
            <a:endParaRPr>
              <a:latin typeface="Lato"/>
              <a:ea typeface="Lato"/>
              <a:cs typeface="Lato"/>
              <a:sym typeface="Lato"/>
            </a:endParaRPr>
          </a:p>
        </p:txBody>
      </p:sp>
      <p:sp>
        <p:nvSpPr>
          <p:cNvPr id="161" name="Google Shape;161;p17"/>
          <p:cNvSpPr txBox="1"/>
          <p:nvPr/>
        </p:nvSpPr>
        <p:spPr>
          <a:xfrm>
            <a:off x="803850" y="2969700"/>
            <a:ext cx="9435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High Bias</a:t>
            </a:r>
            <a:endParaRPr b="1">
              <a:latin typeface="Lato"/>
              <a:ea typeface="Lato"/>
              <a:cs typeface="Lato"/>
              <a:sym typeface="Lato"/>
            </a:endParaRPr>
          </a:p>
        </p:txBody>
      </p:sp>
      <p:sp>
        <p:nvSpPr>
          <p:cNvPr id="162" name="Google Shape;162;p17"/>
          <p:cNvSpPr txBox="1"/>
          <p:nvPr/>
        </p:nvSpPr>
        <p:spPr>
          <a:xfrm>
            <a:off x="7163750" y="2969688"/>
            <a:ext cx="13362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High Variance</a:t>
            </a:r>
            <a:endParaRPr b="1">
              <a:latin typeface="Lato"/>
              <a:ea typeface="Lato"/>
              <a:cs typeface="Lato"/>
              <a:sym typeface="Lato"/>
            </a:endParaRPr>
          </a:p>
        </p:txBody>
      </p:sp>
      <p:sp>
        <p:nvSpPr>
          <p:cNvPr id="163" name="Google Shape;163;p17"/>
          <p:cNvSpPr txBox="1"/>
          <p:nvPr/>
        </p:nvSpPr>
        <p:spPr>
          <a:xfrm>
            <a:off x="277050" y="1112400"/>
            <a:ext cx="526800" cy="2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1</a:t>
            </a:r>
            <a:endParaRPr sz="600">
              <a:latin typeface="Lato"/>
              <a:ea typeface="Lato"/>
              <a:cs typeface="Lato"/>
              <a:sym typeface="Lato"/>
            </a:endParaRPr>
          </a:p>
        </p:txBody>
      </p:sp>
      <p:sp>
        <p:nvSpPr>
          <p:cNvPr id="164" name="Google Shape;164;p17"/>
          <p:cNvSpPr txBox="1"/>
          <p:nvPr/>
        </p:nvSpPr>
        <p:spPr>
          <a:xfrm>
            <a:off x="3275175" y="1147675"/>
            <a:ext cx="410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1</a:t>
            </a:r>
            <a:endParaRPr sz="600">
              <a:latin typeface="Lato"/>
              <a:ea typeface="Lato"/>
              <a:cs typeface="Lato"/>
              <a:sym typeface="Lato"/>
            </a:endParaRPr>
          </a:p>
        </p:txBody>
      </p:sp>
      <p:sp>
        <p:nvSpPr>
          <p:cNvPr id="165" name="Google Shape;165;p17"/>
          <p:cNvSpPr txBox="1"/>
          <p:nvPr/>
        </p:nvSpPr>
        <p:spPr>
          <a:xfrm>
            <a:off x="6439125" y="1112400"/>
            <a:ext cx="410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1</a:t>
            </a:r>
            <a:endParaRPr sz="600">
              <a:latin typeface="Lato"/>
              <a:ea typeface="Lato"/>
              <a:cs typeface="Lato"/>
              <a:sym typeface="Lato"/>
            </a:endParaRPr>
          </a:p>
        </p:txBody>
      </p:sp>
      <p:sp>
        <p:nvSpPr>
          <p:cNvPr id="166" name="Google Shape;166;p17"/>
          <p:cNvSpPr txBox="1"/>
          <p:nvPr/>
        </p:nvSpPr>
        <p:spPr>
          <a:xfrm>
            <a:off x="2538575" y="2571675"/>
            <a:ext cx="410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2</a:t>
            </a:r>
            <a:endParaRPr sz="600">
              <a:latin typeface="Lato"/>
              <a:ea typeface="Lato"/>
              <a:cs typeface="Lato"/>
              <a:sym typeface="Lato"/>
            </a:endParaRPr>
          </a:p>
        </p:txBody>
      </p:sp>
      <p:sp>
        <p:nvSpPr>
          <p:cNvPr id="167" name="Google Shape;167;p17"/>
          <p:cNvSpPr txBox="1"/>
          <p:nvPr/>
        </p:nvSpPr>
        <p:spPr>
          <a:xfrm>
            <a:off x="5597850" y="2571675"/>
            <a:ext cx="410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2</a:t>
            </a:r>
            <a:endParaRPr sz="600">
              <a:latin typeface="Lato"/>
              <a:ea typeface="Lato"/>
              <a:cs typeface="Lato"/>
              <a:sym typeface="Lato"/>
            </a:endParaRPr>
          </a:p>
        </p:txBody>
      </p:sp>
      <p:sp>
        <p:nvSpPr>
          <p:cNvPr id="168" name="Google Shape;168;p17"/>
          <p:cNvSpPr txBox="1"/>
          <p:nvPr/>
        </p:nvSpPr>
        <p:spPr>
          <a:xfrm>
            <a:off x="8733300" y="2571675"/>
            <a:ext cx="410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x</a:t>
            </a:r>
            <a:r>
              <a:rPr lang="en-GB" sz="600">
                <a:latin typeface="Lato"/>
                <a:ea typeface="Lato"/>
                <a:cs typeface="Lato"/>
                <a:sym typeface="Lato"/>
              </a:rPr>
              <a:t>2</a:t>
            </a:r>
            <a:endParaRPr sz="600">
              <a:latin typeface="Lato"/>
              <a:ea typeface="Lato"/>
              <a:cs typeface="Lato"/>
              <a:sym typeface="Lato"/>
            </a:endParaRPr>
          </a:p>
        </p:txBody>
      </p:sp>
      <p:graphicFrame>
        <p:nvGraphicFramePr>
          <p:cNvPr id="169" name="Google Shape;169;p17"/>
          <p:cNvGraphicFramePr/>
          <p:nvPr/>
        </p:nvGraphicFramePr>
        <p:xfrm>
          <a:off x="201725" y="3708125"/>
          <a:ext cx="4980025" cy="1310610"/>
        </p:xfrm>
        <a:graphic>
          <a:graphicData uri="http://schemas.openxmlformats.org/drawingml/2006/table">
            <a:tbl>
              <a:tblPr>
                <a:noFill/>
                <a:tableStyleId>{82FE34F9-2E16-4396-A61E-1614CAF3BCF1}</a:tableStyleId>
              </a:tblPr>
              <a:tblGrid>
                <a:gridCol w="1455325">
                  <a:extLst>
                    <a:ext uri="{9D8B030D-6E8A-4147-A177-3AD203B41FA5}">
                      <a16:colId xmlns:a16="http://schemas.microsoft.com/office/drawing/2014/main" val="20000"/>
                    </a:ext>
                  </a:extLst>
                </a:gridCol>
                <a:gridCol w="1091575">
                  <a:extLst>
                    <a:ext uri="{9D8B030D-6E8A-4147-A177-3AD203B41FA5}">
                      <a16:colId xmlns:a16="http://schemas.microsoft.com/office/drawing/2014/main" val="20001"/>
                    </a:ext>
                  </a:extLst>
                </a:gridCol>
                <a:gridCol w="1237075">
                  <a:extLst>
                    <a:ext uri="{9D8B030D-6E8A-4147-A177-3AD203B41FA5}">
                      <a16:colId xmlns:a16="http://schemas.microsoft.com/office/drawing/2014/main" val="20002"/>
                    </a:ext>
                  </a:extLst>
                </a:gridCol>
                <a:gridCol w="11960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sz="1200"/>
                        <a:t>Training Set Error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200"/>
                        <a:t>15%</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GB" sz="1200"/>
                        <a:t>1%</a:t>
                      </a:r>
                      <a:endParaRPr sz="1200"/>
                    </a:p>
                  </a:txBody>
                  <a:tcPr marL="91425" marR="91425" marT="91425" marB="91425"/>
                </a:tc>
                <a:tc>
                  <a:txBody>
                    <a:bodyPr/>
                    <a:lstStyle/>
                    <a:p>
                      <a:pPr marL="0" lvl="0" indent="0" algn="ctr" rtl="0">
                        <a:spcBef>
                          <a:spcPts val="0"/>
                        </a:spcBef>
                        <a:spcAft>
                          <a:spcPts val="0"/>
                        </a:spcAft>
                        <a:buNone/>
                      </a:pPr>
                      <a:r>
                        <a:rPr lang="en-GB" sz="1200"/>
                        <a:t>1%</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a:t>Testing Set Error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200"/>
                        <a:t>16%</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GB" sz="1200"/>
                        <a:t>1.5%</a:t>
                      </a:r>
                      <a:endParaRPr sz="1200"/>
                    </a:p>
                  </a:txBody>
                  <a:tcPr marL="91425" marR="91425" marT="91425" marB="91425"/>
                </a:tc>
                <a:tc>
                  <a:txBody>
                    <a:bodyPr/>
                    <a:lstStyle/>
                    <a:p>
                      <a:pPr marL="0" lvl="0" indent="0" algn="ctr" rtl="0">
                        <a:spcBef>
                          <a:spcPts val="0"/>
                        </a:spcBef>
                        <a:spcAft>
                          <a:spcPts val="0"/>
                        </a:spcAft>
                        <a:buNone/>
                      </a:pPr>
                      <a:r>
                        <a:rPr lang="en-GB" sz="1200"/>
                        <a:t>11%</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200" b="1">
                          <a:solidFill>
                            <a:srgbClr val="FF0000"/>
                          </a:solidFill>
                        </a:rPr>
                        <a:t>High Bias</a:t>
                      </a:r>
                      <a:endParaRPr sz="1200" b="1">
                        <a:solidFill>
                          <a:srgbClr val="FF0000"/>
                        </a:solidFill>
                      </a:endParaRPr>
                    </a:p>
                  </a:txBody>
                  <a:tcPr marL="91425" marR="91425" marT="91425" marB="91425"/>
                </a:tc>
                <a:tc>
                  <a:txBody>
                    <a:bodyPr/>
                    <a:lstStyle/>
                    <a:p>
                      <a:pPr marL="0" lvl="0" indent="0" algn="ctr" rtl="0">
                        <a:spcBef>
                          <a:spcPts val="0"/>
                        </a:spcBef>
                        <a:spcAft>
                          <a:spcPts val="0"/>
                        </a:spcAft>
                        <a:buNone/>
                      </a:pPr>
                      <a:r>
                        <a:rPr lang="en-GB" sz="1200" b="1">
                          <a:solidFill>
                            <a:srgbClr val="FF0000"/>
                          </a:solidFill>
                        </a:rPr>
                        <a:t>Low Bias and low Variance</a:t>
                      </a:r>
                      <a:endParaRPr sz="1200" b="1">
                        <a:solidFill>
                          <a:srgbClr val="FF0000"/>
                        </a:solidFill>
                      </a:endParaRPr>
                    </a:p>
                  </a:txBody>
                  <a:tcPr marL="91425" marR="91425" marT="91425" marB="91425"/>
                </a:tc>
                <a:tc>
                  <a:txBody>
                    <a:bodyPr/>
                    <a:lstStyle/>
                    <a:p>
                      <a:pPr marL="0" lvl="0" indent="0" algn="ctr" rtl="0">
                        <a:spcBef>
                          <a:spcPts val="0"/>
                        </a:spcBef>
                        <a:spcAft>
                          <a:spcPts val="0"/>
                        </a:spcAft>
                        <a:buNone/>
                      </a:pPr>
                      <a:r>
                        <a:rPr lang="en-GB" sz="1200" b="1">
                          <a:solidFill>
                            <a:srgbClr val="FF0000"/>
                          </a:solidFill>
                        </a:rPr>
                        <a:t>High Variance</a:t>
                      </a:r>
                      <a:endParaRPr sz="1200"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pic>
        <p:nvPicPr>
          <p:cNvPr id="170" name="Google Shape;170;p17"/>
          <p:cNvPicPr preferRelativeResize="0"/>
          <p:nvPr/>
        </p:nvPicPr>
        <p:blipFill>
          <a:blip r:embed="rId4">
            <a:alphaModFix/>
          </a:blip>
          <a:stretch>
            <a:fillRect/>
          </a:stretch>
        </p:blipFill>
        <p:spPr>
          <a:xfrm>
            <a:off x="5925665" y="3343800"/>
            <a:ext cx="2490684" cy="157817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334300" y="606000"/>
            <a:ext cx="82311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000000"/>
                </a:solidFill>
              </a:rPr>
              <a:t>Hyperparameter Tuning for Logistic Regression </a:t>
            </a:r>
            <a:endParaRPr>
              <a:solidFill>
                <a:srgbClr val="000000"/>
              </a:solidFill>
            </a:endParaRPr>
          </a:p>
          <a:p>
            <a:pPr marL="0" lvl="0" indent="0" algn="l" rtl="0">
              <a:lnSpc>
                <a:spcPct val="115000"/>
              </a:lnSpc>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p:txBody>
      </p:sp>
      <p:sp>
        <p:nvSpPr>
          <p:cNvPr id="176" name="Google Shape;176;p18"/>
          <p:cNvSpPr txBox="1">
            <a:spLocks noGrp="1"/>
          </p:cNvSpPr>
          <p:nvPr>
            <p:ph type="body" idx="1"/>
          </p:nvPr>
        </p:nvSpPr>
        <p:spPr>
          <a:xfrm>
            <a:off x="334300" y="1310975"/>
            <a:ext cx="7688700" cy="199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u="sng">
                <a:solidFill>
                  <a:srgbClr val="000000"/>
                </a:solidFill>
              </a:rPr>
              <a:t>Hyperparameters: </a:t>
            </a:r>
            <a:endParaRPr b="1" u="sng">
              <a:solidFill>
                <a:srgbClr val="000000"/>
              </a:solidFill>
            </a:endParaRPr>
          </a:p>
          <a:p>
            <a:pPr marL="457200" lvl="0" indent="-304800" algn="l" rtl="0">
              <a:lnSpc>
                <a:spcPct val="115000"/>
              </a:lnSpc>
              <a:spcBef>
                <a:spcPts val="0"/>
              </a:spcBef>
              <a:spcAft>
                <a:spcPts val="0"/>
              </a:spcAft>
              <a:buClr>
                <a:srgbClr val="000000"/>
              </a:buClr>
              <a:buSzPts val="1200"/>
              <a:buFont typeface="Arial"/>
              <a:buChar char="●"/>
            </a:pPr>
            <a:r>
              <a:rPr lang="en-GB" sz="1200">
                <a:solidFill>
                  <a:srgbClr val="000000"/>
                </a:solidFill>
                <a:highlight>
                  <a:srgbClr val="FFFFFF"/>
                </a:highlight>
                <a:latin typeface="Arial"/>
                <a:ea typeface="Arial"/>
                <a:cs typeface="Arial"/>
                <a:sym typeface="Arial"/>
              </a:rPr>
              <a:t>Parameters whose values are used to control the training process are called hyperparameter.</a:t>
            </a:r>
            <a:endParaRPr sz="1200">
              <a:solidFill>
                <a:srgbClr val="000000"/>
              </a:solidFill>
              <a:highlight>
                <a:srgbClr val="FFFFFF"/>
              </a:highlight>
              <a:latin typeface="Arial"/>
              <a:ea typeface="Arial"/>
              <a:cs typeface="Arial"/>
              <a:sym typeface="Arial"/>
            </a:endParaRPr>
          </a:p>
          <a:p>
            <a:pPr marL="457200" lvl="0" indent="-295275" algn="l" rtl="0">
              <a:lnSpc>
                <a:spcPct val="115000"/>
              </a:lnSpc>
              <a:spcBef>
                <a:spcPts val="0"/>
              </a:spcBef>
              <a:spcAft>
                <a:spcPts val="0"/>
              </a:spcAft>
              <a:buClr>
                <a:srgbClr val="000000"/>
              </a:buClr>
              <a:buSzPts val="1050"/>
              <a:buFont typeface="Arial"/>
              <a:buChar char="●"/>
            </a:pPr>
            <a:r>
              <a:rPr lang="en-GB" sz="1200">
                <a:solidFill>
                  <a:srgbClr val="000000"/>
                </a:solidFill>
                <a:highlight>
                  <a:srgbClr val="FFFFFF"/>
                </a:highlight>
                <a:latin typeface="Arial"/>
                <a:ea typeface="Arial"/>
                <a:cs typeface="Arial"/>
                <a:sym typeface="Arial"/>
              </a:rPr>
              <a:t>Value of the hyperparameters are typically set before the learning process begins.</a:t>
            </a:r>
            <a:endParaRPr sz="120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GB" b="1" u="sng">
                <a:solidFill>
                  <a:srgbClr val="000000"/>
                </a:solidFill>
              </a:rPr>
              <a:t>Hyperparameters in Logistic Regression</a:t>
            </a:r>
            <a:endParaRPr b="1" u="sng">
              <a:solidFill>
                <a:srgbClr val="000000"/>
              </a:solidFill>
            </a:endParaRPr>
          </a:p>
          <a:p>
            <a:pPr marL="0" lvl="0" indent="0" algn="l" rtl="0">
              <a:lnSpc>
                <a:spcPct val="100000"/>
              </a:lnSpc>
              <a:spcBef>
                <a:spcPts val="0"/>
              </a:spcBef>
              <a:spcAft>
                <a:spcPts val="0"/>
              </a:spcAft>
              <a:buNone/>
            </a:pPr>
            <a:r>
              <a:rPr lang="en-GB">
                <a:solidFill>
                  <a:srgbClr val="000000"/>
                </a:solidFill>
              </a:rPr>
              <a:t>The cost function for logistic regression is given by: </a:t>
            </a:r>
            <a:endParaRPr>
              <a:solidFill>
                <a:srgbClr val="000000"/>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 </a:t>
            </a:r>
            <a:endParaRPr/>
          </a:p>
        </p:txBody>
      </p:sp>
      <p:pic>
        <p:nvPicPr>
          <p:cNvPr id="177" name="Google Shape;177;p18"/>
          <p:cNvPicPr preferRelativeResize="0"/>
          <p:nvPr/>
        </p:nvPicPr>
        <p:blipFill>
          <a:blip r:embed="rId3">
            <a:alphaModFix/>
          </a:blip>
          <a:stretch>
            <a:fillRect/>
          </a:stretch>
        </p:blipFill>
        <p:spPr>
          <a:xfrm>
            <a:off x="483875" y="2742700"/>
            <a:ext cx="5054599" cy="466825"/>
          </a:xfrm>
          <a:prstGeom prst="rect">
            <a:avLst/>
          </a:prstGeom>
          <a:noFill/>
          <a:ln>
            <a:noFill/>
          </a:ln>
        </p:spPr>
      </p:pic>
      <p:pic>
        <p:nvPicPr>
          <p:cNvPr id="178" name="Google Shape;178;p18"/>
          <p:cNvPicPr preferRelativeResize="0"/>
          <p:nvPr/>
        </p:nvPicPr>
        <p:blipFill>
          <a:blip r:embed="rId4">
            <a:alphaModFix/>
          </a:blip>
          <a:stretch>
            <a:fillRect/>
          </a:stretch>
        </p:blipFill>
        <p:spPr>
          <a:xfrm>
            <a:off x="1246300" y="3611213"/>
            <a:ext cx="3400425" cy="485775"/>
          </a:xfrm>
          <a:prstGeom prst="rect">
            <a:avLst/>
          </a:prstGeom>
          <a:noFill/>
          <a:ln>
            <a:noFill/>
          </a:ln>
        </p:spPr>
      </p:pic>
      <p:sp>
        <p:nvSpPr>
          <p:cNvPr id="179" name="Google Shape;179;p18"/>
          <p:cNvSpPr txBox="1"/>
          <p:nvPr/>
        </p:nvSpPr>
        <p:spPr>
          <a:xfrm>
            <a:off x="400575" y="3209525"/>
            <a:ext cx="5221200" cy="2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One way to     	         is by using Gradient Descent</a:t>
            </a:r>
            <a:endParaRPr>
              <a:latin typeface="Lato"/>
              <a:ea typeface="Lato"/>
              <a:cs typeface="Lato"/>
              <a:sym typeface="Lato"/>
            </a:endParaRPr>
          </a:p>
        </p:txBody>
      </p:sp>
      <p:sp>
        <p:nvSpPr>
          <p:cNvPr id="180" name="Google Shape;180;p18"/>
          <p:cNvSpPr txBox="1"/>
          <p:nvPr/>
        </p:nvSpPr>
        <p:spPr>
          <a:xfrm>
            <a:off x="407675" y="4146650"/>
            <a:ext cx="7688700" cy="2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Note</a:t>
            </a:r>
            <a:r>
              <a:rPr lang="en-GB">
                <a:latin typeface="Lato"/>
                <a:ea typeface="Lato"/>
                <a:cs typeface="Lato"/>
                <a:sym typeface="Lato"/>
              </a:rPr>
              <a:t>: The learning rate 𝜶 is a hyperparameter which can be set during training</a:t>
            </a:r>
            <a:endParaRPr>
              <a:latin typeface="Lato"/>
              <a:ea typeface="Lato"/>
              <a:cs typeface="Lato"/>
              <a:sym typeface="Lato"/>
            </a:endParaRPr>
          </a:p>
        </p:txBody>
      </p:sp>
      <p:pic>
        <p:nvPicPr>
          <p:cNvPr id="181" name="Google Shape;181;p18"/>
          <p:cNvPicPr preferRelativeResize="0"/>
          <p:nvPr/>
        </p:nvPicPr>
        <p:blipFill>
          <a:blip r:embed="rId5">
            <a:alphaModFix/>
          </a:blip>
          <a:stretch>
            <a:fillRect/>
          </a:stretch>
        </p:blipFill>
        <p:spPr>
          <a:xfrm>
            <a:off x="6314273" y="2905548"/>
            <a:ext cx="2303500" cy="1150150"/>
          </a:xfrm>
          <a:prstGeom prst="rect">
            <a:avLst/>
          </a:prstGeom>
          <a:noFill/>
          <a:ln>
            <a:noFill/>
          </a:ln>
        </p:spPr>
      </p:pic>
      <p:pic>
        <p:nvPicPr>
          <p:cNvPr id="182" name="Google Shape;182;p18"/>
          <p:cNvPicPr preferRelativeResize="0"/>
          <p:nvPr/>
        </p:nvPicPr>
        <p:blipFill>
          <a:blip r:embed="rId6">
            <a:alphaModFix/>
          </a:blip>
          <a:stretch>
            <a:fillRect/>
          </a:stretch>
        </p:blipFill>
        <p:spPr>
          <a:xfrm>
            <a:off x="1454250" y="3302063"/>
            <a:ext cx="664015" cy="25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411950" y="591925"/>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Hyperparameter Tuning for Logistic Regression </a:t>
            </a:r>
            <a:endParaRPr/>
          </a:p>
          <a:p>
            <a:pPr marL="0" lvl="0" indent="0" algn="l" rtl="0">
              <a:spcBef>
                <a:spcPts val="1600"/>
              </a:spcBef>
              <a:spcAft>
                <a:spcPts val="0"/>
              </a:spcAft>
              <a:buNone/>
            </a:pPr>
            <a:endParaRPr/>
          </a:p>
          <a:p>
            <a:pPr marL="0" lvl="0" indent="0" algn="l" rtl="0">
              <a:spcBef>
                <a:spcPts val="0"/>
              </a:spcBef>
              <a:spcAft>
                <a:spcPts val="0"/>
              </a:spcAft>
              <a:buNone/>
            </a:pPr>
            <a:endParaRPr/>
          </a:p>
        </p:txBody>
      </p:sp>
      <p:sp>
        <p:nvSpPr>
          <p:cNvPr id="188" name="Google Shape;188;p19"/>
          <p:cNvSpPr txBox="1">
            <a:spLocks noGrp="1"/>
          </p:cNvSpPr>
          <p:nvPr>
            <p:ph type="body" idx="1"/>
          </p:nvPr>
        </p:nvSpPr>
        <p:spPr>
          <a:xfrm>
            <a:off x="600625" y="1281575"/>
            <a:ext cx="7688700" cy="295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u="sng">
                <a:solidFill>
                  <a:srgbClr val="000000"/>
                </a:solidFill>
              </a:rPr>
              <a:t>Regularization:</a:t>
            </a:r>
            <a:endParaRPr b="1" u="sng">
              <a:solidFill>
                <a:srgbClr val="000000"/>
              </a:solidFill>
            </a:endParaRPr>
          </a:p>
          <a:p>
            <a:pPr marL="457200" lvl="0" indent="-311150" algn="l" rtl="0">
              <a:lnSpc>
                <a:spcPct val="100000"/>
              </a:lnSpc>
              <a:spcBef>
                <a:spcPts val="0"/>
              </a:spcBef>
              <a:spcAft>
                <a:spcPts val="0"/>
              </a:spcAft>
              <a:buClr>
                <a:srgbClr val="000000"/>
              </a:buClr>
              <a:buSzPts val="1300"/>
              <a:buChar char="●"/>
            </a:pPr>
            <a:r>
              <a:rPr lang="en-GB">
                <a:solidFill>
                  <a:srgbClr val="000000"/>
                </a:solidFill>
              </a:rPr>
              <a:t>One of the ways we can reduce variance is by applying a penalty to parameters. </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en-GB">
                <a:solidFill>
                  <a:srgbClr val="000000"/>
                </a:solidFill>
              </a:rPr>
              <a:t>One of the ways is by using L1 Regularization.</a:t>
            </a:r>
            <a:endParaRPr>
              <a:solidFill>
                <a:srgbClr val="000000"/>
              </a:solidFill>
            </a:endParaRPr>
          </a:p>
          <a:p>
            <a:pPr marL="457200" lvl="0" indent="0" algn="l" rtl="0">
              <a:lnSpc>
                <a:spcPct val="100000"/>
              </a:lnSpc>
              <a:spcBef>
                <a:spcPts val="0"/>
              </a:spcBef>
              <a:spcAft>
                <a:spcPts val="0"/>
              </a:spcAft>
              <a:buNone/>
            </a:pPr>
            <a:endParaRPr>
              <a:solidFill>
                <a:srgbClr val="000000"/>
              </a:solidFill>
            </a:endParaRPr>
          </a:p>
          <a:p>
            <a:pPr marL="457200" lvl="0" indent="0" algn="l" rtl="0">
              <a:lnSpc>
                <a:spcPct val="100000"/>
              </a:lnSpc>
              <a:spcBef>
                <a:spcPts val="0"/>
              </a:spcBef>
              <a:spcAft>
                <a:spcPts val="0"/>
              </a:spcAft>
              <a:buNone/>
            </a:pPr>
            <a:r>
              <a:rPr lang="en-GB">
                <a:solidFill>
                  <a:srgbClr val="000000"/>
                </a:solidFill>
              </a:rPr>
              <a:t>L1 Regularization:</a:t>
            </a:r>
            <a:endParaRPr>
              <a:solidFill>
                <a:srgbClr val="000000"/>
              </a:solidFill>
            </a:endParaRPr>
          </a:p>
          <a:p>
            <a:pPr marL="457200" lvl="0" indent="0" algn="l" rtl="0">
              <a:lnSpc>
                <a:spcPct val="100000"/>
              </a:lnSpc>
              <a:spcBef>
                <a:spcPts val="0"/>
              </a:spcBef>
              <a:spcAft>
                <a:spcPts val="0"/>
              </a:spcAft>
              <a:buNone/>
            </a:pPr>
            <a:endParaRPr>
              <a:solidFill>
                <a:srgbClr val="000000"/>
              </a:solidFill>
            </a:endParaRPr>
          </a:p>
          <a:p>
            <a:pPr marL="457200" lvl="0" indent="0" algn="l" rtl="0">
              <a:lnSpc>
                <a:spcPct val="100000"/>
              </a:lnSpc>
              <a:spcBef>
                <a:spcPts val="0"/>
              </a:spcBef>
              <a:spcAft>
                <a:spcPts val="0"/>
              </a:spcAft>
              <a:buNone/>
            </a:pPr>
            <a:endParaRPr>
              <a:solidFill>
                <a:srgbClr val="000000"/>
              </a:solidFill>
            </a:endParaRPr>
          </a:p>
          <a:p>
            <a:pPr marL="457200" lvl="0" indent="-311150" algn="l" rtl="0">
              <a:lnSpc>
                <a:spcPct val="100000"/>
              </a:lnSpc>
              <a:spcBef>
                <a:spcPts val="1000"/>
              </a:spcBef>
              <a:spcAft>
                <a:spcPts val="0"/>
              </a:spcAft>
              <a:buClr>
                <a:srgbClr val="000000"/>
              </a:buClr>
              <a:buSzPts val="1300"/>
              <a:buChar char="●"/>
            </a:pPr>
            <a:r>
              <a:rPr lang="en-GB">
                <a:solidFill>
                  <a:srgbClr val="000000"/>
                </a:solidFill>
              </a:rPr>
              <a:t>Where C is the inverse of a regularization strength.  i.e. C = 1/𝛌 </a:t>
            </a:r>
            <a:endParaRPr>
              <a:solidFill>
                <a:srgbClr val="000000"/>
              </a:solidFill>
            </a:endParaRPr>
          </a:p>
          <a:p>
            <a:pPr marL="457200" lvl="0" indent="-311150" algn="l" rtl="0">
              <a:lnSpc>
                <a:spcPct val="100000"/>
              </a:lnSpc>
              <a:spcBef>
                <a:spcPts val="1000"/>
              </a:spcBef>
              <a:spcAft>
                <a:spcPts val="0"/>
              </a:spcAft>
              <a:buClr>
                <a:srgbClr val="000000"/>
              </a:buClr>
              <a:buSzPts val="1300"/>
              <a:buChar char="●"/>
            </a:pPr>
            <a:r>
              <a:rPr lang="en-GB">
                <a:solidFill>
                  <a:srgbClr val="000000"/>
                </a:solidFill>
              </a:rPr>
              <a:t>The first term                         penalizes large parameters in the model. </a:t>
            </a:r>
            <a:endParaRPr>
              <a:solidFill>
                <a:srgbClr val="000000"/>
              </a:solidFill>
            </a:endParaRPr>
          </a:p>
          <a:p>
            <a:pPr marL="0" lvl="0" indent="457200" algn="l" rtl="0">
              <a:lnSpc>
                <a:spcPct val="100000"/>
              </a:lnSpc>
              <a:spcBef>
                <a:spcPts val="1000"/>
              </a:spcBef>
              <a:spcAft>
                <a:spcPts val="0"/>
              </a:spcAft>
              <a:buNone/>
            </a:pPr>
            <a:r>
              <a:rPr lang="en-GB" b="1">
                <a:solidFill>
                  <a:srgbClr val="000000"/>
                </a:solidFill>
              </a:rPr>
              <a:t>Note</a:t>
            </a:r>
            <a:r>
              <a:rPr lang="en-GB">
                <a:solidFill>
                  <a:srgbClr val="000000"/>
                </a:solidFill>
              </a:rPr>
              <a:t>: C is a hyperparameter whose value can be selected.</a:t>
            </a:r>
            <a:endParaRPr>
              <a:solidFill>
                <a:srgbClr val="000000"/>
              </a:solidFill>
            </a:endParaRPr>
          </a:p>
          <a:p>
            <a:pPr marL="0" lvl="0" indent="0" algn="l" rtl="0">
              <a:lnSpc>
                <a:spcPct val="100000"/>
              </a:lnSpc>
              <a:spcBef>
                <a:spcPts val="0"/>
              </a:spcBef>
              <a:spcAft>
                <a:spcPts val="0"/>
              </a:spcAft>
              <a:buNone/>
            </a:pPr>
            <a:r>
              <a:rPr lang="en-GB">
                <a:solidFill>
                  <a:srgbClr val="000000"/>
                </a:solidFill>
              </a:rPr>
              <a:t> </a:t>
            </a:r>
            <a:endParaRPr>
              <a:solidFill>
                <a:srgbClr val="000000"/>
              </a:solidFill>
            </a:endParaRPr>
          </a:p>
        </p:txBody>
      </p:sp>
      <p:pic>
        <p:nvPicPr>
          <p:cNvPr id="189" name="Google Shape;189;p19"/>
          <p:cNvPicPr preferRelativeResize="0"/>
          <p:nvPr/>
        </p:nvPicPr>
        <p:blipFill>
          <a:blip r:embed="rId3">
            <a:alphaModFix/>
          </a:blip>
          <a:stretch>
            <a:fillRect/>
          </a:stretch>
        </p:blipFill>
        <p:spPr>
          <a:xfrm>
            <a:off x="2235175" y="3133025"/>
            <a:ext cx="604550" cy="486475"/>
          </a:xfrm>
          <a:prstGeom prst="rect">
            <a:avLst/>
          </a:prstGeom>
          <a:noFill/>
          <a:ln>
            <a:noFill/>
          </a:ln>
        </p:spPr>
      </p:pic>
      <p:pic>
        <p:nvPicPr>
          <p:cNvPr id="190" name="Google Shape;190;p19"/>
          <p:cNvPicPr preferRelativeResize="0"/>
          <p:nvPr/>
        </p:nvPicPr>
        <p:blipFill>
          <a:blip r:embed="rId4">
            <a:alphaModFix/>
          </a:blip>
          <a:stretch>
            <a:fillRect/>
          </a:stretch>
        </p:blipFill>
        <p:spPr>
          <a:xfrm>
            <a:off x="5997225" y="3133025"/>
            <a:ext cx="2775300" cy="1605150"/>
          </a:xfrm>
          <a:prstGeom prst="rect">
            <a:avLst/>
          </a:prstGeom>
          <a:noFill/>
          <a:ln>
            <a:noFill/>
          </a:ln>
        </p:spPr>
      </p:pic>
      <p:pic>
        <p:nvPicPr>
          <p:cNvPr id="191" name="Google Shape;191;p19"/>
          <p:cNvPicPr preferRelativeResize="0"/>
          <p:nvPr/>
        </p:nvPicPr>
        <p:blipFill>
          <a:blip r:embed="rId5">
            <a:alphaModFix/>
          </a:blip>
          <a:stretch>
            <a:fillRect/>
          </a:stretch>
        </p:blipFill>
        <p:spPr>
          <a:xfrm>
            <a:off x="1092175" y="3856775"/>
            <a:ext cx="3581049" cy="920325"/>
          </a:xfrm>
          <a:prstGeom prst="rect">
            <a:avLst/>
          </a:prstGeom>
          <a:noFill/>
          <a:ln>
            <a:noFill/>
          </a:ln>
        </p:spPr>
      </p:pic>
      <p:pic>
        <p:nvPicPr>
          <p:cNvPr id="192" name="Google Shape;192;p19"/>
          <p:cNvPicPr preferRelativeResize="0"/>
          <p:nvPr/>
        </p:nvPicPr>
        <p:blipFill rotWithShape="1">
          <a:blip r:embed="rId6">
            <a:alphaModFix/>
          </a:blip>
          <a:srcRect t="39748"/>
          <a:stretch/>
        </p:blipFill>
        <p:spPr>
          <a:xfrm>
            <a:off x="1009650" y="2402170"/>
            <a:ext cx="5863624" cy="48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body" idx="1"/>
          </p:nvPr>
        </p:nvSpPr>
        <p:spPr>
          <a:xfrm>
            <a:off x="727650" y="2059025"/>
            <a:ext cx="7688700" cy="2887200"/>
          </a:xfrm>
          <a:prstGeom prst="rect">
            <a:avLst/>
          </a:prstGeom>
        </p:spPr>
        <p:txBody>
          <a:bodyPr spcFirstLastPara="1" wrap="square" lIns="91425" tIns="91425" rIns="91425" bIns="91425" anchor="t" anchorCtr="0">
            <a:noAutofit/>
          </a:bodyPr>
          <a:lstStyle/>
          <a:p>
            <a:pPr marL="457200" lvl="0" indent="-311150" algn="l" rtl="0">
              <a:lnSpc>
                <a:spcPct val="90000"/>
              </a:lnSpc>
              <a:spcBef>
                <a:spcPts val="1000"/>
              </a:spcBef>
              <a:spcAft>
                <a:spcPts val="0"/>
              </a:spcAft>
              <a:buClr>
                <a:srgbClr val="000000"/>
              </a:buClr>
              <a:buSzPts val="1300"/>
              <a:buFont typeface="Arial"/>
              <a:buChar char="●"/>
            </a:pPr>
            <a:r>
              <a:rPr lang="en-GB" b="1">
                <a:solidFill>
                  <a:srgbClr val="000000"/>
                </a:solidFill>
                <a:highlight>
                  <a:srgbClr val="FFFFFF"/>
                </a:highlight>
                <a:latin typeface="Arial"/>
                <a:ea typeface="Arial"/>
                <a:cs typeface="Arial"/>
                <a:sym typeface="Arial"/>
              </a:rPr>
              <a:t>C</a:t>
            </a:r>
            <a:r>
              <a:rPr lang="en-GB">
                <a:solidFill>
                  <a:srgbClr val="000000"/>
                </a:solidFill>
                <a:highlight>
                  <a:srgbClr val="FFFFFF"/>
                </a:highlight>
                <a:latin typeface="Arial"/>
                <a:ea typeface="Arial"/>
                <a:cs typeface="Arial"/>
                <a:sym typeface="Arial"/>
              </a:rPr>
              <a:t>: trade-off parameter of logistic regression that determines the strength of the regularization. Basically smaller C specify stronger regularization.</a:t>
            </a:r>
            <a:endParaRPr>
              <a:solidFill>
                <a:srgbClr val="000000"/>
              </a:solidFill>
              <a:highlight>
                <a:srgbClr val="FFFFFF"/>
              </a:highlight>
              <a:latin typeface="Arial"/>
              <a:ea typeface="Arial"/>
              <a:cs typeface="Arial"/>
              <a:sym typeface="Arial"/>
            </a:endParaRPr>
          </a:p>
          <a:p>
            <a:pPr marL="914400" lvl="1" indent="-311150" algn="l" rtl="0">
              <a:lnSpc>
                <a:spcPct val="90000"/>
              </a:lnSpc>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float, default=1.0</a:t>
            </a:r>
            <a:endParaRPr sz="1300">
              <a:solidFill>
                <a:srgbClr val="000000"/>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000000"/>
              </a:buClr>
              <a:buSzPts val="1300"/>
              <a:buFont typeface="Arial"/>
              <a:buChar char="●"/>
            </a:pPr>
            <a:r>
              <a:rPr lang="en-GB" b="1">
                <a:solidFill>
                  <a:srgbClr val="000000"/>
                </a:solidFill>
                <a:highlight>
                  <a:srgbClr val="FFFFFF"/>
                </a:highlight>
                <a:latin typeface="Arial"/>
                <a:ea typeface="Arial"/>
                <a:cs typeface="Arial"/>
                <a:sym typeface="Arial"/>
              </a:rPr>
              <a:t>class_weight</a:t>
            </a:r>
            <a:r>
              <a:rPr lang="en-GB">
                <a:solidFill>
                  <a:srgbClr val="000000"/>
                </a:solidFill>
                <a:highlight>
                  <a:srgbClr val="FFFFFF"/>
                </a:highlight>
                <a:latin typeface="Arial"/>
                <a:ea typeface="Arial"/>
                <a:cs typeface="Arial"/>
                <a:sym typeface="Arial"/>
              </a:rPr>
              <a:t>: It penalizes mistakes in samples of class[i] with class_weight[i].</a:t>
            </a:r>
            <a:endParaRPr>
              <a:solidFill>
                <a:srgbClr val="000000"/>
              </a:solidFill>
              <a:highlight>
                <a:srgbClr val="FFFFFF"/>
              </a:highlight>
              <a:latin typeface="Arial"/>
              <a:ea typeface="Arial"/>
              <a:cs typeface="Arial"/>
              <a:sym typeface="Arial"/>
            </a:endParaRPr>
          </a:p>
          <a:p>
            <a:pPr marL="914400" lvl="1" indent="-311150" algn="l" rtl="0">
              <a:lnSpc>
                <a:spcPct val="90000"/>
              </a:lnSpc>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dict or ‘balanced’, default=None</a:t>
            </a:r>
            <a:endParaRPr sz="1300">
              <a:solidFill>
                <a:srgbClr val="000000"/>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000000"/>
              </a:buClr>
              <a:buSzPts val="1300"/>
              <a:buFont typeface="Arial"/>
              <a:buChar char="●"/>
            </a:pPr>
            <a:r>
              <a:rPr lang="en-GB" b="1">
                <a:solidFill>
                  <a:srgbClr val="000000"/>
                </a:solidFill>
                <a:highlight>
                  <a:srgbClr val="FFFFFF"/>
                </a:highlight>
                <a:latin typeface="Arial"/>
                <a:ea typeface="Arial"/>
                <a:cs typeface="Arial"/>
                <a:sym typeface="Arial"/>
              </a:rPr>
              <a:t>solver</a:t>
            </a:r>
            <a:r>
              <a:rPr lang="en-GB">
                <a:solidFill>
                  <a:srgbClr val="000000"/>
                </a:solidFill>
                <a:highlight>
                  <a:srgbClr val="FFFFFF"/>
                </a:highlight>
                <a:latin typeface="Arial"/>
                <a:ea typeface="Arial"/>
                <a:cs typeface="Arial"/>
                <a:sym typeface="Arial"/>
              </a:rPr>
              <a:t>: Algorithm to use in the optimization problem.</a:t>
            </a:r>
            <a:endParaRPr>
              <a:solidFill>
                <a:srgbClr val="000000"/>
              </a:solidFill>
              <a:highlight>
                <a:srgbClr val="FFFFFF"/>
              </a:highlight>
              <a:latin typeface="Arial"/>
              <a:ea typeface="Arial"/>
              <a:cs typeface="Arial"/>
              <a:sym typeface="Arial"/>
            </a:endParaRPr>
          </a:p>
          <a:p>
            <a:pPr marL="914400" lvl="1" indent="-311150" algn="l" rtl="0">
              <a:lnSpc>
                <a:spcPct val="90000"/>
              </a:lnSpc>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{‘newton-cg’, ‘lbfgs’, ‘liblinear’, ‘sag’, ‘saga’}, default=’lbfgs’</a:t>
            </a:r>
            <a:endParaRPr sz="1300">
              <a:solidFill>
                <a:srgbClr val="000000"/>
              </a:solidFill>
              <a:highlight>
                <a:srgbClr val="FFFFFF"/>
              </a:highlight>
              <a:latin typeface="Arial"/>
              <a:ea typeface="Arial"/>
              <a:cs typeface="Arial"/>
              <a:sym typeface="Arial"/>
            </a:endParaRPr>
          </a:p>
          <a:p>
            <a:pPr marL="457200" lvl="0" indent="-317500" algn="l" rtl="0">
              <a:lnSpc>
                <a:spcPct val="90000"/>
              </a:lnSpc>
              <a:spcBef>
                <a:spcPts val="0"/>
              </a:spcBef>
              <a:spcAft>
                <a:spcPts val="0"/>
              </a:spcAft>
              <a:buClr>
                <a:srgbClr val="000000"/>
              </a:buClr>
              <a:buSzPts val="1400"/>
              <a:buFont typeface="Arial"/>
              <a:buChar char="●"/>
            </a:pPr>
            <a:r>
              <a:rPr lang="en-GB">
                <a:solidFill>
                  <a:srgbClr val="000000"/>
                </a:solidFill>
                <a:highlight>
                  <a:srgbClr val="FFFFFF"/>
                </a:highlight>
                <a:latin typeface="Arial"/>
                <a:ea typeface="Arial"/>
                <a:cs typeface="Arial"/>
                <a:sym typeface="Arial"/>
              </a:rPr>
              <a:t>penalty: Used to specify the norm used in the penalization.</a:t>
            </a:r>
            <a:endParaRPr>
              <a:solidFill>
                <a:srgbClr val="000000"/>
              </a:solidFill>
              <a:highlight>
                <a:srgbClr val="FFFFFF"/>
              </a:highlight>
              <a:latin typeface="Arial"/>
              <a:ea typeface="Arial"/>
              <a:cs typeface="Arial"/>
              <a:sym typeface="Arial"/>
            </a:endParaRPr>
          </a:p>
          <a:p>
            <a:pPr marL="914400" lvl="1" indent="-311150" algn="l" rtl="0">
              <a:lnSpc>
                <a:spcPct val="90000"/>
              </a:lnSpc>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{‘l1’, ‘l2’, ‘elasticnet’, ‘none’}, default=’l2’</a:t>
            </a:r>
            <a:endParaRPr sz="1300">
              <a:solidFill>
                <a:srgbClr val="000000"/>
              </a:solidFill>
              <a:highlight>
                <a:srgbClr val="FFFFFF"/>
              </a:highlight>
              <a:latin typeface="Arial"/>
              <a:ea typeface="Arial"/>
              <a:cs typeface="Arial"/>
              <a:sym typeface="Arial"/>
            </a:endParaRPr>
          </a:p>
          <a:p>
            <a:pPr marL="457200" lvl="0" indent="-311150" algn="l" rtl="0">
              <a:lnSpc>
                <a:spcPct val="9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max_iter: Maximum number of iterations taken for the solvers to converge. Larger the number of iteration, the more accurate it will get.</a:t>
            </a:r>
            <a:endParaRPr>
              <a:solidFill>
                <a:srgbClr val="000000"/>
              </a:solidFill>
              <a:highlight>
                <a:srgbClr val="FFFFFF"/>
              </a:highlight>
              <a:latin typeface="Arial"/>
              <a:ea typeface="Arial"/>
              <a:cs typeface="Arial"/>
              <a:sym typeface="Arial"/>
            </a:endParaRPr>
          </a:p>
          <a:p>
            <a:pPr marL="914400" lvl="1" indent="-311150" algn="l" rtl="0">
              <a:lnSpc>
                <a:spcPct val="90000"/>
              </a:lnSpc>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int, default=100</a:t>
            </a:r>
            <a:endParaRPr sz="1300">
              <a:solidFill>
                <a:srgbClr val="000000"/>
              </a:solidFill>
              <a:highlight>
                <a:srgbClr val="FFFFFF"/>
              </a:highlight>
              <a:latin typeface="Arial"/>
              <a:ea typeface="Arial"/>
              <a:cs typeface="Arial"/>
              <a:sym typeface="Arial"/>
            </a:endParaRPr>
          </a:p>
        </p:txBody>
      </p:sp>
      <p:sp>
        <p:nvSpPr>
          <p:cNvPr id="198" name="Google Shape;198;p20"/>
          <p:cNvSpPr txBox="1">
            <a:spLocks noGrp="1"/>
          </p:cNvSpPr>
          <p:nvPr>
            <p:ph type="title"/>
          </p:nvPr>
        </p:nvSpPr>
        <p:spPr>
          <a:xfrm>
            <a:off x="687125" y="549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Hyperparameter Tuning</a:t>
            </a:r>
            <a:endParaRPr/>
          </a:p>
        </p:txBody>
      </p:sp>
      <p:pic>
        <p:nvPicPr>
          <p:cNvPr id="199" name="Google Shape;199;p20"/>
          <p:cNvPicPr preferRelativeResize="0"/>
          <p:nvPr/>
        </p:nvPicPr>
        <p:blipFill>
          <a:blip r:embed="rId3">
            <a:alphaModFix/>
          </a:blip>
          <a:stretch>
            <a:fillRect/>
          </a:stretch>
        </p:blipFill>
        <p:spPr>
          <a:xfrm>
            <a:off x="626900" y="1389600"/>
            <a:ext cx="8020001" cy="68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body" idx="1"/>
          </p:nvPr>
        </p:nvSpPr>
        <p:spPr>
          <a:xfrm>
            <a:off x="727650" y="2470225"/>
            <a:ext cx="7688700" cy="1812000"/>
          </a:xfrm>
          <a:prstGeom prst="rect">
            <a:avLst/>
          </a:prstGeom>
        </p:spPr>
        <p:txBody>
          <a:bodyPr spcFirstLastPara="1" wrap="square" lIns="91425" tIns="91425" rIns="91425" bIns="91425" anchor="t" anchorCtr="0">
            <a:noAutofit/>
          </a:bodyPr>
          <a:lstStyle/>
          <a:p>
            <a:pPr marL="457200" lvl="0" indent="-342900" algn="l" rtl="0">
              <a:lnSpc>
                <a:spcPct val="90000"/>
              </a:lnSpc>
              <a:spcBef>
                <a:spcPts val="50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Exhaustively generates candidates from a grid of parameter values specified with the param_grid parameter.</a:t>
            </a:r>
            <a:endParaRPr sz="1800">
              <a:solidFill>
                <a:srgbClr val="000000"/>
              </a:solidFill>
              <a:latin typeface="Calibri"/>
              <a:ea typeface="Calibri"/>
              <a:cs typeface="Calibri"/>
              <a:sym typeface="Calibri"/>
            </a:endParaRPr>
          </a:p>
          <a:p>
            <a:pPr marL="457200" lvl="0" indent="-342900" algn="l" rtl="0">
              <a:lnSpc>
                <a:spcPct val="9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It will find the optimal combination in the defined sets of parameters, but with a longer processing time.</a:t>
            </a:r>
            <a:endParaRPr sz="1800">
              <a:solidFill>
                <a:srgbClr val="000000"/>
              </a:solidFill>
              <a:latin typeface="Calibri"/>
              <a:ea typeface="Calibri"/>
              <a:cs typeface="Calibri"/>
              <a:sym typeface="Calibri"/>
            </a:endParaRPr>
          </a:p>
          <a:p>
            <a:pPr marL="457200" lvl="0" indent="-342900" algn="l" rtl="0">
              <a:lnSpc>
                <a:spcPct val="9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GridSearchCV()</a:t>
            </a:r>
            <a:endParaRPr sz="180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sp>
        <p:nvSpPr>
          <p:cNvPr id="205" name="Google Shape;205;p21"/>
          <p:cNvSpPr txBox="1">
            <a:spLocks noGrp="1"/>
          </p:cNvSpPr>
          <p:nvPr>
            <p:ph type="title"/>
          </p:nvPr>
        </p:nvSpPr>
        <p:spPr>
          <a:xfrm>
            <a:off x="687125" y="549600"/>
            <a:ext cx="81384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Strategies for Hyperparameter Tuning in sklearn – </a:t>
            </a:r>
            <a:endParaRPr/>
          </a:p>
          <a:p>
            <a:pPr marL="0" lvl="0" indent="0" algn="l" rtl="0">
              <a:spcBef>
                <a:spcPts val="0"/>
              </a:spcBef>
              <a:spcAft>
                <a:spcPts val="0"/>
              </a:spcAft>
              <a:buNone/>
            </a:pPr>
            <a:endParaRPr/>
          </a:p>
          <a:p>
            <a:pPr marL="0" lvl="0" indent="0" algn="l" rtl="0">
              <a:spcBef>
                <a:spcPts val="0"/>
              </a:spcBef>
              <a:spcAft>
                <a:spcPts val="0"/>
              </a:spcAft>
              <a:buNone/>
            </a:pPr>
            <a:r>
              <a:rPr lang="en-GB"/>
              <a:t>Grid Search</a:t>
            </a:r>
            <a:endParaRPr/>
          </a:p>
        </p:txBody>
      </p:sp>
      <p:pic>
        <p:nvPicPr>
          <p:cNvPr id="206" name="Google Shape;206;p21"/>
          <p:cNvPicPr preferRelativeResize="0"/>
          <p:nvPr/>
        </p:nvPicPr>
        <p:blipFill>
          <a:blip r:embed="rId3">
            <a:alphaModFix/>
          </a:blip>
          <a:stretch>
            <a:fillRect/>
          </a:stretch>
        </p:blipFill>
        <p:spPr>
          <a:xfrm>
            <a:off x="687125" y="1908400"/>
            <a:ext cx="8072000" cy="4763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2267</Words>
  <Application>Microsoft Macintosh PowerPoint</Application>
  <PresentationFormat>On-screen Show (16:9)</PresentationFormat>
  <Paragraphs>199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EB Garamond</vt:lpstr>
      <vt:lpstr>Lato</vt:lpstr>
      <vt:lpstr>Raleway</vt:lpstr>
      <vt:lpstr>Roboto</vt:lpstr>
      <vt:lpstr>Georgia</vt:lpstr>
      <vt:lpstr>Calibri</vt:lpstr>
      <vt:lpstr>Streamline</vt:lpstr>
      <vt:lpstr>Logistic Regression Algorithm </vt:lpstr>
      <vt:lpstr>Outline</vt:lpstr>
      <vt:lpstr>Error in Prediction</vt:lpstr>
      <vt:lpstr>What is Bias?</vt:lpstr>
      <vt:lpstr>Bias-Variance in Logistic Regression</vt:lpstr>
      <vt:lpstr>Hyperparameter Tuning for Logistic Regression   </vt:lpstr>
      <vt:lpstr>Hyperparameter Tuning for Logistic Regression   </vt:lpstr>
      <vt:lpstr>Hyperparameter Tuning</vt:lpstr>
      <vt:lpstr>Strategies for Hyperparameter Tuning in sklearn –   Grid Search</vt:lpstr>
      <vt:lpstr>Strategies for Hyperparameter Tuning in sklearn –   Random Search</vt:lpstr>
      <vt:lpstr>Cross Validation</vt:lpstr>
      <vt:lpstr>Hyperparameter Tuning With Cross-Validation</vt:lpstr>
      <vt:lpstr>Bias-variance tradeoff with cross-validation</vt:lpstr>
      <vt:lpstr>Data Set for Logistic Regression</vt:lpstr>
      <vt:lpstr>Accuracy Evaluation</vt:lpstr>
      <vt:lpstr>Directly solving the optimization problem </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Algorithm </dc:title>
  <cp:lastModifiedBy>Tuhin Ranjan</cp:lastModifiedBy>
  <cp:revision>1</cp:revision>
  <dcterms:modified xsi:type="dcterms:W3CDTF">2022-05-14T14:18:23Z</dcterms:modified>
</cp:coreProperties>
</file>