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Good Device / Bad Device"/>
          <p:cNvSpPr txBox="1"/>
          <p:nvPr>
            <p:ph type="ctrTitle"/>
          </p:nvPr>
        </p:nvSpPr>
        <p:spPr>
          <a:prstGeom prst="rect">
            <a:avLst/>
          </a:prstGeom>
        </p:spPr>
        <p:txBody>
          <a:bodyPr/>
          <a:lstStyle/>
          <a:p>
            <a:pPr/>
            <a:r>
              <a:t>Good Device / Bad Device</a:t>
            </a:r>
          </a:p>
        </p:txBody>
      </p:sp>
      <p:sp>
        <p:nvSpPr>
          <p:cNvPr id="120" name="Tuhin Sharma"/>
          <p:cNvSpPr txBox="1"/>
          <p:nvPr>
            <p:ph type="subTitle" sz="quarter" idx="1"/>
          </p:nvPr>
        </p:nvSpPr>
        <p:spPr>
          <a:xfrm>
            <a:off x="1270000" y="6604000"/>
            <a:ext cx="10464800" cy="1130300"/>
          </a:xfrm>
          <a:prstGeom prst="rect">
            <a:avLst/>
          </a:prstGeom>
        </p:spPr>
        <p:txBody>
          <a:bodyPr/>
          <a:lstStyle/>
          <a:p>
            <a:pPr/>
            <a:r>
              <a:t>Tuhin Sharma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3. Train the Model for Case 1"/>
          <p:cNvSpPr txBox="1"/>
          <p:nvPr>
            <p:ph type="title"/>
          </p:nvPr>
        </p:nvSpPr>
        <p:spPr>
          <a:prstGeom prst="rect">
            <a:avLst/>
          </a:prstGeom>
        </p:spPr>
        <p:txBody>
          <a:bodyPr/>
          <a:lstStyle>
            <a:lvl1pPr>
              <a:defRPr sz="6200"/>
            </a:lvl1pPr>
          </a:lstStyle>
          <a:p>
            <a:pPr/>
            <a:r>
              <a:t>3. Train the Model for Case 1</a:t>
            </a:r>
          </a:p>
        </p:txBody>
      </p:sp>
      <p:sp>
        <p:nvSpPr>
          <p:cNvPr id="152" name="A Random forest Model is trained on the whole training data after applying all the relevant transformers.…"/>
          <p:cNvSpPr txBox="1"/>
          <p:nvPr>
            <p:ph type="body" idx="1"/>
          </p:nvPr>
        </p:nvSpPr>
        <p:spPr>
          <a:prstGeom prst="rect">
            <a:avLst/>
          </a:prstGeom>
        </p:spPr>
        <p:txBody>
          <a:bodyPr/>
          <a:lstStyle/>
          <a:p>
            <a:pPr/>
            <a:r>
              <a:t>A Random forest Model is trained on the whole training data after applying all the relevant transformers.</a:t>
            </a:r>
          </a:p>
          <a:p>
            <a:pPr/>
            <a:r>
              <a:t>The transformers (Imputer, LabelEncoder,StandardScaler, PCA, SFM) and the model itself (RandomForest Model) is stored for prediction.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4. Predict for Case 1"/>
          <p:cNvSpPr txBox="1"/>
          <p:nvPr>
            <p:ph type="title"/>
          </p:nvPr>
        </p:nvSpPr>
        <p:spPr>
          <a:prstGeom prst="rect">
            <a:avLst/>
          </a:prstGeom>
        </p:spPr>
        <p:txBody>
          <a:bodyPr/>
          <a:lstStyle/>
          <a:p>
            <a:pPr/>
            <a:r>
              <a:t>4. Predict for Case 1</a:t>
            </a:r>
          </a:p>
        </p:txBody>
      </p:sp>
      <p:sp>
        <p:nvSpPr>
          <p:cNvPr id="155" name="All the stored transformers are loaded along with the random forest model.…"/>
          <p:cNvSpPr txBox="1"/>
          <p:nvPr>
            <p:ph type="body" idx="1"/>
          </p:nvPr>
        </p:nvSpPr>
        <p:spPr>
          <a:prstGeom prst="rect">
            <a:avLst/>
          </a:prstGeom>
        </p:spPr>
        <p:txBody>
          <a:bodyPr/>
          <a:lstStyle/>
          <a:p>
            <a:pPr marL="360045" indent="-360045" defTabSz="473201">
              <a:spcBef>
                <a:spcPts val="3400"/>
              </a:spcBef>
              <a:defRPr sz="2592"/>
            </a:pPr>
            <a:r>
              <a:t>All the stored transformers are loaded along with the random forest model.</a:t>
            </a:r>
          </a:p>
          <a:p>
            <a:pPr marL="360045" indent="-360045" defTabSz="473201">
              <a:spcBef>
                <a:spcPts val="3400"/>
              </a:spcBef>
              <a:defRPr sz="2592"/>
            </a:pPr>
            <a:r>
              <a:t>The transformers are applied to the Test data in the same order as of the training case.</a:t>
            </a:r>
          </a:p>
          <a:p>
            <a:pPr marL="360045" indent="-360045" defTabSz="473201">
              <a:spcBef>
                <a:spcPts val="3400"/>
              </a:spcBef>
              <a:defRPr sz="2592"/>
            </a:pPr>
            <a:r>
              <a:t>The Random forest model is applied to calculate the probability of getting selected as 1. A threshold of 0.56 is applied (as per slide no 8) to label the records as 1 and 0.</a:t>
            </a:r>
          </a:p>
          <a:p>
            <a:pPr marL="360045" indent="-360045" defTabSz="473201">
              <a:spcBef>
                <a:spcPts val="3400"/>
              </a:spcBef>
              <a:defRPr sz="2592"/>
            </a:pPr>
            <a:r>
              <a:t>The Label encoder transformer is applied to get back the original labels.</a:t>
            </a:r>
          </a:p>
          <a:p>
            <a:pPr marL="360045" indent="-360045" defTabSz="473201">
              <a:spcBef>
                <a:spcPts val="3400"/>
              </a:spcBef>
              <a:defRPr sz="2592"/>
            </a:pPr>
            <a:r>
              <a:t>The submission dataframe is thus created and saved as ‘./data/Submission.csv'.</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utline"/>
          <p:cNvSpPr txBox="1"/>
          <p:nvPr>
            <p:ph type="title"/>
          </p:nvPr>
        </p:nvSpPr>
        <p:spPr>
          <a:prstGeom prst="rect">
            <a:avLst/>
          </a:prstGeom>
        </p:spPr>
        <p:txBody>
          <a:bodyPr/>
          <a:lstStyle/>
          <a:p>
            <a:pPr/>
            <a:r>
              <a:t>Outline</a:t>
            </a:r>
          </a:p>
        </p:txBody>
      </p:sp>
      <p:sp>
        <p:nvSpPr>
          <p:cNvPr id="123" name="Following notebooks are to be run sequentially:-…"/>
          <p:cNvSpPr txBox="1"/>
          <p:nvPr>
            <p:ph type="body" idx="1"/>
          </p:nvPr>
        </p:nvSpPr>
        <p:spPr>
          <a:prstGeom prst="rect">
            <a:avLst/>
          </a:prstGeom>
        </p:spPr>
        <p:txBody>
          <a:bodyPr/>
          <a:lstStyle/>
          <a:p>
            <a:pPr/>
            <a:r>
              <a:t>Following notebooks are to be run sequentially:-</a:t>
            </a:r>
          </a:p>
          <a:p>
            <a:pPr lvl="1"/>
            <a:r>
              <a:t>Data Cleaning (Data Cleaning.ipynb)</a:t>
            </a:r>
          </a:p>
          <a:p>
            <a:pPr lvl="1"/>
            <a:r>
              <a:t>Model Selection (Model Selection.ipynb)</a:t>
            </a:r>
          </a:p>
          <a:p>
            <a:pPr lvl="1"/>
            <a:r>
              <a:t>Train the Model (Training.ipynb)</a:t>
            </a:r>
          </a:p>
          <a:p>
            <a:pPr lvl="1"/>
            <a:r>
              <a:t>Predict the Test data (Prediction.ipynb)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Data Cleaning"/>
          <p:cNvSpPr txBox="1"/>
          <p:nvPr>
            <p:ph type="title"/>
          </p:nvPr>
        </p:nvSpPr>
        <p:spPr>
          <a:prstGeom prst="rect">
            <a:avLst/>
          </a:prstGeom>
        </p:spPr>
        <p:txBody>
          <a:bodyPr/>
          <a:lstStyle/>
          <a:p>
            <a:pPr/>
            <a:r>
              <a:t>1. Data Cleaning</a:t>
            </a:r>
          </a:p>
        </p:txBody>
      </p:sp>
      <p:sp>
        <p:nvSpPr>
          <p:cNvPr id="126" name="Total number of Training records 3722.…"/>
          <p:cNvSpPr txBox="1"/>
          <p:nvPr>
            <p:ph type="body" idx="1"/>
          </p:nvPr>
        </p:nvSpPr>
        <p:spPr>
          <a:prstGeom prst="rect">
            <a:avLst/>
          </a:prstGeom>
        </p:spPr>
        <p:txBody>
          <a:bodyPr/>
          <a:lstStyle/>
          <a:p>
            <a:pPr marL="311150" indent="-311150" defTabSz="408940">
              <a:spcBef>
                <a:spcPts val="2900"/>
              </a:spcBef>
              <a:defRPr sz="2240"/>
            </a:pPr>
            <a:r>
              <a:t>Total number of Training records 3722.</a:t>
            </a:r>
          </a:p>
          <a:p>
            <a:pPr marL="311150" indent="-311150" defTabSz="408940">
              <a:spcBef>
                <a:spcPts val="2900"/>
              </a:spcBef>
              <a:defRPr sz="2240"/>
            </a:pPr>
            <a:r>
              <a:t>All the columns have standard deviation more than 0.001.</a:t>
            </a:r>
          </a:p>
          <a:p>
            <a:pPr marL="311150" indent="-311150" defTabSz="408940">
              <a:spcBef>
                <a:spcPts val="2900"/>
              </a:spcBef>
              <a:defRPr sz="2240"/>
            </a:pPr>
            <a:r>
              <a:t>Total 32 columns have None values including the decision column (‘Machine_State’)</a:t>
            </a:r>
          </a:p>
          <a:p>
            <a:pPr lvl="1" marL="622300" indent="-311150" defTabSz="408940">
              <a:spcBef>
                <a:spcPts val="2900"/>
              </a:spcBef>
              <a:defRPr sz="2240"/>
            </a:pPr>
            <a:r>
              <a:t>31 Independent columns have 56 None values and all happen to be for the same 56 records.</a:t>
            </a:r>
          </a:p>
          <a:p>
            <a:pPr lvl="1" marL="622300" indent="-311150" defTabSz="408940">
              <a:spcBef>
                <a:spcPts val="2900"/>
              </a:spcBef>
              <a:defRPr sz="2240"/>
            </a:pPr>
            <a:r>
              <a:t>Decision column has 19 None values and those are for the other 19 rows</a:t>
            </a:r>
          </a:p>
          <a:p>
            <a:pPr lvl="1" marL="622300" indent="-311150" defTabSz="408940">
              <a:spcBef>
                <a:spcPts val="2900"/>
              </a:spcBef>
              <a:defRPr sz="2240"/>
            </a:pPr>
            <a:r>
              <a:t>This makes a total of 75 rows having at least one None values.</a:t>
            </a:r>
          </a:p>
          <a:p>
            <a:pPr marL="311150" indent="-311150" defTabSz="408940">
              <a:spcBef>
                <a:spcPts val="2900"/>
              </a:spcBef>
              <a:defRPr sz="2240"/>
            </a:pPr>
            <a:r>
              <a:t>Those 19 rows containing None values for the Decision Column Field are dropped.</a:t>
            </a:r>
          </a:p>
          <a:p>
            <a:pPr marL="311150" indent="-311150" defTabSz="408940">
              <a:spcBef>
                <a:spcPts val="2900"/>
              </a:spcBef>
              <a:defRPr sz="2240"/>
            </a:pPr>
            <a:r>
              <a:t>The cleaned dataframe is stored as “./data/cleaned_training_data.csv" havinf 3703 records.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2. Model Selection"/>
          <p:cNvSpPr txBox="1"/>
          <p:nvPr>
            <p:ph type="title"/>
          </p:nvPr>
        </p:nvSpPr>
        <p:spPr>
          <a:prstGeom prst="rect">
            <a:avLst/>
          </a:prstGeom>
        </p:spPr>
        <p:txBody>
          <a:bodyPr/>
          <a:lstStyle/>
          <a:p>
            <a:pPr/>
            <a:r>
              <a:t>2. Model Selection</a:t>
            </a:r>
          </a:p>
        </p:txBody>
      </p:sp>
      <p:sp>
        <p:nvSpPr>
          <p:cNvPr id="129" name="Feature Selection…"/>
          <p:cNvSpPr txBox="1"/>
          <p:nvPr>
            <p:ph type="body" idx="1"/>
          </p:nvPr>
        </p:nvSpPr>
        <p:spPr>
          <a:prstGeom prst="rect">
            <a:avLst/>
          </a:prstGeom>
        </p:spPr>
        <p:txBody>
          <a:bodyPr/>
          <a:lstStyle/>
          <a:p>
            <a:pPr/>
            <a:r>
              <a:t>Feature Selection</a:t>
            </a:r>
          </a:p>
          <a:p>
            <a:pPr/>
            <a:r>
              <a:t>Model defined</a:t>
            </a:r>
          </a:p>
          <a:p>
            <a:pPr/>
            <a:r>
              <a:t>Evaluation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Feature Selection"/>
          <p:cNvSpPr txBox="1"/>
          <p:nvPr>
            <p:ph type="title"/>
          </p:nvPr>
        </p:nvSpPr>
        <p:spPr>
          <a:prstGeom prst="rect">
            <a:avLst/>
          </a:prstGeom>
        </p:spPr>
        <p:txBody>
          <a:bodyPr/>
          <a:lstStyle/>
          <a:p>
            <a:pPr/>
            <a:r>
              <a:t>Feature Selection</a:t>
            </a:r>
          </a:p>
        </p:txBody>
      </p:sp>
      <p:sp>
        <p:nvSpPr>
          <p:cNvPr id="132" name="Data is having missing data (columns having None values). So Transformer Imputer is used to impute missing data.…"/>
          <p:cNvSpPr txBox="1"/>
          <p:nvPr>
            <p:ph type="body" idx="1"/>
          </p:nvPr>
        </p:nvSpPr>
        <p:spPr>
          <a:prstGeom prst="rect">
            <a:avLst/>
          </a:prstGeom>
        </p:spPr>
        <p:txBody>
          <a:bodyPr/>
          <a:lstStyle/>
          <a:p>
            <a:pPr marL="240030" indent="-240030" defTabSz="315468">
              <a:spcBef>
                <a:spcPts val="2200"/>
              </a:spcBef>
              <a:defRPr sz="1728"/>
            </a:pPr>
            <a:r>
              <a:t>Data is having missing data (columns having None values). So Transformer Imputer is used to impute missing data.</a:t>
            </a:r>
          </a:p>
          <a:p>
            <a:pPr marL="240030" indent="-240030" defTabSz="315468">
              <a:spcBef>
                <a:spcPts val="2200"/>
              </a:spcBef>
              <a:defRPr sz="1728"/>
            </a:pPr>
            <a:r>
              <a:t>Data is having class imbalance problem. so SMOTE</a:t>
            </a:r>
            <a:br/>
            <a:r>
              <a:t> technique is used  for over-sampling. Number of records </a:t>
            </a:r>
            <a:br/>
            <a:r>
              <a:t>before SMOTE sampling  3703. Number of records after </a:t>
            </a:r>
            <a:br/>
            <a:r>
              <a:t>SMOTE sampling  6480.</a:t>
            </a:r>
          </a:p>
          <a:p>
            <a:pPr marL="240030" indent="-240030" defTabSz="315468">
              <a:spcBef>
                <a:spcPts val="2200"/>
              </a:spcBef>
              <a:defRPr sz="1728"/>
            </a:pPr>
            <a:r>
              <a:t>StandardScaler is used to scale the respective values of individual columns.</a:t>
            </a:r>
          </a:p>
          <a:p>
            <a:pPr marL="240030" indent="-240030" defTabSz="315468">
              <a:spcBef>
                <a:spcPts val="2200"/>
              </a:spcBef>
              <a:defRPr sz="1728"/>
            </a:pPr>
            <a:r>
              <a:t>LabelEncoder is used to encode the categorical data to numeric data for the decision column (‘Machine_State’)</a:t>
            </a:r>
          </a:p>
          <a:p>
            <a:pPr marL="240030" indent="-240030" defTabSz="315468">
              <a:spcBef>
                <a:spcPts val="2200"/>
              </a:spcBef>
              <a:defRPr sz="1728"/>
            </a:pPr>
            <a:r>
              <a:t>Outliers are removed from the data using LocalOutlierFactor with a neighbour count of 20. Number of records before removing outliers  6480. Number of records after removing outliers  5832.</a:t>
            </a:r>
          </a:p>
          <a:p>
            <a:pPr marL="240030" indent="-240030" defTabSz="315468">
              <a:spcBef>
                <a:spcPts val="2200"/>
              </a:spcBef>
              <a:defRPr sz="1728"/>
            </a:pPr>
            <a:r>
              <a:t>Dimension of the data is 219 which is quite high and it has collinearity problem. For making the decision stable PCA is used for dimensionality reduction and making every dimension orthogonal to each other. 60 attributes are chosen as for remaining attributes the contribution towards variation of the data is negligible (order of exp(-4)).</a:t>
            </a:r>
          </a:p>
          <a:p>
            <a:pPr marL="240030" indent="-240030" defTabSz="315468">
              <a:spcBef>
                <a:spcPts val="2200"/>
              </a:spcBef>
              <a:defRPr sz="1728"/>
            </a:pPr>
            <a:r>
              <a:t>RandomForest is used to select suitable attributes from these 60 attributes. And finally 20 attributes are chosen.</a:t>
            </a:r>
          </a:p>
        </p:txBody>
      </p:sp>
      <p:pic>
        <p:nvPicPr>
          <p:cNvPr id="133" name="Image" descr="Image"/>
          <p:cNvPicPr>
            <a:picLocks noChangeAspect="1"/>
          </p:cNvPicPr>
          <p:nvPr/>
        </p:nvPicPr>
        <p:blipFill>
          <a:blip r:embed="rId2">
            <a:extLst/>
          </a:blip>
          <a:stretch>
            <a:fillRect/>
          </a:stretch>
        </p:blipFill>
        <p:spPr>
          <a:xfrm>
            <a:off x="7899251" y="3250001"/>
            <a:ext cx="2412040" cy="168340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Model Defined"/>
          <p:cNvSpPr txBox="1"/>
          <p:nvPr>
            <p:ph type="title"/>
          </p:nvPr>
        </p:nvSpPr>
        <p:spPr>
          <a:prstGeom prst="rect">
            <a:avLst/>
          </a:prstGeom>
        </p:spPr>
        <p:txBody>
          <a:bodyPr/>
          <a:lstStyle/>
          <a:p>
            <a:pPr/>
            <a:r>
              <a:t>Model Defined</a:t>
            </a:r>
          </a:p>
        </p:txBody>
      </p:sp>
      <p:sp>
        <p:nvSpPr>
          <p:cNvPr id="136" name="Following models are defined for evaluation:-…"/>
          <p:cNvSpPr txBox="1"/>
          <p:nvPr>
            <p:ph type="body" idx="1"/>
          </p:nvPr>
        </p:nvSpPr>
        <p:spPr>
          <a:prstGeom prst="rect">
            <a:avLst/>
          </a:prstGeom>
        </p:spPr>
        <p:txBody>
          <a:bodyPr/>
          <a:lstStyle/>
          <a:p>
            <a:pPr marL="413384" indent="-413384" defTabSz="543305">
              <a:spcBef>
                <a:spcPts val="3900"/>
              </a:spcBef>
              <a:defRPr sz="2976"/>
            </a:pPr>
            <a:r>
              <a:t>Following models are defined for evaluation:-</a:t>
            </a:r>
          </a:p>
          <a:p>
            <a:pPr lvl="1" marL="826769" indent="-413384" defTabSz="543305">
              <a:spcBef>
                <a:spcPts val="3900"/>
              </a:spcBef>
              <a:defRPr sz="2976"/>
            </a:pPr>
            <a:r>
              <a:t>Linear Discriminant Analysis</a:t>
            </a:r>
          </a:p>
          <a:p>
            <a:pPr lvl="1" marL="826769" indent="-413384" defTabSz="543305">
              <a:spcBef>
                <a:spcPts val="3900"/>
              </a:spcBef>
              <a:defRPr sz="2976"/>
            </a:pPr>
            <a:r>
              <a:t>LogisticRegression</a:t>
            </a:r>
          </a:p>
          <a:p>
            <a:pPr lvl="1" marL="826769" indent="-413384" defTabSz="543305">
              <a:spcBef>
                <a:spcPts val="3900"/>
              </a:spcBef>
              <a:defRPr sz="2976"/>
            </a:pPr>
            <a:r>
              <a:t>Quadratic Discriminant Analysis</a:t>
            </a:r>
          </a:p>
          <a:p>
            <a:pPr lvl="1" marL="826769" indent="-413384" defTabSz="543305">
              <a:spcBef>
                <a:spcPts val="3900"/>
              </a:spcBef>
              <a:defRPr sz="2976"/>
            </a:pPr>
            <a:r>
              <a:t>Random Forest Classifier </a:t>
            </a:r>
          </a:p>
          <a:p>
            <a:pPr lvl="1" marL="826769" indent="-413384" defTabSz="543305">
              <a:spcBef>
                <a:spcPts val="3900"/>
              </a:spcBef>
              <a:defRPr sz="2976"/>
            </a:pPr>
            <a:r>
              <a:t>Adaboost Classifier (Boosting)</a:t>
            </a:r>
          </a:p>
          <a:p>
            <a:pPr lvl="1" marL="826769" indent="-413384" defTabSz="543305">
              <a:spcBef>
                <a:spcPts val="3900"/>
              </a:spcBef>
              <a:defRPr sz="2976"/>
            </a:pPr>
            <a:r>
              <a:t>Naive Bayes Classifier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Evaluation"/>
          <p:cNvSpPr txBox="1"/>
          <p:nvPr>
            <p:ph type="title"/>
          </p:nvPr>
        </p:nvSpPr>
        <p:spPr>
          <a:prstGeom prst="rect">
            <a:avLst/>
          </a:prstGeom>
        </p:spPr>
        <p:txBody>
          <a:bodyPr/>
          <a:lstStyle/>
          <a:p>
            <a:pPr/>
            <a:r>
              <a:t>Evaluation</a:t>
            </a:r>
          </a:p>
        </p:txBody>
      </p:sp>
      <p:sp>
        <p:nvSpPr>
          <p:cNvPr id="139" name="A generic expected value framework is implemented which will give the expected cost in $ for individual models corresponding to given FP cost and FN cost. TP cost and TN cost does not play any role here so they are made default 0.…"/>
          <p:cNvSpPr txBox="1"/>
          <p:nvPr>
            <p:ph type="body" idx="1"/>
          </p:nvPr>
        </p:nvSpPr>
        <p:spPr>
          <a:prstGeom prst="rect">
            <a:avLst/>
          </a:prstGeom>
        </p:spPr>
        <p:txBody>
          <a:bodyPr/>
          <a:lstStyle/>
          <a:p>
            <a:pPr marL="195579" indent="-195579" defTabSz="257047">
              <a:spcBef>
                <a:spcPts val="1800"/>
              </a:spcBef>
              <a:defRPr sz="1408"/>
            </a:pPr>
            <a:r>
              <a:t>A generic expected value framework is implemented which will give the expected cost in $ for individual models corresponding to given FP cost and FN cost. TP cost and TN cost does not play any role here so they are made default 0.</a:t>
            </a:r>
          </a:p>
          <a:p>
            <a:pPr lvl="1" marL="391159" indent="-195579" defTabSz="257047">
              <a:spcBef>
                <a:spcPts val="1800"/>
              </a:spcBef>
              <a:defRPr sz="1408"/>
            </a:pPr>
            <a:r>
              <a:t>Expected value (EV) is calculated as follows,</a:t>
            </a:r>
          </a:p>
          <a:p>
            <a:pPr lvl="2" marL="586740" indent="-195579" defTabSz="257047">
              <a:spcBef>
                <a:spcPts val="1800"/>
              </a:spcBef>
              <a:defRPr b="1" sz="1408"/>
            </a:pPr>
            <a:r>
              <a:t>EV = PT*(TPR*tp_penalty+FNR*fn_penalty)+PN*(TNR*tn_penalty+ FPR*fp_penalty)</a:t>
            </a:r>
          </a:p>
          <a:p>
            <a:pPr lvl="3" marL="782319" indent="-195579" defTabSz="257047">
              <a:spcBef>
                <a:spcPts val="1800"/>
              </a:spcBef>
              <a:defRPr sz="1408"/>
            </a:pPr>
            <a:r>
              <a:t>PT = Probability of 1 in the actual decision.</a:t>
            </a:r>
          </a:p>
          <a:p>
            <a:pPr lvl="3" marL="782319" indent="-195579" defTabSz="257047">
              <a:spcBef>
                <a:spcPts val="1800"/>
              </a:spcBef>
              <a:defRPr sz="1408"/>
            </a:pPr>
            <a:r>
              <a:t>PN = Probability of 0 in actual decision</a:t>
            </a:r>
          </a:p>
          <a:p>
            <a:pPr lvl="3" marL="782319" indent="-195579" defTabSz="257047">
              <a:spcBef>
                <a:spcPts val="1800"/>
              </a:spcBef>
              <a:defRPr sz="1408"/>
            </a:pPr>
            <a:r>
              <a:t>TPR = True positive ratio </a:t>
            </a:r>
          </a:p>
          <a:p>
            <a:pPr lvl="3" marL="782319" indent="-195579" defTabSz="257047">
              <a:spcBef>
                <a:spcPts val="1800"/>
              </a:spcBef>
              <a:defRPr sz="1408"/>
            </a:pPr>
            <a:r>
              <a:t>FNR = False negative ratio</a:t>
            </a:r>
          </a:p>
          <a:p>
            <a:pPr lvl="3" marL="782319" indent="-195579" defTabSz="257047">
              <a:spcBef>
                <a:spcPts val="1800"/>
              </a:spcBef>
              <a:defRPr sz="1408"/>
            </a:pPr>
            <a:r>
              <a:t>TNR = True negative ratio</a:t>
            </a:r>
          </a:p>
          <a:p>
            <a:pPr lvl="3" marL="782319" indent="-195579" defTabSz="257047">
              <a:spcBef>
                <a:spcPts val="1800"/>
              </a:spcBef>
              <a:defRPr sz="1408"/>
            </a:pPr>
            <a:r>
              <a:t>FPR = False positive ratio</a:t>
            </a:r>
          </a:p>
          <a:p>
            <a:pPr lvl="3" marL="782319" indent="-195579" defTabSz="257047">
              <a:spcBef>
                <a:spcPts val="1800"/>
              </a:spcBef>
              <a:defRPr sz="1408"/>
            </a:pPr>
            <a:r>
              <a:t>tp_penalty = penalty for true positive and tn_penalty = penalty for true negative (0 by default)</a:t>
            </a:r>
          </a:p>
          <a:p>
            <a:pPr lvl="3" marL="782319" indent="-195579" defTabSz="257047">
              <a:spcBef>
                <a:spcPts val="1800"/>
              </a:spcBef>
              <a:defRPr sz="1408"/>
            </a:pPr>
            <a:r>
              <a:t>fp_penalty = penalty for false positive and fn_penalty = penalty for false negative</a:t>
            </a:r>
          </a:p>
          <a:p>
            <a:pPr marL="195579" indent="-195579" defTabSz="257047">
              <a:spcBef>
                <a:spcPts val="1800"/>
              </a:spcBef>
              <a:defRPr sz="1408"/>
            </a:pPr>
            <a:r>
              <a:t>K-cross validation approach ( k=10 ) is adopted for the evaluation purpose. The nature of K-cross validation output graph closely resembles the nature of test metrices (not by magnitude). So suitable threshold for minimum cost can be obtained very easily.</a:t>
            </a:r>
          </a:p>
          <a:p>
            <a:pPr marL="195579" indent="-195579" defTabSz="257047">
              <a:spcBef>
                <a:spcPts val="1800"/>
              </a:spcBef>
              <a:defRPr sz="1408"/>
            </a:pPr>
            <a:r>
              <a:t>For each of the model, for 1111 threshold values (n_threshold = 1111) the EV is averaged for k=10. And the threshold corresponding to the lowest EV is shown.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Case 1: Evaluation (contd.)"/>
          <p:cNvSpPr txBox="1"/>
          <p:nvPr>
            <p:ph type="title"/>
          </p:nvPr>
        </p:nvSpPr>
        <p:spPr>
          <a:prstGeom prst="rect">
            <a:avLst/>
          </a:prstGeom>
        </p:spPr>
        <p:txBody>
          <a:bodyPr/>
          <a:lstStyle>
            <a:lvl1pPr defTabSz="508254">
              <a:defRPr sz="6960"/>
            </a:lvl1pPr>
          </a:lstStyle>
          <a:p>
            <a:pPr/>
            <a:r>
              <a:t>Case 1: Evaluation (contd.)</a:t>
            </a:r>
          </a:p>
        </p:txBody>
      </p:sp>
      <p:sp>
        <p:nvSpPr>
          <p:cNvPr id="142" name="Cost (Bad is passed as Good) = Cost(FP) = fp_panalty = $5000…"/>
          <p:cNvSpPr txBox="1"/>
          <p:nvPr>
            <p:ph type="body" sz="half" idx="1"/>
          </p:nvPr>
        </p:nvSpPr>
        <p:spPr>
          <a:xfrm>
            <a:off x="736767" y="1946330"/>
            <a:ext cx="11531266" cy="2934376"/>
          </a:xfrm>
          <a:prstGeom prst="rect">
            <a:avLst/>
          </a:prstGeom>
        </p:spPr>
        <p:txBody>
          <a:bodyPr/>
          <a:lstStyle/>
          <a:p>
            <a:pPr lvl="1" marL="622300" indent="-311150" defTabSz="408940">
              <a:spcBef>
                <a:spcPts val="2900"/>
              </a:spcBef>
              <a:defRPr sz="2240"/>
            </a:pPr>
            <a:r>
              <a:t>Cost (Bad is passed as Good) = Cost(FP) = fp_panalty = $5000</a:t>
            </a:r>
          </a:p>
          <a:p>
            <a:pPr lvl="1" marL="622300" indent="-311150" defTabSz="408940">
              <a:spcBef>
                <a:spcPts val="2900"/>
              </a:spcBef>
              <a:defRPr sz="2240"/>
            </a:pPr>
            <a:r>
              <a:t>Cost (Good is detected as Bad) = Cost(FN) = fn_panalty = $500</a:t>
            </a:r>
          </a:p>
          <a:p>
            <a:pPr lvl="1" marL="622300" indent="-311150" defTabSz="408940">
              <a:spcBef>
                <a:spcPts val="2900"/>
              </a:spcBef>
              <a:defRPr sz="2240"/>
            </a:pPr>
            <a:r>
              <a:t>Observation:-</a:t>
            </a:r>
          </a:p>
          <a:p>
            <a:pPr lvl="2" marL="933450" indent="-311150" defTabSz="408940">
              <a:spcBef>
                <a:spcPts val="2900"/>
              </a:spcBef>
              <a:defRPr sz="2240"/>
            </a:pPr>
            <a:r>
              <a:t>Random Forest outperforms other models by a huge mergin (average cost of $59.93 per observation) for a threshold value of 0.56.</a:t>
            </a:r>
          </a:p>
        </p:txBody>
      </p:sp>
      <p:graphicFrame>
        <p:nvGraphicFramePr>
          <p:cNvPr id="143" name="Table"/>
          <p:cNvGraphicFramePr/>
          <p:nvPr/>
        </p:nvGraphicFramePr>
        <p:xfrm>
          <a:off x="195592" y="5268696"/>
          <a:ext cx="8316241" cy="4210470"/>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2767846"/>
                <a:gridCol w="2767846"/>
                <a:gridCol w="2767846"/>
              </a:tblGrid>
              <a:tr h="454343">
                <a:tc>
                  <a:txBody>
                    <a:bodyPr/>
                    <a:lstStyle/>
                    <a:p>
                      <a:pPr defTabSz="914400">
                        <a:defRPr b="0" sz="1800">
                          <a:solidFill>
                            <a:srgbClr val="000000"/>
                          </a:solidFill>
                        </a:defRPr>
                      </a:pPr>
                      <a:r>
                        <a:rPr b="1" sz="2200">
                          <a:solidFill>
                            <a:srgbClr val="FFFFFF"/>
                          </a:solidFill>
                          <a:sym typeface="Helvetica Neue"/>
                        </a:rPr>
                        <a:t>classifier</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EV ($)</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Threshold</a:t>
                      </a:r>
                    </a:p>
                  </a:txBody>
                  <a:tcPr marL="50800" marR="50800" marT="50800" marB="50800" anchor="ctr" anchorCtr="0" horzOverflow="overflow"/>
                </a:tc>
              </a:tr>
              <a:tr h="791995">
                <a:tc>
                  <a:txBody>
                    <a:bodyPr/>
                    <a:lstStyle/>
                    <a:p>
                      <a:pPr defTabSz="914400">
                        <a:defRPr b="0" sz="1800">
                          <a:solidFill>
                            <a:srgbClr val="000000"/>
                          </a:solidFill>
                        </a:defRPr>
                      </a:pPr>
                      <a:r>
                        <a:rPr b="1" sz="2200">
                          <a:solidFill>
                            <a:srgbClr val="FFFFFF"/>
                          </a:solidFill>
                          <a:sym typeface="Helvetica Neue"/>
                        </a:rPr>
                        <a:t>Linear Discriminant Analysis</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159.724735074</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0.705405405405</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Logistic Regression</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154.666463028</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0.809009009009</a:t>
                      </a:r>
                    </a:p>
                  </a:txBody>
                  <a:tcPr marL="50800" marR="50800" marT="50800" marB="50800" anchor="ctr" anchorCtr="0" horzOverflow="overflow"/>
                </a:tc>
              </a:tr>
              <a:tr h="1134895">
                <a:tc>
                  <a:txBody>
                    <a:bodyPr/>
                    <a:lstStyle/>
                    <a:p>
                      <a:pPr defTabSz="914400">
                        <a:defRPr b="0" sz="1800">
                          <a:solidFill>
                            <a:srgbClr val="000000"/>
                          </a:solidFill>
                        </a:defRPr>
                      </a:pPr>
                      <a:r>
                        <a:rPr b="1" sz="2200">
                          <a:solidFill>
                            <a:srgbClr val="FFFFFF"/>
                          </a:solidFill>
                          <a:sym typeface="Helvetica Neue"/>
                        </a:rPr>
                        <a:t>Quadratic Distriminant Analsyis</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184.497697314</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0.999099099099</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Random Forest</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59.9329753989</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0.561261261261</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AdaBoost</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122.773532038</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0.505405405405</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Naive Bayes</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301.438150567</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0.999099099099</a:t>
                      </a:r>
                    </a:p>
                  </a:txBody>
                  <a:tcPr marL="50800" marR="50800" marT="50800" marB="50800" anchor="ctr" anchorCtr="0" horzOverflow="overflow"/>
                </a:tc>
              </a:tr>
            </a:tbl>
          </a:graphicData>
        </a:graphic>
      </p:graphicFrame>
      <p:pic>
        <p:nvPicPr>
          <p:cNvPr id="144" name="Image" descr="Image"/>
          <p:cNvPicPr>
            <a:picLocks noChangeAspect="1"/>
          </p:cNvPicPr>
          <p:nvPr/>
        </p:nvPicPr>
        <p:blipFill>
          <a:blip r:embed="rId2">
            <a:extLst/>
          </a:blip>
          <a:stretch>
            <a:fillRect/>
          </a:stretch>
        </p:blipFill>
        <p:spPr>
          <a:xfrm>
            <a:off x="8679398" y="5779476"/>
            <a:ext cx="4268183" cy="293437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Case 2: Evaluation (contd.)"/>
          <p:cNvSpPr txBox="1"/>
          <p:nvPr>
            <p:ph type="title"/>
          </p:nvPr>
        </p:nvSpPr>
        <p:spPr>
          <a:prstGeom prst="rect">
            <a:avLst/>
          </a:prstGeom>
        </p:spPr>
        <p:txBody>
          <a:bodyPr/>
          <a:lstStyle>
            <a:lvl1pPr defTabSz="508254">
              <a:defRPr sz="6960"/>
            </a:lvl1pPr>
          </a:lstStyle>
          <a:p>
            <a:pPr/>
            <a:r>
              <a:t>Case 2: Evaluation (contd.)</a:t>
            </a:r>
          </a:p>
        </p:txBody>
      </p:sp>
      <p:sp>
        <p:nvSpPr>
          <p:cNvPr id="147" name="Cost (Bad is passed as Good) = Cost(FP) = fp_panalty = $5000…"/>
          <p:cNvSpPr txBox="1"/>
          <p:nvPr>
            <p:ph type="body" sz="half" idx="1"/>
          </p:nvPr>
        </p:nvSpPr>
        <p:spPr>
          <a:xfrm>
            <a:off x="736767" y="1946330"/>
            <a:ext cx="11531266" cy="2934375"/>
          </a:xfrm>
          <a:prstGeom prst="rect">
            <a:avLst/>
          </a:prstGeom>
        </p:spPr>
        <p:txBody>
          <a:bodyPr/>
          <a:lstStyle/>
          <a:p>
            <a:pPr lvl="1" marL="622300" indent="-311150" defTabSz="408940">
              <a:spcBef>
                <a:spcPts val="2900"/>
              </a:spcBef>
              <a:defRPr sz="2240"/>
            </a:pPr>
            <a:r>
              <a:t>Cost (Bad is passed as Good) = Cost(FP) = fp_panalty = $5000</a:t>
            </a:r>
          </a:p>
          <a:p>
            <a:pPr lvl="1" marL="622300" indent="-311150" defTabSz="408940">
              <a:spcBef>
                <a:spcPts val="2900"/>
              </a:spcBef>
              <a:defRPr sz="2240"/>
            </a:pPr>
            <a:r>
              <a:t>Cost (Good is detected as Bad) = Cost(FN) = fn_panalty = $5000 </a:t>
            </a:r>
          </a:p>
          <a:p>
            <a:pPr lvl="1" marL="622300" indent="-311150" defTabSz="408940">
              <a:spcBef>
                <a:spcPts val="2900"/>
              </a:spcBef>
              <a:defRPr sz="2240"/>
            </a:pPr>
            <a:r>
              <a:t>Observation:-</a:t>
            </a:r>
          </a:p>
          <a:p>
            <a:pPr lvl="2" marL="933450" indent="-311150" defTabSz="408940">
              <a:spcBef>
                <a:spcPts val="2900"/>
              </a:spcBef>
              <a:defRPr sz="2240"/>
            </a:pPr>
            <a:r>
              <a:t>Random Forest outperforms other models by a huge mergin (average cost of $212.62 per observation) for a threshold value of 0.44.</a:t>
            </a:r>
          </a:p>
        </p:txBody>
      </p:sp>
      <p:graphicFrame>
        <p:nvGraphicFramePr>
          <p:cNvPr id="148" name="Table"/>
          <p:cNvGraphicFramePr/>
          <p:nvPr/>
        </p:nvGraphicFramePr>
        <p:xfrm>
          <a:off x="65434" y="5236157"/>
          <a:ext cx="8316242" cy="4210469"/>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2767846"/>
                <a:gridCol w="2767846"/>
                <a:gridCol w="2767846"/>
              </a:tblGrid>
              <a:tr h="454343">
                <a:tc>
                  <a:txBody>
                    <a:bodyPr/>
                    <a:lstStyle/>
                    <a:p>
                      <a:pPr defTabSz="914400">
                        <a:defRPr b="0" sz="1800">
                          <a:solidFill>
                            <a:srgbClr val="000000"/>
                          </a:solidFill>
                        </a:defRPr>
                      </a:pPr>
                      <a:r>
                        <a:rPr b="1" sz="2200">
                          <a:solidFill>
                            <a:srgbClr val="FFFFFF"/>
                          </a:solidFill>
                          <a:sym typeface="Helvetica Neue"/>
                        </a:rPr>
                        <a:t>classifier</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EV ($)</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Threshold</a:t>
                      </a:r>
                    </a:p>
                  </a:txBody>
                  <a:tcPr marL="50800" marR="50800" marT="50800" marB="50800" anchor="ctr" anchorCtr="0" horzOverflow="overflow"/>
                </a:tc>
              </a:tr>
              <a:tr h="791995">
                <a:tc>
                  <a:txBody>
                    <a:bodyPr/>
                    <a:lstStyle/>
                    <a:p>
                      <a:pPr defTabSz="914400">
                        <a:defRPr b="0" sz="1800">
                          <a:solidFill>
                            <a:srgbClr val="000000"/>
                          </a:solidFill>
                        </a:defRPr>
                      </a:pPr>
                      <a:r>
                        <a:rPr b="1" sz="2200">
                          <a:solidFill>
                            <a:srgbClr val="FFFFFF"/>
                          </a:solidFill>
                          <a:sym typeface="Helvetica Neue"/>
                        </a:rPr>
                        <a:t>Linear Discriminant Analysis</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1036.52429568</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0.475675675676</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Logistic Regression</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998.800195023</a:t>
                      </a:r>
                    </a:p>
                  </a:txBody>
                  <a:tcPr marL="50800" marR="50800" marT="50800" marB="50800" anchor="ctr" anchorCtr="0" horzOverflow="overflow"/>
                </a:tc>
                <a:tc>
                  <a:txBody>
                    <a:bodyPr/>
                    <a:lstStyle/>
                    <a:p>
                      <a:pPr defTabSz="457200">
                        <a:defRPr sz="1800"/>
                      </a:pPr>
                      <a:r>
                        <a:rPr sz="1400">
                          <a:latin typeface="Courier"/>
                          <a:ea typeface="Courier"/>
                          <a:cs typeface="Courier"/>
                          <a:sym typeface="Courier"/>
                        </a:rPr>
                        <a:t>0.56036036036</a:t>
                      </a:r>
                    </a:p>
                  </a:txBody>
                  <a:tcPr marL="50800" marR="50800" marT="50800" marB="50800" anchor="ctr" anchorCtr="0" horzOverflow="overflow"/>
                </a:tc>
              </a:tr>
              <a:tr h="1134895">
                <a:tc>
                  <a:txBody>
                    <a:bodyPr/>
                    <a:lstStyle/>
                    <a:p>
                      <a:pPr defTabSz="914400">
                        <a:defRPr b="0" sz="1800">
                          <a:solidFill>
                            <a:srgbClr val="000000"/>
                          </a:solidFill>
                        </a:defRPr>
                      </a:pPr>
                      <a:r>
                        <a:rPr b="1" sz="2200">
                          <a:solidFill>
                            <a:srgbClr val="FFFFFF"/>
                          </a:solidFill>
                          <a:sym typeface="Helvetica Neue"/>
                        </a:rPr>
                        <a:t>Quadratic Distriminant Analsyis</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936.191522357</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0.0036036036036</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Random Forest</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212.622477032</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0.444594594595</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AdaBoost</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701.326393947</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0.500900900901</a:t>
                      </a:r>
                    </a:p>
                  </a:txBody>
                  <a:tcPr marL="50800" marR="50800" marT="50800" marB="50800" anchor="ctr" anchorCtr="0" horzOverflow="overflow"/>
                </a:tc>
              </a:tr>
              <a:tr h="454343">
                <a:tc>
                  <a:txBody>
                    <a:bodyPr/>
                    <a:lstStyle/>
                    <a:p>
                      <a:pPr defTabSz="914400">
                        <a:defRPr b="0" sz="1800">
                          <a:solidFill>
                            <a:srgbClr val="000000"/>
                          </a:solidFill>
                        </a:defRPr>
                      </a:pPr>
                      <a:r>
                        <a:rPr b="1" sz="2200">
                          <a:solidFill>
                            <a:srgbClr val="FFFFFF"/>
                          </a:solidFill>
                          <a:sym typeface="Helvetica Neue"/>
                        </a:rPr>
                        <a:t>Naive Bayes</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1190.81011067</a:t>
                      </a:r>
                    </a:p>
                  </a:txBody>
                  <a:tcPr marL="50800" marR="50800" marT="50800" marB="50800" anchor="ctr" anchorCtr="0" horzOverflow="overflow"/>
                </a:tc>
                <a:tc>
                  <a:txBody>
                    <a:bodyPr/>
                    <a:lstStyle/>
                    <a:p>
                      <a:pPr algn="r" defTabSz="457200">
                        <a:defRPr sz="1800"/>
                      </a:pPr>
                      <a:r>
                        <a:rPr sz="1400">
                          <a:latin typeface="Courier"/>
                          <a:ea typeface="Courier"/>
                          <a:cs typeface="Courier"/>
                          <a:sym typeface="Courier"/>
                        </a:rPr>
                        <a:t>0.0018018018018</a:t>
                      </a:r>
                    </a:p>
                  </a:txBody>
                  <a:tcPr marL="50800" marR="50800" marT="50800" marB="50800" anchor="ctr" anchorCtr="0" horzOverflow="overflow"/>
                </a:tc>
              </a:tr>
            </a:tbl>
          </a:graphicData>
        </a:graphic>
      </p:graphicFrame>
      <p:pic>
        <p:nvPicPr>
          <p:cNvPr id="149" name="Image" descr="Image"/>
          <p:cNvPicPr>
            <a:picLocks noChangeAspect="1"/>
          </p:cNvPicPr>
          <p:nvPr/>
        </p:nvPicPr>
        <p:blipFill>
          <a:blip r:embed="rId2">
            <a:extLst/>
          </a:blip>
          <a:stretch>
            <a:fillRect/>
          </a:stretch>
        </p:blipFill>
        <p:spPr>
          <a:xfrm>
            <a:off x="8366509" y="5613409"/>
            <a:ext cx="4546541" cy="31257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