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456BF8F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75" r:id="rId6"/>
    <p:sldId id="269" r:id="rId7"/>
    <p:sldId id="261" r:id="rId8"/>
    <p:sldId id="260" r:id="rId9"/>
    <p:sldId id="262" r:id="rId10"/>
    <p:sldId id="277" r:id="rId11"/>
    <p:sldId id="264" r:id="rId12"/>
    <p:sldId id="266" r:id="rId13"/>
    <p:sldId id="270" r:id="rId14"/>
    <p:sldId id="272" r:id="rId15"/>
    <p:sldId id="273" r:id="rId16"/>
    <p:sldId id="267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64DB5E-FA1E-B7BA-C53F-C6AFFB31CE68}" name="Dong Eon Kim" initials="DK" userId="S::dkim85@fordham.edu::40cd3fb2-62cd-4b28-b059-348d63223704" providerId="AD"/>
  <p188:author id="{39FA44EA-40C5-5549-5FF8-8CBD2130655D}" name="Hayley Demetres" initials="HD" userId="S::hd2@fordham.edu::da32c717-4eb6-43dc-ba78-6f3a1553c0b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79BE6-0E56-B2A2-B335-13EBA232D23A}" v="16" dt="2024-05-07T03:39:48.341"/>
    <p1510:client id="{3E737779-FD4A-78C7-31D9-B61E21496606}" v="149" dt="2024-05-06T19:49:34.195"/>
    <p1510:client id="{6A2AC97A-DB2A-7B70-6156-094D36EF7871}" v="605" dt="2024-05-06T01:30:25.060"/>
    <p1510:client id="{7064A8FC-4D1A-A4F0-BE2C-BDE228C935E7}" v="2007" dt="2024-05-06T04:06:07.341"/>
    <p1510:client id="{93BB9E11-E867-277A-29FD-F6B3A44A6B58}" v="1899" dt="2024-05-06T00:06:37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8/10/relationships/authors" Target="authors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modernComment_102_456BF8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EAA65C-C2AA-49E9-8B48-2808988D4B2D}" authorId="{8364DB5E-FA1E-B7BA-C53F-C6AFFB31CE68}" status="resolved" created="2024-04-29T22:47:14.19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64703989" sldId="258"/>
      <ac:spMk id="3" creationId="{A6CA3F70-CE97-8910-5E36-8A34BAAA7C34}"/>
      <ac:txMk cp="456">
        <ac:context len="473" hash="3433118778"/>
      </ac:txMk>
    </ac:txMkLst>
    <p188:pos x="2955636" y="3902363"/>
    <p188:replyLst>
      <p188:reply id="{7D558902-5672-4673-B6BE-0D64CE1DE375}" authorId="{39FA44EA-40C5-5549-5FF8-8CBD2130655D}" created="2024-05-06T00:16:06.732">
        <p188:txBody>
          <a:bodyPr/>
          <a:lstStyle/>
          <a:p>
            <a:r>
              <a:rPr lang="en-US"/>
              <a:t>updated it </a:t>
            </a:r>
          </a:p>
        </p188:txBody>
      </p188:reply>
    </p188:replyLst>
    <p188:txBody>
      <a:bodyPr/>
      <a:lstStyle/>
      <a:p>
        <a:r>
          <a:rPr lang="en-US"/>
          <a:t>this doesn't seem like it's about gender - maybe we get a different article or use education as a control variable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D2B7F-E712-464E-A3A1-C450214E3CD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F38F3-A561-423F-845A-6DC3344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F38F3-A561-423F-845A-6DC334422E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7490" y="26832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3B20-609A-8615-E897-8E4921646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E3741-5948-ED27-18D1-87A0F20B8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50C6-1B30-77E7-69CB-B74AC760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0363-2E6C-3309-F12F-72BBCA49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D1B88-653C-1441-EAA3-4B074302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A322-615C-B7DC-BDC7-2894F96F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CCDB-A2E3-8B94-6733-B1F076D5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58A9-5CC6-4DCB-E215-3F0BDACD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99B9-A303-7083-EC6E-D6220428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B1B5-BE55-4F31-E6B0-1F1575B3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0483-D84D-77F9-EF92-3954F643C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87DE-6A63-FE5B-B618-C8C58FC4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2D36-0CB6-7994-A644-27DE18D5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EE2AC-DDCC-AE5B-86CB-1AE0EC0D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004B-C35E-28EC-32B4-083A708E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4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53-C766-525A-EB9F-C4BD680A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5E9E-DC81-8671-B92A-5838C5F79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23D9A-374D-3BF9-D87E-59D1F0159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84FD-E131-193D-97F9-4AC44E5F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8583-80AC-21DC-1025-5CA2C151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FE3C7-8157-7C64-0E98-AF418462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76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99F2-E8C2-ABE5-17F3-0F2C2C8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A30B4-55D3-52BC-F3F0-CCCE86B04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4333F-DB27-EE47-66F2-6634CF3FE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DBEBD-A39F-2CDA-7684-FF7B19289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19CAC-E155-561D-F5CC-C1D1A4EC4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ECDD0-C316-B30A-8F7A-A23F89AB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6CCA5-42B2-76AE-33AC-45CDB62C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BC0CF-3C9D-371D-6979-839BF4EE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DB59-9958-B140-CCDC-CAE119B5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0FD8F-D178-8223-9209-4C35B89B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3949-6FD5-3688-97B7-9F6FDC91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F8B2C-8148-EE28-DA9F-DE1B85FC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FF0F1-3F2A-093D-FFCD-74D1A068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95D3E-EB34-DE83-CC08-AEF3BC2C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07E44-50DB-10A5-3053-3FD62162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0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4B86-9630-E309-C9B4-CE517288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C2B1-A9BF-E766-E31C-7C4FEB0A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58520-856B-4FA6-5CEA-C112350B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A35B8-84AE-6237-2709-BBD65CF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3A4C7-4636-5223-380B-46F89DD7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E98B2-4DF3-99E7-9EAD-4B29B64F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8C35-A78B-B6D7-FAA2-D6233D46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AB228-BC97-7348-C8C1-031A7085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0B10-1812-3CF2-D2E6-CDC19EDE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33C05-1E74-9377-B797-5EF6AD2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D65A7-AC24-87C7-6889-BACF4349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07FEA-7E36-2A4B-1BE2-2FE53B2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26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2B74-63B5-53B9-E9CF-D51A0C5E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B3237-04E9-8CC6-0ED8-E47B398BE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EFBD-8351-84A1-57B6-4B05881F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1994-2DE9-2F7B-DEE6-9321B8FF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8648-570F-6546-8BF7-44CB045C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BD224-83A7-6D28-2EC8-349D869F9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4933-3E40-704D-118F-AEB48F2B5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FE7E-47D2-70DA-54D6-CA2DA2CEF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0DC5-F3AC-D043-BF1F-452CB79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DC83-8EBA-EB0C-A95B-D1F0208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9366" y="1857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BBC3F-A94E-C6EF-5AC1-B68F34F2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2C55-E976-3C3E-3CF1-791F444E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4283-3326-C91A-6C8B-09157D64D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87D66-E972-4B51-B9B5-DE4D6E72F2C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224A-65F1-1DC7-22FA-AE25ACFA3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90B2-5171-21B1-0AF9-04400AA95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A6D61-B33D-4E2C-9E99-8C513A9F3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topic/health" TargetMode="External"/><Relationship Id="rId2" Type="http://schemas.openxmlformats.org/officeDocument/2006/relationships/hyperlink" Target="https://genderdata.worldbank.org/indic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msj.21336" TargetMode="External"/><Relationship Id="rId5" Type="http://schemas.openxmlformats.org/officeDocument/2006/relationships/hyperlink" Target="https://www.who.int/news-room/questions-and-answers/item/gender-and-health" TargetMode="External"/><Relationship Id="rId4" Type="http://schemas.openxmlformats.org/officeDocument/2006/relationships/hyperlink" Target="https://doi.org/10.1093/ije/dyh38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456BF8F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Examining Gender Inequality in Global Health: An Empirical Study at the Country &amp; Region Level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Hayley Demetres, Tu Ho, Paul Kim</a:t>
            </a:r>
          </a:p>
          <a:p>
            <a:r>
              <a:rPr lang="en-US">
                <a:latin typeface="Times New Roman"/>
                <a:cs typeface="Times New Roman"/>
              </a:rPr>
              <a:t>Team Ghost Rider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E80B-DFDA-5165-32A7-D53A5C94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ACE88E-009E-9797-A816-2E6E40FA3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56514"/>
              </p:ext>
            </p:extLst>
          </p:nvPr>
        </p:nvGraphicFramePr>
        <p:xfrm>
          <a:off x="387047" y="181429"/>
          <a:ext cx="11237068" cy="55312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78495">
                  <a:extLst>
                    <a:ext uri="{9D8B030D-6E8A-4147-A177-3AD203B41FA5}">
                      <a16:colId xmlns:a16="http://schemas.microsoft.com/office/drawing/2014/main" val="3158910757"/>
                    </a:ext>
                  </a:extLst>
                </a:gridCol>
                <a:gridCol w="4256884">
                  <a:extLst>
                    <a:ext uri="{9D8B030D-6E8A-4147-A177-3AD203B41FA5}">
                      <a16:colId xmlns:a16="http://schemas.microsoft.com/office/drawing/2014/main" val="2650186415"/>
                    </a:ext>
                  </a:extLst>
                </a:gridCol>
                <a:gridCol w="635987">
                  <a:extLst>
                    <a:ext uri="{9D8B030D-6E8A-4147-A177-3AD203B41FA5}">
                      <a16:colId xmlns:a16="http://schemas.microsoft.com/office/drawing/2014/main" val="2915806834"/>
                    </a:ext>
                  </a:extLst>
                </a:gridCol>
                <a:gridCol w="1848605">
                  <a:extLst>
                    <a:ext uri="{9D8B030D-6E8A-4147-A177-3AD203B41FA5}">
                      <a16:colId xmlns:a16="http://schemas.microsoft.com/office/drawing/2014/main" val="3373277173"/>
                    </a:ext>
                  </a:extLst>
                </a:gridCol>
                <a:gridCol w="917097">
                  <a:extLst>
                    <a:ext uri="{9D8B030D-6E8A-4147-A177-3AD203B41FA5}">
                      <a16:colId xmlns:a16="http://schemas.microsoft.com/office/drawing/2014/main" val="1408914065"/>
                    </a:ext>
                  </a:extLst>
                </a:gridCol>
              </a:tblGrid>
              <a:tr h="38495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Table 2: Dependent Variables - Health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39122"/>
                  </a:ext>
                </a:extLst>
              </a:tr>
              <a:tr h="4911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Variable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Scale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Example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86035"/>
                  </a:ext>
                </a:extLst>
              </a:tr>
              <a:tr h="12079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Fertility rate, total (births per woman)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number of children that would be born to a woman if she were to live to the end of her childbearing years and bear children in accordance with age-specific fertility rates of the specified year.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718458"/>
                  </a:ext>
                </a:extLst>
              </a:tr>
              <a:tr h="96901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Incidence of HIV, ages 15-49 (per 1,000 uninfected population ages 15-49) (female &amp; male)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Number of new HIV infections among uninfected populations ages 15-49 expressed per 1,000 uninfected population in the year before the period.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693482"/>
                  </a:ext>
                </a:extLst>
              </a:tr>
              <a:tr h="7300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Life expectancy at birth (years) (female &amp; male)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number of years a newborn infant would live if prevailing patterns of mortality at the time of its birth were to stay the same throughout its life.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61.892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2836"/>
                  </a:ext>
                </a:extLst>
              </a:tr>
              <a:tr h="16858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Mortality from CVD, cancer, diabetes or CRD between exact ages 30 and 70 (%) (female &amp; male)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percent of 30-year-old-people who would die before their 70th birthday from any of cardiovascular disease, cancer, diabetes,  or chronic respiratory disease, assuming that s/he would experience current mortality rates at every age and s/he would not die from any other cause of death (e.g., injuries or HIV/AIDS).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37.8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5596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2B40D0-274D-1CA4-4658-A965D55F624D}"/>
              </a:ext>
            </a:extLst>
          </p:cNvPr>
          <p:cNvSpPr txBox="1"/>
          <p:nvPr/>
        </p:nvSpPr>
        <p:spPr>
          <a:xfrm>
            <a:off x="502834" y="5892859"/>
            <a:ext cx="111880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These variables were selected as the primary health outcomes that could be impacted by gender inequality.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F1E1-C24F-2C8D-0DF1-C1E02F47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F4ED-7C9F-4239-CD8C-C193A232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7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70000"/>
              </a:lnSpc>
            </a:pPr>
            <a:r>
              <a:rPr lang="en-US">
                <a:latin typeface="Times New Roman"/>
                <a:cs typeface="Times New Roman"/>
              </a:rPr>
              <a:t>Source: World Bank Database</a:t>
            </a:r>
            <a:endParaRPr lang="en-US"/>
          </a:p>
          <a:p>
            <a:pPr>
              <a:lnSpc>
                <a:spcPct val="70000"/>
              </a:lnSpc>
            </a:pPr>
            <a:r>
              <a:rPr lang="en-US">
                <a:latin typeface="Times New Roman"/>
                <a:cs typeface="Times New Roman"/>
              </a:rPr>
              <a:t>22</a:t>
            </a:r>
            <a:r>
              <a:rPr lang="en-US">
                <a:latin typeface="Times New Roman"/>
                <a:ea typeface="+mn-lt"/>
                <a:cs typeface="Times New Roman"/>
              </a:rPr>
              <a:t>* total variables</a:t>
            </a:r>
            <a:endParaRPr lang="en-US"/>
          </a:p>
          <a:p>
            <a:pPr lvl="1">
              <a:lnSpc>
                <a:spcPct val="70000"/>
              </a:lnSpc>
            </a:pPr>
            <a:r>
              <a:rPr lang="en-US">
                <a:latin typeface="Times New Roman"/>
                <a:cs typeface="Times New Roman"/>
              </a:rPr>
              <a:t>11 independent variables (4 bifurcated by gender)</a:t>
            </a:r>
          </a:p>
          <a:p>
            <a:pPr lvl="1">
              <a:lnSpc>
                <a:spcPct val="70000"/>
              </a:lnSpc>
            </a:pPr>
            <a:r>
              <a:rPr lang="en-US">
                <a:latin typeface="Times New Roman"/>
                <a:cs typeface="Times New Roman"/>
              </a:rPr>
              <a:t>4 dependent variables (3 bifurcated by gender)</a:t>
            </a:r>
          </a:p>
          <a:p>
            <a:pPr>
              <a:lnSpc>
                <a:spcPct val="70000"/>
              </a:lnSpc>
            </a:pPr>
            <a:r>
              <a:rPr lang="en-US">
                <a:latin typeface="Times New Roman"/>
                <a:cs typeface="Times New Roman"/>
              </a:rPr>
              <a:t>Period: 2007-2019 (13 years)</a:t>
            </a:r>
            <a:endParaRPr lang="en-US"/>
          </a:p>
          <a:p>
            <a:pPr>
              <a:lnSpc>
                <a:spcPct val="70000"/>
              </a:lnSpc>
            </a:pPr>
            <a:r>
              <a:rPr lang="en-US">
                <a:latin typeface="Times New Roman"/>
                <a:cs typeface="Times New Roman"/>
              </a:rPr>
              <a:t>Unique countries: 173</a:t>
            </a:r>
          </a:p>
          <a:p>
            <a:pPr>
              <a:lnSpc>
                <a:spcPct val="70000"/>
              </a:lnSpc>
            </a:pPr>
            <a:r>
              <a:rPr lang="en-US">
                <a:latin typeface="Times New Roman"/>
                <a:cs typeface="Times New Roman"/>
              </a:rPr>
              <a:t>Data size = 1043 rows * 22 variables = 22,946 observations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Variable selection aimed to capture socioeconomic factors where gender inequity is prevalent and how that these factors influence health.</a:t>
            </a: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*Region, School Enrollment Level, &amp; Income Level not in Excel output; calculated in Tableau using SQL.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801C4-1D39-1261-F354-23642F3F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7AA8-9281-158D-12E1-DC22B8B42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173"/>
            <a:ext cx="10515600" cy="1325563"/>
          </a:xfrm>
        </p:spPr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Platforms Used in Study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483CD-9489-8CB6-4A58-B4E6A703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Utilized Python to: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Extract the raw data from our input files, </a:t>
            </a:r>
            <a:endParaRPr lang="en-US">
              <a:solidFill>
                <a:srgbClr val="000000"/>
              </a:solidFill>
              <a:latin typeface="Aptos" panose="020B0004020202020204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Transform the data by pivoting and cleansing it, and </a:t>
            </a:r>
            <a:endParaRPr lang="en-US">
              <a:solidFill>
                <a:srgbClr val="000000"/>
              </a:solidFill>
              <a:latin typeface="Aptos" panose="020B0004020202020204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Writing the normalized and non-normalized output data files to Excel.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The data was further cleaned and organized in Excel</a:t>
            </a:r>
          </a:p>
          <a:p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The cleaned data was imported into Tableau for visualization analysis.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07595-0D3C-D6ED-DE30-E3DC2C7F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8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67A7-F6C9-1101-FD36-FD87EF85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Key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8100-E733-088A-143F-E1ADBB0C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56F74-23B9-204C-6C75-7E027BD77300}"/>
              </a:ext>
            </a:extLst>
          </p:cNvPr>
          <p:cNvSpPr>
            <a:spLocks noGrp="1"/>
          </p:cNvSpPr>
          <p:nvPr/>
        </p:nvSpPr>
        <p:spPr>
          <a:xfrm>
            <a:off x="730306" y="1695559"/>
            <a:ext cx="10731387" cy="43445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>
              <a:latin typeface="Times New Roman"/>
              <a:ea typeface="Calibri"/>
              <a:cs typeface="Times New Roman"/>
            </a:endParaRPr>
          </a:p>
          <a:p>
            <a:r>
              <a:rPr lang="en-US" sz="2600">
                <a:latin typeface="Times New Roman"/>
                <a:ea typeface="Calibri"/>
                <a:cs typeface="Times New Roman"/>
              </a:rPr>
              <a:t>Vaccination rate was positively correlated with longer lives for both genders. </a:t>
            </a:r>
            <a:endParaRPr lang="en-US"/>
          </a:p>
          <a:p>
            <a:r>
              <a:rPr lang="en-US" sz="2600">
                <a:latin typeface="Times New Roman"/>
                <a:ea typeface="Calibri"/>
                <a:cs typeface="Times New Roman"/>
              </a:rPr>
              <a:t>Improving gender parity in primary &amp; secondary school enrollment was correlated with higher life expectancy among both genders.</a:t>
            </a:r>
            <a:endParaRPr lang="en-US"/>
          </a:p>
          <a:p>
            <a:r>
              <a:rPr lang="en-US" sz="2600">
                <a:latin typeface="Times New Roman"/>
                <a:ea typeface="Calibri"/>
                <a:cs typeface="Times New Roman"/>
              </a:rPr>
              <a:t>Low &amp; middle-income countries had higher rates of HIV in females than males, potentially implying negligence in healthcare for women. </a:t>
            </a:r>
            <a:endParaRPr lang="en-US"/>
          </a:p>
          <a:p>
            <a:r>
              <a:rPr lang="en-US" sz="2600">
                <a:latin typeface="Times New Roman"/>
                <a:ea typeface="Calibri"/>
                <a:cs typeface="Times New Roman"/>
              </a:rPr>
              <a:t>Increased female representation in positions of political power haven’t been associated with a reduction of HIV among women.</a:t>
            </a:r>
            <a:endParaRPr lang="en-US"/>
          </a:p>
          <a:p>
            <a:r>
              <a:rPr lang="en-US" sz="2600">
                <a:latin typeface="Times New Roman"/>
                <a:ea typeface="Calibri"/>
                <a:cs typeface="Times New Roman"/>
              </a:rPr>
              <a:t>Higher unemployment rates were correlated with higher mortality rates.</a:t>
            </a:r>
            <a:endParaRPr lang="en-US"/>
          </a:p>
          <a:p>
            <a:endParaRPr lang="en-US"/>
          </a:p>
          <a:p>
            <a:endParaRPr lang="en-US" sz="2600">
              <a:latin typeface="Times New Roman"/>
              <a:ea typeface="Calibri" panose="020F050202020403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3131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15D6-7550-0908-5809-F518BB73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Scope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C4DB-B1A7-7BF5-945F-565BDABC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Scope</a:t>
            </a:r>
          </a:p>
          <a:p>
            <a:pPr lvl="1"/>
            <a:r>
              <a:rPr lang="en-US">
                <a:latin typeface="Times New Roman"/>
                <a:cs typeface="Times New Roman"/>
              </a:rPr>
              <a:t>Time period: 2007-2019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173 countries studied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4 dependent health variables examined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Male &amp; Female only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Limitations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Missing most recent data (2020-2024)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Transgender and non-binary populations are not considered</a:t>
            </a:r>
            <a:endParaRPr lang="en-US"/>
          </a:p>
          <a:p>
            <a:pPr lvl="1"/>
            <a:r>
              <a:rPr lang="en-US">
                <a:latin typeface="Times New Roman"/>
                <a:cs typeface="Times New Roman"/>
              </a:rPr>
              <a:t>Analysis is focused on disparities in health, with limited emphasis on social and economic gender inequality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F3F6-6554-8BA9-26E6-7D3ECA46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61CD-E587-BB97-EB62-93EE6516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Conclusions &amp;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699B-2B24-4053-DBC4-89256A8D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768"/>
            <a:ext cx="10515600" cy="464162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Gender influences nearly all aspects of life, from economic opportunities to access to healthcare.</a:t>
            </a:r>
            <a:endParaRPr lang="en-US" sz="24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Gender disparities in health outcomes are influenced by broader societal inequities, impacting healthcare access and quality of care received.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Public health officials can use the research to tailor policies that combat inequitable health access and improve healthcare quality for all.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Future research, such as examining additional health variables and having more robust gender variables, can lead to further insight.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38A41-D68C-B64E-1B41-E1996366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CB07-2AED-6E49-421B-1E08D5AA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Managerial Implications &amp;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ADE-00D8-4144-6FEC-FDE2C4B5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B704D1-FB7B-7D66-1505-8823B65BEFFC}"/>
              </a:ext>
            </a:extLst>
          </p:cNvPr>
          <p:cNvSpPr>
            <a:spLocks noGrp="1"/>
          </p:cNvSpPr>
          <p:nvPr/>
        </p:nvSpPr>
        <p:spPr>
          <a:xfrm>
            <a:off x="838200" y="18479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Calibri"/>
                <a:cs typeface="Times New Roman"/>
              </a:rPr>
              <a:t>Promote vaccination to help mitigate the risk of negative health outcomes across all individuals regardless of gender.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Calibri"/>
                <a:cs typeface="Times New Roman"/>
              </a:rPr>
              <a:t>Incentivize female enrollment in school as increased gender parity has led to longer life expectancy for both genders.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Calibri"/>
                <a:cs typeface="Times New Roman"/>
              </a:rPr>
              <a:t>Implement health programs that address gender-specific needs for health, especially in low-income countries.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Calibri"/>
                <a:cs typeface="Times New Roman"/>
              </a:rPr>
              <a:t>Promote employment of women across sectors as reduced unemployment leads to improved economic conditions, helping improve health outcomes.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Times New Roman"/>
                <a:ea typeface="Calibri"/>
                <a:cs typeface="Times New Roman"/>
              </a:rPr>
              <a:t>Find methods of alleviating stress and promoting healthier lifestyles for employed individuals</a:t>
            </a:r>
          </a:p>
        </p:txBody>
      </p:sp>
    </p:spTree>
    <p:extLst>
      <p:ext uri="{BB962C8B-B14F-4D97-AF65-F5344CB8AC3E}">
        <p14:creationId xmlns:p14="http://schemas.microsoft.com/office/powerpoint/2010/main" val="108913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631B-F608-AD07-89C8-CC63FA94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3C3-BB2D-5D19-0B87-0EF809FC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600">
                <a:latin typeface="Times New Roman"/>
                <a:ea typeface="+mn-lt"/>
                <a:cs typeface="Times New Roman"/>
                <a:hlinkClick r:id="rId2"/>
              </a:rPr>
              <a:t>https://genderdata.worldbank.org/indicators/</a:t>
            </a:r>
            <a:r>
              <a:rPr lang="en-US" sz="2600">
                <a:latin typeface="Times New Roman"/>
                <a:ea typeface="+mn-lt"/>
                <a:cs typeface="Times New Roman"/>
              </a:rPr>
              <a:t> </a:t>
            </a:r>
            <a:endParaRPr lang="en-US" sz="2600">
              <a:latin typeface="Times New Roman"/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00000"/>
                </a:solidFill>
                <a:latin typeface="Times New Roman"/>
                <a:ea typeface="+mn-lt"/>
                <a:cs typeface="Times New Roman"/>
                <a:hlinkClick r:id="rId3"/>
              </a:rPr>
              <a:t>https://data.worldbank.org/topic/health</a:t>
            </a:r>
            <a:endParaRPr lang="en-US" sz="26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600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Dalstra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JAA, et al. “Socioeconomic differences in the prevalence of common chronic diseases: An overview of eight European countries.” </a:t>
            </a:r>
            <a:r>
              <a:rPr lang="en-US" sz="2600" i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International Journal of Epidemiology</a:t>
            </a:r>
            <a:r>
              <a:rPr lang="en-US" sz="26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vol. 34, no. 2, 28 Feb. 2005, pp. 316–326, </a:t>
            </a:r>
            <a:r>
              <a:rPr lang="en-US" sz="2600">
                <a:latin typeface="Times New Roman"/>
                <a:ea typeface="+mn-lt"/>
                <a:cs typeface="+mn-lt"/>
                <a:hlinkClick r:id="rId4"/>
              </a:rPr>
              <a:t>https://doi.org/10.1093/ije/dyh386</a:t>
            </a:r>
            <a:r>
              <a:rPr lang="en-US" sz="2600">
                <a:latin typeface="Times New Roman"/>
                <a:ea typeface="+mn-lt"/>
                <a:cs typeface="+mn-lt"/>
              </a:rPr>
              <a:t>. </a:t>
            </a:r>
            <a:endParaRPr lang="en-US" sz="2600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World Health Organization. (2021). Gender and health. Retrieved from </a:t>
            </a:r>
            <a:r>
              <a:rPr lang="en-US" sz="2600">
                <a:latin typeface="Times New Roman"/>
                <a:ea typeface="+mn-lt"/>
                <a:cs typeface="+mn-lt"/>
                <a:hlinkClick r:id="rId5"/>
              </a:rPr>
              <a:t>https://www.who.int/news-room/questions-and-answers/item/gender-and-health</a:t>
            </a:r>
            <a:endParaRPr lang="en-US" sz="2600">
              <a:latin typeface="Times New Roman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 sz="2600">
                <a:solidFill>
                  <a:srgbClr val="1C1D1E"/>
                </a:solidFill>
                <a:latin typeface="Times New Roman"/>
                <a:ea typeface="+mn-lt"/>
                <a:cs typeface="+mn-lt"/>
              </a:rPr>
              <a:t>Kent, J.A., Patel, V. and Varela, N.A. (2012), Gender Disparities in Health Care. Mt Sinai J Med, 79: 555-559. </a:t>
            </a:r>
            <a:r>
              <a:rPr lang="en-US" sz="2600">
                <a:latin typeface="Times New Roman"/>
                <a:ea typeface="+mn-lt"/>
                <a:cs typeface="+mn-lt"/>
                <a:hlinkClick r:id="rId6"/>
              </a:rPr>
              <a:t>https://doi.org/10.1002/msj.21336</a:t>
            </a:r>
            <a:endParaRPr lang="en-US" sz="2600">
              <a:latin typeface="Times New Roman"/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>
              <a:latin typeface="Times New Roman"/>
              <a:cs typeface="Times New Roman"/>
            </a:endParaRPr>
          </a:p>
          <a:p>
            <a:pPr>
              <a:buAutoNum type="arabicPeriod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F4F0F-CF2E-11A3-A19B-B0E7C8DE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0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0756-1C15-EEEE-C147-3569570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>
                <a:latin typeface="Times New Roman"/>
                <a:cs typeface="Times New Roman"/>
              </a:rPr>
              <a:t>Examining Gender Inequality in Global Health: An Empirical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F4DF-C630-8019-7B8C-9D97A38C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ABSTRACT</a:t>
            </a:r>
          </a:p>
          <a:p>
            <a:r>
              <a:rPr lang="en-US">
                <a:latin typeface="Times New Roman"/>
                <a:cs typeface="Times New Roman"/>
              </a:rPr>
              <a:t>The research aimed to examine the impact of gender inequality on health outcomes based on quantitative data from the World Bank across 170+ countries from 2007 to 2019.</a:t>
            </a:r>
          </a:p>
          <a:p>
            <a:r>
              <a:rPr lang="en-US">
                <a:latin typeface="Times New Roman"/>
                <a:cs typeface="Times New Roman"/>
              </a:rPr>
              <a:t>Analytics used to illustrate findings and new discovery presented through data visualization were created using Tableau. </a:t>
            </a:r>
          </a:p>
          <a:p>
            <a:r>
              <a:rPr lang="en-US">
                <a:latin typeface="Times New Roman"/>
                <a:cs typeface="Times New Roman"/>
              </a:rPr>
              <a:t>It was anticipated that gender inequality is correlated with inequitable health outcomes for women, suggesting an indirect influence of gender inequality in global health.</a:t>
            </a:r>
          </a:p>
          <a:p>
            <a:r>
              <a:rPr lang="en-US">
                <a:latin typeface="Times New Roman"/>
                <a:cs typeface="Times New Roman"/>
              </a:rPr>
              <a:t>The study demonstrated the importance of gender inequality in global health to support for further research on developing intervention to improve health outcomes across genders.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16827-6008-1BB6-5A68-406569A1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7311-2C2E-3600-1FBE-7C7DB825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Introduction of Gender Inequality and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3F70-CE97-8910-5E36-8A34BAAA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45" y="172403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"Gender has implications for health across the course of every person's life" [World Health Organization, 2021]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Previous studies have shown correlation between gender disparity and health, specifically "in the diagnoses and treatment of health conditions, and as a result measures have been taken to identify these differences." (Kent, 2012).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0D0D0D"/>
                </a:solidFill>
                <a:latin typeface="Times New Roman"/>
                <a:cs typeface="Times New Roman"/>
              </a:rPr>
              <a:t>Research has highlighted systemic inequalities and underscored the need for targeted interventions to address health inequities.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3049-F08A-1F00-3320-53ED1562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039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D7311-2C2E-3600-1FBE-7C7DB825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47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Introduction of Gender Inequality and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3049-F08A-1F00-3320-53ED1562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36F69-A5A7-80CC-9A82-A03D2F9D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Gender disparity in health has been a critical issue with far-reaching consequences due to the impact on individuals, communities, and societies at large.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>
              <a:buFont typeface="Arial,Sans-Serif" panose="020B0604020202020204" pitchFamily="34" charset="0"/>
            </a:pPr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Understanding impact of gender inequality can:</a:t>
            </a:r>
            <a:endParaRPr lang="en-US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Help inform decision-making and shaping policies aimed alleviating discrimination in healthcare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800">
                <a:solidFill>
                  <a:srgbClr val="0D0D0D"/>
                </a:solidFill>
                <a:latin typeface="Times New Roman"/>
                <a:cs typeface="Times New Roman"/>
              </a:rPr>
              <a:t>Improve the quality and responsiveness of healthcare services, leading to better health outcomes for all individuals</a:t>
            </a:r>
            <a:endParaRPr lang="en-US" sz="2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2C99-F1D9-F524-9EF5-28BB89B5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28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/>
                <a:cs typeface="Times New Roman"/>
              </a:rPr>
              <a:t>Research Question &amp;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9893-23A1-658A-381F-6AA21B03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51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Is there an association between gender inequity and adverse health outcomes for women?</a:t>
            </a:r>
          </a:p>
          <a:p>
            <a:r>
              <a:rPr lang="en-US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Gender roles and norms have varied throughout history but remain a fundamental socioeconomic issue.</a:t>
            </a:r>
          </a:p>
          <a:p>
            <a:r>
              <a:rPr lang="en-US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Identifying the relationship between gender inequity and poor health can help guide the development and implementation of policies aimed at addressing the root causes of health disparities.</a:t>
            </a:r>
            <a:endParaRPr lang="en-US">
              <a:solidFill>
                <a:srgbClr val="0D0D0D"/>
              </a:solidFill>
              <a:latin typeface="Times New Roman"/>
              <a:ea typeface="+mn-lt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1DCFA-2A30-D4C7-597A-B15FADA2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495795-152A-AEC1-857A-92CAD8BE9ED8}"/>
              </a:ext>
            </a:extLst>
          </p:cNvPr>
          <p:cNvSpPr txBox="1">
            <a:spLocks/>
          </p:cNvSpPr>
          <p:nvPr/>
        </p:nvSpPr>
        <p:spPr>
          <a:xfrm>
            <a:off x="838200" y="327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>
                <a:latin typeface="Times New Roman"/>
                <a:cs typeface="Times New Roman"/>
              </a:rPr>
              <a:t>Examining Gender Inequality in Global Health: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178357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B751-F72D-3867-10D3-AD448ECE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Overall Rationale</a:t>
            </a:r>
            <a:endParaRPr lang="en-US" sz="18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E647-5D5D-2F5A-51BC-139A6C19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Gender inequality persists across various domains: education, economic opportunities, personal safety, etc.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Negative socioeconomic outcomes can lead to dire health consequences, particularly for those in marginalized communities.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This cycle further perpetuates gender inequality and poor health.</a:t>
            </a:r>
            <a:endParaRPr lang="en-US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/>
                <a:ea typeface="+mn-lt"/>
                <a:cs typeface="+mn-lt"/>
              </a:rPr>
              <a:t>Study aimed to investigate association between gender inequality and health to enhance public health interventions and guide future research</a:t>
            </a:r>
            <a:endParaRPr lang="en-US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>
              <a:solidFill>
                <a:srgbClr val="0D0D0D"/>
              </a:solidFill>
              <a:latin typeface="Times New Roman"/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788B-F02C-817F-BE0A-742D1705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4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A22-4645-E4E8-249A-897A4AD2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5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>
                <a:latin typeface="Times New Roman"/>
                <a:cs typeface="Times New Roman"/>
              </a:rPr>
              <a:t>Key Research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75E8-06C4-9404-BDB5-8B7024FA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027"/>
            <a:ext cx="10515600" cy="45791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solidFill>
                  <a:srgbClr val="000000"/>
                </a:solidFill>
                <a:latin typeface="Times New Roman"/>
                <a:cs typeface="Calibri"/>
              </a:rPr>
              <a:t>There is a positive correlation between immunization rate and life expectancy among males and females in low-income countries. </a:t>
            </a:r>
          </a:p>
          <a:p>
            <a:r>
              <a:rPr lang="en-US" sz="2600">
                <a:solidFill>
                  <a:srgbClr val="000000"/>
                </a:solidFill>
                <a:latin typeface="Times New Roman"/>
                <a:cs typeface="Calibri"/>
              </a:rPr>
              <a:t>There is a positive correlation between </a:t>
            </a:r>
            <a:r>
              <a:rPr lang="en-US" sz="2600" b="0" i="0" u="none" strike="noStrike">
                <a:solidFill>
                  <a:srgbClr val="000000"/>
                </a:solidFill>
                <a:effectLst/>
                <a:latin typeface="Times New Roman"/>
                <a:cs typeface="Calibri"/>
              </a:rPr>
              <a:t>gender </a:t>
            </a:r>
            <a:r>
              <a:rPr lang="en-US" sz="2600">
                <a:solidFill>
                  <a:srgbClr val="000000"/>
                </a:solidFill>
                <a:latin typeface="Times New Roman"/>
                <a:cs typeface="Calibri"/>
              </a:rPr>
              <a:t>parity in school enrollment and life expectancy among males and females in low-income countries. </a:t>
            </a:r>
          </a:p>
          <a:p>
            <a:r>
              <a:rPr lang="en-US" sz="2600">
                <a:solidFill>
                  <a:srgbClr val="000000"/>
                </a:solidFill>
                <a:latin typeface="Times New Roman"/>
                <a:cs typeface="Calibri"/>
              </a:rPr>
              <a:t>There is an association between a country’s income level &amp; </a:t>
            </a:r>
            <a:r>
              <a:rPr lang="en-US" sz="2600" b="0" i="0" u="none" strike="noStrike">
                <a:solidFill>
                  <a:srgbClr val="000000"/>
                </a:solidFill>
                <a:effectLst/>
                <a:latin typeface="Times New Roman"/>
                <a:cs typeface="Calibri"/>
              </a:rPr>
              <a:t>the </a:t>
            </a:r>
            <a:r>
              <a:rPr lang="en-US" sz="2600">
                <a:solidFill>
                  <a:srgbClr val="000000"/>
                </a:solidFill>
                <a:latin typeface="Times New Roman"/>
                <a:cs typeface="Calibri"/>
              </a:rPr>
              <a:t>incidence </a:t>
            </a:r>
            <a:r>
              <a:rPr lang="en-US" sz="2600" b="0" i="0" u="none" strike="noStrike">
                <a:solidFill>
                  <a:srgbClr val="000000"/>
                </a:solidFill>
                <a:effectLst/>
                <a:latin typeface="Times New Roman"/>
                <a:cs typeface="Calibri"/>
              </a:rPr>
              <a:t>of </a:t>
            </a:r>
            <a:r>
              <a:rPr lang="en-US" sz="2600">
                <a:solidFill>
                  <a:srgbClr val="000000"/>
                </a:solidFill>
                <a:latin typeface="Times New Roman"/>
                <a:cs typeface="Calibri"/>
              </a:rPr>
              <a:t>HIV among males and females. </a:t>
            </a:r>
            <a:endParaRPr lang="en-US" sz="2600">
              <a:latin typeface="Times New Roman"/>
              <a:cs typeface="Calibri"/>
            </a:endParaRPr>
          </a:p>
          <a:p>
            <a:r>
              <a:rPr lang="en-US" sz="2600">
                <a:latin typeface="Times New Roman"/>
                <a:cs typeface="Calibri"/>
              </a:rPr>
              <a:t>There is a negative correlation between proportion of seat held by women in government positions and incidence of HIV among females. </a:t>
            </a:r>
          </a:p>
          <a:p>
            <a:r>
              <a:rPr lang="en-US" sz="2600">
                <a:latin typeface="Times New Roman"/>
                <a:cs typeface="Calibri"/>
              </a:rPr>
              <a:t>There is a positive correlation between unemployment and high mortality from CVD, cancer, diabetes or CRD among males and females in low-income countries. </a:t>
            </a:r>
            <a:endParaRPr lang="en-US" sz="2600">
              <a:latin typeface="Times New Roman"/>
            </a:endParaRPr>
          </a:p>
          <a:p>
            <a:endParaRPr lang="en-US" sz="26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F8D95-935E-B4EA-BAD3-790EDDAB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0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0CD55-BDC3-91D9-AEB6-A832B175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FBA016B-61BC-4415-E5D1-4B1D0C3F8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65858"/>
              </p:ext>
            </p:extLst>
          </p:nvPr>
        </p:nvGraphicFramePr>
        <p:xfrm>
          <a:off x="628952" y="556380"/>
          <a:ext cx="10569577" cy="55721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52420">
                  <a:extLst>
                    <a:ext uri="{9D8B030D-6E8A-4147-A177-3AD203B41FA5}">
                      <a16:colId xmlns:a16="http://schemas.microsoft.com/office/drawing/2014/main" val="503460786"/>
                    </a:ext>
                  </a:extLst>
                </a:gridCol>
                <a:gridCol w="3160512">
                  <a:extLst>
                    <a:ext uri="{9D8B030D-6E8A-4147-A177-3AD203B41FA5}">
                      <a16:colId xmlns:a16="http://schemas.microsoft.com/office/drawing/2014/main" val="1653496334"/>
                    </a:ext>
                  </a:extLst>
                </a:gridCol>
                <a:gridCol w="880797">
                  <a:extLst>
                    <a:ext uri="{9D8B030D-6E8A-4147-A177-3AD203B41FA5}">
                      <a16:colId xmlns:a16="http://schemas.microsoft.com/office/drawing/2014/main" val="3268535706"/>
                    </a:ext>
                  </a:extLst>
                </a:gridCol>
                <a:gridCol w="2314254">
                  <a:extLst>
                    <a:ext uri="{9D8B030D-6E8A-4147-A177-3AD203B41FA5}">
                      <a16:colId xmlns:a16="http://schemas.microsoft.com/office/drawing/2014/main" val="3900717514"/>
                    </a:ext>
                  </a:extLst>
                </a:gridCol>
                <a:gridCol w="880797">
                  <a:extLst>
                    <a:ext uri="{9D8B030D-6E8A-4147-A177-3AD203B41FA5}">
                      <a16:colId xmlns:a16="http://schemas.microsoft.com/office/drawing/2014/main" val="1974088841"/>
                    </a:ext>
                  </a:extLst>
                </a:gridCol>
                <a:gridCol w="880797">
                  <a:extLst>
                    <a:ext uri="{9D8B030D-6E8A-4147-A177-3AD203B41FA5}">
                      <a16:colId xmlns:a16="http://schemas.microsoft.com/office/drawing/2014/main" val="1656982318"/>
                    </a:ext>
                  </a:extLst>
                </a:gridCol>
              </a:tblGrid>
              <a:tr h="266700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Table 1: Independent Variables – Gender (1 of 2)</a:t>
                      </a:r>
                      <a:endParaRPr lang="en-US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140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Variable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Scale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Example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Control?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6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Country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Name of Country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Nominal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Text/String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Afganistan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458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Region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Indicates Region of Country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Nominal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Text/String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Asia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0917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Interval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42319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GDP per capita PPP (current international 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This indicator provides per capita values for gross domestic product (GDP) expressed in current international dollars converted by purchasing power parity (PPP) conversion factor.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Nominal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1575.31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78657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Population (female &amp; male)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Based on the de facto definition of population, which counts all female and all male residents regardless of legal status or citizenship.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Nominal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13557331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275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School enrollment, primary and secondary (gross), gender parity index (GPI)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ratio of girls to boys enrolled at primary and secondary levels in public and private schools.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0.60961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75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Proportion of seats held by women in national parliaments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percentage of parliamentary seats in a single or lower chamber held by women.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27.30923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09686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Self-employed, (% of employment) (modeled ILO estimate) (female &amp; male)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Those workers who, working on their own account or with one or a few partners or in cooperative, hold the type of jobs defined as a "self-employment jobs."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98.16897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88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687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59A77-002F-585E-B0E5-B06F5C0E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F1AADC9-2732-2568-F299-82280E254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39760"/>
              </p:ext>
            </p:extLst>
          </p:nvPr>
        </p:nvGraphicFramePr>
        <p:xfrm>
          <a:off x="677333" y="556381"/>
          <a:ext cx="10731718" cy="4872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9894">
                  <a:extLst>
                    <a:ext uri="{9D8B030D-6E8A-4147-A177-3AD203B41FA5}">
                      <a16:colId xmlns:a16="http://schemas.microsoft.com/office/drawing/2014/main" val="869439558"/>
                    </a:ext>
                  </a:extLst>
                </a:gridCol>
                <a:gridCol w="3144369">
                  <a:extLst>
                    <a:ext uri="{9D8B030D-6E8A-4147-A177-3AD203B41FA5}">
                      <a16:colId xmlns:a16="http://schemas.microsoft.com/office/drawing/2014/main" val="1260717741"/>
                    </a:ext>
                  </a:extLst>
                </a:gridCol>
                <a:gridCol w="876299">
                  <a:extLst>
                    <a:ext uri="{9D8B030D-6E8A-4147-A177-3AD203B41FA5}">
                      <a16:colId xmlns:a16="http://schemas.microsoft.com/office/drawing/2014/main" val="228782896"/>
                    </a:ext>
                  </a:extLst>
                </a:gridCol>
                <a:gridCol w="2302434">
                  <a:extLst>
                    <a:ext uri="{9D8B030D-6E8A-4147-A177-3AD203B41FA5}">
                      <a16:colId xmlns:a16="http://schemas.microsoft.com/office/drawing/2014/main" val="4194083123"/>
                    </a:ext>
                  </a:extLst>
                </a:gridCol>
                <a:gridCol w="1011504">
                  <a:extLst>
                    <a:ext uri="{9D8B030D-6E8A-4147-A177-3AD203B41FA5}">
                      <a16:colId xmlns:a16="http://schemas.microsoft.com/office/drawing/2014/main" val="4014878809"/>
                    </a:ext>
                  </a:extLst>
                </a:gridCol>
                <a:gridCol w="957218">
                  <a:extLst>
                    <a:ext uri="{9D8B030D-6E8A-4147-A177-3AD203B41FA5}">
                      <a16:colId xmlns:a16="http://schemas.microsoft.com/office/drawing/2014/main" val="2478962564"/>
                    </a:ext>
                  </a:extLst>
                </a:gridCol>
              </a:tblGrid>
              <a:tr h="334309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Table 1: Independent Variables – Gender  (2 of 2)</a:t>
                      </a:r>
                      <a:endParaRPr lang="en-US">
                        <a:latin typeface="Times New Roman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43057"/>
                  </a:ext>
                </a:extLst>
              </a:tr>
              <a:tr h="2325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Variable 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Definition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Scale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Example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Times New Roman"/>
                        </a:rPr>
                        <a:t>Control?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872332"/>
                  </a:ext>
                </a:extLst>
              </a:tr>
              <a:tr h="683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Unemployment (% of labor force) (modeled ILO estimate) (female &amp; male)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share of the labor force that is without work but available for and seeking employment.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141022"/>
                  </a:ext>
                </a:extLst>
              </a:tr>
              <a:tr h="13808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Immunization, measles (% of children ages 12-23 months)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Child immunization, measles, measures the percentage of children ages 12-23 months who received the measles vaccination before 12 months or at any time before the survey.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657211"/>
                  </a:ext>
                </a:extLst>
              </a:tr>
              <a:tr h="683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Access to anti-retroviral drugs (female &amp; male)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The percentage of adults living with HIV who are receiving antiretroviral therapy.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19050" marB="1905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80390"/>
                  </a:ext>
                </a:extLst>
              </a:tr>
              <a:tr h="4505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Income Level ($)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Income level of low, middle, high based on UN data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Ratio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Numeric (Floating-point number)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Low Income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2504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2D8D7AB-10C8-3A09-DE5A-03098B7E8A26}"/>
              </a:ext>
            </a:extLst>
          </p:cNvPr>
          <p:cNvSpPr txBox="1"/>
          <p:nvPr/>
        </p:nvSpPr>
        <p:spPr>
          <a:xfrm>
            <a:off x="849512" y="5643319"/>
            <a:ext cx="103867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These variables were identified as features that can help quantify socioeconomic gender inequality.</a:t>
            </a:r>
          </a:p>
        </p:txBody>
      </p:sp>
    </p:spTree>
    <p:extLst>
      <p:ext uri="{BB962C8B-B14F-4D97-AF65-F5344CB8AC3E}">
        <p14:creationId xmlns:p14="http://schemas.microsoft.com/office/powerpoint/2010/main" val="285343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Examining Gender Inequality in Global Health: An Empirical Study at the Country &amp; Region Level</vt:lpstr>
      <vt:lpstr>Examining Gender Inequality in Global Health: An Empirical Study</vt:lpstr>
      <vt:lpstr>Introduction of Gender Inequality and Health</vt:lpstr>
      <vt:lpstr>Introduction of Gender Inequality and Health</vt:lpstr>
      <vt:lpstr>Research Question &amp; Rationale</vt:lpstr>
      <vt:lpstr>Overall Rationale</vt:lpstr>
      <vt:lpstr>Key Research Hypotheses</vt:lpstr>
      <vt:lpstr>PowerPoint Presentation</vt:lpstr>
      <vt:lpstr>PowerPoint Presentation</vt:lpstr>
      <vt:lpstr>PowerPoint Presentation</vt:lpstr>
      <vt:lpstr>Data Description</vt:lpstr>
      <vt:lpstr>Platforms Used in Study </vt:lpstr>
      <vt:lpstr>Key Results</vt:lpstr>
      <vt:lpstr>Scope &amp; Limitations</vt:lpstr>
      <vt:lpstr>Conclusions &amp; Future Research</vt:lpstr>
      <vt:lpstr>Managerial Implications &amp; 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2024-02-27T00:34:18Z</dcterms:created>
  <dcterms:modified xsi:type="dcterms:W3CDTF">2024-05-07T03:42:48Z</dcterms:modified>
</cp:coreProperties>
</file>