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4" r:id="rId5"/>
  </p:sldMasterIdLst>
  <p:notesMasterIdLst>
    <p:notesMasterId r:id="rId28"/>
  </p:notesMasterIdLst>
  <p:handoutMasterIdLst>
    <p:handoutMasterId r:id="rId29"/>
  </p:handoutMasterIdLst>
  <p:sldIdLst>
    <p:sldId id="256" r:id="rId6"/>
    <p:sldId id="353" r:id="rId7"/>
    <p:sldId id="262" r:id="rId8"/>
    <p:sldId id="2439" r:id="rId9"/>
    <p:sldId id="2449" r:id="rId10"/>
    <p:sldId id="2450" r:id="rId11"/>
    <p:sldId id="268" r:id="rId12"/>
    <p:sldId id="2451" r:id="rId13"/>
    <p:sldId id="372" r:id="rId14"/>
    <p:sldId id="2465" r:id="rId15"/>
    <p:sldId id="2466" r:id="rId16"/>
    <p:sldId id="2462" r:id="rId17"/>
    <p:sldId id="2467" r:id="rId18"/>
    <p:sldId id="2464" r:id="rId19"/>
    <p:sldId id="2445" r:id="rId20"/>
    <p:sldId id="2454" r:id="rId21"/>
    <p:sldId id="2457" r:id="rId22"/>
    <p:sldId id="2459" r:id="rId23"/>
    <p:sldId id="2458" r:id="rId24"/>
    <p:sldId id="2461" r:id="rId25"/>
    <p:sldId id="2460" r:id="rId26"/>
    <p:sldId id="24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170C65-057A-D469-F76A-D52754DFB31E}" name="Tu N Ho" initials="TH" userId="S::tnh1@fordham.edu::1c8963c6-4798-4a9f-91e5-0a13cbf49b7b" providerId="AD"/>
  <p188:author id="{F45915A0-83E3-C95A-BFB2-DCA364E8E2A6}" name="Cam Tu Ho" initials="CTH" userId="524ad1aa5f62ccd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094"/>
    <a:srgbClr val="73CFAE"/>
    <a:srgbClr val="FAFA33"/>
    <a:srgbClr val="74FB4F"/>
    <a:srgbClr val="FFFF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4" autoAdjust="0"/>
    <p:restoredTop sz="94584" autoAdjust="0"/>
  </p:normalViewPr>
  <p:slideViewPr>
    <p:cSldViewPr snapToGrid="0" showGuides="1">
      <p:cViewPr varScale="1">
        <p:scale>
          <a:sx n="87" d="100"/>
          <a:sy n="87" d="100"/>
        </p:scale>
        <p:origin x="228" y="60"/>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 Tu Ho" userId="524ad1aa5f62ccde" providerId="LiveId" clId="{DF34A00B-59BD-45D4-AC06-C58BD026F91F}"/>
    <pc:docChg chg="undo custSel addSld delSld modSld sldOrd">
      <pc:chgData name="Cam Tu Ho" userId="524ad1aa5f62ccde" providerId="LiveId" clId="{DF34A00B-59BD-45D4-AC06-C58BD026F91F}" dt="2024-05-03T03:58:40.692" v="1231" actId="47"/>
      <pc:docMkLst>
        <pc:docMk/>
      </pc:docMkLst>
      <pc:sldChg chg="modSp mod">
        <pc:chgData name="Cam Tu Ho" userId="524ad1aa5f62ccde" providerId="LiveId" clId="{DF34A00B-59BD-45D4-AC06-C58BD026F91F}" dt="2024-05-03T03:34:38.004" v="2" actId="2711"/>
        <pc:sldMkLst>
          <pc:docMk/>
          <pc:sldMk cId="517853255" sldId="256"/>
        </pc:sldMkLst>
        <pc:spChg chg="mod">
          <ac:chgData name="Cam Tu Ho" userId="524ad1aa5f62ccde" providerId="LiveId" clId="{DF34A00B-59BD-45D4-AC06-C58BD026F91F}" dt="2024-05-03T03:34:38.004" v="2" actId="2711"/>
          <ac:spMkLst>
            <pc:docMk/>
            <pc:sldMk cId="517853255" sldId="256"/>
            <ac:spMk id="4" creationId="{BD19851F-4305-4854-B51C-49F1E47FE452}"/>
          </ac:spMkLst>
        </pc:spChg>
        <pc:spChg chg="mod">
          <ac:chgData name="Cam Tu Ho" userId="524ad1aa5f62ccde" providerId="LiveId" clId="{DF34A00B-59BD-45D4-AC06-C58BD026F91F}" dt="2024-05-03T01:42:57.447" v="1" actId="20577"/>
          <ac:spMkLst>
            <pc:docMk/>
            <pc:sldMk cId="517853255" sldId="256"/>
            <ac:spMk id="5" creationId="{6D5A4593-F996-4719-B2D0-0417A273F3CA}"/>
          </ac:spMkLst>
        </pc:spChg>
      </pc:sldChg>
      <pc:sldChg chg="modSp mod">
        <pc:chgData name="Cam Tu Ho" userId="524ad1aa5f62ccde" providerId="LiveId" clId="{DF34A00B-59BD-45D4-AC06-C58BD026F91F}" dt="2024-05-03T03:35:06.092" v="3" actId="2711"/>
        <pc:sldMkLst>
          <pc:docMk/>
          <pc:sldMk cId="562941178" sldId="353"/>
        </pc:sldMkLst>
        <pc:spChg chg="mod">
          <ac:chgData name="Cam Tu Ho" userId="524ad1aa5f62ccde" providerId="LiveId" clId="{DF34A00B-59BD-45D4-AC06-C58BD026F91F}" dt="2024-05-03T03:35:06.092" v="3" actId="2711"/>
          <ac:spMkLst>
            <pc:docMk/>
            <pc:sldMk cId="562941178" sldId="353"/>
            <ac:spMk id="8" creationId="{00000000-0000-0000-0000-000000000000}"/>
          </ac:spMkLst>
        </pc:spChg>
      </pc:sldChg>
      <pc:sldChg chg="modSp mod">
        <pc:chgData name="Cam Tu Ho" userId="524ad1aa5f62ccde" providerId="LiveId" clId="{DF34A00B-59BD-45D4-AC06-C58BD026F91F}" dt="2024-05-03T03:39:13.965" v="113" actId="255"/>
        <pc:sldMkLst>
          <pc:docMk/>
          <pc:sldMk cId="1188362029" sldId="2439"/>
        </pc:sldMkLst>
        <pc:spChg chg="mod">
          <ac:chgData name="Cam Tu Ho" userId="524ad1aa5f62ccde" providerId="LiveId" clId="{DF34A00B-59BD-45D4-AC06-C58BD026F91F}" dt="2024-05-03T03:39:13.965" v="113" actId="255"/>
          <ac:spMkLst>
            <pc:docMk/>
            <pc:sldMk cId="1188362029" sldId="2439"/>
            <ac:spMk id="5" creationId="{56D0F54D-A602-4D35-8BE1-6B9BE8078989}"/>
          </ac:spMkLst>
        </pc:spChg>
      </pc:sldChg>
      <pc:sldChg chg="addSp delSp modSp add del mod ord modClrScheme chgLayout">
        <pc:chgData name="Cam Tu Ho" userId="524ad1aa5f62ccde" providerId="LiveId" clId="{DF34A00B-59BD-45D4-AC06-C58BD026F91F}" dt="2024-05-03T03:58:40.692" v="1231" actId="47"/>
        <pc:sldMkLst>
          <pc:docMk/>
          <pc:sldMk cId="2218529472" sldId="2468"/>
        </pc:sldMkLst>
        <pc:spChg chg="mod ord">
          <ac:chgData name="Cam Tu Ho" userId="524ad1aa5f62ccde" providerId="LiveId" clId="{DF34A00B-59BD-45D4-AC06-C58BD026F91F}" dt="2024-05-03T03:48:27.346" v="126" actId="26606"/>
          <ac:spMkLst>
            <pc:docMk/>
            <pc:sldMk cId="2218529472" sldId="2468"/>
            <ac:spMk id="4" creationId="{AB7D4714-D234-8CAF-4EDD-1AB730D3D545}"/>
          </ac:spMkLst>
        </pc:spChg>
        <pc:spChg chg="add del mod ord">
          <ac:chgData name="Cam Tu Ho" userId="524ad1aa5f62ccde" providerId="LiveId" clId="{DF34A00B-59BD-45D4-AC06-C58BD026F91F}" dt="2024-05-03T03:48:27.346" v="126" actId="26606"/>
          <ac:spMkLst>
            <pc:docMk/>
            <pc:sldMk cId="2218529472" sldId="2468"/>
            <ac:spMk id="5" creationId="{B94AA226-018A-760F-0483-9CC4AA08394B}"/>
          </ac:spMkLst>
        </pc:spChg>
        <pc:spChg chg="add del mod ord">
          <ac:chgData name="Cam Tu Ho" userId="524ad1aa5f62ccde" providerId="LiveId" clId="{DF34A00B-59BD-45D4-AC06-C58BD026F91F}" dt="2024-05-03T03:48:27.346" v="126" actId="26606"/>
          <ac:spMkLst>
            <pc:docMk/>
            <pc:sldMk cId="2218529472" sldId="2468"/>
            <ac:spMk id="6" creationId="{6DDD8089-E2D5-CEED-C260-37EA33DE6F00}"/>
          </ac:spMkLst>
        </pc:spChg>
        <pc:spChg chg="mod ord">
          <ac:chgData name="Cam Tu Ho" userId="524ad1aa5f62ccde" providerId="LiveId" clId="{DF34A00B-59BD-45D4-AC06-C58BD026F91F}" dt="2024-05-03T03:54:11.659" v="872" actId="1076"/>
          <ac:spMkLst>
            <pc:docMk/>
            <pc:sldMk cId="2218529472" sldId="2468"/>
            <ac:spMk id="14" creationId="{F42FED63-32B1-203F-4CCC-625381AD5549}"/>
          </ac:spMkLst>
        </pc:spChg>
        <pc:spChg chg="mod ord">
          <ac:chgData name="Cam Tu Ho" userId="524ad1aa5f62ccde" providerId="LiveId" clId="{DF34A00B-59BD-45D4-AC06-C58BD026F91F}" dt="2024-05-03T03:54:01.531" v="871" actId="20577"/>
          <ac:spMkLst>
            <pc:docMk/>
            <pc:sldMk cId="2218529472" sldId="2468"/>
            <ac:spMk id="31" creationId="{014F8ABF-EDF3-D5E0-6846-146B34EBF696}"/>
          </ac:spMkLst>
        </pc:spChg>
        <pc:graphicFrameChg chg="del mod">
          <ac:chgData name="Cam Tu Ho" userId="524ad1aa5f62ccde" providerId="LiveId" clId="{DF34A00B-59BD-45D4-AC06-C58BD026F91F}" dt="2024-05-03T03:47:50.879" v="122" actId="478"/>
          <ac:graphicFrameMkLst>
            <pc:docMk/>
            <pc:sldMk cId="2218529472" sldId="2468"/>
            <ac:graphicFrameMk id="9" creationId="{5F9E1D7A-844C-24B1-8EC5-89AC0C8FDD21}"/>
          </ac:graphicFrameMkLst>
        </pc:graphicFrameChg>
        <pc:picChg chg="add mod">
          <ac:chgData name="Cam Tu Ho" userId="524ad1aa5f62ccde" providerId="LiveId" clId="{DF34A00B-59BD-45D4-AC06-C58BD026F91F}" dt="2024-05-03T03:49:49.478" v="215" actId="1076"/>
          <ac:picMkLst>
            <pc:docMk/>
            <pc:sldMk cId="2218529472" sldId="2468"/>
            <ac:picMk id="3" creationId="{4120C01F-2F03-5C85-7879-268E9EE655CB}"/>
          </ac:picMkLst>
        </pc:picChg>
      </pc:sldChg>
      <pc:sldChg chg="addSp delSp modSp add del mod">
        <pc:chgData name="Cam Tu Ho" userId="524ad1aa5f62ccde" providerId="LiveId" clId="{DF34A00B-59BD-45D4-AC06-C58BD026F91F}" dt="2024-05-03T03:58:40.692" v="1231" actId="47"/>
        <pc:sldMkLst>
          <pc:docMk/>
          <pc:sldMk cId="1608725023" sldId="2469"/>
        </pc:sldMkLst>
        <pc:spChg chg="mod">
          <ac:chgData name="Cam Tu Ho" userId="524ad1aa5f62ccde" providerId="LiveId" clId="{DF34A00B-59BD-45D4-AC06-C58BD026F91F}" dt="2024-05-03T03:55:30.312" v="881" actId="20577"/>
          <ac:spMkLst>
            <pc:docMk/>
            <pc:sldMk cId="1608725023" sldId="2469"/>
            <ac:spMk id="14" creationId="{F42FED63-32B1-203F-4CCC-625381AD5549}"/>
          </ac:spMkLst>
        </pc:spChg>
        <pc:spChg chg="mod">
          <ac:chgData name="Cam Tu Ho" userId="524ad1aa5f62ccde" providerId="LiveId" clId="{DF34A00B-59BD-45D4-AC06-C58BD026F91F}" dt="2024-05-03T03:57:18.797" v="1112" actId="20577"/>
          <ac:spMkLst>
            <pc:docMk/>
            <pc:sldMk cId="1608725023" sldId="2469"/>
            <ac:spMk id="31" creationId="{014F8ABF-EDF3-D5E0-6846-146B34EBF696}"/>
          </ac:spMkLst>
        </pc:spChg>
        <pc:picChg chg="del">
          <ac:chgData name="Cam Tu Ho" userId="524ad1aa5f62ccde" providerId="LiveId" clId="{DF34A00B-59BD-45D4-AC06-C58BD026F91F}" dt="2024-05-03T03:55:33.930" v="882" actId="478"/>
          <ac:picMkLst>
            <pc:docMk/>
            <pc:sldMk cId="1608725023" sldId="2469"/>
            <ac:picMk id="3" creationId="{4120C01F-2F03-5C85-7879-268E9EE655CB}"/>
          </ac:picMkLst>
        </pc:picChg>
        <pc:picChg chg="add mod">
          <ac:chgData name="Cam Tu Ho" userId="524ad1aa5f62ccde" providerId="LiveId" clId="{DF34A00B-59BD-45D4-AC06-C58BD026F91F}" dt="2024-05-03T03:55:58.085" v="887" actId="14100"/>
          <ac:picMkLst>
            <pc:docMk/>
            <pc:sldMk cId="1608725023" sldId="2469"/>
            <ac:picMk id="5" creationId="{232F06B6-3DFD-28D9-1404-81387BB8C374}"/>
          </ac:picMkLst>
        </pc:picChg>
      </pc:sldChg>
      <pc:sldChg chg="addSp delSp modSp add del mod">
        <pc:chgData name="Cam Tu Ho" userId="524ad1aa5f62ccde" providerId="LiveId" clId="{DF34A00B-59BD-45D4-AC06-C58BD026F91F}" dt="2024-05-03T03:58:40.692" v="1231" actId="47"/>
        <pc:sldMkLst>
          <pc:docMk/>
          <pc:sldMk cId="1552990081" sldId="2470"/>
        </pc:sldMkLst>
        <pc:spChg chg="mod">
          <ac:chgData name="Cam Tu Ho" userId="524ad1aa5f62ccde" providerId="LiveId" clId="{DF34A00B-59BD-45D4-AC06-C58BD026F91F}" dt="2024-05-03T03:58:34.229" v="1230" actId="20577"/>
          <ac:spMkLst>
            <pc:docMk/>
            <pc:sldMk cId="1552990081" sldId="2470"/>
            <ac:spMk id="31" creationId="{014F8ABF-EDF3-D5E0-6846-146B34EBF696}"/>
          </ac:spMkLst>
        </pc:spChg>
        <pc:picChg chg="add mod">
          <ac:chgData name="Cam Tu Ho" userId="524ad1aa5f62ccde" providerId="LiveId" clId="{DF34A00B-59BD-45D4-AC06-C58BD026F91F}" dt="2024-05-03T03:58:02.709" v="1118" actId="1076"/>
          <ac:picMkLst>
            <pc:docMk/>
            <pc:sldMk cId="1552990081" sldId="2470"/>
            <ac:picMk id="3" creationId="{39480634-7A33-07B3-B539-6A31A9503B7F}"/>
          </ac:picMkLst>
        </pc:picChg>
        <pc:picChg chg="del">
          <ac:chgData name="Cam Tu Ho" userId="524ad1aa5f62ccde" providerId="LiveId" clId="{DF34A00B-59BD-45D4-AC06-C58BD026F91F}" dt="2024-05-03T03:57:37.280" v="1114" actId="478"/>
          <ac:picMkLst>
            <pc:docMk/>
            <pc:sldMk cId="1552990081" sldId="2470"/>
            <ac:picMk id="5" creationId="{232F06B6-3DFD-28D9-1404-81387BB8C37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uhon\Downloads\RB_Alani.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2"/>
          <c:order val="0"/>
          <c:tx>
            <c:strRef>
              <c:f>'[RB_Alani.csv]rb sentiment'!$D$1</c:f>
              <c:strCache>
                <c:ptCount val="1"/>
                <c:pt idx="0">
                  <c:v>C4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60-46F0-AB39-836DD02533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60-46F0-AB39-836DD02533A8}"/>
              </c:ext>
            </c:extLst>
          </c:dPt>
          <c:cat>
            <c:strRef>
              <c:f>'[RB_Alani.csv]rb sentiment'!$A$2:$A$3</c:f>
              <c:strCache>
                <c:ptCount val="2"/>
                <c:pt idx="0">
                  <c:v>Positive</c:v>
                </c:pt>
                <c:pt idx="1">
                  <c:v>Negative</c:v>
                </c:pt>
              </c:strCache>
            </c:strRef>
          </c:cat>
          <c:val>
            <c:numRef>
              <c:f>'[RB_Alani.csv]rb sentiment'!$D$2:$D$3</c:f>
              <c:numCache>
                <c:formatCode>General</c:formatCode>
                <c:ptCount val="2"/>
                <c:pt idx="0">
                  <c:v>200</c:v>
                </c:pt>
                <c:pt idx="1">
                  <c:v>300</c:v>
                </c:pt>
              </c:numCache>
            </c:numRef>
          </c:val>
          <c:extLst>
            <c:ext xmlns:c16="http://schemas.microsoft.com/office/drawing/2014/chart" uri="{C3380CC4-5D6E-409C-BE32-E72D297353CC}">
              <c16:uniqueId val="{00000004-5D60-46F0-AB39-836DD02533A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'[RB_Alani.csv]rb sentiment'!$B$1</c:f>
              <c:strCache>
                <c:ptCount val="1"/>
                <c:pt idx="0">
                  <c:v>Red Bull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300-4392-B9CC-32EFE614CD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300-4392-B9CC-32EFE614CDA7}"/>
              </c:ext>
            </c:extLst>
          </c:dPt>
          <c:cat>
            <c:strRef>
              <c:f>'[RB_Alani.csv]rb sentiment'!$A$2:$A$3</c:f>
              <c:strCache>
                <c:ptCount val="2"/>
                <c:pt idx="0">
                  <c:v>Positive</c:v>
                </c:pt>
                <c:pt idx="1">
                  <c:v>Negative</c:v>
                </c:pt>
              </c:strCache>
            </c:strRef>
          </c:cat>
          <c:val>
            <c:numRef>
              <c:f>'[RB_Alani.csv]rb sentiment'!$B$2:$B$3</c:f>
              <c:numCache>
                <c:formatCode>General</c:formatCode>
                <c:ptCount val="2"/>
                <c:pt idx="0">
                  <c:v>382</c:v>
                </c:pt>
                <c:pt idx="1">
                  <c:v>118</c:v>
                </c:pt>
              </c:numCache>
            </c:numRef>
          </c:val>
          <c:extLst>
            <c:ext xmlns:c16="http://schemas.microsoft.com/office/drawing/2014/chart" uri="{C3380CC4-5D6E-409C-BE32-E72D297353CC}">
              <c16:uniqueId val="{00000004-5300-4392-B9CC-32EFE614CDA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1"/>
          <c:order val="0"/>
          <c:tx>
            <c:strRef>
              <c:f>'[RB_Alani.csv]rb sentiment'!$C$1</c:f>
              <c:strCache>
                <c:ptCount val="1"/>
                <c:pt idx="0">
                  <c:v>Monster Energy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47-49C8-B348-72D79AA63BC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47-49C8-B348-72D79AA63BCE}"/>
              </c:ext>
            </c:extLst>
          </c:dPt>
          <c:cat>
            <c:strRef>
              <c:f>'[RB_Alani.csv]rb sentiment'!$A$2:$A$3</c:f>
              <c:strCache>
                <c:ptCount val="2"/>
                <c:pt idx="0">
                  <c:v>Positive</c:v>
                </c:pt>
                <c:pt idx="1">
                  <c:v>Negative</c:v>
                </c:pt>
              </c:strCache>
            </c:strRef>
          </c:cat>
          <c:val>
            <c:numRef>
              <c:f>'[RB_Alani.csv]rb sentiment'!$C$2:$C$3</c:f>
              <c:numCache>
                <c:formatCode>General</c:formatCode>
                <c:ptCount val="2"/>
                <c:pt idx="0">
                  <c:v>317</c:v>
                </c:pt>
                <c:pt idx="1">
                  <c:v>183</c:v>
                </c:pt>
              </c:numCache>
            </c:numRef>
          </c:val>
          <c:extLst>
            <c:ext xmlns:c16="http://schemas.microsoft.com/office/drawing/2014/chart" uri="{C3380CC4-5D6E-409C-BE32-E72D297353CC}">
              <c16:uniqueId val="{00000004-DB47-49C8-B348-72D79AA63BC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3"/>
          <c:order val="0"/>
          <c:tx>
            <c:strRef>
              <c:f>'[RB_Alani.csv]rb sentiment'!$E$1</c:f>
              <c:strCache>
                <c:ptCount val="1"/>
                <c:pt idx="0">
                  <c:v>Alani Nu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36-4751-B50E-FF67AE14E1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36-4751-B50E-FF67AE14E132}"/>
              </c:ext>
            </c:extLst>
          </c:dPt>
          <c:cat>
            <c:strRef>
              <c:f>'[RB_Alani.csv]rb sentiment'!$A$2:$A$3</c:f>
              <c:strCache>
                <c:ptCount val="2"/>
                <c:pt idx="0">
                  <c:v>Positive</c:v>
                </c:pt>
                <c:pt idx="1">
                  <c:v>Negative</c:v>
                </c:pt>
              </c:strCache>
            </c:strRef>
          </c:cat>
          <c:val>
            <c:numRef>
              <c:f>'[RB_Alani.csv]rb sentiment'!$E$2:$E$3</c:f>
              <c:numCache>
                <c:formatCode>General</c:formatCode>
                <c:ptCount val="2"/>
                <c:pt idx="0">
                  <c:v>198</c:v>
                </c:pt>
                <c:pt idx="1">
                  <c:v>300</c:v>
                </c:pt>
              </c:numCache>
            </c:numRef>
          </c:val>
          <c:extLst>
            <c:ext xmlns:c16="http://schemas.microsoft.com/office/drawing/2014/chart" uri="{C3380CC4-5D6E-409C-BE32-E72D297353CC}">
              <c16:uniqueId val="{00000004-1E36-4751-B50E-FF67AE14E13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[RB_Alani.csv]Sheet1!$A$7</c:f>
              <c:strCache>
                <c:ptCount val="1"/>
                <c:pt idx="0">
                  <c:v>Red Bull</c:v>
                </c:pt>
              </c:strCache>
            </c:strRef>
          </c:tx>
          <c:spPr>
            <a:solidFill>
              <a:srgbClr val="051094"/>
            </a:solidFill>
            <a:ln>
              <a:noFill/>
            </a:ln>
            <a:effectLst>
              <a:outerShdw blurRad="57150" dist="19050" dir="5400000" algn="ctr" rotWithShape="0">
                <a:srgbClr val="000000">
                  <a:alpha val="63000"/>
                </a:srgbClr>
              </a:outerShdw>
            </a:effectLst>
          </c:spPr>
          <c:invertIfNegative val="0"/>
          <c:dPt>
            <c:idx val="0"/>
            <c:invertIfNegative val="0"/>
            <c:bubble3D val="0"/>
            <c:spPr>
              <a:solidFill>
                <a:srgbClr val="05109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FB5D-4607-BF55-50BFD914D04A}"/>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[RB_Alani.csv]Sheet1!$B$6:$C$6</c:f>
              <c:numCache>
                <c:formatCode>General</c:formatCode>
                <c:ptCount val="2"/>
                <c:pt idx="0">
                  <c:v>2023</c:v>
                </c:pt>
                <c:pt idx="1">
                  <c:v>2024</c:v>
                </c:pt>
              </c:numCache>
            </c:numRef>
          </c:cat>
          <c:val>
            <c:numRef>
              <c:f>[RB_Alani.csv]Sheet1!$B$7:$C$7</c:f>
              <c:numCache>
                <c:formatCode>0.00</c:formatCode>
                <c:ptCount val="2"/>
                <c:pt idx="0">
                  <c:v>0.48100300000000001</c:v>
                </c:pt>
                <c:pt idx="1">
                  <c:v>0.35057500000000003</c:v>
                </c:pt>
              </c:numCache>
            </c:numRef>
          </c:val>
          <c:extLst>
            <c:ext xmlns:c16="http://schemas.microsoft.com/office/drawing/2014/chart" uri="{C3380CC4-5D6E-409C-BE32-E72D297353CC}">
              <c16:uniqueId val="{00000000-0ABA-4E21-97B4-51375D975632}"/>
            </c:ext>
          </c:extLst>
        </c:ser>
        <c:ser>
          <c:idx val="1"/>
          <c:order val="1"/>
          <c:tx>
            <c:strRef>
              <c:f>[RB_Alani.csv]Sheet1!$A$8</c:f>
              <c:strCache>
                <c:ptCount val="1"/>
                <c:pt idx="0">
                  <c:v>Monster Energy</c:v>
                </c:pt>
              </c:strCache>
            </c:strRef>
          </c:tx>
          <c:spPr>
            <a:solidFill>
              <a:srgbClr val="74FB4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[RB_Alani.csv]Sheet1!$B$6:$C$6</c:f>
              <c:numCache>
                <c:formatCode>General</c:formatCode>
                <c:ptCount val="2"/>
                <c:pt idx="0">
                  <c:v>2023</c:v>
                </c:pt>
                <c:pt idx="1">
                  <c:v>2024</c:v>
                </c:pt>
              </c:numCache>
            </c:numRef>
          </c:cat>
          <c:val>
            <c:numRef>
              <c:f>[RB_Alani.csv]Sheet1!$B$8:$C$8</c:f>
              <c:numCache>
                <c:formatCode>0.00</c:formatCode>
                <c:ptCount val="2"/>
                <c:pt idx="0">
                  <c:v>0.18307100000000001</c:v>
                </c:pt>
                <c:pt idx="1">
                  <c:v>0.36699799999999999</c:v>
                </c:pt>
              </c:numCache>
            </c:numRef>
          </c:val>
          <c:extLst>
            <c:ext xmlns:c16="http://schemas.microsoft.com/office/drawing/2014/chart" uri="{C3380CC4-5D6E-409C-BE32-E72D297353CC}">
              <c16:uniqueId val="{00000001-0ABA-4E21-97B4-51375D975632}"/>
            </c:ext>
          </c:extLst>
        </c:ser>
        <c:ser>
          <c:idx val="2"/>
          <c:order val="2"/>
          <c:tx>
            <c:strRef>
              <c:f>[RB_Alani.csv]Sheet1!$A$9</c:f>
              <c:strCache>
                <c:ptCount val="1"/>
                <c:pt idx="0">
                  <c:v>C4</c:v>
                </c:pt>
              </c:strCache>
            </c:strRef>
          </c:tx>
          <c:spPr>
            <a:solidFill>
              <a:srgbClr val="FAFA33"/>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[RB_Alani.csv]Sheet1!$B$6:$C$6</c:f>
              <c:numCache>
                <c:formatCode>General</c:formatCode>
                <c:ptCount val="2"/>
                <c:pt idx="0">
                  <c:v>2023</c:v>
                </c:pt>
                <c:pt idx="1">
                  <c:v>2024</c:v>
                </c:pt>
              </c:numCache>
            </c:numRef>
          </c:cat>
          <c:val>
            <c:numRef>
              <c:f>[RB_Alani.csv]Sheet1!$B$9:$C$9</c:f>
              <c:numCache>
                <c:formatCode>0.00</c:formatCode>
                <c:ptCount val="2"/>
                <c:pt idx="0">
                  <c:v>6.4106999999999997E-2</c:v>
                </c:pt>
                <c:pt idx="1">
                  <c:v>0.23499500000000001</c:v>
                </c:pt>
              </c:numCache>
            </c:numRef>
          </c:val>
          <c:extLst>
            <c:ext xmlns:c16="http://schemas.microsoft.com/office/drawing/2014/chart" uri="{C3380CC4-5D6E-409C-BE32-E72D297353CC}">
              <c16:uniqueId val="{00000002-0ABA-4E21-97B4-51375D975632}"/>
            </c:ext>
          </c:extLst>
        </c:ser>
        <c:ser>
          <c:idx val="3"/>
          <c:order val="3"/>
          <c:tx>
            <c:strRef>
              <c:f>[RB_Alani.csv]Sheet1!$A$10</c:f>
              <c:strCache>
                <c:ptCount val="1"/>
                <c:pt idx="0">
                  <c:v>Alani</c:v>
                </c:pt>
              </c:strCache>
            </c:strRef>
          </c:tx>
          <c:spPr>
            <a:solidFill>
              <a:srgbClr val="73CFAE"/>
            </a:solidFill>
            <a:ln>
              <a:noFill/>
            </a:ln>
            <a:effectLst>
              <a:outerShdw blurRad="57150" dist="19050" dir="5400000" algn="ctr" rotWithShape="0">
                <a:srgbClr val="000000">
                  <a:alpha val="63000"/>
                </a:srgbClr>
              </a:outerShdw>
            </a:effectLst>
          </c:spPr>
          <c:invertIfNegative val="0"/>
          <c:dPt>
            <c:idx val="0"/>
            <c:invertIfNegative val="0"/>
            <c:bubble3D val="0"/>
            <c:spPr>
              <a:solidFill>
                <a:srgbClr val="73CFAE"/>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0ABA-4E21-97B4-51375D975632}"/>
              </c:ext>
            </c:extLst>
          </c:dPt>
          <c:dPt>
            <c:idx val="1"/>
            <c:invertIfNegative val="0"/>
            <c:bubble3D val="0"/>
            <c:spPr>
              <a:solidFill>
                <a:srgbClr val="73CFAE"/>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0ABA-4E21-97B4-51375D975632}"/>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[RB_Alani.csv]Sheet1!$B$6:$C$6</c:f>
              <c:numCache>
                <c:formatCode>General</c:formatCode>
                <c:ptCount val="2"/>
                <c:pt idx="0">
                  <c:v>2023</c:v>
                </c:pt>
                <c:pt idx="1">
                  <c:v>2024</c:v>
                </c:pt>
              </c:numCache>
            </c:numRef>
          </c:cat>
          <c:val>
            <c:numRef>
              <c:f>[RB_Alani.csv]Sheet1!$B$10:$C$10</c:f>
              <c:numCache>
                <c:formatCode>0.00</c:formatCode>
                <c:ptCount val="2"/>
                <c:pt idx="0">
                  <c:v>0.413439</c:v>
                </c:pt>
                <c:pt idx="1">
                  <c:v>0.50219100000000005</c:v>
                </c:pt>
              </c:numCache>
            </c:numRef>
          </c:val>
          <c:extLst>
            <c:ext xmlns:c16="http://schemas.microsoft.com/office/drawing/2014/chart" uri="{C3380CC4-5D6E-409C-BE32-E72D297353CC}">
              <c16:uniqueId val="{00000007-0ABA-4E21-97B4-51375D975632}"/>
            </c:ext>
          </c:extLst>
        </c:ser>
        <c:dLbls>
          <c:showLegendKey val="0"/>
          <c:showVal val="0"/>
          <c:showCatName val="0"/>
          <c:showSerName val="0"/>
          <c:showPercent val="0"/>
          <c:showBubbleSize val="0"/>
        </c:dLbls>
        <c:gapWidth val="100"/>
        <c:overlap val="-24"/>
        <c:axId val="1387257999"/>
        <c:axId val="1107690736"/>
      </c:barChart>
      <c:catAx>
        <c:axId val="13872579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107690736"/>
        <c:crosses val="autoZero"/>
        <c:auto val="1"/>
        <c:lblAlgn val="ctr"/>
        <c:lblOffset val="100"/>
        <c:noMultiLvlLbl val="0"/>
      </c:catAx>
      <c:valAx>
        <c:axId val="1107690736"/>
        <c:scaling>
          <c:orientation val="minMax"/>
        </c:scaling>
        <c:delete val="1"/>
        <c:axPos val="l"/>
        <c:numFmt formatCode="0.00" sourceLinked="1"/>
        <c:majorTickMark val="none"/>
        <c:minorTickMark val="none"/>
        <c:tickLblPos val="nextTo"/>
        <c:crossAx val="1387257999"/>
        <c:crosses val="autoZero"/>
        <c:crossBetween val="between"/>
      </c:valAx>
      <c:spPr>
        <a:noFill/>
        <a:ln>
          <a:noFill/>
        </a:ln>
        <a:effectLst/>
      </c:spPr>
    </c:plotArea>
    <c:legend>
      <c:legendPos val="b"/>
      <c:layout>
        <c:manualLayout>
          <c:xMode val="edge"/>
          <c:yMode val="edge"/>
          <c:x val="0.35007113241279625"/>
          <c:y val="0.92099695239841428"/>
          <c:w val="0.34092053710677472"/>
          <c:h val="7.9003047601585746E-2"/>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[RB_Alani.csv]Sheet3!$B$2</c:f>
              <c:strCache>
                <c:ptCount val="1"/>
                <c:pt idx="0">
                  <c:v>Red Bull</c:v>
                </c:pt>
              </c:strCache>
            </c:strRef>
          </c:tx>
          <c:spPr>
            <a:solidFill>
              <a:srgbClr val="051094"/>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[RB_Alani.csv]Sheet3!$C$1:$F$1</c:f>
              <c:strCache>
                <c:ptCount val="4"/>
                <c:pt idx="0">
                  <c:v>Taste</c:v>
                </c:pt>
                <c:pt idx="1">
                  <c:v>Flavor</c:v>
                </c:pt>
                <c:pt idx="2">
                  <c:v>Price</c:v>
                </c:pt>
                <c:pt idx="3">
                  <c:v>Value</c:v>
                </c:pt>
              </c:strCache>
            </c:strRef>
          </c:cat>
          <c:val>
            <c:numRef>
              <c:f>[RB_Alani.csv]Sheet3!$C$2:$F$2</c:f>
              <c:numCache>
                <c:formatCode>0.00</c:formatCode>
                <c:ptCount val="4"/>
                <c:pt idx="0">
                  <c:v>0.70510399999999995</c:v>
                </c:pt>
                <c:pt idx="1">
                  <c:v>0.75694799999999995</c:v>
                </c:pt>
                <c:pt idx="2">
                  <c:v>0.63735200000000003</c:v>
                </c:pt>
                <c:pt idx="3">
                  <c:v>0.82052899999999995</c:v>
                </c:pt>
              </c:numCache>
            </c:numRef>
          </c:val>
          <c:extLst>
            <c:ext xmlns:c16="http://schemas.microsoft.com/office/drawing/2014/chart" uri="{C3380CC4-5D6E-409C-BE32-E72D297353CC}">
              <c16:uniqueId val="{00000000-6365-45BF-B7DD-9000867109DA}"/>
            </c:ext>
          </c:extLst>
        </c:ser>
        <c:ser>
          <c:idx val="1"/>
          <c:order val="1"/>
          <c:tx>
            <c:strRef>
              <c:f>[RB_Alani.csv]Sheet3!$B$3</c:f>
              <c:strCache>
                <c:ptCount val="1"/>
                <c:pt idx="0">
                  <c:v>Monster Energy</c:v>
                </c:pt>
              </c:strCache>
            </c:strRef>
          </c:tx>
          <c:spPr>
            <a:solidFill>
              <a:srgbClr val="74FB4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[RB_Alani.csv]Sheet3!$C$1:$F$1</c:f>
              <c:strCache>
                <c:ptCount val="4"/>
                <c:pt idx="0">
                  <c:v>Taste</c:v>
                </c:pt>
                <c:pt idx="1">
                  <c:v>Flavor</c:v>
                </c:pt>
                <c:pt idx="2">
                  <c:v>Price</c:v>
                </c:pt>
                <c:pt idx="3">
                  <c:v>Value</c:v>
                </c:pt>
              </c:strCache>
            </c:strRef>
          </c:cat>
          <c:val>
            <c:numRef>
              <c:f>[RB_Alani.csv]Sheet3!$C$3:$F$3</c:f>
              <c:numCache>
                <c:formatCode>0.00</c:formatCode>
                <c:ptCount val="4"/>
                <c:pt idx="0">
                  <c:v>0.64057299999999995</c:v>
                </c:pt>
                <c:pt idx="1">
                  <c:v>0.55844300000000002</c:v>
                </c:pt>
                <c:pt idx="2">
                  <c:v>0.51607099999999995</c:v>
                </c:pt>
                <c:pt idx="3">
                  <c:v>0.76844999999999997</c:v>
                </c:pt>
              </c:numCache>
            </c:numRef>
          </c:val>
          <c:extLst>
            <c:ext xmlns:c16="http://schemas.microsoft.com/office/drawing/2014/chart" uri="{C3380CC4-5D6E-409C-BE32-E72D297353CC}">
              <c16:uniqueId val="{00000001-6365-45BF-B7DD-9000867109DA}"/>
            </c:ext>
          </c:extLst>
        </c:ser>
        <c:ser>
          <c:idx val="2"/>
          <c:order val="2"/>
          <c:tx>
            <c:strRef>
              <c:f>[RB_Alani.csv]Sheet3!$B$4</c:f>
              <c:strCache>
                <c:ptCount val="1"/>
                <c:pt idx="0">
                  <c:v>C4</c:v>
                </c:pt>
              </c:strCache>
            </c:strRef>
          </c:tx>
          <c:spPr>
            <a:solidFill>
              <a:srgbClr val="FAFA33"/>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[RB_Alani.csv]Sheet3!$C$1:$F$1</c:f>
              <c:strCache>
                <c:ptCount val="4"/>
                <c:pt idx="0">
                  <c:v>Taste</c:v>
                </c:pt>
                <c:pt idx="1">
                  <c:v>Flavor</c:v>
                </c:pt>
                <c:pt idx="2">
                  <c:v>Price</c:v>
                </c:pt>
                <c:pt idx="3">
                  <c:v>Value</c:v>
                </c:pt>
              </c:strCache>
            </c:strRef>
          </c:cat>
          <c:val>
            <c:numRef>
              <c:f>[RB_Alani.csv]Sheet3!$C$4:$F$4</c:f>
              <c:numCache>
                <c:formatCode>0.00</c:formatCode>
                <c:ptCount val="4"/>
                <c:pt idx="0">
                  <c:v>0.30820799999999998</c:v>
                </c:pt>
                <c:pt idx="1">
                  <c:v>0.553365</c:v>
                </c:pt>
                <c:pt idx="2">
                  <c:v>0.51710999999999996</c:v>
                </c:pt>
                <c:pt idx="3">
                  <c:v>0.426263</c:v>
                </c:pt>
              </c:numCache>
            </c:numRef>
          </c:val>
          <c:extLst>
            <c:ext xmlns:c16="http://schemas.microsoft.com/office/drawing/2014/chart" uri="{C3380CC4-5D6E-409C-BE32-E72D297353CC}">
              <c16:uniqueId val="{00000002-6365-45BF-B7DD-9000867109DA}"/>
            </c:ext>
          </c:extLst>
        </c:ser>
        <c:ser>
          <c:idx val="3"/>
          <c:order val="3"/>
          <c:tx>
            <c:strRef>
              <c:f>[RB_Alani.csv]Sheet3!$B$5</c:f>
              <c:strCache>
                <c:ptCount val="1"/>
                <c:pt idx="0">
                  <c:v>Alani</c:v>
                </c:pt>
              </c:strCache>
            </c:strRef>
          </c:tx>
          <c:spPr>
            <a:solidFill>
              <a:srgbClr val="73CFAE"/>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[RB_Alani.csv]Sheet3!$C$1:$F$1</c:f>
              <c:strCache>
                <c:ptCount val="4"/>
                <c:pt idx="0">
                  <c:v>Taste</c:v>
                </c:pt>
                <c:pt idx="1">
                  <c:v>Flavor</c:v>
                </c:pt>
                <c:pt idx="2">
                  <c:v>Price</c:v>
                </c:pt>
                <c:pt idx="3">
                  <c:v>Value</c:v>
                </c:pt>
              </c:strCache>
            </c:strRef>
          </c:cat>
          <c:val>
            <c:numRef>
              <c:f>[RB_Alani.csv]Sheet3!$C$5:$F$5</c:f>
              <c:numCache>
                <c:formatCode>0.00</c:formatCode>
                <c:ptCount val="4"/>
                <c:pt idx="0">
                  <c:v>0.74431899999999995</c:v>
                </c:pt>
                <c:pt idx="1">
                  <c:v>0.46853600000000001</c:v>
                </c:pt>
                <c:pt idx="2">
                  <c:v>0.498691</c:v>
                </c:pt>
                <c:pt idx="3">
                  <c:v>0.92459999999999998</c:v>
                </c:pt>
              </c:numCache>
            </c:numRef>
          </c:val>
          <c:extLst>
            <c:ext xmlns:c16="http://schemas.microsoft.com/office/drawing/2014/chart" uri="{C3380CC4-5D6E-409C-BE32-E72D297353CC}">
              <c16:uniqueId val="{00000003-6365-45BF-B7DD-9000867109DA}"/>
            </c:ext>
          </c:extLst>
        </c:ser>
        <c:dLbls>
          <c:showLegendKey val="0"/>
          <c:showVal val="0"/>
          <c:showCatName val="0"/>
          <c:showSerName val="0"/>
          <c:showPercent val="0"/>
          <c:showBubbleSize val="0"/>
        </c:dLbls>
        <c:gapWidth val="100"/>
        <c:overlap val="-24"/>
        <c:axId val="1385199871"/>
        <c:axId val="1385188831"/>
      </c:barChart>
      <c:catAx>
        <c:axId val="138519987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85188831"/>
        <c:crosses val="autoZero"/>
        <c:auto val="1"/>
        <c:lblAlgn val="ctr"/>
        <c:lblOffset val="100"/>
        <c:noMultiLvlLbl val="0"/>
      </c:catAx>
      <c:valAx>
        <c:axId val="1385188831"/>
        <c:scaling>
          <c:orientation val="minMax"/>
        </c:scaling>
        <c:delete val="1"/>
        <c:axPos val="l"/>
        <c:numFmt formatCode="0.00" sourceLinked="1"/>
        <c:majorTickMark val="none"/>
        <c:minorTickMark val="none"/>
        <c:tickLblPos val="nextTo"/>
        <c:crossAx val="1385199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'[RB_Alani.csv]2024'!$B$14</c:f>
              <c:strCache>
                <c:ptCount val="1"/>
                <c:pt idx="0">
                  <c:v>Red Bull</c:v>
                </c:pt>
              </c:strCache>
            </c:strRef>
          </c:tx>
          <c:spPr>
            <a:solidFill>
              <a:srgbClr val="051094"/>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'[RB_Alani.csv]2024'!$C$13:$F$13</c:f>
              <c:strCache>
                <c:ptCount val="4"/>
                <c:pt idx="0">
                  <c:v>Taste</c:v>
                </c:pt>
                <c:pt idx="1">
                  <c:v>Flavor</c:v>
                </c:pt>
                <c:pt idx="2">
                  <c:v>Price</c:v>
                </c:pt>
                <c:pt idx="3">
                  <c:v>Value</c:v>
                </c:pt>
              </c:strCache>
            </c:strRef>
          </c:cat>
          <c:val>
            <c:numRef>
              <c:f>'[RB_Alani.csv]2024'!$C$14:$F$14</c:f>
              <c:numCache>
                <c:formatCode>0.00</c:formatCode>
                <c:ptCount val="4"/>
                <c:pt idx="0">
                  <c:v>0.53669999999999995</c:v>
                </c:pt>
                <c:pt idx="1">
                  <c:v>0.62728600000000001</c:v>
                </c:pt>
                <c:pt idx="2">
                  <c:v>0.68148200000000003</c:v>
                </c:pt>
                <c:pt idx="3">
                  <c:v>0.89080000000000004</c:v>
                </c:pt>
              </c:numCache>
            </c:numRef>
          </c:val>
          <c:extLst>
            <c:ext xmlns:c16="http://schemas.microsoft.com/office/drawing/2014/chart" uri="{C3380CC4-5D6E-409C-BE32-E72D297353CC}">
              <c16:uniqueId val="{00000000-6DBE-438E-A49E-B9E18724BD40}"/>
            </c:ext>
          </c:extLst>
        </c:ser>
        <c:ser>
          <c:idx val="1"/>
          <c:order val="1"/>
          <c:tx>
            <c:strRef>
              <c:f>'[RB_Alani.csv]2024'!$B$15</c:f>
              <c:strCache>
                <c:ptCount val="1"/>
                <c:pt idx="0">
                  <c:v>Monster Energy</c:v>
                </c:pt>
              </c:strCache>
            </c:strRef>
          </c:tx>
          <c:spPr>
            <a:solidFill>
              <a:srgbClr val="74FB4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'[RB_Alani.csv]2024'!$C$13:$F$13</c:f>
              <c:strCache>
                <c:ptCount val="4"/>
                <c:pt idx="0">
                  <c:v>Taste</c:v>
                </c:pt>
                <c:pt idx="1">
                  <c:v>Flavor</c:v>
                </c:pt>
                <c:pt idx="2">
                  <c:v>Price</c:v>
                </c:pt>
                <c:pt idx="3">
                  <c:v>Value</c:v>
                </c:pt>
              </c:strCache>
            </c:strRef>
          </c:cat>
          <c:val>
            <c:numRef>
              <c:f>'[RB_Alani.csv]2024'!$C$15:$F$15</c:f>
              <c:numCache>
                <c:formatCode>0.00</c:formatCode>
                <c:ptCount val="4"/>
                <c:pt idx="0">
                  <c:v>0.51019099999999995</c:v>
                </c:pt>
                <c:pt idx="1">
                  <c:v>0.61689799999999995</c:v>
                </c:pt>
                <c:pt idx="2">
                  <c:v>0.69187299999999996</c:v>
                </c:pt>
                <c:pt idx="3">
                  <c:v>0.70204200000000005</c:v>
                </c:pt>
              </c:numCache>
            </c:numRef>
          </c:val>
          <c:extLst>
            <c:ext xmlns:c16="http://schemas.microsoft.com/office/drawing/2014/chart" uri="{C3380CC4-5D6E-409C-BE32-E72D297353CC}">
              <c16:uniqueId val="{00000001-6DBE-438E-A49E-B9E18724BD40}"/>
            </c:ext>
          </c:extLst>
        </c:ser>
        <c:ser>
          <c:idx val="2"/>
          <c:order val="2"/>
          <c:tx>
            <c:strRef>
              <c:f>'[RB_Alani.csv]2024'!$B$16</c:f>
              <c:strCache>
                <c:ptCount val="1"/>
                <c:pt idx="0">
                  <c:v>C4</c:v>
                </c:pt>
              </c:strCache>
            </c:strRef>
          </c:tx>
          <c:spPr>
            <a:solidFill>
              <a:srgbClr val="FAFA33"/>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'[RB_Alani.csv]2024'!$C$13:$F$13</c:f>
              <c:strCache>
                <c:ptCount val="4"/>
                <c:pt idx="0">
                  <c:v>Taste</c:v>
                </c:pt>
                <c:pt idx="1">
                  <c:v>Flavor</c:v>
                </c:pt>
                <c:pt idx="2">
                  <c:v>Price</c:v>
                </c:pt>
                <c:pt idx="3">
                  <c:v>Value</c:v>
                </c:pt>
              </c:strCache>
            </c:strRef>
          </c:cat>
          <c:val>
            <c:numRef>
              <c:f>'[RB_Alani.csv]2024'!$C$16:$F$16</c:f>
              <c:numCache>
                <c:formatCode>0.00</c:formatCode>
                <c:ptCount val="4"/>
                <c:pt idx="0">
                  <c:v>0.64766400000000002</c:v>
                </c:pt>
                <c:pt idx="1">
                  <c:v>0.77580899999999997</c:v>
                </c:pt>
                <c:pt idx="2">
                  <c:v>0.70097299999999996</c:v>
                </c:pt>
                <c:pt idx="3">
                  <c:v>0.89995000000000003</c:v>
                </c:pt>
              </c:numCache>
            </c:numRef>
          </c:val>
          <c:extLst>
            <c:ext xmlns:c16="http://schemas.microsoft.com/office/drawing/2014/chart" uri="{C3380CC4-5D6E-409C-BE32-E72D297353CC}">
              <c16:uniqueId val="{00000002-6DBE-438E-A49E-B9E18724BD40}"/>
            </c:ext>
          </c:extLst>
        </c:ser>
        <c:ser>
          <c:idx val="3"/>
          <c:order val="3"/>
          <c:tx>
            <c:strRef>
              <c:f>'[RB_Alani.csv]2024'!$B$17</c:f>
              <c:strCache>
                <c:ptCount val="1"/>
                <c:pt idx="0">
                  <c:v>Alani</c:v>
                </c:pt>
              </c:strCache>
            </c:strRef>
          </c:tx>
          <c:spPr>
            <a:solidFill>
              <a:srgbClr val="73CFAE"/>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'[RB_Alani.csv]2024'!$C$13:$F$13</c:f>
              <c:strCache>
                <c:ptCount val="4"/>
                <c:pt idx="0">
                  <c:v>Taste</c:v>
                </c:pt>
                <c:pt idx="1">
                  <c:v>Flavor</c:v>
                </c:pt>
                <c:pt idx="2">
                  <c:v>Price</c:v>
                </c:pt>
                <c:pt idx="3">
                  <c:v>Value</c:v>
                </c:pt>
              </c:strCache>
            </c:strRef>
          </c:cat>
          <c:val>
            <c:numRef>
              <c:f>'[RB_Alani.csv]2024'!$C$17:$F$17</c:f>
              <c:numCache>
                <c:formatCode>0.00</c:formatCode>
                <c:ptCount val="4"/>
                <c:pt idx="0">
                  <c:v>0.55831799999999998</c:v>
                </c:pt>
                <c:pt idx="1">
                  <c:v>0.62367899999999998</c:v>
                </c:pt>
                <c:pt idx="2">
                  <c:v>0.71313000000000004</c:v>
                </c:pt>
                <c:pt idx="3">
                  <c:v>0.89193299999999998</c:v>
                </c:pt>
              </c:numCache>
            </c:numRef>
          </c:val>
          <c:extLst>
            <c:ext xmlns:c16="http://schemas.microsoft.com/office/drawing/2014/chart" uri="{C3380CC4-5D6E-409C-BE32-E72D297353CC}">
              <c16:uniqueId val="{00000003-6DBE-438E-A49E-B9E18724BD40}"/>
            </c:ext>
          </c:extLst>
        </c:ser>
        <c:dLbls>
          <c:showLegendKey val="0"/>
          <c:showVal val="0"/>
          <c:showCatName val="0"/>
          <c:showSerName val="0"/>
          <c:showPercent val="0"/>
          <c:showBubbleSize val="0"/>
        </c:dLbls>
        <c:gapWidth val="100"/>
        <c:overlap val="-24"/>
        <c:axId val="300504511"/>
        <c:axId val="300504991"/>
      </c:barChart>
      <c:catAx>
        <c:axId val="30050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0504991"/>
        <c:crosses val="autoZero"/>
        <c:auto val="1"/>
        <c:lblAlgn val="ctr"/>
        <c:lblOffset val="100"/>
        <c:noMultiLvlLbl val="0"/>
      </c:catAx>
      <c:valAx>
        <c:axId val="300504991"/>
        <c:scaling>
          <c:orientation val="minMax"/>
        </c:scaling>
        <c:delete val="1"/>
        <c:axPos val="l"/>
        <c:numFmt formatCode="0.00" sourceLinked="1"/>
        <c:majorTickMark val="none"/>
        <c:minorTickMark val="none"/>
        <c:tickLblPos val="nextTo"/>
        <c:crossAx val="30050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5/3/2024</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10</a:t>
            </a:fld>
            <a:endParaRPr lang="en-US" dirty="0"/>
          </a:p>
        </p:txBody>
      </p:sp>
    </p:spTree>
    <p:extLst>
      <p:ext uri="{BB962C8B-B14F-4D97-AF65-F5344CB8AC3E}">
        <p14:creationId xmlns:p14="http://schemas.microsoft.com/office/powerpoint/2010/main" val="193028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11</a:t>
            </a:fld>
            <a:endParaRPr lang="en-US" dirty="0"/>
          </a:p>
        </p:txBody>
      </p:sp>
    </p:spTree>
    <p:extLst>
      <p:ext uri="{BB962C8B-B14F-4D97-AF65-F5344CB8AC3E}">
        <p14:creationId xmlns:p14="http://schemas.microsoft.com/office/powerpoint/2010/main" val="20679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12</a:t>
            </a:fld>
            <a:endParaRPr lang="en-US" dirty="0"/>
          </a:p>
        </p:txBody>
      </p:sp>
    </p:spTree>
    <p:extLst>
      <p:ext uri="{BB962C8B-B14F-4D97-AF65-F5344CB8AC3E}">
        <p14:creationId xmlns:p14="http://schemas.microsoft.com/office/powerpoint/2010/main" val="24081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13</a:t>
            </a:fld>
            <a:endParaRPr lang="en-US" dirty="0"/>
          </a:p>
        </p:txBody>
      </p:sp>
    </p:spTree>
    <p:extLst>
      <p:ext uri="{BB962C8B-B14F-4D97-AF65-F5344CB8AC3E}">
        <p14:creationId xmlns:p14="http://schemas.microsoft.com/office/powerpoint/2010/main" val="299167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14</a:t>
            </a:fld>
            <a:endParaRPr lang="en-US" dirty="0"/>
          </a:p>
        </p:txBody>
      </p:sp>
    </p:spTree>
    <p:extLst>
      <p:ext uri="{BB962C8B-B14F-4D97-AF65-F5344CB8AC3E}">
        <p14:creationId xmlns:p14="http://schemas.microsoft.com/office/powerpoint/2010/main" val="2304039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15</a:t>
            </a:fld>
            <a:endParaRPr lang="en-US" dirty="0"/>
          </a:p>
        </p:txBody>
      </p:sp>
    </p:spTree>
    <p:extLst>
      <p:ext uri="{BB962C8B-B14F-4D97-AF65-F5344CB8AC3E}">
        <p14:creationId xmlns:p14="http://schemas.microsoft.com/office/powerpoint/2010/main" val="176714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Sentiment analysis over year </a:t>
            </a:r>
          </a:p>
        </p:txBody>
      </p:sp>
      <p:sp>
        <p:nvSpPr>
          <p:cNvPr id="4" name="Slide Number Placeholder 3"/>
          <p:cNvSpPr>
            <a:spLocks noGrp="1"/>
          </p:cNvSpPr>
          <p:nvPr>
            <p:ph type="sldNum" sz="quarter" idx="5"/>
          </p:nvPr>
        </p:nvSpPr>
        <p:spPr/>
        <p:txBody>
          <a:bodyPr/>
          <a:lstStyle/>
          <a:p>
            <a:fld id="{1560C251-82B7-4253-A774-38D73C276BCE}" type="slidenum">
              <a:rPr lang="en-US" smtClean="0"/>
              <a:t>16</a:t>
            </a:fld>
            <a:endParaRPr lang="en-US" dirty="0"/>
          </a:p>
        </p:txBody>
      </p:sp>
    </p:spTree>
    <p:extLst>
      <p:ext uri="{BB962C8B-B14F-4D97-AF65-F5344CB8AC3E}">
        <p14:creationId xmlns:p14="http://schemas.microsoft.com/office/powerpoint/2010/main" val="1271361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5/3/2024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a:solidFill>
                  <a:schemeClr val="accent1"/>
                </a:solidFill>
                <a:latin typeface="+mn-lt"/>
                <a:ea typeface="+mn-ea"/>
                <a:cs typeface="+mn-cs"/>
                <a:sym typeface="Bebas"/>
              </a:rPr>
              <a:t>ALPINE</a:t>
            </a:r>
            <a:r>
              <a:rPr lang="en-US" sz="2000" b="1" kern="1200">
                <a:solidFill>
                  <a:schemeClr val="tx1"/>
                </a:solidFill>
                <a:latin typeface="+mn-lt"/>
                <a:ea typeface="+mn-ea"/>
                <a:cs typeface="+mn-cs"/>
                <a:sym typeface="Bebas"/>
              </a:rPr>
              <a:t> SKI HOUSE</a:t>
            </a:r>
            <a:endParaRPr lang="en-US" sz="2000" b="1" i="0" spc="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a:t>CLICK TO EDIT MASTER TITLE STYLE</a:t>
            </a: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a:solidFill>
                  <a:schemeClr val="accent1"/>
                </a:solidFill>
                <a:latin typeface="+mn-lt"/>
                <a:ea typeface="+mn-ea"/>
                <a:cs typeface="+mn-cs"/>
                <a:sym typeface="Bebas"/>
              </a:rPr>
              <a:t>ALPINE</a:t>
            </a:r>
            <a:r>
              <a:rPr lang="en-US" sz="2000" b="1" kern="1200">
                <a:solidFill>
                  <a:schemeClr val="tx1"/>
                </a:solidFill>
                <a:latin typeface="+mn-lt"/>
                <a:ea typeface="+mn-ea"/>
                <a:cs typeface="+mn-cs"/>
                <a:sym typeface="Bebas"/>
              </a:rPr>
              <a:t> SKI HOUSE</a:t>
            </a:r>
            <a:endParaRPr lang="en-US" sz="2000" b="1" i="0" spc="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46"/>
          <p:cNvPicPr preferRelativeResize="0"/>
          <p:nvPr/>
        </p:nvPicPr>
        <p:blipFill rotWithShape="1">
          <a:blip r:embed="rId2">
            <a:alphaModFix amt="80000"/>
          </a:blip>
          <a:srcRect/>
          <a:stretch/>
        </p:blipFill>
        <p:spPr>
          <a:xfrm>
            <a:off x="0" y="0"/>
            <a:ext cx="12192000" cy="6858000"/>
          </a:xfrm>
          <a:prstGeom prst="rect">
            <a:avLst/>
          </a:prstGeom>
          <a:noFill/>
          <a:ln>
            <a:noFill/>
          </a:ln>
        </p:spPr>
      </p:pic>
      <p:sp>
        <p:nvSpPr>
          <p:cNvPr id="10" name="Google Shape;10;p46"/>
          <p:cNvSpPr txBox="1">
            <a:spLocks noGrp="1"/>
          </p:cNvSpPr>
          <p:nvPr>
            <p:ph type="ctrTitle"/>
          </p:nvPr>
        </p:nvSpPr>
        <p:spPr>
          <a:xfrm>
            <a:off x="953500" y="958833"/>
            <a:ext cx="6144400" cy="27816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7333"/>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11" name="Google Shape;11;p46"/>
          <p:cNvSpPr txBox="1">
            <a:spLocks noGrp="1"/>
          </p:cNvSpPr>
          <p:nvPr>
            <p:ph type="subTitle" idx="1"/>
          </p:nvPr>
        </p:nvSpPr>
        <p:spPr>
          <a:xfrm>
            <a:off x="953467" y="3820000"/>
            <a:ext cx="3442400" cy="769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pic>
        <p:nvPicPr>
          <p:cNvPr id="12" name="Google Shape;12;p46"/>
          <p:cNvPicPr preferRelativeResize="0"/>
          <p:nvPr/>
        </p:nvPicPr>
        <p:blipFill rotWithShape="1">
          <a:blip r:embed="rId3">
            <a:alphaModFix/>
          </a:blip>
          <a:srcRect l="8506" t="25787" r="30427" b="49353"/>
          <a:stretch/>
        </p:blipFill>
        <p:spPr>
          <a:xfrm rot="293805" flipH="1">
            <a:off x="-150800" y="4655874"/>
            <a:ext cx="12476199" cy="2856855"/>
          </a:xfrm>
          <a:prstGeom prst="rect">
            <a:avLst/>
          </a:prstGeom>
          <a:noFill/>
          <a:ln>
            <a:noFill/>
          </a:ln>
        </p:spPr>
      </p:pic>
      <p:sp>
        <p:nvSpPr>
          <p:cNvPr id="13" name="Google Shape;13;p46"/>
          <p:cNvSpPr>
            <a:spLocks noGrp="1"/>
          </p:cNvSpPr>
          <p:nvPr>
            <p:ph type="pic" idx="2"/>
          </p:nvPr>
        </p:nvSpPr>
        <p:spPr>
          <a:xfrm>
            <a:off x="7691900" y="0"/>
            <a:ext cx="5187600" cy="6858000"/>
          </a:xfrm>
          <a:prstGeom prst="parallelogram">
            <a:avLst>
              <a:gd name="adj" fmla="val 25000"/>
            </a:avLst>
          </a:prstGeom>
          <a:noFill/>
          <a:ln>
            <a:noFill/>
          </a:ln>
        </p:spPr>
      </p:sp>
    </p:spTree>
    <p:extLst>
      <p:ext uri="{BB962C8B-B14F-4D97-AF65-F5344CB8AC3E}">
        <p14:creationId xmlns:p14="http://schemas.microsoft.com/office/powerpoint/2010/main" val="184381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pic>
        <p:nvPicPr>
          <p:cNvPr id="15" name="Google Shape;15;p47"/>
          <p:cNvPicPr preferRelativeResize="0"/>
          <p:nvPr/>
        </p:nvPicPr>
        <p:blipFill rotWithShape="1">
          <a:blip r:embed="rId2">
            <a:alphaModFix amt="80000"/>
          </a:blip>
          <a:srcRect l="14983" t="15015" r="14991" b="15015"/>
          <a:stretch/>
        </p:blipFill>
        <p:spPr>
          <a:xfrm rot="10800000" flipH="1">
            <a:off x="-4800" y="0"/>
            <a:ext cx="12201600" cy="6858000"/>
          </a:xfrm>
          <a:prstGeom prst="rect">
            <a:avLst/>
          </a:prstGeom>
          <a:noFill/>
          <a:ln>
            <a:noFill/>
          </a:ln>
        </p:spPr>
      </p:pic>
      <p:pic>
        <p:nvPicPr>
          <p:cNvPr id="16" name="Google Shape;16;p47"/>
          <p:cNvPicPr preferRelativeResize="0"/>
          <p:nvPr/>
        </p:nvPicPr>
        <p:blipFill rotWithShape="1">
          <a:blip r:embed="rId3">
            <a:alphaModFix/>
          </a:blip>
          <a:srcRect l="57415" t="105649" r="25902" b="-32840"/>
          <a:stretch/>
        </p:blipFill>
        <p:spPr>
          <a:xfrm rot="5399979" flipH="1">
            <a:off x="10190634" y="86972"/>
            <a:ext cx="2093133" cy="1919189"/>
          </a:xfrm>
          <a:prstGeom prst="rect">
            <a:avLst/>
          </a:prstGeom>
          <a:noFill/>
          <a:ln>
            <a:noFill/>
          </a:ln>
        </p:spPr>
      </p:pic>
      <p:sp>
        <p:nvSpPr>
          <p:cNvPr id="17" name="Google Shape;17;p47"/>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4104927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
        <p:cNvGrpSpPr/>
        <p:nvPr/>
      </p:nvGrpSpPr>
      <p:grpSpPr>
        <a:xfrm>
          <a:off x="0" y="0"/>
          <a:ext cx="0" cy="0"/>
          <a:chOff x="0" y="0"/>
          <a:chExt cx="0" cy="0"/>
        </a:xfrm>
      </p:grpSpPr>
      <p:pic>
        <p:nvPicPr>
          <p:cNvPr id="19" name="Google Shape;19;p48"/>
          <p:cNvPicPr preferRelativeResize="0"/>
          <p:nvPr/>
        </p:nvPicPr>
        <p:blipFill rotWithShape="1">
          <a:blip r:embed="rId2">
            <a:alphaModFix amt="80000"/>
          </a:blip>
          <a:srcRect l="18997" t="6460" r="18998" b="31584"/>
          <a:stretch/>
        </p:blipFill>
        <p:spPr>
          <a:xfrm flipH="1">
            <a:off x="-4800" y="0"/>
            <a:ext cx="12201600" cy="6858000"/>
          </a:xfrm>
          <a:prstGeom prst="rect">
            <a:avLst/>
          </a:prstGeom>
          <a:noFill/>
          <a:ln>
            <a:noFill/>
          </a:ln>
        </p:spPr>
      </p:pic>
      <p:pic>
        <p:nvPicPr>
          <p:cNvPr id="20" name="Google Shape;20;p48"/>
          <p:cNvPicPr preferRelativeResize="0"/>
          <p:nvPr/>
        </p:nvPicPr>
        <p:blipFill rotWithShape="1">
          <a:blip r:embed="rId3">
            <a:alphaModFix/>
          </a:blip>
          <a:srcRect l="11325" t="23177" r="18146" b="51846"/>
          <a:stretch/>
        </p:blipFill>
        <p:spPr>
          <a:xfrm rot="-11" flipH="1">
            <a:off x="-4800" y="4761686"/>
            <a:ext cx="12201600" cy="2430497"/>
          </a:xfrm>
          <a:prstGeom prst="rect">
            <a:avLst/>
          </a:prstGeom>
          <a:noFill/>
          <a:ln>
            <a:noFill/>
          </a:ln>
        </p:spPr>
      </p:pic>
      <p:sp>
        <p:nvSpPr>
          <p:cNvPr id="21" name="Google Shape;21;p48"/>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22" name="Google Shape;22;p48"/>
          <p:cNvSpPr txBox="1">
            <a:spLocks noGrp="1"/>
          </p:cNvSpPr>
          <p:nvPr>
            <p:ph type="title" idx="2"/>
          </p:nvPr>
        </p:nvSpPr>
        <p:spPr>
          <a:xfrm>
            <a:off x="953467" y="22411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23" name="Google Shape;23;p48"/>
          <p:cNvSpPr txBox="1">
            <a:spLocks noGrp="1"/>
          </p:cNvSpPr>
          <p:nvPr>
            <p:ph type="subTitle" idx="1"/>
          </p:nvPr>
        </p:nvSpPr>
        <p:spPr>
          <a:xfrm>
            <a:off x="1751867" y="22411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24" name="Google Shape;24;p48"/>
          <p:cNvSpPr txBox="1">
            <a:spLocks noGrp="1"/>
          </p:cNvSpPr>
          <p:nvPr>
            <p:ph type="title" idx="3"/>
          </p:nvPr>
        </p:nvSpPr>
        <p:spPr>
          <a:xfrm>
            <a:off x="4370600" y="22411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25" name="Google Shape;25;p48"/>
          <p:cNvSpPr txBox="1">
            <a:spLocks noGrp="1"/>
          </p:cNvSpPr>
          <p:nvPr>
            <p:ph type="subTitle" idx="4"/>
          </p:nvPr>
        </p:nvSpPr>
        <p:spPr>
          <a:xfrm>
            <a:off x="5169000" y="22411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26" name="Google Shape;26;p48"/>
          <p:cNvSpPr txBox="1">
            <a:spLocks noGrp="1"/>
          </p:cNvSpPr>
          <p:nvPr>
            <p:ph type="title" idx="5"/>
          </p:nvPr>
        </p:nvSpPr>
        <p:spPr>
          <a:xfrm>
            <a:off x="7787733" y="22411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27" name="Google Shape;27;p48"/>
          <p:cNvSpPr txBox="1">
            <a:spLocks noGrp="1"/>
          </p:cNvSpPr>
          <p:nvPr>
            <p:ph type="subTitle" idx="6"/>
          </p:nvPr>
        </p:nvSpPr>
        <p:spPr>
          <a:xfrm>
            <a:off x="8586133" y="22411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28" name="Google Shape;28;p48"/>
          <p:cNvSpPr txBox="1">
            <a:spLocks noGrp="1"/>
          </p:cNvSpPr>
          <p:nvPr>
            <p:ph type="title" idx="7"/>
          </p:nvPr>
        </p:nvSpPr>
        <p:spPr>
          <a:xfrm>
            <a:off x="953467" y="37864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29" name="Google Shape;29;p48"/>
          <p:cNvSpPr txBox="1">
            <a:spLocks noGrp="1"/>
          </p:cNvSpPr>
          <p:nvPr>
            <p:ph type="subTitle" idx="8"/>
          </p:nvPr>
        </p:nvSpPr>
        <p:spPr>
          <a:xfrm>
            <a:off x="1751867" y="37864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30" name="Google Shape;30;p48"/>
          <p:cNvSpPr txBox="1">
            <a:spLocks noGrp="1"/>
          </p:cNvSpPr>
          <p:nvPr>
            <p:ph type="title" idx="9"/>
          </p:nvPr>
        </p:nvSpPr>
        <p:spPr>
          <a:xfrm>
            <a:off x="4370600" y="37864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1" name="Google Shape;31;p48"/>
          <p:cNvSpPr txBox="1">
            <a:spLocks noGrp="1"/>
          </p:cNvSpPr>
          <p:nvPr>
            <p:ph type="subTitle" idx="13"/>
          </p:nvPr>
        </p:nvSpPr>
        <p:spPr>
          <a:xfrm>
            <a:off x="5169000" y="37864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32" name="Google Shape;32;p48"/>
          <p:cNvSpPr txBox="1">
            <a:spLocks noGrp="1"/>
          </p:cNvSpPr>
          <p:nvPr>
            <p:ph type="title" idx="14"/>
          </p:nvPr>
        </p:nvSpPr>
        <p:spPr>
          <a:xfrm>
            <a:off x="7787733" y="3786433"/>
            <a:ext cx="798400" cy="758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333">
                <a:latin typeface="Kanit Medium"/>
                <a:ea typeface="Kanit Medium"/>
                <a:cs typeface="Kanit Medium"/>
                <a:sym typeface="Kanit Medium"/>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33" name="Google Shape;33;p48"/>
          <p:cNvSpPr txBox="1">
            <a:spLocks noGrp="1"/>
          </p:cNvSpPr>
          <p:nvPr>
            <p:ph type="subTitle" idx="15"/>
          </p:nvPr>
        </p:nvSpPr>
        <p:spPr>
          <a:xfrm>
            <a:off x="8586133" y="3786429"/>
            <a:ext cx="2449200" cy="107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Tree>
    <p:extLst>
      <p:ext uri="{BB962C8B-B14F-4D97-AF65-F5344CB8AC3E}">
        <p14:creationId xmlns:p14="http://schemas.microsoft.com/office/powerpoint/2010/main" val="1379876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pic>
        <p:nvPicPr>
          <p:cNvPr id="35" name="Google Shape;35;p49"/>
          <p:cNvPicPr preferRelativeResize="0"/>
          <p:nvPr/>
        </p:nvPicPr>
        <p:blipFill rotWithShape="1">
          <a:blip r:embed="rId2">
            <a:alphaModFix amt="80000"/>
          </a:blip>
          <a:srcRect l="18997" t="6460" r="18998" b="31584"/>
          <a:stretch/>
        </p:blipFill>
        <p:spPr>
          <a:xfrm flipH="1">
            <a:off x="-4800" y="0"/>
            <a:ext cx="12201600" cy="6858000"/>
          </a:xfrm>
          <a:prstGeom prst="rect">
            <a:avLst/>
          </a:prstGeom>
          <a:noFill/>
          <a:ln>
            <a:noFill/>
          </a:ln>
        </p:spPr>
      </p:pic>
      <p:pic>
        <p:nvPicPr>
          <p:cNvPr id="36" name="Google Shape;36;p49"/>
          <p:cNvPicPr preferRelativeResize="0"/>
          <p:nvPr/>
        </p:nvPicPr>
        <p:blipFill rotWithShape="1">
          <a:blip r:embed="rId3">
            <a:alphaModFix/>
          </a:blip>
          <a:srcRect l="11273" t="25787" r="65741" b="52408"/>
          <a:stretch/>
        </p:blipFill>
        <p:spPr>
          <a:xfrm rot="-6299990" flipH="1">
            <a:off x="9178906" y="805790"/>
            <a:ext cx="4695989" cy="2505924"/>
          </a:xfrm>
          <a:prstGeom prst="rect">
            <a:avLst/>
          </a:prstGeom>
          <a:noFill/>
          <a:ln>
            <a:noFill/>
          </a:ln>
        </p:spPr>
      </p:pic>
      <p:sp>
        <p:nvSpPr>
          <p:cNvPr id="37" name="Google Shape;37;p49"/>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38" name="Google Shape;38;p49"/>
          <p:cNvSpPr txBox="1">
            <a:spLocks noGrp="1"/>
          </p:cNvSpPr>
          <p:nvPr>
            <p:ph type="subTitle" idx="1"/>
          </p:nvPr>
        </p:nvSpPr>
        <p:spPr>
          <a:xfrm>
            <a:off x="953500" y="4330833"/>
            <a:ext cx="3722800" cy="17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9"/>
          <p:cNvSpPr txBox="1">
            <a:spLocks noGrp="1"/>
          </p:cNvSpPr>
          <p:nvPr>
            <p:ph type="subTitle" idx="2"/>
          </p:nvPr>
        </p:nvSpPr>
        <p:spPr>
          <a:xfrm>
            <a:off x="953500" y="3869900"/>
            <a:ext cx="37228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40" name="Google Shape;40;p49"/>
          <p:cNvSpPr txBox="1">
            <a:spLocks noGrp="1"/>
          </p:cNvSpPr>
          <p:nvPr>
            <p:ph type="subTitle" idx="3"/>
          </p:nvPr>
        </p:nvSpPr>
        <p:spPr>
          <a:xfrm>
            <a:off x="6095999" y="4330833"/>
            <a:ext cx="3722800" cy="17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9"/>
          <p:cNvSpPr txBox="1">
            <a:spLocks noGrp="1"/>
          </p:cNvSpPr>
          <p:nvPr>
            <p:ph type="subTitle" idx="4"/>
          </p:nvPr>
        </p:nvSpPr>
        <p:spPr>
          <a:xfrm>
            <a:off x="6095997" y="3869900"/>
            <a:ext cx="37228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Tree>
    <p:extLst>
      <p:ext uri="{BB962C8B-B14F-4D97-AF65-F5344CB8AC3E}">
        <p14:creationId xmlns:p14="http://schemas.microsoft.com/office/powerpoint/2010/main" val="2553658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2"/>
        <p:cNvGrpSpPr/>
        <p:nvPr/>
      </p:nvGrpSpPr>
      <p:grpSpPr>
        <a:xfrm>
          <a:off x="0" y="0"/>
          <a:ext cx="0" cy="0"/>
          <a:chOff x="0" y="0"/>
          <a:chExt cx="0" cy="0"/>
        </a:xfrm>
      </p:grpSpPr>
      <p:pic>
        <p:nvPicPr>
          <p:cNvPr id="43" name="Google Shape;43;p50"/>
          <p:cNvPicPr preferRelativeResize="0"/>
          <p:nvPr/>
        </p:nvPicPr>
        <p:blipFill rotWithShape="1">
          <a:blip r:embed="rId2">
            <a:alphaModFix amt="80000"/>
          </a:blip>
          <a:srcRect l="18997" t="6460" r="18998" b="31584"/>
          <a:stretch/>
        </p:blipFill>
        <p:spPr>
          <a:xfrm flipH="1">
            <a:off x="-4800" y="0"/>
            <a:ext cx="12201600" cy="6858000"/>
          </a:xfrm>
          <a:prstGeom prst="rect">
            <a:avLst/>
          </a:prstGeom>
          <a:noFill/>
          <a:ln>
            <a:noFill/>
          </a:ln>
        </p:spPr>
      </p:pic>
      <p:pic>
        <p:nvPicPr>
          <p:cNvPr id="44" name="Google Shape;44;p50"/>
          <p:cNvPicPr preferRelativeResize="0"/>
          <p:nvPr/>
        </p:nvPicPr>
        <p:blipFill rotWithShape="1">
          <a:blip r:embed="rId3">
            <a:alphaModFix/>
          </a:blip>
          <a:srcRect l="11273" t="25787" r="65741" b="52408"/>
          <a:stretch/>
        </p:blipFill>
        <p:spPr>
          <a:xfrm rot="-6299990" flipH="1">
            <a:off x="9178906" y="805790"/>
            <a:ext cx="4695989" cy="2505924"/>
          </a:xfrm>
          <a:prstGeom prst="rect">
            <a:avLst/>
          </a:prstGeom>
          <a:noFill/>
          <a:ln>
            <a:noFill/>
          </a:ln>
        </p:spPr>
      </p:pic>
      <p:sp>
        <p:nvSpPr>
          <p:cNvPr id="45" name="Google Shape;45;p50"/>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46" name="Google Shape;46;p50"/>
          <p:cNvSpPr txBox="1">
            <a:spLocks noGrp="1"/>
          </p:cNvSpPr>
          <p:nvPr>
            <p:ph type="subTitle" idx="1"/>
          </p:nvPr>
        </p:nvSpPr>
        <p:spPr>
          <a:xfrm>
            <a:off x="960000" y="4749065"/>
            <a:ext cx="2820000" cy="119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subTitle" idx="2"/>
          </p:nvPr>
        </p:nvSpPr>
        <p:spPr>
          <a:xfrm>
            <a:off x="960000" y="3810633"/>
            <a:ext cx="2820000" cy="107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48" name="Google Shape;48;p50"/>
          <p:cNvSpPr txBox="1">
            <a:spLocks noGrp="1"/>
          </p:cNvSpPr>
          <p:nvPr>
            <p:ph type="subTitle" idx="3"/>
          </p:nvPr>
        </p:nvSpPr>
        <p:spPr>
          <a:xfrm>
            <a:off x="4482800" y="4749065"/>
            <a:ext cx="2820000" cy="119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subTitle" idx="4"/>
          </p:nvPr>
        </p:nvSpPr>
        <p:spPr>
          <a:xfrm>
            <a:off x="4482800" y="3810633"/>
            <a:ext cx="2820000" cy="107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50" name="Google Shape;50;p50"/>
          <p:cNvSpPr txBox="1">
            <a:spLocks noGrp="1"/>
          </p:cNvSpPr>
          <p:nvPr>
            <p:ph type="subTitle" idx="5"/>
          </p:nvPr>
        </p:nvSpPr>
        <p:spPr>
          <a:xfrm>
            <a:off x="8005600" y="4749065"/>
            <a:ext cx="2820000" cy="119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0"/>
          <p:cNvSpPr txBox="1">
            <a:spLocks noGrp="1"/>
          </p:cNvSpPr>
          <p:nvPr>
            <p:ph type="subTitle" idx="6"/>
          </p:nvPr>
        </p:nvSpPr>
        <p:spPr>
          <a:xfrm>
            <a:off x="8005600" y="3810633"/>
            <a:ext cx="2820000" cy="107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Tree>
    <p:extLst>
      <p:ext uri="{BB962C8B-B14F-4D97-AF65-F5344CB8AC3E}">
        <p14:creationId xmlns:p14="http://schemas.microsoft.com/office/powerpoint/2010/main" val="36484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a:p>
        </p:txBody>
      </p:sp>
    </p:spTree>
    <p:extLst>
      <p:ext uri="{BB962C8B-B14F-4D97-AF65-F5344CB8AC3E}">
        <p14:creationId xmlns:p14="http://schemas.microsoft.com/office/powerpoint/2010/main" val="4205440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2"/>
        <p:cNvGrpSpPr/>
        <p:nvPr/>
      </p:nvGrpSpPr>
      <p:grpSpPr>
        <a:xfrm>
          <a:off x="0" y="0"/>
          <a:ext cx="0" cy="0"/>
          <a:chOff x="0" y="0"/>
          <a:chExt cx="0" cy="0"/>
        </a:xfrm>
      </p:grpSpPr>
      <p:pic>
        <p:nvPicPr>
          <p:cNvPr id="53" name="Google Shape;53;p51"/>
          <p:cNvPicPr preferRelativeResize="0"/>
          <p:nvPr/>
        </p:nvPicPr>
        <p:blipFill rotWithShape="1">
          <a:blip r:embed="rId2">
            <a:alphaModFix amt="80000"/>
          </a:blip>
          <a:srcRect l="18997" t="6460" r="18998" b="31584"/>
          <a:stretch/>
        </p:blipFill>
        <p:spPr>
          <a:xfrm flipH="1">
            <a:off x="-4800" y="0"/>
            <a:ext cx="12201600" cy="6858000"/>
          </a:xfrm>
          <a:prstGeom prst="rect">
            <a:avLst/>
          </a:prstGeom>
          <a:noFill/>
          <a:ln>
            <a:noFill/>
          </a:ln>
        </p:spPr>
      </p:pic>
      <p:pic>
        <p:nvPicPr>
          <p:cNvPr id="54" name="Google Shape;54;p51"/>
          <p:cNvPicPr preferRelativeResize="0"/>
          <p:nvPr/>
        </p:nvPicPr>
        <p:blipFill rotWithShape="1">
          <a:blip r:embed="rId3">
            <a:alphaModFix/>
          </a:blip>
          <a:srcRect l="11273" t="25787" r="65741" b="52408"/>
          <a:stretch/>
        </p:blipFill>
        <p:spPr>
          <a:xfrm rot="-6299990" flipH="1">
            <a:off x="9178906" y="805790"/>
            <a:ext cx="4695989" cy="2505924"/>
          </a:xfrm>
          <a:prstGeom prst="rect">
            <a:avLst/>
          </a:prstGeom>
          <a:noFill/>
          <a:ln>
            <a:noFill/>
          </a:ln>
        </p:spPr>
      </p:pic>
      <p:sp>
        <p:nvSpPr>
          <p:cNvPr id="55" name="Google Shape;55;p51"/>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56" name="Google Shape;56;p51"/>
          <p:cNvSpPr txBox="1">
            <a:spLocks noGrp="1"/>
          </p:cNvSpPr>
          <p:nvPr>
            <p:ph type="subTitle" idx="1"/>
          </p:nvPr>
        </p:nvSpPr>
        <p:spPr>
          <a:xfrm>
            <a:off x="953500" y="31383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subTitle" idx="2"/>
          </p:nvPr>
        </p:nvSpPr>
        <p:spPr>
          <a:xfrm>
            <a:off x="953500" y="26774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58" name="Google Shape;58;p51"/>
          <p:cNvSpPr txBox="1">
            <a:spLocks noGrp="1"/>
          </p:cNvSpPr>
          <p:nvPr>
            <p:ph type="subTitle" idx="3"/>
          </p:nvPr>
        </p:nvSpPr>
        <p:spPr>
          <a:xfrm>
            <a:off x="4273100" y="31383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1"/>
          <p:cNvSpPr txBox="1">
            <a:spLocks noGrp="1"/>
          </p:cNvSpPr>
          <p:nvPr>
            <p:ph type="subTitle" idx="4"/>
          </p:nvPr>
        </p:nvSpPr>
        <p:spPr>
          <a:xfrm>
            <a:off x="4273100" y="26774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60" name="Google Shape;60;p51"/>
          <p:cNvSpPr txBox="1">
            <a:spLocks noGrp="1"/>
          </p:cNvSpPr>
          <p:nvPr>
            <p:ph type="subTitle" idx="5"/>
          </p:nvPr>
        </p:nvSpPr>
        <p:spPr>
          <a:xfrm>
            <a:off x="7592700" y="31383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1"/>
          <p:cNvSpPr txBox="1">
            <a:spLocks noGrp="1"/>
          </p:cNvSpPr>
          <p:nvPr>
            <p:ph type="subTitle" idx="6"/>
          </p:nvPr>
        </p:nvSpPr>
        <p:spPr>
          <a:xfrm>
            <a:off x="7592700" y="26774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62" name="Google Shape;62;p51"/>
          <p:cNvSpPr txBox="1">
            <a:spLocks noGrp="1"/>
          </p:cNvSpPr>
          <p:nvPr>
            <p:ph type="subTitle" idx="7"/>
          </p:nvPr>
        </p:nvSpPr>
        <p:spPr>
          <a:xfrm>
            <a:off x="953500" y="48864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1"/>
          <p:cNvSpPr txBox="1">
            <a:spLocks noGrp="1"/>
          </p:cNvSpPr>
          <p:nvPr>
            <p:ph type="subTitle" idx="8"/>
          </p:nvPr>
        </p:nvSpPr>
        <p:spPr>
          <a:xfrm>
            <a:off x="953500" y="44255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64" name="Google Shape;64;p51"/>
          <p:cNvSpPr txBox="1">
            <a:spLocks noGrp="1"/>
          </p:cNvSpPr>
          <p:nvPr>
            <p:ph type="subTitle" idx="9"/>
          </p:nvPr>
        </p:nvSpPr>
        <p:spPr>
          <a:xfrm>
            <a:off x="4273100" y="48864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1"/>
          <p:cNvSpPr txBox="1">
            <a:spLocks noGrp="1"/>
          </p:cNvSpPr>
          <p:nvPr>
            <p:ph type="subTitle" idx="13"/>
          </p:nvPr>
        </p:nvSpPr>
        <p:spPr>
          <a:xfrm>
            <a:off x="4273100" y="44255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66" name="Google Shape;66;p51"/>
          <p:cNvSpPr txBox="1">
            <a:spLocks noGrp="1"/>
          </p:cNvSpPr>
          <p:nvPr>
            <p:ph type="subTitle" idx="14"/>
          </p:nvPr>
        </p:nvSpPr>
        <p:spPr>
          <a:xfrm>
            <a:off x="7592700" y="4886492"/>
            <a:ext cx="2820000" cy="69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1"/>
          <p:cNvSpPr txBox="1">
            <a:spLocks noGrp="1"/>
          </p:cNvSpPr>
          <p:nvPr>
            <p:ph type="subTitle" idx="15"/>
          </p:nvPr>
        </p:nvSpPr>
        <p:spPr>
          <a:xfrm>
            <a:off x="7592700" y="4425559"/>
            <a:ext cx="28200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Tree>
    <p:extLst>
      <p:ext uri="{BB962C8B-B14F-4D97-AF65-F5344CB8AC3E}">
        <p14:creationId xmlns:p14="http://schemas.microsoft.com/office/powerpoint/2010/main" val="1068432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8"/>
        <p:cNvGrpSpPr/>
        <p:nvPr/>
      </p:nvGrpSpPr>
      <p:grpSpPr>
        <a:xfrm>
          <a:off x="0" y="0"/>
          <a:ext cx="0" cy="0"/>
          <a:chOff x="0" y="0"/>
          <a:chExt cx="0" cy="0"/>
        </a:xfrm>
      </p:grpSpPr>
      <p:pic>
        <p:nvPicPr>
          <p:cNvPr id="69" name="Google Shape;69;p52"/>
          <p:cNvPicPr preferRelativeResize="0"/>
          <p:nvPr/>
        </p:nvPicPr>
        <p:blipFill rotWithShape="1">
          <a:blip r:embed="rId2">
            <a:alphaModFix amt="80000"/>
          </a:blip>
          <a:srcRect l="14983" t="15015" r="14991" b="15015"/>
          <a:stretch/>
        </p:blipFill>
        <p:spPr>
          <a:xfrm flipH="1">
            <a:off x="-4800" y="0"/>
            <a:ext cx="12201600" cy="6858000"/>
          </a:xfrm>
          <a:prstGeom prst="rect">
            <a:avLst/>
          </a:prstGeom>
          <a:noFill/>
          <a:ln>
            <a:noFill/>
          </a:ln>
        </p:spPr>
      </p:pic>
      <p:sp>
        <p:nvSpPr>
          <p:cNvPr id="70" name="Google Shape;70;p52"/>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pic>
        <p:nvPicPr>
          <p:cNvPr id="71" name="Google Shape;71;p52"/>
          <p:cNvPicPr preferRelativeResize="0"/>
          <p:nvPr/>
        </p:nvPicPr>
        <p:blipFill rotWithShape="1">
          <a:blip r:embed="rId3">
            <a:alphaModFix/>
          </a:blip>
          <a:srcRect l="33002" t="-40633" r="57163" b="30573"/>
          <a:stretch/>
        </p:blipFill>
        <p:spPr>
          <a:xfrm rot="5400018">
            <a:off x="3262468" y="2356706"/>
            <a:ext cx="1234035" cy="7768559"/>
          </a:xfrm>
          <a:prstGeom prst="rect">
            <a:avLst/>
          </a:prstGeom>
          <a:noFill/>
          <a:ln>
            <a:noFill/>
          </a:ln>
        </p:spPr>
      </p:pic>
    </p:spTree>
    <p:extLst>
      <p:ext uri="{BB962C8B-B14F-4D97-AF65-F5344CB8AC3E}">
        <p14:creationId xmlns:p14="http://schemas.microsoft.com/office/powerpoint/2010/main" val="2801458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pic>
        <p:nvPicPr>
          <p:cNvPr id="73" name="Google Shape;73;p53"/>
          <p:cNvPicPr preferRelativeResize="0"/>
          <p:nvPr/>
        </p:nvPicPr>
        <p:blipFill rotWithShape="1">
          <a:blip r:embed="rId2">
            <a:alphaModFix amt="80000"/>
          </a:blip>
          <a:srcRect l="12265" b="12265"/>
          <a:stretch/>
        </p:blipFill>
        <p:spPr>
          <a:xfrm rot="10800000">
            <a:off x="0" y="0"/>
            <a:ext cx="12192000" cy="6858000"/>
          </a:xfrm>
          <a:prstGeom prst="rect">
            <a:avLst/>
          </a:prstGeom>
          <a:noFill/>
          <a:ln>
            <a:noFill/>
          </a:ln>
        </p:spPr>
      </p:pic>
      <p:pic>
        <p:nvPicPr>
          <p:cNvPr id="74" name="Google Shape;74;p53"/>
          <p:cNvPicPr preferRelativeResize="0"/>
          <p:nvPr/>
        </p:nvPicPr>
        <p:blipFill rotWithShape="1">
          <a:blip r:embed="rId3">
            <a:alphaModFix/>
          </a:blip>
          <a:srcRect l="22940" t="44804" r="24224" b="26157"/>
          <a:stretch/>
        </p:blipFill>
        <p:spPr>
          <a:xfrm rot="-9870444">
            <a:off x="-91435" y="5057148"/>
            <a:ext cx="10793965" cy="3337237"/>
          </a:xfrm>
          <a:prstGeom prst="rect">
            <a:avLst/>
          </a:prstGeom>
          <a:noFill/>
          <a:ln>
            <a:noFill/>
          </a:ln>
        </p:spPr>
      </p:pic>
      <p:sp>
        <p:nvSpPr>
          <p:cNvPr id="75" name="Google Shape;75;p53"/>
          <p:cNvSpPr txBox="1">
            <a:spLocks noGrp="1"/>
          </p:cNvSpPr>
          <p:nvPr>
            <p:ph type="ctrTitle"/>
          </p:nvPr>
        </p:nvSpPr>
        <p:spPr>
          <a:xfrm flipH="1">
            <a:off x="6554467" y="2088267"/>
            <a:ext cx="4684000" cy="7644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76" name="Google Shape;76;p53"/>
          <p:cNvSpPr txBox="1">
            <a:spLocks noGrp="1"/>
          </p:cNvSpPr>
          <p:nvPr>
            <p:ph type="subTitle" idx="1"/>
          </p:nvPr>
        </p:nvSpPr>
        <p:spPr>
          <a:xfrm flipH="1">
            <a:off x="6554533" y="2804925"/>
            <a:ext cx="4684000" cy="196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77" name="Google Shape;77;p53"/>
          <p:cNvSpPr>
            <a:spLocks noGrp="1"/>
          </p:cNvSpPr>
          <p:nvPr>
            <p:ph type="pic" idx="2"/>
          </p:nvPr>
        </p:nvSpPr>
        <p:spPr>
          <a:xfrm flipH="1">
            <a:off x="-663767" y="0"/>
            <a:ext cx="5858800" cy="6858000"/>
          </a:xfrm>
          <a:prstGeom prst="parallelogram">
            <a:avLst>
              <a:gd name="adj" fmla="val 10634"/>
            </a:avLst>
          </a:prstGeom>
          <a:noFill/>
          <a:ln>
            <a:noFill/>
          </a:ln>
        </p:spPr>
      </p:sp>
    </p:spTree>
    <p:extLst>
      <p:ext uri="{BB962C8B-B14F-4D97-AF65-F5344CB8AC3E}">
        <p14:creationId xmlns:p14="http://schemas.microsoft.com/office/powerpoint/2010/main" val="3564050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8"/>
        <p:cNvGrpSpPr/>
        <p:nvPr/>
      </p:nvGrpSpPr>
      <p:grpSpPr>
        <a:xfrm>
          <a:off x="0" y="0"/>
          <a:ext cx="0" cy="0"/>
          <a:chOff x="0" y="0"/>
          <a:chExt cx="0" cy="0"/>
        </a:xfrm>
      </p:grpSpPr>
      <p:pic>
        <p:nvPicPr>
          <p:cNvPr id="79" name="Google Shape;79;p54"/>
          <p:cNvPicPr preferRelativeResize="0"/>
          <p:nvPr/>
        </p:nvPicPr>
        <p:blipFill rotWithShape="1">
          <a:blip r:embed="rId2">
            <a:alphaModFix amt="80000"/>
          </a:blip>
          <a:srcRect/>
          <a:stretch/>
        </p:blipFill>
        <p:spPr>
          <a:xfrm>
            <a:off x="0" y="0"/>
            <a:ext cx="12192000" cy="6858000"/>
          </a:xfrm>
          <a:prstGeom prst="rect">
            <a:avLst/>
          </a:prstGeom>
          <a:noFill/>
          <a:ln>
            <a:noFill/>
          </a:ln>
        </p:spPr>
      </p:pic>
      <p:pic>
        <p:nvPicPr>
          <p:cNvPr id="80" name="Google Shape;80;p54"/>
          <p:cNvPicPr preferRelativeResize="0"/>
          <p:nvPr/>
        </p:nvPicPr>
        <p:blipFill rotWithShape="1">
          <a:blip r:embed="rId3">
            <a:alphaModFix/>
          </a:blip>
          <a:srcRect l="8506" t="25787" r="30427" b="49353"/>
          <a:stretch/>
        </p:blipFill>
        <p:spPr>
          <a:xfrm rot="-293805">
            <a:off x="-150800" y="4133641"/>
            <a:ext cx="12476199" cy="2856855"/>
          </a:xfrm>
          <a:prstGeom prst="rect">
            <a:avLst/>
          </a:prstGeom>
          <a:noFill/>
          <a:ln>
            <a:noFill/>
          </a:ln>
        </p:spPr>
      </p:pic>
      <p:sp>
        <p:nvSpPr>
          <p:cNvPr id="81" name="Google Shape;81;p54"/>
          <p:cNvSpPr txBox="1">
            <a:spLocks noGrp="1"/>
          </p:cNvSpPr>
          <p:nvPr>
            <p:ph type="title"/>
          </p:nvPr>
        </p:nvSpPr>
        <p:spPr>
          <a:xfrm>
            <a:off x="953467" y="713333"/>
            <a:ext cx="4577600" cy="96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endParaRPr/>
          </a:p>
        </p:txBody>
      </p:sp>
      <p:sp>
        <p:nvSpPr>
          <p:cNvPr id="82" name="Google Shape;82;p54"/>
          <p:cNvSpPr txBox="1">
            <a:spLocks noGrp="1"/>
          </p:cNvSpPr>
          <p:nvPr>
            <p:ph type="ctrTitle" idx="2"/>
          </p:nvPr>
        </p:nvSpPr>
        <p:spPr>
          <a:xfrm>
            <a:off x="953467" y="1769661"/>
            <a:ext cx="4577600" cy="20180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7333"/>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83" name="Google Shape;83;p54"/>
          <p:cNvSpPr>
            <a:spLocks noGrp="1"/>
          </p:cNvSpPr>
          <p:nvPr>
            <p:ph type="pic" idx="3"/>
          </p:nvPr>
        </p:nvSpPr>
        <p:spPr>
          <a:xfrm>
            <a:off x="6539900" y="0"/>
            <a:ext cx="6316000" cy="6858000"/>
          </a:xfrm>
          <a:prstGeom prst="parallelogram">
            <a:avLst>
              <a:gd name="adj" fmla="val 10634"/>
            </a:avLst>
          </a:prstGeom>
          <a:noFill/>
          <a:ln>
            <a:noFill/>
          </a:ln>
        </p:spPr>
      </p:sp>
    </p:spTree>
    <p:extLst>
      <p:ext uri="{BB962C8B-B14F-4D97-AF65-F5344CB8AC3E}">
        <p14:creationId xmlns:p14="http://schemas.microsoft.com/office/powerpoint/2010/main" val="2248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4"/>
        <p:cNvGrpSpPr/>
        <p:nvPr/>
      </p:nvGrpSpPr>
      <p:grpSpPr>
        <a:xfrm>
          <a:off x="0" y="0"/>
          <a:ext cx="0" cy="0"/>
          <a:chOff x="0" y="0"/>
          <a:chExt cx="0" cy="0"/>
        </a:xfrm>
      </p:grpSpPr>
      <p:pic>
        <p:nvPicPr>
          <p:cNvPr id="85" name="Google Shape;85;p55"/>
          <p:cNvPicPr preferRelativeResize="0"/>
          <p:nvPr/>
        </p:nvPicPr>
        <p:blipFill rotWithShape="1">
          <a:blip r:embed="rId2">
            <a:alphaModFix amt="80000"/>
          </a:blip>
          <a:srcRect l="18997" t="6460" r="18998" b="31584"/>
          <a:stretch/>
        </p:blipFill>
        <p:spPr>
          <a:xfrm flipH="1">
            <a:off x="-4800" y="0"/>
            <a:ext cx="12201600" cy="6858000"/>
          </a:xfrm>
          <a:prstGeom prst="rect">
            <a:avLst/>
          </a:prstGeom>
          <a:noFill/>
          <a:ln>
            <a:noFill/>
          </a:ln>
        </p:spPr>
      </p:pic>
      <p:pic>
        <p:nvPicPr>
          <p:cNvPr id="86" name="Google Shape;86;p55"/>
          <p:cNvPicPr preferRelativeResize="0"/>
          <p:nvPr/>
        </p:nvPicPr>
        <p:blipFill rotWithShape="1">
          <a:blip r:embed="rId3">
            <a:alphaModFix/>
          </a:blip>
          <a:srcRect l="65126" t="36226" r="5741" b="47037"/>
          <a:stretch/>
        </p:blipFill>
        <p:spPr>
          <a:xfrm rot="9">
            <a:off x="-4800" y="5229407"/>
            <a:ext cx="5039968" cy="1628587"/>
          </a:xfrm>
          <a:prstGeom prst="rect">
            <a:avLst/>
          </a:prstGeom>
          <a:noFill/>
          <a:ln>
            <a:noFill/>
          </a:ln>
        </p:spPr>
      </p:pic>
      <p:sp>
        <p:nvSpPr>
          <p:cNvPr id="87" name="Google Shape;87;p55"/>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88" name="Google Shape;88;p55"/>
          <p:cNvSpPr txBox="1">
            <a:spLocks noGrp="1"/>
          </p:cNvSpPr>
          <p:nvPr>
            <p:ph type="subTitle" idx="1"/>
          </p:nvPr>
        </p:nvSpPr>
        <p:spPr>
          <a:xfrm>
            <a:off x="953500" y="2535400"/>
            <a:ext cx="4755600" cy="122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5"/>
          <p:cNvSpPr txBox="1">
            <a:spLocks noGrp="1"/>
          </p:cNvSpPr>
          <p:nvPr>
            <p:ph type="subTitle" idx="2"/>
          </p:nvPr>
        </p:nvSpPr>
        <p:spPr>
          <a:xfrm>
            <a:off x="953500" y="2074467"/>
            <a:ext cx="47556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90" name="Google Shape;90;p55"/>
          <p:cNvSpPr txBox="1">
            <a:spLocks noGrp="1"/>
          </p:cNvSpPr>
          <p:nvPr>
            <p:ph type="subTitle" idx="3"/>
          </p:nvPr>
        </p:nvSpPr>
        <p:spPr>
          <a:xfrm>
            <a:off x="6096000" y="2535400"/>
            <a:ext cx="4755600" cy="122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5"/>
          <p:cNvSpPr txBox="1">
            <a:spLocks noGrp="1"/>
          </p:cNvSpPr>
          <p:nvPr>
            <p:ph type="subTitle" idx="4"/>
          </p:nvPr>
        </p:nvSpPr>
        <p:spPr>
          <a:xfrm>
            <a:off x="6096000" y="2074467"/>
            <a:ext cx="47556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92" name="Google Shape;92;p55"/>
          <p:cNvSpPr txBox="1">
            <a:spLocks noGrp="1"/>
          </p:cNvSpPr>
          <p:nvPr>
            <p:ph type="subTitle" idx="5"/>
          </p:nvPr>
        </p:nvSpPr>
        <p:spPr>
          <a:xfrm>
            <a:off x="953500" y="4356533"/>
            <a:ext cx="4755600" cy="122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5"/>
          <p:cNvSpPr txBox="1">
            <a:spLocks noGrp="1"/>
          </p:cNvSpPr>
          <p:nvPr>
            <p:ph type="subTitle" idx="6"/>
          </p:nvPr>
        </p:nvSpPr>
        <p:spPr>
          <a:xfrm>
            <a:off x="953500" y="3895600"/>
            <a:ext cx="47556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
        <p:nvSpPr>
          <p:cNvPr id="94" name="Google Shape;94;p55"/>
          <p:cNvSpPr txBox="1">
            <a:spLocks noGrp="1"/>
          </p:cNvSpPr>
          <p:nvPr>
            <p:ph type="subTitle" idx="7"/>
          </p:nvPr>
        </p:nvSpPr>
        <p:spPr>
          <a:xfrm>
            <a:off x="6170367" y="4356533"/>
            <a:ext cx="4755600" cy="122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5"/>
          <p:cNvSpPr txBox="1">
            <a:spLocks noGrp="1"/>
          </p:cNvSpPr>
          <p:nvPr>
            <p:ph type="subTitle" idx="8"/>
          </p:nvPr>
        </p:nvSpPr>
        <p:spPr>
          <a:xfrm>
            <a:off x="6170367" y="3895600"/>
            <a:ext cx="4755600" cy="60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Kanit Black"/>
              <a:buNone/>
              <a:defRPr sz="3333" i="1">
                <a:solidFill>
                  <a:schemeClr val="dk1"/>
                </a:solidFill>
                <a:latin typeface="Kanit Black"/>
                <a:ea typeface="Kanit Black"/>
                <a:cs typeface="Kanit Black"/>
                <a:sym typeface="Kanit Black"/>
              </a:defRPr>
            </a:lvl1pPr>
            <a:lvl2pPr lvl="1"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2pPr>
            <a:lvl3pPr lvl="2"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3pPr>
            <a:lvl4pPr lvl="3"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4pPr>
            <a:lvl5pPr lvl="4"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5pPr>
            <a:lvl6pPr lvl="5"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6pPr>
            <a:lvl7pPr lvl="6"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7pPr>
            <a:lvl8pPr lvl="7"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8pPr>
            <a:lvl9pPr lvl="8" algn="l">
              <a:lnSpc>
                <a:spcPct val="100000"/>
              </a:lnSpc>
              <a:spcBef>
                <a:spcPts val="0"/>
              </a:spcBef>
              <a:spcAft>
                <a:spcPts val="0"/>
              </a:spcAft>
              <a:buClr>
                <a:schemeClr val="dk1"/>
              </a:buClr>
              <a:buSzPts val="2400"/>
              <a:buFont typeface="Kanit Black"/>
              <a:buNone/>
              <a:defRPr sz="3200">
                <a:solidFill>
                  <a:schemeClr val="dk1"/>
                </a:solidFill>
                <a:latin typeface="Kanit Black"/>
                <a:ea typeface="Kanit Black"/>
                <a:cs typeface="Kanit Black"/>
                <a:sym typeface="Kanit Black"/>
              </a:defRPr>
            </a:lvl9pPr>
          </a:lstStyle>
          <a:p>
            <a:endParaRPr/>
          </a:p>
        </p:txBody>
      </p:sp>
    </p:spTree>
    <p:extLst>
      <p:ext uri="{BB962C8B-B14F-4D97-AF65-F5344CB8AC3E}">
        <p14:creationId xmlns:p14="http://schemas.microsoft.com/office/powerpoint/2010/main" val="35833002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96"/>
        <p:cNvGrpSpPr/>
        <p:nvPr/>
      </p:nvGrpSpPr>
      <p:grpSpPr>
        <a:xfrm>
          <a:off x="0" y="0"/>
          <a:ext cx="0" cy="0"/>
          <a:chOff x="0" y="0"/>
          <a:chExt cx="0" cy="0"/>
        </a:xfrm>
      </p:grpSpPr>
      <p:pic>
        <p:nvPicPr>
          <p:cNvPr id="97" name="Google Shape;97;p56"/>
          <p:cNvPicPr preferRelativeResize="0"/>
          <p:nvPr/>
        </p:nvPicPr>
        <p:blipFill rotWithShape="1">
          <a:blip r:embed="rId2">
            <a:alphaModFix amt="80000"/>
          </a:blip>
          <a:srcRect l="14983" t="15015" r="14991" b="15015"/>
          <a:stretch/>
        </p:blipFill>
        <p:spPr>
          <a:xfrm rot="10800000">
            <a:off x="-4800" y="0"/>
            <a:ext cx="12201600" cy="6858000"/>
          </a:xfrm>
          <a:prstGeom prst="rect">
            <a:avLst/>
          </a:prstGeom>
          <a:noFill/>
          <a:ln>
            <a:noFill/>
          </a:ln>
        </p:spPr>
      </p:pic>
      <p:pic>
        <p:nvPicPr>
          <p:cNvPr id="98" name="Google Shape;98;p56"/>
          <p:cNvPicPr preferRelativeResize="0"/>
          <p:nvPr/>
        </p:nvPicPr>
        <p:blipFill rotWithShape="1">
          <a:blip r:embed="rId3">
            <a:alphaModFix/>
          </a:blip>
          <a:srcRect l="57415" t="105649" r="25902" b="-32840"/>
          <a:stretch/>
        </p:blipFill>
        <p:spPr>
          <a:xfrm rot="-5399979">
            <a:off x="-91765" y="86972"/>
            <a:ext cx="2093133" cy="1919189"/>
          </a:xfrm>
          <a:prstGeom prst="rect">
            <a:avLst/>
          </a:prstGeom>
          <a:noFill/>
          <a:ln>
            <a:noFill/>
          </a:ln>
        </p:spPr>
      </p:pic>
      <p:sp>
        <p:nvSpPr>
          <p:cNvPr id="99" name="Google Shape;99;p56"/>
          <p:cNvSpPr txBox="1">
            <a:spLocks noGrp="1"/>
          </p:cNvSpPr>
          <p:nvPr>
            <p:ph type="title"/>
          </p:nvPr>
        </p:nvSpPr>
        <p:spPr>
          <a:xfrm>
            <a:off x="2791900" y="1035933"/>
            <a:ext cx="6608400" cy="104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200"/>
              <a:buNone/>
              <a:defRPr sz="6667"/>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endParaRPr/>
          </a:p>
        </p:txBody>
      </p:sp>
      <p:sp>
        <p:nvSpPr>
          <p:cNvPr id="100" name="Google Shape;100;p56"/>
          <p:cNvSpPr txBox="1">
            <a:spLocks noGrp="1"/>
          </p:cNvSpPr>
          <p:nvPr>
            <p:ph type="subTitle" idx="1"/>
          </p:nvPr>
        </p:nvSpPr>
        <p:spPr>
          <a:xfrm>
            <a:off x="2791900" y="1926133"/>
            <a:ext cx="6608400" cy="5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101" name="Google Shape;101;p56"/>
          <p:cNvPicPr preferRelativeResize="0"/>
          <p:nvPr/>
        </p:nvPicPr>
        <p:blipFill rotWithShape="1">
          <a:blip r:embed="rId3">
            <a:alphaModFix/>
          </a:blip>
          <a:srcRect l="75517" t="46663" r="4109" b="36292"/>
          <a:stretch/>
        </p:blipFill>
        <p:spPr>
          <a:xfrm rot="-6" flipH="1">
            <a:off x="8237203" y="4996903"/>
            <a:ext cx="3954797" cy="1861092"/>
          </a:xfrm>
          <a:prstGeom prst="rect">
            <a:avLst/>
          </a:prstGeom>
          <a:noFill/>
          <a:ln>
            <a:noFill/>
          </a:ln>
        </p:spPr>
      </p:pic>
      <p:sp>
        <p:nvSpPr>
          <p:cNvPr id="102" name="Google Shape;102;p56"/>
          <p:cNvSpPr txBox="1">
            <a:spLocks noGrp="1"/>
          </p:cNvSpPr>
          <p:nvPr>
            <p:ph type="title" idx="2"/>
          </p:nvPr>
        </p:nvSpPr>
        <p:spPr>
          <a:xfrm>
            <a:off x="2791900" y="2707505"/>
            <a:ext cx="6608400" cy="104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200"/>
              <a:buNone/>
              <a:defRPr sz="6667"/>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endParaRPr/>
          </a:p>
        </p:txBody>
      </p:sp>
      <p:sp>
        <p:nvSpPr>
          <p:cNvPr id="103" name="Google Shape;103;p56"/>
          <p:cNvSpPr txBox="1">
            <a:spLocks noGrp="1"/>
          </p:cNvSpPr>
          <p:nvPr>
            <p:ph type="subTitle" idx="3"/>
          </p:nvPr>
        </p:nvSpPr>
        <p:spPr>
          <a:xfrm>
            <a:off x="2791900" y="3597705"/>
            <a:ext cx="6608400" cy="5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4" name="Google Shape;104;p56"/>
          <p:cNvSpPr txBox="1">
            <a:spLocks noGrp="1"/>
          </p:cNvSpPr>
          <p:nvPr>
            <p:ph type="title" idx="4"/>
          </p:nvPr>
        </p:nvSpPr>
        <p:spPr>
          <a:xfrm>
            <a:off x="2791900" y="4409467"/>
            <a:ext cx="6608400" cy="104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200"/>
              <a:buNone/>
              <a:defRPr sz="6667"/>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endParaRPr/>
          </a:p>
        </p:txBody>
      </p:sp>
      <p:sp>
        <p:nvSpPr>
          <p:cNvPr id="105" name="Google Shape;105;p56"/>
          <p:cNvSpPr txBox="1">
            <a:spLocks noGrp="1"/>
          </p:cNvSpPr>
          <p:nvPr>
            <p:ph type="subTitle" idx="5"/>
          </p:nvPr>
        </p:nvSpPr>
        <p:spPr>
          <a:xfrm>
            <a:off x="2791900" y="5299667"/>
            <a:ext cx="6608400" cy="5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29182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06"/>
        <p:cNvGrpSpPr/>
        <p:nvPr/>
      </p:nvGrpSpPr>
      <p:grpSpPr>
        <a:xfrm>
          <a:off x="0" y="0"/>
          <a:ext cx="0" cy="0"/>
          <a:chOff x="0" y="0"/>
          <a:chExt cx="0" cy="0"/>
        </a:xfrm>
      </p:grpSpPr>
      <p:pic>
        <p:nvPicPr>
          <p:cNvPr id="107" name="Google Shape;107;p57"/>
          <p:cNvPicPr preferRelativeResize="0"/>
          <p:nvPr/>
        </p:nvPicPr>
        <p:blipFill rotWithShape="1">
          <a:blip r:embed="rId2">
            <a:alphaModFix amt="80000"/>
          </a:blip>
          <a:srcRect l="12265" b="12265"/>
          <a:stretch/>
        </p:blipFill>
        <p:spPr>
          <a:xfrm rot="10800000">
            <a:off x="0" y="0"/>
            <a:ext cx="12192000" cy="6858000"/>
          </a:xfrm>
          <a:prstGeom prst="rect">
            <a:avLst/>
          </a:prstGeom>
          <a:noFill/>
          <a:ln>
            <a:noFill/>
          </a:ln>
        </p:spPr>
      </p:pic>
      <p:pic>
        <p:nvPicPr>
          <p:cNvPr id="108" name="Google Shape;108;p57"/>
          <p:cNvPicPr preferRelativeResize="0"/>
          <p:nvPr/>
        </p:nvPicPr>
        <p:blipFill rotWithShape="1">
          <a:blip r:embed="rId3">
            <a:alphaModFix/>
          </a:blip>
          <a:srcRect l="22940" t="44804" r="24224" b="26157"/>
          <a:stretch/>
        </p:blipFill>
        <p:spPr>
          <a:xfrm rot="-9870444">
            <a:off x="-91435" y="5057148"/>
            <a:ext cx="10793965" cy="3337237"/>
          </a:xfrm>
          <a:prstGeom prst="rect">
            <a:avLst/>
          </a:prstGeom>
          <a:noFill/>
          <a:ln>
            <a:noFill/>
          </a:ln>
        </p:spPr>
      </p:pic>
      <p:sp>
        <p:nvSpPr>
          <p:cNvPr id="109" name="Google Shape;109;p57"/>
          <p:cNvSpPr>
            <a:spLocks noGrp="1"/>
          </p:cNvSpPr>
          <p:nvPr>
            <p:ph type="pic" idx="2"/>
          </p:nvPr>
        </p:nvSpPr>
        <p:spPr>
          <a:xfrm flipH="1">
            <a:off x="-663767" y="0"/>
            <a:ext cx="5858800" cy="6858000"/>
          </a:xfrm>
          <a:prstGeom prst="parallelogram">
            <a:avLst>
              <a:gd name="adj" fmla="val 10634"/>
            </a:avLst>
          </a:prstGeom>
          <a:noFill/>
          <a:ln>
            <a:noFill/>
          </a:ln>
        </p:spPr>
      </p:sp>
      <p:sp>
        <p:nvSpPr>
          <p:cNvPr id="110" name="Google Shape;110;p57"/>
          <p:cNvSpPr txBox="1">
            <a:spLocks noGrp="1"/>
          </p:cNvSpPr>
          <p:nvPr>
            <p:ph type="title"/>
          </p:nvPr>
        </p:nvSpPr>
        <p:spPr>
          <a:xfrm>
            <a:off x="6379333" y="2503097"/>
            <a:ext cx="4859200" cy="129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endParaRPr/>
          </a:p>
        </p:txBody>
      </p:sp>
      <p:sp>
        <p:nvSpPr>
          <p:cNvPr id="111" name="Google Shape;111;p57"/>
          <p:cNvSpPr txBox="1">
            <a:spLocks noGrp="1"/>
          </p:cNvSpPr>
          <p:nvPr>
            <p:ph type="subTitle" idx="1"/>
          </p:nvPr>
        </p:nvSpPr>
        <p:spPr>
          <a:xfrm>
            <a:off x="6379333" y="3667700"/>
            <a:ext cx="4859200" cy="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102498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2"/>
        <p:cNvGrpSpPr/>
        <p:nvPr/>
      </p:nvGrpSpPr>
      <p:grpSpPr>
        <a:xfrm>
          <a:off x="0" y="0"/>
          <a:ext cx="0" cy="0"/>
          <a:chOff x="0" y="0"/>
          <a:chExt cx="0" cy="0"/>
        </a:xfrm>
      </p:grpSpPr>
      <p:pic>
        <p:nvPicPr>
          <p:cNvPr id="113" name="Google Shape;113;p58"/>
          <p:cNvPicPr preferRelativeResize="0"/>
          <p:nvPr/>
        </p:nvPicPr>
        <p:blipFill rotWithShape="1">
          <a:blip r:embed="rId2">
            <a:alphaModFix amt="80000"/>
          </a:blip>
          <a:srcRect l="14983" t="15015" r="14991" b="15015"/>
          <a:stretch/>
        </p:blipFill>
        <p:spPr>
          <a:xfrm flipH="1">
            <a:off x="-4800" y="0"/>
            <a:ext cx="12201600" cy="6858000"/>
          </a:xfrm>
          <a:prstGeom prst="rect">
            <a:avLst/>
          </a:prstGeom>
          <a:noFill/>
          <a:ln>
            <a:noFill/>
          </a:ln>
        </p:spPr>
      </p:pic>
      <p:sp>
        <p:nvSpPr>
          <p:cNvPr id="114" name="Google Shape;114;p58"/>
          <p:cNvSpPr txBox="1">
            <a:spLocks noGrp="1"/>
          </p:cNvSpPr>
          <p:nvPr>
            <p:ph type="ctrTitle"/>
          </p:nvPr>
        </p:nvSpPr>
        <p:spPr>
          <a:xfrm>
            <a:off x="5276133" y="1336984"/>
            <a:ext cx="5271200" cy="15004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pic>
        <p:nvPicPr>
          <p:cNvPr id="115" name="Google Shape;115;p58"/>
          <p:cNvPicPr preferRelativeResize="0"/>
          <p:nvPr/>
        </p:nvPicPr>
        <p:blipFill rotWithShape="1">
          <a:blip r:embed="rId3">
            <a:alphaModFix/>
          </a:blip>
          <a:srcRect l="33002" t="-40633" r="57163" b="30573"/>
          <a:stretch/>
        </p:blipFill>
        <p:spPr>
          <a:xfrm rot="5400018">
            <a:off x="3262468" y="2356706"/>
            <a:ext cx="1234035" cy="7768559"/>
          </a:xfrm>
          <a:prstGeom prst="rect">
            <a:avLst/>
          </a:prstGeom>
          <a:noFill/>
          <a:ln>
            <a:noFill/>
          </a:ln>
        </p:spPr>
      </p:pic>
      <p:sp>
        <p:nvSpPr>
          <p:cNvPr id="116" name="Google Shape;116;p58"/>
          <p:cNvSpPr txBox="1">
            <a:spLocks noGrp="1"/>
          </p:cNvSpPr>
          <p:nvPr>
            <p:ph type="body" idx="1"/>
          </p:nvPr>
        </p:nvSpPr>
        <p:spPr>
          <a:xfrm>
            <a:off x="5276133" y="2827400"/>
            <a:ext cx="5962400" cy="26936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Clr>
                <a:srgbClr val="434343"/>
              </a:buClr>
              <a:buSzPts val="1400"/>
              <a:buAutoNum type="arabicPeriod"/>
              <a:defRPr sz="1600">
                <a:solidFill>
                  <a:srgbClr val="434343"/>
                </a:solidFill>
              </a:defRPr>
            </a:lvl1pPr>
            <a:lvl2pPr marL="1219170" lvl="1" indent="-423323" algn="l">
              <a:lnSpc>
                <a:spcPct val="115000"/>
              </a:lnSpc>
              <a:spcBef>
                <a:spcPts val="0"/>
              </a:spcBef>
              <a:spcAft>
                <a:spcPts val="0"/>
              </a:spcAft>
              <a:buClr>
                <a:srgbClr val="434343"/>
              </a:buClr>
              <a:buSzPts val="1400"/>
              <a:buAutoNum type="alphaLcPeriod"/>
              <a:defRPr>
                <a:solidFill>
                  <a:srgbClr val="434343"/>
                </a:solidFill>
              </a:defRPr>
            </a:lvl2pPr>
            <a:lvl3pPr marL="1828754" lvl="2" indent="-423323" algn="l">
              <a:lnSpc>
                <a:spcPct val="115000"/>
              </a:lnSpc>
              <a:spcBef>
                <a:spcPts val="0"/>
              </a:spcBef>
              <a:spcAft>
                <a:spcPts val="0"/>
              </a:spcAft>
              <a:buClr>
                <a:srgbClr val="434343"/>
              </a:buClr>
              <a:buSzPts val="1400"/>
              <a:buAutoNum type="romanLcPeriod"/>
              <a:defRPr>
                <a:solidFill>
                  <a:srgbClr val="434343"/>
                </a:solidFill>
              </a:defRPr>
            </a:lvl3pPr>
            <a:lvl4pPr marL="2438339" lvl="3" indent="-423323" algn="l">
              <a:lnSpc>
                <a:spcPct val="115000"/>
              </a:lnSpc>
              <a:spcBef>
                <a:spcPts val="0"/>
              </a:spcBef>
              <a:spcAft>
                <a:spcPts val="0"/>
              </a:spcAft>
              <a:buClr>
                <a:srgbClr val="434343"/>
              </a:buClr>
              <a:buSzPts val="1400"/>
              <a:buAutoNum type="arabicPeriod"/>
              <a:defRPr>
                <a:solidFill>
                  <a:srgbClr val="434343"/>
                </a:solidFill>
              </a:defRPr>
            </a:lvl4pPr>
            <a:lvl5pPr marL="3047924" lvl="4" indent="-423323" algn="l">
              <a:lnSpc>
                <a:spcPct val="115000"/>
              </a:lnSpc>
              <a:spcBef>
                <a:spcPts val="0"/>
              </a:spcBef>
              <a:spcAft>
                <a:spcPts val="0"/>
              </a:spcAft>
              <a:buClr>
                <a:srgbClr val="434343"/>
              </a:buClr>
              <a:buSzPts val="1400"/>
              <a:buAutoNum type="alphaLcPeriod"/>
              <a:defRPr>
                <a:solidFill>
                  <a:srgbClr val="434343"/>
                </a:solidFill>
              </a:defRPr>
            </a:lvl5pPr>
            <a:lvl6pPr marL="3657509" lvl="5" indent="-423323" algn="l">
              <a:lnSpc>
                <a:spcPct val="115000"/>
              </a:lnSpc>
              <a:spcBef>
                <a:spcPts val="0"/>
              </a:spcBef>
              <a:spcAft>
                <a:spcPts val="0"/>
              </a:spcAft>
              <a:buClr>
                <a:srgbClr val="434343"/>
              </a:buClr>
              <a:buSzPts val="1400"/>
              <a:buAutoNum type="romanLcPeriod"/>
              <a:defRPr>
                <a:solidFill>
                  <a:srgbClr val="434343"/>
                </a:solidFill>
              </a:defRPr>
            </a:lvl6pPr>
            <a:lvl7pPr marL="4267093" lvl="6" indent="-423323" algn="l">
              <a:lnSpc>
                <a:spcPct val="115000"/>
              </a:lnSpc>
              <a:spcBef>
                <a:spcPts val="0"/>
              </a:spcBef>
              <a:spcAft>
                <a:spcPts val="0"/>
              </a:spcAft>
              <a:buClr>
                <a:srgbClr val="434343"/>
              </a:buClr>
              <a:buSzPts val="1400"/>
              <a:buAutoNum type="arabicPeriod"/>
              <a:defRPr>
                <a:solidFill>
                  <a:srgbClr val="434343"/>
                </a:solidFill>
              </a:defRPr>
            </a:lvl7pPr>
            <a:lvl8pPr marL="4876678" lvl="7" indent="-423323" algn="l">
              <a:lnSpc>
                <a:spcPct val="115000"/>
              </a:lnSpc>
              <a:spcBef>
                <a:spcPts val="0"/>
              </a:spcBef>
              <a:spcAft>
                <a:spcPts val="0"/>
              </a:spcAft>
              <a:buClr>
                <a:srgbClr val="434343"/>
              </a:buClr>
              <a:buSzPts val="1400"/>
              <a:buAutoNum type="alphaLcPeriod"/>
              <a:defRPr>
                <a:solidFill>
                  <a:srgbClr val="434343"/>
                </a:solidFill>
              </a:defRPr>
            </a:lvl8pPr>
            <a:lvl9pPr marL="5486263" lvl="8" indent="-423323" algn="l">
              <a:lnSpc>
                <a:spcPct val="115000"/>
              </a:lnSpc>
              <a:spcBef>
                <a:spcPts val="0"/>
              </a:spcBef>
              <a:spcAft>
                <a:spcPts val="0"/>
              </a:spcAft>
              <a:buClr>
                <a:srgbClr val="434343"/>
              </a:buClr>
              <a:buSzPts val="1400"/>
              <a:buAutoNum type="romanLcPeriod"/>
              <a:defRPr>
                <a:solidFill>
                  <a:srgbClr val="434343"/>
                </a:solidFill>
              </a:defRPr>
            </a:lvl9pPr>
          </a:lstStyle>
          <a:p>
            <a:endParaRPr/>
          </a:p>
        </p:txBody>
      </p:sp>
    </p:spTree>
    <p:extLst>
      <p:ext uri="{BB962C8B-B14F-4D97-AF65-F5344CB8AC3E}">
        <p14:creationId xmlns:p14="http://schemas.microsoft.com/office/powerpoint/2010/main" val="1663470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7"/>
        <p:cNvGrpSpPr/>
        <p:nvPr/>
      </p:nvGrpSpPr>
      <p:grpSpPr>
        <a:xfrm>
          <a:off x="0" y="0"/>
          <a:ext cx="0" cy="0"/>
          <a:chOff x="0" y="0"/>
          <a:chExt cx="0" cy="0"/>
        </a:xfrm>
      </p:grpSpPr>
      <p:pic>
        <p:nvPicPr>
          <p:cNvPr id="118" name="Google Shape;118;p59"/>
          <p:cNvPicPr preferRelativeResize="0"/>
          <p:nvPr/>
        </p:nvPicPr>
        <p:blipFill rotWithShape="1">
          <a:blip r:embed="rId2">
            <a:alphaModFix amt="80000"/>
          </a:blip>
          <a:srcRect/>
          <a:stretch/>
        </p:blipFill>
        <p:spPr>
          <a:xfrm flipH="1">
            <a:off x="0" y="0"/>
            <a:ext cx="12192000" cy="6858000"/>
          </a:xfrm>
          <a:prstGeom prst="rect">
            <a:avLst/>
          </a:prstGeom>
          <a:noFill/>
          <a:ln>
            <a:noFill/>
          </a:ln>
        </p:spPr>
      </p:pic>
      <p:sp>
        <p:nvSpPr>
          <p:cNvPr id="119" name="Google Shape;119;p59"/>
          <p:cNvSpPr txBox="1">
            <a:spLocks noGrp="1"/>
          </p:cNvSpPr>
          <p:nvPr>
            <p:ph type="ctrTitle"/>
          </p:nvPr>
        </p:nvSpPr>
        <p:spPr>
          <a:xfrm>
            <a:off x="953500" y="713333"/>
            <a:ext cx="6144400" cy="11496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8000"/>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120" name="Google Shape;120;p59"/>
          <p:cNvSpPr txBox="1">
            <a:spLocks noGrp="1"/>
          </p:cNvSpPr>
          <p:nvPr>
            <p:ph type="subTitle" idx="1"/>
          </p:nvPr>
        </p:nvSpPr>
        <p:spPr>
          <a:xfrm>
            <a:off x="953467" y="1851067"/>
            <a:ext cx="6262800" cy="15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pic>
        <p:nvPicPr>
          <p:cNvPr id="121" name="Google Shape;121;p59"/>
          <p:cNvPicPr preferRelativeResize="0"/>
          <p:nvPr/>
        </p:nvPicPr>
        <p:blipFill rotWithShape="1">
          <a:blip r:embed="rId3">
            <a:alphaModFix/>
          </a:blip>
          <a:srcRect l="7009" t="22305" r="9546" b="43728"/>
          <a:stretch/>
        </p:blipFill>
        <p:spPr>
          <a:xfrm rot="-293805">
            <a:off x="-150800" y="4655874"/>
            <a:ext cx="12476199" cy="2856855"/>
          </a:xfrm>
          <a:prstGeom prst="rect">
            <a:avLst/>
          </a:prstGeom>
          <a:noFill/>
          <a:ln>
            <a:noFill/>
          </a:ln>
        </p:spPr>
      </p:pic>
      <p:sp>
        <p:nvSpPr>
          <p:cNvPr id="122" name="Google Shape;122;p59"/>
          <p:cNvSpPr txBox="1"/>
          <p:nvPr/>
        </p:nvSpPr>
        <p:spPr>
          <a:xfrm>
            <a:off x="953500" y="3726933"/>
            <a:ext cx="4738000" cy="9552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400"/>
              </a:spcBef>
              <a:spcAft>
                <a:spcPts val="0"/>
              </a:spcAft>
              <a:buClr>
                <a:srgbClr val="000000"/>
              </a:buClr>
              <a:buSzPts val="1200"/>
              <a:buFont typeface="Arial"/>
              <a:buNone/>
            </a:pPr>
            <a:r>
              <a:rPr lang="en" sz="1600" b="1" i="0" u="none" strike="noStrike" cap="none">
                <a:solidFill>
                  <a:schemeClr val="dk1"/>
                </a:solidFill>
                <a:latin typeface="Lato"/>
                <a:ea typeface="Lato"/>
                <a:cs typeface="Lato"/>
                <a:sym typeface="Lato"/>
              </a:rPr>
              <a:t>CREDITS:</a:t>
            </a:r>
            <a:r>
              <a:rPr lang="en" sz="1600" b="0" i="0" u="none" strike="noStrike" cap="none">
                <a:solidFill>
                  <a:schemeClr val="dk1"/>
                </a:solidFill>
                <a:latin typeface="Lato"/>
                <a:ea typeface="Lato"/>
                <a:cs typeface="Lato"/>
                <a:sym typeface="Lato"/>
              </a:rPr>
              <a:t> This presentation template was created by </a:t>
            </a:r>
            <a:r>
              <a:rPr lang="en" sz="1600" b="1" i="0" u="none" strike="noStrike" cap="none">
                <a:solidFill>
                  <a:schemeClr val="hlink"/>
                </a:solidFill>
                <a:uFill>
                  <a:noFill/>
                </a:uFill>
                <a:latin typeface="Lato"/>
                <a:ea typeface="Lato"/>
                <a:cs typeface="Lato"/>
                <a:sym typeface="Lato"/>
                <a:hlinkClick r:id="rId4"/>
              </a:rPr>
              <a:t>Slidesgo</a:t>
            </a:r>
            <a:r>
              <a:rPr lang="en" sz="1600" b="0" i="0" u="none" strike="noStrike" cap="none">
                <a:solidFill>
                  <a:schemeClr val="dk1"/>
                </a:solidFill>
                <a:latin typeface="Lato"/>
                <a:ea typeface="Lato"/>
                <a:cs typeface="Lato"/>
                <a:sym typeface="Lato"/>
              </a:rPr>
              <a:t>, and includes icons by </a:t>
            </a:r>
            <a:r>
              <a:rPr lang="en" sz="1600" b="1" i="0" u="none" strike="noStrike" cap="none">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Flaticon</a:t>
            </a:r>
            <a:r>
              <a:rPr lang="en" sz="1600" b="0" i="0" u="none" strike="noStrike" cap="none">
                <a:solidFill>
                  <a:schemeClr val="dk1"/>
                </a:solidFill>
                <a:latin typeface="Lato"/>
                <a:ea typeface="Lato"/>
                <a:cs typeface="Lato"/>
                <a:sym typeface="Lato"/>
              </a:rPr>
              <a:t>, and infographics &amp; images by </a:t>
            </a:r>
            <a:r>
              <a:rPr lang="en" sz="1600" b="1" i="0" u="none" strike="noStrike" cap="none">
                <a:solidFill>
                  <a:schemeClr val="dk1"/>
                </a:solidFill>
                <a:uFill>
                  <a:noFill/>
                </a:uFill>
                <a:latin typeface="Lato"/>
                <a:ea typeface="Lato"/>
                <a:cs typeface="Lato"/>
                <a:sym typeface="Lato"/>
                <a:hlinkClick r:id="rId6">
                  <a:extLst>
                    <a:ext uri="{A12FA001-AC4F-418D-AE19-62706E023703}">
                      <ahyp:hlinkClr xmlns:ahyp="http://schemas.microsoft.com/office/drawing/2018/hyperlinkcolor" val="tx"/>
                    </a:ext>
                  </a:extLst>
                </a:hlinkClick>
              </a:rPr>
              <a:t>Freepik</a:t>
            </a:r>
            <a:r>
              <a:rPr lang="en" sz="1600" b="1" i="0" u="none" strike="noStrike" cap="none">
                <a:solidFill>
                  <a:schemeClr val="dk1"/>
                </a:solidFill>
                <a:latin typeface="Lato"/>
                <a:ea typeface="Lato"/>
                <a:cs typeface="Lato"/>
                <a:sym typeface="Lato"/>
              </a:rPr>
              <a:t> </a:t>
            </a:r>
            <a:endParaRPr sz="1600" b="1" i="0" u="none" strike="noStrike" cap="none">
              <a:solidFill>
                <a:schemeClr val="dk1"/>
              </a:solidFill>
              <a:latin typeface="Lato"/>
              <a:ea typeface="Lato"/>
              <a:cs typeface="Lato"/>
              <a:sym typeface="Lato"/>
            </a:endParaRPr>
          </a:p>
        </p:txBody>
      </p:sp>
      <p:sp>
        <p:nvSpPr>
          <p:cNvPr id="123" name="Google Shape;123;p59"/>
          <p:cNvSpPr>
            <a:spLocks noGrp="1"/>
          </p:cNvSpPr>
          <p:nvPr>
            <p:ph type="pic" idx="2"/>
          </p:nvPr>
        </p:nvSpPr>
        <p:spPr>
          <a:xfrm>
            <a:off x="7691900" y="0"/>
            <a:ext cx="5187600" cy="6858000"/>
          </a:xfrm>
          <a:prstGeom prst="parallelogram">
            <a:avLst>
              <a:gd name="adj" fmla="val 25000"/>
            </a:avLst>
          </a:prstGeom>
          <a:noFill/>
          <a:ln>
            <a:noFill/>
          </a:ln>
        </p:spPr>
      </p:sp>
    </p:spTree>
    <p:extLst>
      <p:ext uri="{BB962C8B-B14F-4D97-AF65-F5344CB8AC3E}">
        <p14:creationId xmlns:p14="http://schemas.microsoft.com/office/powerpoint/2010/main" val="33350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4"/>
        <p:cNvGrpSpPr/>
        <p:nvPr/>
      </p:nvGrpSpPr>
      <p:grpSpPr>
        <a:xfrm>
          <a:off x="0" y="0"/>
          <a:ext cx="0" cy="0"/>
          <a:chOff x="0" y="0"/>
          <a:chExt cx="0" cy="0"/>
        </a:xfrm>
      </p:grpSpPr>
      <p:pic>
        <p:nvPicPr>
          <p:cNvPr id="125" name="Google Shape;125;p60"/>
          <p:cNvPicPr preferRelativeResize="0"/>
          <p:nvPr/>
        </p:nvPicPr>
        <p:blipFill rotWithShape="1">
          <a:blip r:embed="rId2">
            <a:alphaModFix amt="80000"/>
          </a:blip>
          <a:srcRect l="14983" t="15015" r="14991" b="15015"/>
          <a:stretch/>
        </p:blipFill>
        <p:spPr>
          <a:xfrm rot="10800000" flipH="1">
            <a:off x="-4800" y="0"/>
            <a:ext cx="12201600" cy="6858000"/>
          </a:xfrm>
          <a:prstGeom prst="rect">
            <a:avLst/>
          </a:prstGeom>
          <a:noFill/>
          <a:ln>
            <a:noFill/>
          </a:ln>
        </p:spPr>
      </p:pic>
      <p:pic>
        <p:nvPicPr>
          <p:cNvPr id="126" name="Google Shape;126;p60"/>
          <p:cNvPicPr preferRelativeResize="0"/>
          <p:nvPr/>
        </p:nvPicPr>
        <p:blipFill rotWithShape="1">
          <a:blip r:embed="rId3">
            <a:alphaModFix/>
          </a:blip>
          <a:srcRect l="36869" t="53735" r="53295" b="-31647"/>
          <a:stretch/>
        </p:blipFill>
        <p:spPr>
          <a:xfrm rot="5400018">
            <a:off x="8830097" y="3491302"/>
            <a:ext cx="1234035" cy="5499364"/>
          </a:xfrm>
          <a:prstGeom prst="rect">
            <a:avLst/>
          </a:prstGeom>
          <a:noFill/>
          <a:ln>
            <a:noFill/>
          </a:ln>
        </p:spPr>
      </p:pic>
      <p:sp>
        <p:nvSpPr>
          <p:cNvPr id="127" name="Google Shape;127;p60"/>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128" name="Google Shape;128;p60"/>
          <p:cNvSpPr txBox="1">
            <a:spLocks noGrp="1"/>
          </p:cNvSpPr>
          <p:nvPr>
            <p:ph type="body" idx="1"/>
          </p:nvPr>
        </p:nvSpPr>
        <p:spPr>
          <a:xfrm>
            <a:off x="960000" y="2160200"/>
            <a:ext cx="8927200" cy="39844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Clr>
                <a:srgbClr val="434343"/>
              </a:buClr>
              <a:buSzPts val="1400"/>
              <a:buChar char="●"/>
              <a:defRPr sz="1600">
                <a:solidFill>
                  <a:srgbClr val="434343"/>
                </a:solidFill>
              </a:defRPr>
            </a:lvl1pPr>
            <a:lvl2pPr marL="1219170" lvl="1" indent="-423323" algn="l">
              <a:lnSpc>
                <a:spcPct val="115000"/>
              </a:lnSpc>
              <a:spcBef>
                <a:spcPts val="0"/>
              </a:spcBef>
              <a:spcAft>
                <a:spcPts val="0"/>
              </a:spcAft>
              <a:buClr>
                <a:srgbClr val="434343"/>
              </a:buClr>
              <a:buSzPts val="1400"/>
              <a:buChar char="○"/>
              <a:defRPr>
                <a:solidFill>
                  <a:srgbClr val="434343"/>
                </a:solidFill>
              </a:defRPr>
            </a:lvl2pPr>
            <a:lvl3pPr marL="1828754" lvl="2" indent="-423323" algn="l">
              <a:lnSpc>
                <a:spcPct val="115000"/>
              </a:lnSpc>
              <a:spcBef>
                <a:spcPts val="0"/>
              </a:spcBef>
              <a:spcAft>
                <a:spcPts val="0"/>
              </a:spcAft>
              <a:buClr>
                <a:srgbClr val="434343"/>
              </a:buClr>
              <a:buSzPts val="1400"/>
              <a:buChar char="■"/>
              <a:defRPr>
                <a:solidFill>
                  <a:srgbClr val="434343"/>
                </a:solidFill>
              </a:defRPr>
            </a:lvl3pPr>
            <a:lvl4pPr marL="2438339" lvl="3" indent="-423323" algn="l">
              <a:lnSpc>
                <a:spcPct val="115000"/>
              </a:lnSpc>
              <a:spcBef>
                <a:spcPts val="0"/>
              </a:spcBef>
              <a:spcAft>
                <a:spcPts val="0"/>
              </a:spcAft>
              <a:buClr>
                <a:srgbClr val="434343"/>
              </a:buClr>
              <a:buSzPts val="1400"/>
              <a:buChar char="●"/>
              <a:defRPr>
                <a:solidFill>
                  <a:srgbClr val="434343"/>
                </a:solidFill>
              </a:defRPr>
            </a:lvl4pPr>
            <a:lvl5pPr marL="3047924" lvl="4" indent="-423323" algn="l">
              <a:lnSpc>
                <a:spcPct val="115000"/>
              </a:lnSpc>
              <a:spcBef>
                <a:spcPts val="0"/>
              </a:spcBef>
              <a:spcAft>
                <a:spcPts val="0"/>
              </a:spcAft>
              <a:buClr>
                <a:srgbClr val="434343"/>
              </a:buClr>
              <a:buSzPts val="1400"/>
              <a:buChar char="○"/>
              <a:defRPr>
                <a:solidFill>
                  <a:srgbClr val="434343"/>
                </a:solidFill>
              </a:defRPr>
            </a:lvl5pPr>
            <a:lvl6pPr marL="3657509" lvl="5" indent="-423323" algn="l">
              <a:lnSpc>
                <a:spcPct val="115000"/>
              </a:lnSpc>
              <a:spcBef>
                <a:spcPts val="0"/>
              </a:spcBef>
              <a:spcAft>
                <a:spcPts val="0"/>
              </a:spcAft>
              <a:buClr>
                <a:srgbClr val="434343"/>
              </a:buClr>
              <a:buSzPts val="1400"/>
              <a:buChar char="■"/>
              <a:defRPr>
                <a:solidFill>
                  <a:srgbClr val="434343"/>
                </a:solidFill>
              </a:defRPr>
            </a:lvl6pPr>
            <a:lvl7pPr marL="4267093" lvl="6" indent="-423323" algn="l">
              <a:lnSpc>
                <a:spcPct val="115000"/>
              </a:lnSpc>
              <a:spcBef>
                <a:spcPts val="0"/>
              </a:spcBef>
              <a:spcAft>
                <a:spcPts val="0"/>
              </a:spcAft>
              <a:buClr>
                <a:srgbClr val="434343"/>
              </a:buClr>
              <a:buSzPts val="1400"/>
              <a:buChar char="●"/>
              <a:defRPr>
                <a:solidFill>
                  <a:srgbClr val="434343"/>
                </a:solidFill>
              </a:defRPr>
            </a:lvl7pPr>
            <a:lvl8pPr marL="4876678" lvl="7" indent="-423323" algn="l">
              <a:lnSpc>
                <a:spcPct val="115000"/>
              </a:lnSpc>
              <a:spcBef>
                <a:spcPts val="0"/>
              </a:spcBef>
              <a:spcAft>
                <a:spcPts val="0"/>
              </a:spcAft>
              <a:buClr>
                <a:srgbClr val="434343"/>
              </a:buClr>
              <a:buSzPts val="1400"/>
              <a:buChar char="○"/>
              <a:defRPr>
                <a:solidFill>
                  <a:srgbClr val="434343"/>
                </a:solidFill>
              </a:defRPr>
            </a:lvl8pPr>
            <a:lvl9pPr marL="5486263" lvl="8" indent="-423323" algn="l">
              <a:lnSpc>
                <a:spcPct val="115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67618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9"/>
        <p:cNvGrpSpPr/>
        <p:nvPr/>
      </p:nvGrpSpPr>
      <p:grpSpPr>
        <a:xfrm>
          <a:off x="0" y="0"/>
          <a:ext cx="0" cy="0"/>
          <a:chOff x="0" y="0"/>
          <a:chExt cx="0" cy="0"/>
        </a:xfrm>
      </p:grpSpPr>
      <p:pic>
        <p:nvPicPr>
          <p:cNvPr id="130" name="Google Shape;130;p61"/>
          <p:cNvPicPr preferRelativeResize="0"/>
          <p:nvPr/>
        </p:nvPicPr>
        <p:blipFill rotWithShape="1">
          <a:blip r:embed="rId2">
            <a:alphaModFix amt="80000"/>
          </a:blip>
          <a:srcRect l="14983" t="15015" r="14991" b="15015"/>
          <a:stretch/>
        </p:blipFill>
        <p:spPr>
          <a:xfrm rot="10800000" flipH="1">
            <a:off x="-4800" y="0"/>
            <a:ext cx="12201600" cy="6858000"/>
          </a:xfrm>
          <a:prstGeom prst="rect">
            <a:avLst/>
          </a:prstGeom>
          <a:noFill/>
          <a:ln>
            <a:noFill/>
          </a:ln>
        </p:spPr>
      </p:pic>
      <p:pic>
        <p:nvPicPr>
          <p:cNvPr id="131" name="Google Shape;131;p61"/>
          <p:cNvPicPr preferRelativeResize="0"/>
          <p:nvPr/>
        </p:nvPicPr>
        <p:blipFill rotWithShape="1">
          <a:blip r:embed="rId3">
            <a:alphaModFix/>
          </a:blip>
          <a:srcRect l="36869" t="53735" r="53295" b="-31647"/>
          <a:stretch/>
        </p:blipFill>
        <p:spPr>
          <a:xfrm rot="5400018">
            <a:off x="8830097" y="3491302"/>
            <a:ext cx="1234035" cy="5499364"/>
          </a:xfrm>
          <a:prstGeom prst="rect">
            <a:avLst/>
          </a:prstGeom>
          <a:noFill/>
          <a:ln>
            <a:noFill/>
          </a:ln>
        </p:spPr>
      </p:pic>
      <p:sp>
        <p:nvSpPr>
          <p:cNvPr id="132" name="Google Shape;132;p61"/>
          <p:cNvSpPr txBox="1">
            <a:spLocks noGrp="1"/>
          </p:cNvSpPr>
          <p:nvPr>
            <p:ph type="ctrTitle"/>
          </p:nvPr>
        </p:nvSpPr>
        <p:spPr>
          <a:xfrm>
            <a:off x="953500" y="713333"/>
            <a:ext cx="10285200" cy="916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4667"/>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133" name="Google Shape;133;p61"/>
          <p:cNvSpPr txBox="1">
            <a:spLocks noGrp="1"/>
          </p:cNvSpPr>
          <p:nvPr>
            <p:ph type="body" idx="1"/>
          </p:nvPr>
        </p:nvSpPr>
        <p:spPr>
          <a:xfrm>
            <a:off x="960000" y="2160200"/>
            <a:ext cx="4927200" cy="39844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Clr>
                <a:srgbClr val="434343"/>
              </a:buClr>
              <a:buSzPts val="1400"/>
              <a:buChar char="●"/>
              <a:defRPr sz="1600">
                <a:solidFill>
                  <a:srgbClr val="434343"/>
                </a:solidFill>
              </a:defRPr>
            </a:lvl1pPr>
            <a:lvl2pPr marL="1219170" lvl="1" indent="-423323" algn="l">
              <a:lnSpc>
                <a:spcPct val="115000"/>
              </a:lnSpc>
              <a:spcBef>
                <a:spcPts val="0"/>
              </a:spcBef>
              <a:spcAft>
                <a:spcPts val="0"/>
              </a:spcAft>
              <a:buClr>
                <a:srgbClr val="434343"/>
              </a:buClr>
              <a:buSzPts val="1400"/>
              <a:buChar char="○"/>
              <a:defRPr>
                <a:solidFill>
                  <a:srgbClr val="434343"/>
                </a:solidFill>
              </a:defRPr>
            </a:lvl2pPr>
            <a:lvl3pPr marL="1828754" lvl="2" indent="-423323" algn="l">
              <a:lnSpc>
                <a:spcPct val="115000"/>
              </a:lnSpc>
              <a:spcBef>
                <a:spcPts val="0"/>
              </a:spcBef>
              <a:spcAft>
                <a:spcPts val="0"/>
              </a:spcAft>
              <a:buClr>
                <a:srgbClr val="434343"/>
              </a:buClr>
              <a:buSzPts val="1400"/>
              <a:buChar char="■"/>
              <a:defRPr>
                <a:solidFill>
                  <a:srgbClr val="434343"/>
                </a:solidFill>
              </a:defRPr>
            </a:lvl3pPr>
            <a:lvl4pPr marL="2438339" lvl="3" indent="-423323" algn="l">
              <a:lnSpc>
                <a:spcPct val="115000"/>
              </a:lnSpc>
              <a:spcBef>
                <a:spcPts val="0"/>
              </a:spcBef>
              <a:spcAft>
                <a:spcPts val="0"/>
              </a:spcAft>
              <a:buClr>
                <a:srgbClr val="434343"/>
              </a:buClr>
              <a:buSzPts val="1400"/>
              <a:buChar char="●"/>
              <a:defRPr>
                <a:solidFill>
                  <a:srgbClr val="434343"/>
                </a:solidFill>
              </a:defRPr>
            </a:lvl4pPr>
            <a:lvl5pPr marL="3047924" lvl="4" indent="-423323" algn="l">
              <a:lnSpc>
                <a:spcPct val="115000"/>
              </a:lnSpc>
              <a:spcBef>
                <a:spcPts val="0"/>
              </a:spcBef>
              <a:spcAft>
                <a:spcPts val="0"/>
              </a:spcAft>
              <a:buClr>
                <a:srgbClr val="434343"/>
              </a:buClr>
              <a:buSzPts val="1400"/>
              <a:buChar char="○"/>
              <a:defRPr>
                <a:solidFill>
                  <a:srgbClr val="434343"/>
                </a:solidFill>
              </a:defRPr>
            </a:lvl5pPr>
            <a:lvl6pPr marL="3657509" lvl="5" indent="-423323" algn="l">
              <a:lnSpc>
                <a:spcPct val="115000"/>
              </a:lnSpc>
              <a:spcBef>
                <a:spcPts val="0"/>
              </a:spcBef>
              <a:spcAft>
                <a:spcPts val="0"/>
              </a:spcAft>
              <a:buClr>
                <a:srgbClr val="434343"/>
              </a:buClr>
              <a:buSzPts val="1400"/>
              <a:buChar char="■"/>
              <a:defRPr>
                <a:solidFill>
                  <a:srgbClr val="434343"/>
                </a:solidFill>
              </a:defRPr>
            </a:lvl6pPr>
            <a:lvl7pPr marL="4267093" lvl="6" indent="-423323" algn="l">
              <a:lnSpc>
                <a:spcPct val="115000"/>
              </a:lnSpc>
              <a:spcBef>
                <a:spcPts val="0"/>
              </a:spcBef>
              <a:spcAft>
                <a:spcPts val="0"/>
              </a:spcAft>
              <a:buClr>
                <a:srgbClr val="434343"/>
              </a:buClr>
              <a:buSzPts val="1400"/>
              <a:buChar char="●"/>
              <a:defRPr>
                <a:solidFill>
                  <a:srgbClr val="434343"/>
                </a:solidFill>
              </a:defRPr>
            </a:lvl7pPr>
            <a:lvl8pPr marL="4876678" lvl="7" indent="-423323" algn="l">
              <a:lnSpc>
                <a:spcPct val="115000"/>
              </a:lnSpc>
              <a:spcBef>
                <a:spcPts val="0"/>
              </a:spcBef>
              <a:spcAft>
                <a:spcPts val="0"/>
              </a:spcAft>
              <a:buClr>
                <a:srgbClr val="434343"/>
              </a:buClr>
              <a:buSzPts val="1400"/>
              <a:buChar char="○"/>
              <a:defRPr>
                <a:solidFill>
                  <a:srgbClr val="434343"/>
                </a:solidFill>
              </a:defRPr>
            </a:lvl8pPr>
            <a:lvl9pPr marL="5486263" lvl="8" indent="-423323" algn="l">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34" name="Google Shape;134;p61"/>
          <p:cNvSpPr txBox="1">
            <a:spLocks noGrp="1"/>
          </p:cNvSpPr>
          <p:nvPr>
            <p:ph type="body" idx="2"/>
          </p:nvPr>
        </p:nvSpPr>
        <p:spPr>
          <a:xfrm>
            <a:off x="5892800" y="2160200"/>
            <a:ext cx="4927200" cy="39844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Clr>
                <a:srgbClr val="434343"/>
              </a:buClr>
              <a:buSzPts val="1400"/>
              <a:buChar char="●"/>
              <a:defRPr sz="1600">
                <a:solidFill>
                  <a:srgbClr val="434343"/>
                </a:solidFill>
              </a:defRPr>
            </a:lvl1pPr>
            <a:lvl2pPr marL="1219170" lvl="1" indent="-423323" algn="l">
              <a:lnSpc>
                <a:spcPct val="115000"/>
              </a:lnSpc>
              <a:spcBef>
                <a:spcPts val="0"/>
              </a:spcBef>
              <a:spcAft>
                <a:spcPts val="0"/>
              </a:spcAft>
              <a:buClr>
                <a:srgbClr val="434343"/>
              </a:buClr>
              <a:buSzPts val="1400"/>
              <a:buChar char="○"/>
              <a:defRPr>
                <a:solidFill>
                  <a:srgbClr val="434343"/>
                </a:solidFill>
              </a:defRPr>
            </a:lvl2pPr>
            <a:lvl3pPr marL="1828754" lvl="2" indent="-423323" algn="l">
              <a:lnSpc>
                <a:spcPct val="115000"/>
              </a:lnSpc>
              <a:spcBef>
                <a:spcPts val="0"/>
              </a:spcBef>
              <a:spcAft>
                <a:spcPts val="0"/>
              </a:spcAft>
              <a:buClr>
                <a:srgbClr val="434343"/>
              </a:buClr>
              <a:buSzPts val="1400"/>
              <a:buChar char="■"/>
              <a:defRPr>
                <a:solidFill>
                  <a:srgbClr val="434343"/>
                </a:solidFill>
              </a:defRPr>
            </a:lvl3pPr>
            <a:lvl4pPr marL="2438339" lvl="3" indent="-423323" algn="l">
              <a:lnSpc>
                <a:spcPct val="115000"/>
              </a:lnSpc>
              <a:spcBef>
                <a:spcPts val="0"/>
              </a:spcBef>
              <a:spcAft>
                <a:spcPts val="0"/>
              </a:spcAft>
              <a:buClr>
                <a:srgbClr val="434343"/>
              </a:buClr>
              <a:buSzPts val="1400"/>
              <a:buChar char="●"/>
              <a:defRPr>
                <a:solidFill>
                  <a:srgbClr val="434343"/>
                </a:solidFill>
              </a:defRPr>
            </a:lvl4pPr>
            <a:lvl5pPr marL="3047924" lvl="4" indent="-423323" algn="l">
              <a:lnSpc>
                <a:spcPct val="115000"/>
              </a:lnSpc>
              <a:spcBef>
                <a:spcPts val="0"/>
              </a:spcBef>
              <a:spcAft>
                <a:spcPts val="0"/>
              </a:spcAft>
              <a:buClr>
                <a:srgbClr val="434343"/>
              </a:buClr>
              <a:buSzPts val="1400"/>
              <a:buChar char="○"/>
              <a:defRPr>
                <a:solidFill>
                  <a:srgbClr val="434343"/>
                </a:solidFill>
              </a:defRPr>
            </a:lvl5pPr>
            <a:lvl6pPr marL="3657509" lvl="5" indent="-423323" algn="l">
              <a:lnSpc>
                <a:spcPct val="115000"/>
              </a:lnSpc>
              <a:spcBef>
                <a:spcPts val="0"/>
              </a:spcBef>
              <a:spcAft>
                <a:spcPts val="0"/>
              </a:spcAft>
              <a:buClr>
                <a:srgbClr val="434343"/>
              </a:buClr>
              <a:buSzPts val="1400"/>
              <a:buChar char="■"/>
              <a:defRPr>
                <a:solidFill>
                  <a:srgbClr val="434343"/>
                </a:solidFill>
              </a:defRPr>
            </a:lvl6pPr>
            <a:lvl7pPr marL="4267093" lvl="6" indent="-423323" algn="l">
              <a:lnSpc>
                <a:spcPct val="115000"/>
              </a:lnSpc>
              <a:spcBef>
                <a:spcPts val="0"/>
              </a:spcBef>
              <a:spcAft>
                <a:spcPts val="0"/>
              </a:spcAft>
              <a:buClr>
                <a:srgbClr val="434343"/>
              </a:buClr>
              <a:buSzPts val="1400"/>
              <a:buChar char="●"/>
              <a:defRPr>
                <a:solidFill>
                  <a:srgbClr val="434343"/>
                </a:solidFill>
              </a:defRPr>
            </a:lvl7pPr>
            <a:lvl8pPr marL="4876678" lvl="7" indent="-423323" algn="l">
              <a:lnSpc>
                <a:spcPct val="115000"/>
              </a:lnSpc>
              <a:spcBef>
                <a:spcPts val="0"/>
              </a:spcBef>
              <a:spcAft>
                <a:spcPts val="0"/>
              </a:spcAft>
              <a:buClr>
                <a:srgbClr val="434343"/>
              </a:buClr>
              <a:buSzPts val="1400"/>
              <a:buChar char="○"/>
              <a:defRPr>
                <a:solidFill>
                  <a:srgbClr val="434343"/>
                </a:solidFill>
              </a:defRPr>
            </a:lvl8pPr>
            <a:lvl9pPr marL="5486263" lvl="8" indent="-423323" algn="l">
              <a:lnSpc>
                <a:spcPct val="115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2228560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5"/>
        <p:cNvGrpSpPr/>
        <p:nvPr/>
      </p:nvGrpSpPr>
      <p:grpSpPr>
        <a:xfrm>
          <a:off x="0" y="0"/>
          <a:ext cx="0" cy="0"/>
          <a:chOff x="0" y="0"/>
          <a:chExt cx="0" cy="0"/>
        </a:xfrm>
      </p:grpSpPr>
      <p:pic>
        <p:nvPicPr>
          <p:cNvPr id="136" name="Google Shape;136;p65"/>
          <p:cNvPicPr preferRelativeResize="0"/>
          <p:nvPr/>
        </p:nvPicPr>
        <p:blipFill rotWithShape="1">
          <a:blip r:embed="rId2">
            <a:alphaModFix amt="80000"/>
          </a:blip>
          <a:srcRect l="12265" b="12265"/>
          <a:stretch/>
        </p:blipFill>
        <p:spPr>
          <a:xfrm rot="10800000">
            <a:off x="0" y="0"/>
            <a:ext cx="12192000" cy="6858000"/>
          </a:xfrm>
          <a:prstGeom prst="rect">
            <a:avLst/>
          </a:prstGeom>
          <a:noFill/>
          <a:ln>
            <a:noFill/>
          </a:ln>
        </p:spPr>
      </p:pic>
      <p:pic>
        <p:nvPicPr>
          <p:cNvPr id="137" name="Google Shape;137;p65"/>
          <p:cNvPicPr preferRelativeResize="0"/>
          <p:nvPr/>
        </p:nvPicPr>
        <p:blipFill rotWithShape="1">
          <a:blip r:embed="rId3">
            <a:alphaModFix/>
          </a:blip>
          <a:srcRect l="22940" t="44804" r="24224" b="26157"/>
          <a:stretch/>
        </p:blipFill>
        <p:spPr>
          <a:xfrm rot="929556">
            <a:off x="2094803" y="-2384852"/>
            <a:ext cx="10793965" cy="3337237"/>
          </a:xfrm>
          <a:prstGeom prst="rect">
            <a:avLst/>
          </a:prstGeom>
          <a:noFill/>
          <a:ln>
            <a:noFill/>
          </a:ln>
        </p:spPr>
      </p:pic>
      <p:sp>
        <p:nvSpPr>
          <p:cNvPr id="138" name="Google Shape;138;p65"/>
          <p:cNvSpPr txBox="1">
            <a:spLocks noGrp="1"/>
          </p:cNvSpPr>
          <p:nvPr>
            <p:ph type="ctrTitle"/>
          </p:nvPr>
        </p:nvSpPr>
        <p:spPr>
          <a:xfrm>
            <a:off x="953500" y="1658900"/>
            <a:ext cx="4684000" cy="16232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000"/>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
        <p:nvSpPr>
          <p:cNvPr id="139" name="Google Shape;139;p65"/>
          <p:cNvSpPr txBox="1">
            <a:spLocks noGrp="1"/>
          </p:cNvSpPr>
          <p:nvPr>
            <p:ph type="subTitle" idx="1"/>
          </p:nvPr>
        </p:nvSpPr>
        <p:spPr>
          <a:xfrm>
            <a:off x="953467" y="3234309"/>
            <a:ext cx="4684000" cy="196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5705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0"/>
        <p:cNvGrpSpPr/>
        <p:nvPr/>
      </p:nvGrpSpPr>
      <p:grpSpPr>
        <a:xfrm>
          <a:off x="0" y="0"/>
          <a:ext cx="0" cy="0"/>
          <a:chOff x="0" y="0"/>
          <a:chExt cx="0" cy="0"/>
        </a:xfrm>
      </p:grpSpPr>
      <p:pic>
        <p:nvPicPr>
          <p:cNvPr id="141" name="Google Shape;141;p66"/>
          <p:cNvPicPr preferRelativeResize="0"/>
          <p:nvPr/>
        </p:nvPicPr>
        <p:blipFill rotWithShape="1">
          <a:blip r:embed="rId2">
            <a:alphaModFix amt="80000"/>
          </a:blip>
          <a:srcRect/>
          <a:stretch/>
        </p:blipFill>
        <p:spPr>
          <a:xfrm>
            <a:off x="0" y="0"/>
            <a:ext cx="12192000" cy="6858000"/>
          </a:xfrm>
          <a:prstGeom prst="rect">
            <a:avLst/>
          </a:prstGeom>
          <a:noFill/>
          <a:ln>
            <a:noFill/>
          </a:ln>
        </p:spPr>
      </p:pic>
      <p:pic>
        <p:nvPicPr>
          <p:cNvPr id="142" name="Google Shape;142;p66"/>
          <p:cNvPicPr preferRelativeResize="0"/>
          <p:nvPr/>
        </p:nvPicPr>
        <p:blipFill rotWithShape="1">
          <a:blip r:embed="rId3">
            <a:alphaModFix/>
          </a:blip>
          <a:srcRect l="59518" t="35212" r="2647" b="26261"/>
          <a:stretch/>
        </p:blipFill>
        <p:spPr>
          <a:xfrm rot="4428468">
            <a:off x="7265975" y="321323"/>
            <a:ext cx="8303717" cy="4756555"/>
          </a:xfrm>
          <a:prstGeom prst="rect">
            <a:avLst/>
          </a:prstGeom>
          <a:noFill/>
          <a:ln>
            <a:noFill/>
          </a:ln>
        </p:spPr>
      </p:pic>
      <p:sp>
        <p:nvSpPr>
          <p:cNvPr id="143" name="Google Shape;143;p66"/>
          <p:cNvSpPr txBox="1">
            <a:spLocks noGrp="1"/>
          </p:cNvSpPr>
          <p:nvPr>
            <p:ph type="ctrTitle"/>
          </p:nvPr>
        </p:nvSpPr>
        <p:spPr>
          <a:xfrm>
            <a:off x="953500" y="2038200"/>
            <a:ext cx="6144400" cy="27816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7333"/>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2898253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4"/>
        <p:cNvGrpSpPr/>
        <p:nvPr/>
      </p:nvGrpSpPr>
      <p:grpSpPr>
        <a:xfrm>
          <a:off x="0" y="0"/>
          <a:ext cx="0" cy="0"/>
          <a:chOff x="0" y="0"/>
          <a:chExt cx="0" cy="0"/>
        </a:xfrm>
      </p:grpSpPr>
      <p:sp>
        <p:nvSpPr>
          <p:cNvPr id="145" name="Google Shape;145;p67"/>
          <p:cNvSpPr txBox="1">
            <a:spLocks noGrp="1"/>
          </p:cNvSpPr>
          <p:nvPr>
            <p:ph type="ctrTitle"/>
          </p:nvPr>
        </p:nvSpPr>
        <p:spPr>
          <a:xfrm>
            <a:off x="953500" y="5228667"/>
            <a:ext cx="10285200" cy="9160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000"/>
            </a:lvl1pPr>
            <a:lvl2pPr lvl="1" algn="ctr">
              <a:lnSpc>
                <a:spcPct val="80000"/>
              </a:lnSpc>
              <a:spcBef>
                <a:spcPts val="0"/>
              </a:spcBef>
              <a:spcAft>
                <a:spcPts val="0"/>
              </a:spcAft>
              <a:buClr>
                <a:srgbClr val="191919"/>
              </a:buClr>
              <a:buSzPts val="5200"/>
              <a:buNone/>
              <a:defRPr sz="6933">
                <a:solidFill>
                  <a:srgbClr val="191919"/>
                </a:solidFill>
              </a:defRPr>
            </a:lvl2pPr>
            <a:lvl3pPr lvl="2" algn="ctr">
              <a:lnSpc>
                <a:spcPct val="80000"/>
              </a:lnSpc>
              <a:spcBef>
                <a:spcPts val="0"/>
              </a:spcBef>
              <a:spcAft>
                <a:spcPts val="0"/>
              </a:spcAft>
              <a:buClr>
                <a:srgbClr val="191919"/>
              </a:buClr>
              <a:buSzPts val="5200"/>
              <a:buNone/>
              <a:defRPr sz="6933">
                <a:solidFill>
                  <a:srgbClr val="191919"/>
                </a:solidFill>
              </a:defRPr>
            </a:lvl3pPr>
            <a:lvl4pPr lvl="3" algn="ctr">
              <a:lnSpc>
                <a:spcPct val="80000"/>
              </a:lnSpc>
              <a:spcBef>
                <a:spcPts val="0"/>
              </a:spcBef>
              <a:spcAft>
                <a:spcPts val="0"/>
              </a:spcAft>
              <a:buClr>
                <a:srgbClr val="191919"/>
              </a:buClr>
              <a:buSzPts val="5200"/>
              <a:buNone/>
              <a:defRPr sz="6933">
                <a:solidFill>
                  <a:srgbClr val="191919"/>
                </a:solidFill>
              </a:defRPr>
            </a:lvl4pPr>
            <a:lvl5pPr lvl="4" algn="ctr">
              <a:lnSpc>
                <a:spcPct val="80000"/>
              </a:lnSpc>
              <a:spcBef>
                <a:spcPts val="0"/>
              </a:spcBef>
              <a:spcAft>
                <a:spcPts val="0"/>
              </a:spcAft>
              <a:buClr>
                <a:srgbClr val="191919"/>
              </a:buClr>
              <a:buSzPts val="5200"/>
              <a:buNone/>
              <a:defRPr sz="6933">
                <a:solidFill>
                  <a:srgbClr val="191919"/>
                </a:solidFill>
              </a:defRPr>
            </a:lvl5pPr>
            <a:lvl6pPr lvl="5" algn="ctr">
              <a:lnSpc>
                <a:spcPct val="80000"/>
              </a:lnSpc>
              <a:spcBef>
                <a:spcPts val="0"/>
              </a:spcBef>
              <a:spcAft>
                <a:spcPts val="0"/>
              </a:spcAft>
              <a:buClr>
                <a:srgbClr val="191919"/>
              </a:buClr>
              <a:buSzPts val="5200"/>
              <a:buNone/>
              <a:defRPr sz="6933">
                <a:solidFill>
                  <a:srgbClr val="191919"/>
                </a:solidFill>
              </a:defRPr>
            </a:lvl6pPr>
            <a:lvl7pPr lvl="6" algn="ctr">
              <a:lnSpc>
                <a:spcPct val="80000"/>
              </a:lnSpc>
              <a:spcBef>
                <a:spcPts val="0"/>
              </a:spcBef>
              <a:spcAft>
                <a:spcPts val="0"/>
              </a:spcAft>
              <a:buClr>
                <a:srgbClr val="191919"/>
              </a:buClr>
              <a:buSzPts val="5200"/>
              <a:buNone/>
              <a:defRPr sz="6933">
                <a:solidFill>
                  <a:srgbClr val="191919"/>
                </a:solidFill>
              </a:defRPr>
            </a:lvl7pPr>
            <a:lvl8pPr lvl="7" algn="ctr">
              <a:lnSpc>
                <a:spcPct val="80000"/>
              </a:lnSpc>
              <a:spcBef>
                <a:spcPts val="0"/>
              </a:spcBef>
              <a:spcAft>
                <a:spcPts val="0"/>
              </a:spcAft>
              <a:buClr>
                <a:srgbClr val="191919"/>
              </a:buClr>
              <a:buSzPts val="5200"/>
              <a:buNone/>
              <a:defRPr sz="6933">
                <a:solidFill>
                  <a:srgbClr val="191919"/>
                </a:solidFill>
              </a:defRPr>
            </a:lvl8pPr>
            <a:lvl9pPr lvl="8" algn="ctr">
              <a:lnSpc>
                <a:spcPct val="80000"/>
              </a:lnSpc>
              <a:spcBef>
                <a:spcPts val="0"/>
              </a:spcBef>
              <a:spcAft>
                <a:spcPts val="0"/>
              </a:spcAft>
              <a:buClr>
                <a:srgbClr val="191919"/>
              </a:buClr>
              <a:buSzPts val="5200"/>
              <a:buNone/>
              <a:defRPr sz="6933">
                <a:solidFill>
                  <a:srgbClr val="191919"/>
                </a:solidFill>
              </a:defRPr>
            </a:lvl9pPr>
          </a:lstStyle>
          <a:p>
            <a:endParaRPr/>
          </a:p>
        </p:txBody>
      </p:sp>
    </p:spTree>
    <p:extLst>
      <p:ext uri="{BB962C8B-B14F-4D97-AF65-F5344CB8AC3E}">
        <p14:creationId xmlns:p14="http://schemas.microsoft.com/office/powerpoint/2010/main" val="990861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6"/>
        <p:cNvGrpSpPr/>
        <p:nvPr/>
      </p:nvGrpSpPr>
      <p:grpSpPr>
        <a:xfrm>
          <a:off x="0" y="0"/>
          <a:ext cx="0" cy="0"/>
          <a:chOff x="0" y="0"/>
          <a:chExt cx="0" cy="0"/>
        </a:xfrm>
      </p:grpSpPr>
      <p:pic>
        <p:nvPicPr>
          <p:cNvPr id="147" name="Google Shape;147;p68"/>
          <p:cNvPicPr preferRelativeResize="0"/>
          <p:nvPr/>
        </p:nvPicPr>
        <p:blipFill rotWithShape="1">
          <a:blip r:embed="rId2">
            <a:alphaModFix amt="80000"/>
          </a:blip>
          <a:srcRect l="12265" b="12265"/>
          <a:stretch/>
        </p:blipFill>
        <p:spPr>
          <a:xfrm rot="10800000">
            <a:off x="0" y="0"/>
            <a:ext cx="12192000" cy="6858000"/>
          </a:xfrm>
          <a:prstGeom prst="rect">
            <a:avLst/>
          </a:prstGeom>
          <a:noFill/>
          <a:ln>
            <a:noFill/>
          </a:ln>
        </p:spPr>
      </p:pic>
      <p:pic>
        <p:nvPicPr>
          <p:cNvPr id="148" name="Google Shape;148;p68"/>
          <p:cNvPicPr preferRelativeResize="0"/>
          <p:nvPr/>
        </p:nvPicPr>
        <p:blipFill rotWithShape="1">
          <a:blip r:embed="rId3">
            <a:alphaModFix/>
          </a:blip>
          <a:srcRect l="22940" t="44804" r="24224" b="26157"/>
          <a:stretch/>
        </p:blipFill>
        <p:spPr>
          <a:xfrm rot="9870444" flipH="1">
            <a:off x="3210436" y="5567515"/>
            <a:ext cx="10793965" cy="3337237"/>
          </a:xfrm>
          <a:prstGeom prst="rect">
            <a:avLst/>
          </a:prstGeom>
          <a:noFill/>
          <a:ln>
            <a:noFill/>
          </a:ln>
        </p:spPr>
      </p:pic>
      <p:sp>
        <p:nvSpPr>
          <p:cNvPr id="149" name="Google Shape;149;p68"/>
          <p:cNvSpPr txBox="1">
            <a:spLocks noGrp="1"/>
          </p:cNvSpPr>
          <p:nvPr>
            <p:ph type="title" hasCustomPrompt="1"/>
          </p:nvPr>
        </p:nvSpPr>
        <p:spPr>
          <a:xfrm>
            <a:off x="2791633" y="2565000"/>
            <a:ext cx="6608800" cy="149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12800"/>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150" name="Google Shape;150;p68"/>
          <p:cNvSpPr txBox="1">
            <a:spLocks noGrp="1"/>
          </p:cNvSpPr>
          <p:nvPr>
            <p:ph type="subTitle" idx="1"/>
          </p:nvPr>
        </p:nvSpPr>
        <p:spPr>
          <a:xfrm>
            <a:off x="3754000" y="3722201"/>
            <a:ext cx="4684000" cy="57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130639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extLst>
      <p:ext uri="{BB962C8B-B14F-4D97-AF65-F5344CB8AC3E}">
        <p14:creationId xmlns:p14="http://schemas.microsoft.com/office/powerpoint/2010/main" val="312450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2"/>
        <p:cNvGrpSpPr/>
        <p:nvPr/>
      </p:nvGrpSpPr>
      <p:grpSpPr>
        <a:xfrm>
          <a:off x="0" y="0"/>
          <a:ext cx="0" cy="0"/>
          <a:chOff x="0" y="0"/>
          <a:chExt cx="0" cy="0"/>
        </a:xfrm>
      </p:grpSpPr>
      <p:pic>
        <p:nvPicPr>
          <p:cNvPr id="153" name="Google Shape;153;p70"/>
          <p:cNvPicPr preferRelativeResize="0"/>
          <p:nvPr/>
        </p:nvPicPr>
        <p:blipFill rotWithShape="1">
          <a:blip r:embed="rId2">
            <a:alphaModFix amt="80000"/>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5368070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4"/>
        <p:cNvGrpSpPr/>
        <p:nvPr/>
      </p:nvGrpSpPr>
      <p:grpSpPr>
        <a:xfrm>
          <a:off x="0" y="0"/>
          <a:ext cx="0" cy="0"/>
          <a:chOff x="0" y="0"/>
          <a:chExt cx="0" cy="0"/>
        </a:xfrm>
      </p:grpSpPr>
      <p:pic>
        <p:nvPicPr>
          <p:cNvPr id="155" name="Google Shape;155;p71"/>
          <p:cNvPicPr preferRelativeResize="0"/>
          <p:nvPr/>
        </p:nvPicPr>
        <p:blipFill rotWithShape="1">
          <a:blip r:embed="rId2">
            <a:alphaModFix amt="80000"/>
          </a:blip>
          <a:srcRect l="14983" t="15015" r="14991" b="15015"/>
          <a:stretch/>
        </p:blipFill>
        <p:spPr>
          <a:xfrm rot="10800000" flipH="1">
            <a:off x="-4800" y="0"/>
            <a:ext cx="12201600" cy="6858000"/>
          </a:xfrm>
          <a:prstGeom prst="rect">
            <a:avLst/>
          </a:prstGeom>
          <a:noFill/>
          <a:ln>
            <a:noFill/>
          </a:ln>
        </p:spPr>
      </p:pic>
    </p:spTree>
    <p:extLst>
      <p:ext uri="{BB962C8B-B14F-4D97-AF65-F5344CB8AC3E}">
        <p14:creationId xmlns:p14="http://schemas.microsoft.com/office/powerpoint/2010/main" val="14029040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F52E-994A-CF88-FA80-4176381AC1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38CDC8-2BFC-1F66-7A6A-01FF1F0147A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25F82-FD22-8F28-65D9-E9ED6A326FBE}"/>
              </a:ext>
            </a:extLst>
          </p:cNvPr>
          <p:cNvSpPr>
            <a:spLocks noGrp="1"/>
          </p:cNvSpPr>
          <p:nvPr>
            <p:ph type="dt" sz="half" idx="10"/>
          </p:nvPr>
        </p:nvSpPr>
        <p:spPr/>
        <p:txBody>
          <a:bodyPr/>
          <a:lstStyle/>
          <a:p>
            <a:fld id="{75F66E9D-57F8-41A2-A76D-111609393E92}" type="datetimeFigureOut">
              <a:rPr lang="en-US" smtClean="0"/>
              <a:t>5/3/2024</a:t>
            </a:fld>
            <a:endParaRPr lang="en-US"/>
          </a:p>
        </p:txBody>
      </p:sp>
      <p:sp>
        <p:nvSpPr>
          <p:cNvPr id="5" name="Footer Placeholder 4">
            <a:extLst>
              <a:ext uri="{FF2B5EF4-FFF2-40B4-BE49-F238E27FC236}">
                <a16:creationId xmlns:a16="http://schemas.microsoft.com/office/drawing/2014/main" id="{E30C34CF-2891-3114-236C-CB15D670C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47575-56B5-9E8E-C4E8-FB536A40F3DA}"/>
              </a:ext>
            </a:extLst>
          </p:cNvPr>
          <p:cNvSpPr>
            <a:spLocks noGrp="1"/>
          </p:cNvSpPr>
          <p:nvPr>
            <p:ph type="sldNum" sz="quarter" idx="12"/>
          </p:nvPr>
        </p:nvSpPr>
        <p:spPr/>
        <p:txBody>
          <a:bodyPr/>
          <a:lstStyle/>
          <a:p>
            <a:fld id="{A3E3F0A2-6C47-4964-80FB-1AE46EE684E3}" type="slidenum">
              <a:rPr lang="en-US" smtClean="0"/>
              <a:t>‹#›</a:t>
            </a:fld>
            <a:endParaRPr lang="en-US"/>
          </a:p>
        </p:txBody>
      </p:sp>
    </p:spTree>
    <p:extLst>
      <p:ext uri="{BB962C8B-B14F-4D97-AF65-F5344CB8AC3E}">
        <p14:creationId xmlns:p14="http://schemas.microsoft.com/office/powerpoint/2010/main" val="401586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5/3/2024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1pPr>
            <a:lvl2pPr marR="0" lvl="1"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2pPr>
            <a:lvl3pPr marR="0" lvl="2"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3pPr>
            <a:lvl4pPr marR="0" lvl="3"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4pPr>
            <a:lvl5pPr marR="0" lvl="4"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5pPr>
            <a:lvl6pPr marR="0" lvl="5"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6pPr>
            <a:lvl7pPr marR="0" lvl="6"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7pPr>
            <a:lvl8pPr marR="0" lvl="7"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8pPr>
            <a:lvl9pPr marR="0" lvl="8"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9pPr>
          </a:lstStyle>
          <a:p>
            <a:endParaRPr/>
          </a:p>
        </p:txBody>
      </p:sp>
      <p:sp>
        <p:nvSpPr>
          <p:cNvPr id="7" name="Google Shape;7;p45"/>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407485425"/>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5875113" y="-101189"/>
            <a:ext cx="6314547" cy="3628639"/>
          </a:xfrm>
        </p:spPr>
        <p:txBody>
          <a:bodyPr anchor="b">
            <a:noAutofit/>
          </a:bodyPr>
          <a:lstStyle/>
          <a:p>
            <a:r>
              <a:rPr lang="en-US" sz="4000" b="0" dirty="0">
                <a:latin typeface="+mj-lt"/>
                <a:ea typeface="+mn-lt"/>
                <a:cs typeface="+mn-lt"/>
              </a:rPr>
              <a:t>Analyzing Red Bull's Market Position through Customer Sentiment Analysis and Competitor Benchmarking</a:t>
            </a:r>
            <a:endParaRPr lang="en-US" sz="4000" dirty="0">
              <a:latin typeface="+mj-lt"/>
              <a:ea typeface="Calibri"/>
              <a:cs typeface="Calibri"/>
            </a:endParaRP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717322" y="3955491"/>
            <a:ext cx="4630127" cy="1500187"/>
          </a:xfrm>
        </p:spPr>
        <p:txBody>
          <a:bodyPr vert="horz" lIns="91440" tIns="45720" rIns="91440" bIns="45720" rtlCol="0" anchor="t">
            <a:normAutofit lnSpcReduction="10000"/>
          </a:bodyPr>
          <a:lstStyle/>
          <a:p>
            <a:r>
              <a:rPr lang="en-US" dirty="0">
                <a:ea typeface="+mj-lt"/>
                <a:cs typeface="+mj-lt"/>
              </a:rPr>
              <a:t>Team members: </a:t>
            </a:r>
          </a:p>
          <a:p>
            <a:r>
              <a:rPr lang="en-US" dirty="0">
                <a:ea typeface="+mj-lt"/>
                <a:cs typeface="+mj-lt"/>
              </a:rPr>
              <a:t>Guy Gropper, Jofre Segarra, Tu Ho, Wojciech </a:t>
            </a:r>
            <a:r>
              <a:rPr lang="en-US" dirty="0" err="1">
                <a:ea typeface="+mj-lt"/>
                <a:cs typeface="+mj-lt"/>
              </a:rPr>
              <a:t>Dutkowiak</a:t>
            </a:r>
            <a:endParaRPr lang="en-US" dirty="0">
              <a:ea typeface="Calibri Light"/>
              <a:cs typeface="Calibri Light"/>
            </a:endParaRPr>
          </a:p>
        </p:txBody>
      </p:sp>
      <p:pic>
        <p:nvPicPr>
          <p:cNvPr id="13" name="Picture Placeholder 12" descr="A group of cans of energy drinks&#10;&#10;Description automatically generated">
            <a:extLst>
              <a:ext uri="{FF2B5EF4-FFF2-40B4-BE49-F238E27FC236}">
                <a16:creationId xmlns:a16="http://schemas.microsoft.com/office/drawing/2014/main" id="{E6CE181A-37DD-E5A1-3705-9ED9DCADEBE0}"/>
              </a:ext>
            </a:extLst>
          </p:cNvPr>
          <p:cNvPicPr>
            <a:picLocks noGrp="1" noChangeAspect="1"/>
          </p:cNvPicPr>
          <p:nvPr>
            <p:ph type="pic" sz="quarter" idx="13"/>
          </p:nvPr>
        </p:nvPicPr>
        <p:blipFill>
          <a:blip r:embed="rId2"/>
          <a:srcRect l="23054" r="23054"/>
          <a:stretch>
            <a:fillRect/>
          </a:stretch>
        </p:blipFill>
        <p:spPr>
          <a:xfrm>
            <a:off x="0" y="0"/>
            <a:ext cx="5704892" cy="6857999"/>
          </a:xfr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a:ea typeface="Calibri"/>
                <a:cs typeface="Calibri"/>
              </a:rPr>
              <a:t>Overall sentiment analysis over time </a:t>
            </a: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10</a:t>
            </a:fld>
            <a:endParaRPr lang="en-US" dirty="0">
              <a:solidFill>
                <a:schemeClr val="tx1"/>
              </a:solidFill>
            </a:endParaRPr>
          </a:p>
        </p:txBody>
      </p:sp>
      <p:sp>
        <p:nvSpPr>
          <p:cNvPr id="5" name="TextBox 4">
            <a:extLst>
              <a:ext uri="{FF2B5EF4-FFF2-40B4-BE49-F238E27FC236}">
                <a16:creationId xmlns:a16="http://schemas.microsoft.com/office/drawing/2014/main" id="{4FF6BE5C-0A05-CCB9-C74F-74A2CC29DED2}"/>
              </a:ext>
            </a:extLst>
          </p:cNvPr>
          <p:cNvSpPr txBox="1"/>
          <p:nvPr/>
        </p:nvSpPr>
        <p:spPr>
          <a:xfrm>
            <a:off x="0" y="1556710"/>
            <a:ext cx="4627131"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ea typeface="Calibri" panose="020F0502020204030204"/>
                <a:cs typeface="Calibri" panose="020F0502020204030204"/>
              </a:rPr>
              <a:t>Fluctuations in Sentiment:</a:t>
            </a:r>
            <a:r>
              <a:rPr lang="en-US" sz="1600" dirty="0">
                <a:ea typeface="Calibri" panose="020F0502020204030204"/>
                <a:cs typeface="Calibri" panose="020F0502020204030204"/>
              </a:rPr>
              <a:t> The graph shows substantial fluctuations in average sentiment score over time, with several sharp drops below zero, indicating periods where negative reviews significantly outweigh positive ones.</a:t>
            </a:r>
          </a:p>
          <a:p>
            <a:pPr marL="285750" indent="-285750">
              <a:buFont typeface="Arial"/>
              <a:buChar char="•"/>
            </a:pPr>
            <a:r>
              <a:rPr lang="en-US" sz="1600" b="1" dirty="0">
                <a:ea typeface="Calibri" panose="020F0502020204030204"/>
                <a:cs typeface="Calibri" panose="020F0502020204030204"/>
              </a:rPr>
              <a:t>Negative Sentiment Peaks:</a:t>
            </a:r>
            <a:r>
              <a:rPr lang="en-US" sz="1600" dirty="0">
                <a:ea typeface="Calibri" panose="020F0502020204030204"/>
                <a:cs typeface="Calibri" panose="020F0502020204030204"/>
              </a:rPr>
              <a:t>  From October to December 2023, and first quarter of 2024 the sentiment drops close to -1.0 may correspond to events or issues with the product that elicited strong negative feedback from consumers.</a:t>
            </a:r>
          </a:p>
          <a:p>
            <a:pPr marL="285750" indent="-285750">
              <a:buFont typeface="Arial"/>
              <a:buChar char="•"/>
            </a:pPr>
            <a:r>
              <a:rPr lang="en-US" sz="1600" b="1" dirty="0">
                <a:ea typeface="Calibri" panose="020F0502020204030204"/>
                <a:cs typeface="Calibri" panose="020F0502020204030204"/>
              </a:rPr>
              <a:t>Overall Average Sentiment:</a:t>
            </a:r>
            <a:r>
              <a:rPr lang="en-US" sz="1600" dirty="0">
                <a:ea typeface="Calibri" panose="020F0502020204030204"/>
                <a:cs typeface="Calibri" panose="020F0502020204030204"/>
              </a:rPr>
              <a:t> Despite the volatility, the sentiment score seems to hover around the positive region (above 0) for several periods, indicating a generally favorable perception or experience associated with the product.</a:t>
            </a:r>
          </a:p>
          <a:p>
            <a:pPr marL="285750" indent="-285750">
              <a:buFont typeface="Arial"/>
              <a:buChar char="•"/>
            </a:pPr>
            <a:r>
              <a:rPr lang="en-US" sz="1600" b="1" dirty="0">
                <a:ea typeface="Calibri" panose="020F0502020204030204"/>
                <a:cs typeface="Calibri" panose="020F0502020204030204"/>
              </a:rPr>
              <a:t>Critical Points for Action:</a:t>
            </a:r>
            <a:r>
              <a:rPr lang="en-US" sz="1600" dirty="0">
                <a:ea typeface="Calibri" panose="020F0502020204030204"/>
                <a:cs typeface="Calibri" panose="020F0502020204030204"/>
              </a:rPr>
              <a:t> The low points in sentiment offer critical opportunities for the company to engage in proactive customer service and product improvement initiatives.</a:t>
            </a:r>
          </a:p>
          <a:p>
            <a:pPr marL="285750" indent="-285750">
              <a:buFont typeface="Arial"/>
              <a:buChar char="•"/>
            </a:pPr>
            <a:endParaRPr lang="en-US" sz="1600" dirty="0">
              <a:ea typeface="Calibri" panose="020F0502020204030204"/>
              <a:cs typeface="Calibri" panose="020F0502020204030204"/>
            </a:endParaRPr>
          </a:p>
          <a:p>
            <a:endParaRPr lang="en-US" sz="1600" dirty="0">
              <a:ea typeface="Calibri" panose="020F0502020204030204"/>
              <a:cs typeface="Calibri" panose="020F0502020204030204"/>
            </a:endParaRPr>
          </a:p>
          <a:p>
            <a:pPr marL="285750" indent="-285750">
              <a:buFont typeface="Arial"/>
              <a:buChar char="•"/>
            </a:pPr>
            <a:endParaRPr lang="en-US" sz="1600" dirty="0">
              <a:ea typeface="Calibri" panose="020F0502020204030204"/>
              <a:cs typeface="Calibri" panose="020F0502020204030204"/>
            </a:endParaRPr>
          </a:p>
          <a:p>
            <a:endParaRPr lang="en-US" sz="1600" dirty="0">
              <a:ea typeface="Calibri" panose="020F0502020204030204"/>
              <a:cs typeface="Calibri" panose="020F0502020204030204"/>
            </a:endParaRPr>
          </a:p>
          <a:p>
            <a:pPr marL="285750" indent="-285750">
              <a:buFont typeface="Arial"/>
              <a:buChar char="•"/>
            </a:pPr>
            <a:endParaRPr lang="en-US" sz="1600" dirty="0">
              <a:ea typeface="Calibri" panose="020F0502020204030204"/>
              <a:cs typeface="Calibri" panose="020F0502020204030204"/>
            </a:endParaRPr>
          </a:p>
          <a:p>
            <a:pPr marL="285750" indent="-285750">
              <a:buFont typeface="Arial"/>
              <a:buChar char="•"/>
            </a:pPr>
            <a:endParaRPr lang="en-US" sz="1600" dirty="0">
              <a:ea typeface="Calibri" panose="020F0502020204030204"/>
              <a:cs typeface="Calibri" panose="020F0502020204030204"/>
            </a:endParaRPr>
          </a:p>
        </p:txBody>
      </p:sp>
      <p:pic>
        <p:nvPicPr>
          <p:cNvPr id="11" name="Picture 10" descr="A graph with blue lines&#10;&#10;Description automatically generated">
            <a:extLst>
              <a:ext uri="{FF2B5EF4-FFF2-40B4-BE49-F238E27FC236}">
                <a16:creationId xmlns:a16="http://schemas.microsoft.com/office/drawing/2014/main" id="{B7394E83-BB30-24E4-DE89-6B757BC6DD38}"/>
              </a:ext>
            </a:extLst>
          </p:cNvPr>
          <p:cNvPicPr>
            <a:picLocks noChangeAspect="1"/>
          </p:cNvPicPr>
          <p:nvPr/>
        </p:nvPicPr>
        <p:blipFill>
          <a:blip r:embed="rId3"/>
          <a:stretch>
            <a:fillRect/>
          </a:stretch>
        </p:blipFill>
        <p:spPr>
          <a:xfrm>
            <a:off x="4605668" y="1556710"/>
            <a:ext cx="7582941" cy="4097940"/>
          </a:xfrm>
          <a:prstGeom prst="rect">
            <a:avLst/>
          </a:prstGeom>
        </p:spPr>
      </p:pic>
    </p:spTree>
    <p:extLst>
      <p:ext uri="{BB962C8B-B14F-4D97-AF65-F5344CB8AC3E}">
        <p14:creationId xmlns:p14="http://schemas.microsoft.com/office/powerpoint/2010/main" val="135688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a:ea typeface="Calibri"/>
                <a:cs typeface="Calibri"/>
              </a:rPr>
              <a:t>Positive reviews sentiment analysis over time</a:t>
            </a:r>
            <a:endParaRPr lang="en-US"/>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11</a:t>
            </a:fld>
            <a:endParaRPr lang="en-US" dirty="0">
              <a:solidFill>
                <a:schemeClr val="tx1"/>
              </a:solidFill>
            </a:endParaRPr>
          </a:p>
        </p:txBody>
      </p:sp>
      <p:sp>
        <p:nvSpPr>
          <p:cNvPr id="2" name="TextBox 1">
            <a:extLst>
              <a:ext uri="{FF2B5EF4-FFF2-40B4-BE49-F238E27FC236}">
                <a16:creationId xmlns:a16="http://schemas.microsoft.com/office/drawing/2014/main" id="{8A4A2ACA-C8CF-E2F8-D6DB-473C02DFF56B}"/>
              </a:ext>
            </a:extLst>
          </p:cNvPr>
          <p:cNvSpPr txBox="1"/>
          <p:nvPr/>
        </p:nvSpPr>
        <p:spPr>
          <a:xfrm>
            <a:off x="285750" y="5270500"/>
            <a:ext cx="5027083" cy="1428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F6EB0D49-2878-866C-541F-95B885735365}"/>
              </a:ext>
            </a:extLst>
          </p:cNvPr>
          <p:cNvSpPr txBox="1"/>
          <p:nvPr/>
        </p:nvSpPr>
        <p:spPr>
          <a:xfrm>
            <a:off x="95249" y="1682750"/>
            <a:ext cx="436091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mj-lt"/>
                <a:ea typeface="+mn-lt"/>
                <a:cs typeface="+mn-lt"/>
              </a:rPr>
              <a:t>Volatility in Sentiment Scores:</a:t>
            </a:r>
            <a:r>
              <a:rPr lang="en-US" sz="1600" dirty="0">
                <a:solidFill>
                  <a:srgbClr val="0D0D0D"/>
                </a:solidFill>
                <a:latin typeface="+mj-lt"/>
                <a:ea typeface="+mn-lt"/>
                <a:cs typeface="+mn-lt"/>
              </a:rPr>
              <a:t> Notable volatility is observed in the sentiment scores with periodic drops in first quarter and December of 2023, </a:t>
            </a:r>
            <a:r>
              <a:rPr lang="en-US" sz="1600" dirty="0">
                <a:solidFill>
                  <a:srgbClr val="0D0D0D"/>
                </a:solidFill>
                <a:latin typeface="+mj-lt"/>
                <a:ea typeface="Calibri" panose="020F0502020204030204"/>
                <a:cs typeface="Calibri" panose="020F0502020204030204"/>
              </a:rPr>
              <a:t>several</a:t>
            </a:r>
            <a:r>
              <a:rPr lang="en-US" sz="1600" dirty="0">
                <a:latin typeface="+mj-lt"/>
                <a:ea typeface="Calibri" panose="020F0502020204030204"/>
                <a:cs typeface="Calibri" panose="020F0502020204030204"/>
              </a:rPr>
              <a:t> sentiment drops close to -1.0in January, March and April 2024, </a:t>
            </a:r>
            <a:r>
              <a:rPr lang="en-US" sz="1600" dirty="0">
                <a:solidFill>
                  <a:srgbClr val="0D0D0D"/>
                </a:solidFill>
                <a:latin typeface="+mj-lt"/>
                <a:ea typeface="+mn-lt"/>
                <a:cs typeface="+mn-lt"/>
              </a:rPr>
              <a:t>suggesting occasional surges in negative reviews or events that may impact consumer perception.</a:t>
            </a:r>
            <a:endParaRPr lang="en-US" sz="1600" dirty="0">
              <a:solidFill>
                <a:srgbClr val="0D0D0D"/>
              </a:solidFill>
              <a:latin typeface="+mj-lt"/>
              <a:ea typeface="Calibri" panose="020F0502020204030204"/>
              <a:cs typeface="Calibri" panose="020F0502020204030204"/>
            </a:endParaRPr>
          </a:p>
          <a:p>
            <a:endParaRPr lang="en-US" sz="1600" dirty="0">
              <a:solidFill>
                <a:srgbClr val="0D0D0D"/>
              </a:solidFill>
              <a:latin typeface="+mj-lt"/>
              <a:ea typeface="Calibri" panose="020F0502020204030204"/>
              <a:cs typeface="Calibri" panose="020F0502020204030204"/>
            </a:endParaRPr>
          </a:p>
          <a:p>
            <a:pPr marL="285750" indent="-285750">
              <a:buFont typeface="Arial"/>
              <a:buChar char="•"/>
            </a:pPr>
            <a:r>
              <a:rPr lang="en-US" sz="1600" b="1" dirty="0">
                <a:solidFill>
                  <a:srgbClr val="0D0D0D"/>
                </a:solidFill>
                <a:latin typeface="+mj-lt"/>
                <a:ea typeface="Calibri" panose="020F0502020204030204"/>
                <a:cs typeface="Calibri" panose="020F0502020204030204"/>
              </a:rPr>
              <a:t>Positive Recovery Post-Dips:</a:t>
            </a:r>
            <a:r>
              <a:rPr lang="en-US" sz="1600" dirty="0">
                <a:solidFill>
                  <a:srgbClr val="0D0D0D"/>
                </a:solidFill>
                <a:latin typeface="+mj-lt"/>
                <a:ea typeface="Calibri" panose="020F0502020204030204"/>
                <a:cs typeface="Calibri" panose="020F0502020204030204"/>
              </a:rPr>
              <a:t> After each significant dip, the sentiment score tends to recover, implying effective response mechanisms to negative feedback or a resilient brand perception among consumers.</a:t>
            </a:r>
          </a:p>
          <a:p>
            <a:endParaRPr lang="en-US" sz="1600" dirty="0">
              <a:solidFill>
                <a:srgbClr val="0D0D0D"/>
              </a:solidFill>
              <a:latin typeface="+mj-lt"/>
              <a:ea typeface="Calibri" panose="020F0502020204030204"/>
              <a:cs typeface="Calibri" panose="020F0502020204030204"/>
            </a:endParaRPr>
          </a:p>
          <a:p>
            <a:pPr marL="285750" indent="-285750">
              <a:buFont typeface="Arial"/>
              <a:buChar char="•"/>
            </a:pPr>
            <a:r>
              <a:rPr lang="en-US" sz="1600" b="1" dirty="0">
                <a:solidFill>
                  <a:srgbClr val="0D0D0D"/>
                </a:solidFill>
                <a:latin typeface="+mj-lt"/>
                <a:ea typeface="Calibri" panose="020F0502020204030204"/>
                <a:cs typeface="Calibri" panose="020F0502020204030204"/>
              </a:rPr>
              <a:t>Future Analysis:</a:t>
            </a:r>
            <a:r>
              <a:rPr lang="en-US" sz="1600" dirty="0">
                <a:solidFill>
                  <a:srgbClr val="0D0D0D"/>
                </a:solidFill>
                <a:latin typeface="+mj-lt"/>
                <a:ea typeface="Calibri" panose="020F0502020204030204"/>
                <a:cs typeface="Calibri" panose="020F0502020204030204"/>
              </a:rPr>
              <a:t> The periods where sentiment scores decrease sharply requires further analysis to understand the causes and build strategies to mitigate these issues in the future</a:t>
            </a:r>
          </a:p>
          <a:p>
            <a:pPr marL="285750" indent="-285750" algn="l">
              <a:buFont typeface="Arial"/>
              <a:buChar char="•"/>
            </a:pPr>
            <a:endParaRPr lang="en-US" sz="1600" dirty="0">
              <a:solidFill>
                <a:srgbClr val="0D0D0D"/>
              </a:solidFill>
              <a:latin typeface="+mj-lt"/>
              <a:ea typeface="Calibri" panose="020F0502020204030204"/>
              <a:cs typeface="Calibri" panose="020F0502020204030204"/>
            </a:endParaRPr>
          </a:p>
          <a:p>
            <a:pPr marL="285750" indent="-285750">
              <a:buFont typeface="Arial"/>
              <a:buChar char="•"/>
            </a:pPr>
            <a:endParaRPr lang="en-US" sz="1600" dirty="0">
              <a:solidFill>
                <a:srgbClr val="000000"/>
              </a:solidFill>
              <a:latin typeface="+mj-lt"/>
              <a:ea typeface="Calibri" panose="020F0502020204030204"/>
              <a:cs typeface="Calibri" panose="020F0502020204030204"/>
            </a:endParaRPr>
          </a:p>
        </p:txBody>
      </p:sp>
      <p:pic>
        <p:nvPicPr>
          <p:cNvPr id="12" name="Picture 11" descr="A graph with blue lines&#10;&#10;Description automatically generated">
            <a:extLst>
              <a:ext uri="{FF2B5EF4-FFF2-40B4-BE49-F238E27FC236}">
                <a16:creationId xmlns:a16="http://schemas.microsoft.com/office/drawing/2014/main" id="{AC648B6E-19FB-12B3-8237-2C7439BC18C8}"/>
              </a:ext>
            </a:extLst>
          </p:cNvPr>
          <p:cNvPicPr>
            <a:picLocks noChangeAspect="1"/>
          </p:cNvPicPr>
          <p:nvPr/>
        </p:nvPicPr>
        <p:blipFill>
          <a:blip r:embed="rId3"/>
          <a:stretch>
            <a:fillRect/>
          </a:stretch>
        </p:blipFill>
        <p:spPr>
          <a:xfrm>
            <a:off x="4397487" y="1682750"/>
            <a:ext cx="7735839" cy="4105664"/>
          </a:xfrm>
          <a:prstGeom prst="rect">
            <a:avLst/>
          </a:prstGeom>
        </p:spPr>
      </p:pic>
    </p:spTree>
    <p:extLst>
      <p:ext uri="{BB962C8B-B14F-4D97-AF65-F5344CB8AC3E}">
        <p14:creationId xmlns:p14="http://schemas.microsoft.com/office/powerpoint/2010/main" val="225301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fontScale="90000"/>
          </a:bodyPr>
          <a:lstStyle/>
          <a:p>
            <a:r>
              <a:rPr lang="en-US" dirty="0">
                <a:ea typeface="Calibri"/>
                <a:cs typeface="Calibri"/>
              </a:rPr>
              <a:t>The Majority of red bull purchases driven by brand appeal, taste and flavor</a:t>
            </a:r>
            <a:endParaRPr lang="en-US" dirty="0">
              <a:cs typeface="Calibri"/>
            </a:endParaRP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p:txBody>
          <a:bodyPr/>
          <a:lstStyle/>
          <a:p>
            <a:fld id="{8C2E478F-E849-4A8C-AF1F-CBCC78A7CBFA}" type="slidenum">
              <a:rPr lang="en-US" smtClean="0">
                <a:solidFill>
                  <a:schemeClr val="tx1"/>
                </a:solidFill>
              </a:rPr>
              <a:pPr/>
              <a:t>12</a:t>
            </a:fld>
            <a:endParaRPr lang="en-US" dirty="0">
              <a:solidFill>
                <a:schemeClr val="tx1"/>
              </a:solidFill>
            </a:endParaRPr>
          </a:p>
        </p:txBody>
      </p:sp>
      <p:sp>
        <p:nvSpPr>
          <p:cNvPr id="13" name="Content Placeholder 12">
            <a:extLst>
              <a:ext uri="{FF2B5EF4-FFF2-40B4-BE49-F238E27FC236}">
                <a16:creationId xmlns:a16="http://schemas.microsoft.com/office/drawing/2014/main" id="{68B6A036-E42B-8BFC-0148-4628C23B00E6}"/>
              </a:ext>
            </a:extLst>
          </p:cNvPr>
          <p:cNvSpPr>
            <a:spLocks noGrp="1"/>
          </p:cNvSpPr>
          <p:nvPr>
            <p:ph sz="half" idx="2"/>
          </p:nvPr>
        </p:nvSpPr>
        <p:spPr>
          <a:xfrm>
            <a:off x="6368979" y="1997772"/>
            <a:ext cx="4984821" cy="4541140"/>
          </a:xfrm>
        </p:spPr>
        <p:txBody>
          <a:bodyPr>
            <a:normAutofit/>
          </a:bodyPr>
          <a:lstStyle/>
          <a:p>
            <a:r>
              <a:rPr lang="en-US" dirty="0"/>
              <a:t>The primary factor that influence consumer’s purchase of Red Bull are brand appeal, followed by taste and price.  </a:t>
            </a:r>
          </a:p>
          <a:p>
            <a:r>
              <a:rPr lang="en-US" dirty="0"/>
              <a:t>The most frequent positive comments on Red Bull refer to the brand name, which indicate strong preference for the brand during customer purchase journey.</a:t>
            </a:r>
          </a:p>
          <a:p>
            <a:r>
              <a:rPr lang="en-US" dirty="0"/>
              <a:t>Consumer also provide positive feedbacks on the taste and flavor of the brand, with keywords including ‘sugar free’, ‘taste great’ and ‘taste flavor’ appearing often.</a:t>
            </a:r>
          </a:p>
          <a:p>
            <a:pPr algn="l">
              <a:buFont typeface="Arial" panose="020B0604020202020204" pitchFamily="34" charset="0"/>
              <a:buChar char="•"/>
            </a:pPr>
            <a:r>
              <a:rPr lang="en-US" b="0" i="0" dirty="0">
                <a:solidFill>
                  <a:srgbClr val="0D0D0D"/>
                </a:solidFill>
                <a:effectLst/>
                <a:highlight>
                  <a:srgbClr val="FFFFFF"/>
                </a:highlight>
              </a:rPr>
              <a:t>Other key factors influencing consumer decisions include competitive pricing and attractive deals available on Amazon.</a:t>
            </a:r>
          </a:p>
        </p:txBody>
      </p:sp>
      <p:graphicFrame>
        <p:nvGraphicFramePr>
          <p:cNvPr id="9" name="Table 8">
            <a:extLst>
              <a:ext uri="{FF2B5EF4-FFF2-40B4-BE49-F238E27FC236}">
                <a16:creationId xmlns:a16="http://schemas.microsoft.com/office/drawing/2014/main" id="{634FE0ED-CA2B-AD90-2A9B-2C520F538D18}"/>
              </a:ext>
            </a:extLst>
          </p:cNvPr>
          <p:cNvGraphicFramePr>
            <a:graphicFrameLocks noGrp="1"/>
          </p:cNvGraphicFramePr>
          <p:nvPr>
            <p:extLst>
              <p:ext uri="{D42A27DB-BD31-4B8C-83A1-F6EECF244321}">
                <p14:modId xmlns:p14="http://schemas.microsoft.com/office/powerpoint/2010/main" val="1831494521"/>
              </p:ext>
            </p:extLst>
          </p:nvPr>
        </p:nvGraphicFramePr>
        <p:xfrm>
          <a:off x="724773" y="2330959"/>
          <a:ext cx="3968090" cy="3530472"/>
        </p:xfrm>
        <a:graphic>
          <a:graphicData uri="http://schemas.openxmlformats.org/drawingml/2006/table">
            <a:tbl>
              <a:tblPr firstRow="1" bandRow="1">
                <a:tableStyleId>{3B4B98B0-60AC-42C2-AFA5-B58CD77FA1E5}</a:tableStyleId>
              </a:tblPr>
              <a:tblGrid>
                <a:gridCol w="1984045">
                  <a:extLst>
                    <a:ext uri="{9D8B030D-6E8A-4147-A177-3AD203B41FA5}">
                      <a16:colId xmlns:a16="http://schemas.microsoft.com/office/drawing/2014/main" val="2015357659"/>
                    </a:ext>
                  </a:extLst>
                </a:gridCol>
                <a:gridCol w="1984045">
                  <a:extLst>
                    <a:ext uri="{9D8B030D-6E8A-4147-A177-3AD203B41FA5}">
                      <a16:colId xmlns:a16="http://schemas.microsoft.com/office/drawing/2014/main" val="2178099672"/>
                    </a:ext>
                  </a:extLst>
                </a:gridCol>
              </a:tblGrid>
              <a:tr h="320952">
                <a:tc>
                  <a:txBody>
                    <a:bodyPr/>
                    <a:lstStyle/>
                    <a:p>
                      <a:pPr algn="ctr" fontAlgn="t"/>
                      <a:r>
                        <a:rPr lang="en-US" sz="1200" u="none" strike="noStrike" dirty="0">
                          <a:effectLst/>
                        </a:rPr>
                        <a:t>Keywords</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200" u="none" strike="noStrike" dirty="0">
                          <a:effectLst/>
                        </a:rPr>
                        <a:t>Frequency</a:t>
                      </a:r>
                      <a:endParaRPr lang="en-US" sz="12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8219656"/>
                  </a:ext>
                </a:extLst>
              </a:tr>
              <a:tr h="320952">
                <a:tc>
                  <a:txBody>
                    <a:bodyPr/>
                    <a:lstStyle/>
                    <a:p>
                      <a:pPr algn="ctr" fontAlgn="b"/>
                      <a:r>
                        <a:rPr lang="en-US" sz="1200" u="none" strike="noStrike" dirty="0">
                          <a:effectLst/>
                        </a:rPr>
                        <a:t>red bull</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166</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59517470"/>
                  </a:ext>
                </a:extLst>
              </a:tr>
              <a:tr h="320952">
                <a:tc>
                  <a:txBody>
                    <a:bodyPr/>
                    <a:lstStyle/>
                    <a:p>
                      <a:pPr algn="ctr" fontAlgn="b"/>
                      <a:r>
                        <a:rPr lang="en-US" sz="1200" u="none" strike="noStrike" dirty="0">
                          <a:effectLst/>
                        </a:rPr>
                        <a:t>energy drink</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80473379"/>
                  </a:ext>
                </a:extLst>
              </a:tr>
              <a:tr h="320952">
                <a:tc>
                  <a:txBody>
                    <a:bodyPr/>
                    <a:lstStyle/>
                    <a:p>
                      <a:pPr algn="ctr" fontAlgn="b"/>
                      <a:r>
                        <a:rPr lang="en-US" sz="1200" u="none" strike="noStrike" dirty="0">
                          <a:effectLst/>
                        </a:rPr>
                        <a:t>sugar free</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644438772"/>
                  </a:ext>
                </a:extLst>
              </a:tr>
              <a:tr h="320952">
                <a:tc>
                  <a:txBody>
                    <a:bodyPr/>
                    <a:lstStyle/>
                    <a:p>
                      <a:pPr algn="ctr" fontAlgn="b"/>
                      <a:r>
                        <a:rPr lang="en-US" sz="1200" u="none" strike="noStrike" dirty="0">
                          <a:effectLst/>
                        </a:rPr>
                        <a:t>great price</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22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20508930"/>
                  </a:ext>
                </a:extLst>
              </a:tr>
              <a:tr h="320952">
                <a:tc>
                  <a:txBody>
                    <a:bodyPr/>
                    <a:lstStyle/>
                    <a:p>
                      <a:pPr algn="ctr" fontAlgn="b"/>
                      <a:r>
                        <a:rPr lang="en-US" sz="1200" u="none" strike="noStrike">
                          <a:effectLst/>
                        </a:rPr>
                        <a:t>taste great</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5969688"/>
                  </a:ext>
                </a:extLst>
              </a:tr>
              <a:tr h="320952">
                <a:tc>
                  <a:txBody>
                    <a:bodyPr/>
                    <a:lstStyle/>
                    <a:p>
                      <a:pPr algn="ctr" fontAlgn="b"/>
                      <a:r>
                        <a:rPr lang="en-US" sz="1200" u="none" strike="noStrike">
                          <a:effectLst/>
                        </a:rPr>
                        <a:t>free red</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59502418"/>
                  </a:ext>
                </a:extLst>
              </a:tr>
              <a:tr h="320952">
                <a:tc>
                  <a:txBody>
                    <a:bodyPr/>
                    <a:lstStyle/>
                    <a:p>
                      <a:pPr algn="ctr" fontAlgn="b"/>
                      <a:r>
                        <a:rPr lang="en-US" sz="1200" u="none" strike="noStrike">
                          <a:effectLst/>
                        </a:rPr>
                        <a:t>good price</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15072143"/>
                  </a:ext>
                </a:extLst>
              </a:tr>
              <a:tr h="320952">
                <a:tc>
                  <a:txBody>
                    <a:bodyPr/>
                    <a:lstStyle/>
                    <a:p>
                      <a:pPr algn="ctr" fontAlgn="b"/>
                      <a:r>
                        <a:rPr lang="en-US" sz="1200" u="none" strike="noStrike">
                          <a:effectLst/>
                        </a:rPr>
                        <a:t>energy boost</a:t>
                      </a:r>
                      <a:endParaRPr lang="en-US"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31512307"/>
                  </a:ext>
                </a:extLst>
              </a:tr>
              <a:tr h="320952">
                <a:tc>
                  <a:txBody>
                    <a:bodyPr/>
                    <a:lstStyle/>
                    <a:p>
                      <a:pPr algn="ctr" fontAlgn="b"/>
                      <a:r>
                        <a:rPr lang="en-US" sz="1200" u="none" strike="noStrike" dirty="0">
                          <a:effectLst/>
                        </a:rPr>
                        <a:t>great deal</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74581427"/>
                  </a:ext>
                </a:extLst>
              </a:tr>
              <a:tr h="320952">
                <a:tc>
                  <a:txBody>
                    <a:bodyPr/>
                    <a:lstStyle/>
                    <a:p>
                      <a:pPr algn="ctr" fontAlgn="b"/>
                      <a:r>
                        <a:rPr lang="en-US" sz="1200" u="none" strike="noStrike" dirty="0">
                          <a:effectLst/>
                        </a:rPr>
                        <a:t>best flavor</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96663292"/>
                  </a:ext>
                </a:extLst>
              </a:tr>
            </a:tbl>
          </a:graphicData>
        </a:graphic>
      </p:graphicFrame>
      <p:sp>
        <p:nvSpPr>
          <p:cNvPr id="14" name="TextBox 13">
            <a:extLst>
              <a:ext uri="{FF2B5EF4-FFF2-40B4-BE49-F238E27FC236}">
                <a16:creationId xmlns:a16="http://schemas.microsoft.com/office/drawing/2014/main" id="{D46AB6C6-579F-B778-6890-9B192A368A00}"/>
              </a:ext>
            </a:extLst>
          </p:cNvPr>
          <p:cNvSpPr txBox="1"/>
          <p:nvPr/>
        </p:nvSpPr>
        <p:spPr>
          <a:xfrm>
            <a:off x="409651" y="1697127"/>
            <a:ext cx="5537606" cy="369332"/>
          </a:xfrm>
          <a:prstGeom prst="rect">
            <a:avLst/>
          </a:prstGeom>
          <a:noFill/>
        </p:spPr>
        <p:txBody>
          <a:bodyPr wrap="square" rtlCol="0">
            <a:spAutoFit/>
          </a:bodyPr>
          <a:lstStyle/>
          <a:p>
            <a:r>
              <a:rPr lang="en-US" b="1" dirty="0">
                <a:latin typeface="+mj-lt"/>
              </a:rPr>
              <a:t>Most Frequent Keywords on Red Bull’s Positive Reviews</a:t>
            </a:r>
          </a:p>
        </p:txBody>
      </p:sp>
    </p:spTree>
    <p:extLst>
      <p:ext uri="{BB962C8B-B14F-4D97-AF65-F5344CB8AC3E}">
        <p14:creationId xmlns:p14="http://schemas.microsoft.com/office/powerpoint/2010/main" val="126602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ea typeface="Calibri"/>
                <a:cs typeface="Calibri"/>
              </a:rPr>
              <a:t>Negative reviews sentiment analysis over time</a:t>
            </a:r>
            <a:endParaRPr lang="en-US" dirty="0"/>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13</a:t>
            </a:fld>
            <a:endParaRPr lang="en-US" dirty="0">
              <a:solidFill>
                <a:schemeClr val="tx1"/>
              </a:solidFill>
            </a:endParaRPr>
          </a:p>
        </p:txBody>
      </p:sp>
      <p:sp>
        <p:nvSpPr>
          <p:cNvPr id="5" name="TextBox 4">
            <a:extLst>
              <a:ext uri="{FF2B5EF4-FFF2-40B4-BE49-F238E27FC236}">
                <a16:creationId xmlns:a16="http://schemas.microsoft.com/office/drawing/2014/main" id="{286EBBBE-2601-9D2A-A448-6368D5BDD7F8}"/>
              </a:ext>
            </a:extLst>
          </p:cNvPr>
          <p:cNvSpPr txBox="1"/>
          <p:nvPr/>
        </p:nvSpPr>
        <p:spPr>
          <a:xfrm>
            <a:off x="146262" y="1595021"/>
            <a:ext cx="412581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mj-lt"/>
                <a:ea typeface="Calibri" panose="020F0502020204030204"/>
                <a:cs typeface="Calibri" panose="020F0502020204030204"/>
              </a:rPr>
              <a:t>Indicating Issues:</a:t>
            </a:r>
            <a:r>
              <a:rPr lang="en-US" sz="1600" dirty="0">
                <a:latin typeface="+mj-lt"/>
                <a:ea typeface="Calibri" panose="020F0502020204030204"/>
                <a:cs typeface="Calibri" panose="020F0502020204030204"/>
              </a:rPr>
              <a:t> In October and December 2023, March to April 2024, the sentiment score dips closer to -1.0. This could be indicative of specific events or changes that were particularly poorly received by the customers. This dates requires further analysis. </a:t>
            </a:r>
          </a:p>
          <a:p>
            <a:pPr marL="285750" indent="-285750">
              <a:buFont typeface="Arial"/>
              <a:buChar char="•"/>
            </a:pPr>
            <a:r>
              <a:rPr lang="en-US" sz="1600" b="1" dirty="0">
                <a:latin typeface="+mj-lt"/>
                <a:ea typeface="Calibri" panose="020F0502020204030204"/>
                <a:cs typeface="Calibri" panose="020F0502020204030204"/>
              </a:rPr>
              <a:t>Damage Control And Recovery: </a:t>
            </a:r>
            <a:r>
              <a:rPr lang="en-US" sz="1600" dirty="0">
                <a:latin typeface="+mj-lt"/>
                <a:ea typeface="Calibri" panose="020F0502020204030204"/>
                <a:cs typeface="Calibri" panose="020F0502020204030204"/>
              </a:rPr>
              <a:t>Every negative spike is followed by a sharp increase which indicates a low number of negative reviews. This implies good action taking decision by Red Bull to fix customers' complaints.</a:t>
            </a:r>
          </a:p>
          <a:p>
            <a:pPr marL="285750" indent="-285750">
              <a:buFont typeface="Arial"/>
              <a:buChar char="•"/>
            </a:pPr>
            <a:r>
              <a:rPr lang="en-US" sz="1600" b="1" dirty="0">
                <a:latin typeface="+mj-lt"/>
                <a:ea typeface="Calibri" panose="020F0502020204030204"/>
                <a:cs typeface="Calibri" panose="020F0502020204030204"/>
              </a:rPr>
              <a:t>Inconsistency: </a:t>
            </a:r>
            <a:r>
              <a:rPr lang="en-US" sz="1600" dirty="0">
                <a:latin typeface="+mj-lt"/>
                <a:ea typeface="Calibri" panose="020F0502020204030204"/>
                <a:cs typeface="Calibri" panose="020F0502020204030204"/>
              </a:rPr>
              <a:t>The inconsistent spikes in negative reviews indicates an unstable level of service that must be tested and improved to increase overall customer satisfaction. </a:t>
            </a:r>
          </a:p>
          <a:p>
            <a:pPr marL="285750" indent="-285750">
              <a:buFont typeface="Arial"/>
              <a:buChar char="•"/>
            </a:pPr>
            <a:r>
              <a:rPr lang="en-US" sz="1600" b="1" dirty="0">
                <a:latin typeface="+mj-lt"/>
                <a:ea typeface="Calibri" panose="020F0502020204030204"/>
                <a:cs typeface="Calibri" panose="020F0502020204030204"/>
              </a:rPr>
              <a:t>Periodic Review:</a:t>
            </a:r>
            <a:r>
              <a:rPr lang="en-US" sz="1600" dirty="0">
                <a:latin typeface="+mj-lt"/>
                <a:ea typeface="Calibri" panose="020F0502020204030204"/>
                <a:cs typeface="Calibri" panose="020F0502020204030204"/>
              </a:rPr>
              <a:t> These trends should be reviewed periodically to ensure ongoing management of customer satisfaction.</a:t>
            </a:r>
          </a:p>
          <a:p>
            <a:pPr marL="285750" indent="-285750">
              <a:buFont typeface="Arial"/>
              <a:buChar char="•"/>
            </a:pPr>
            <a:endParaRPr lang="en-US" sz="1600" dirty="0">
              <a:latin typeface="+mj-lt"/>
              <a:ea typeface="Calibri" panose="020F0502020204030204"/>
              <a:cs typeface="Calibri" panose="020F0502020204030204"/>
            </a:endParaRPr>
          </a:p>
        </p:txBody>
      </p:sp>
      <p:pic>
        <p:nvPicPr>
          <p:cNvPr id="9" name="Picture 8" descr="A graph with red lines&#10;&#10;Description automatically generated">
            <a:extLst>
              <a:ext uri="{FF2B5EF4-FFF2-40B4-BE49-F238E27FC236}">
                <a16:creationId xmlns:a16="http://schemas.microsoft.com/office/drawing/2014/main" id="{FD17569B-BCCF-D190-9B6F-613B19A32614}"/>
              </a:ext>
            </a:extLst>
          </p:cNvPr>
          <p:cNvPicPr>
            <a:picLocks noChangeAspect="1"/>
          </p:cNvPicPr>
          <p:nvPr/>
        </p:nvPicPr>
        <p:blipFill>
          <a:blip r:embed="rId3"/>
          <a:stretch>
            <a:fillRect/>
          </a:stretch>
        </p:blipFill>
        <p:spPr>
          <a:xfrm>
            <a:off x="4170867" y="1716041"/>
            <a:ext cx="7984558" cy="4178399"/>
          </a:xfrm>
          <a:prstGeom prst="rect">
            <a:avLst/>
          </a:prstGeom>
        </p:spPr>
      </p:pic>
    </p:spTree>
    <p:extLst>
      <p:ext uri="{BB962C8B-B14F-4D97-AF65-F5344CB8AC3E}">
        <p14:creationId xmlns:p14="http://schemas.microsoft.com/office/powerpoint/2010/main" val="4067061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552892"/>
            <a:ext cx="10515600" cy="637198"/>
          </a:xfrm>
        </p:spPr>
        <p:txBody>
          <a:bodyPr>
            <a:normAutofit fontScale="90000"/>
          </a:bodyPr>
          <a:lstStyle/>
          <a:p>
            <a:pPr algn="l"/>
            <a:r>
              <a:rPr lang="en-US" b="1" i="0" dirty="0">
                <a:solidFill>
                  <a:srgbClr val="0D0D0D"/>
                </a:solidFill>
                <a:effectLst/>
                <a:highlight>
                  <a:srgbClr val="FFFFFF"/>
                </a:highlight>
              </a:rPr>
              <a:t>Top Complaint in Red Bull Reviews: Packaging Quality Raises Concerns About amazon’s Logistics </a:t>
            </a:r>
            <a:br>
              <a:rPr lang="en-US" b="0" i="0" dirty="0">
                <a:solidFill>
                  <a:srgbClr val="0D0D0D"/>
                </a:solidFill>
                <a:effectLst/>
                <a:highlight>
                  <a:srgbClr val="FFFFFF"/>
                </a:highlight>
              </a:rPr>
            </a:br>
            <a:endParaRPr lang="en-US" dirty="0">
              <a:cs typeface="Calibri"/>
            </a:endParaRP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p:txBody>
          <a:bodyPr/>
          <a:lstStyle/>
          <a:p>
            <a:fld id="{8C2E478F-E849-4A8C-AF1F-CBCC78A7CBFA}" type="slidenum">
              <a:rPr lang="en-US" smtClean="0">
                <a:solidFill>
                  <a:schemeClr val="tx1"/>
                </a:solidFill>
              </a:rPr>
              <a:pPr/>
              <a:t>14</a:t>
            </a:fld>
            <a:endParaRPr lang="en-US" dirty="0">
              <a:solidFill>
                <a:schemeClr val="tx1"/>
              </a:solidFill>
            </a:endParaRPr>
          </a:p>
        </p:txBody>
      </p:sp>
      <p:sp>
        <p:nvSpPr>
          <p:cNvPr id="13" name="Content Placeholder 12">
            <a:extLst>
              <a:ext uri="{FF2B5EF4-FFF2-40B4-BE49-F238E27FC236}">
                <a16:creationId xmlns:a16="http://schemas.microsoft.com/office/drawing/2014/main" id="{68B6A036-E42B-8BFC-0148-4628C23B00E6}"/>
              </a:ext>
            </a:extLst>
          </p:cNvPr>
          <p:cNvSpPr>
            <a:spLocks noGrp="1"/>
          </p:cNvSpPr>
          <p:nvPr>
            <p:ph sz="half" idx="2"/>
          </p:nvPr>
        </p:nvSpPr>
        <p:spPr>
          <a:xfrm>
            <a:off x="6368979" y="2180335"/>
            <a:ext cx="4984821" cy="4541140"/>
          </a:xfrm>
        </p:spPr>
        <p:txBody>
          <a:bodyPr>
            <a:normAutofit/>
          </a:bodyPr>
          <a:lstStyle/>
          <a:p>
            <a:r>
              <a:rPr lang="en-US" dirty="0"/>
              <a:t>The top factor negatively affecting consumer purchase journey and leading to negative reviews of Red Bull is package quality. </a:t>
            </a:r>
          </a:p>
          <a:p>
            <a:r>
              <a:rPr lang="en-US" dirty="0"/>
              <a:t>Many purchasers reported issues include ‘can damaged’, ‘box broken’, ‘box damaged’ upon receiving their orders. </a:t>
            </a:r>
            <a:r>
              <a:rPr lang="en-US" b="0" i="0" dirty="0">
                <a:solidFill>
                  <a:srgbClr val="0D0D0D"/>
                </a:solidFill>
                <a:effectLst/>
                <a:highlight>
                  <a:srgbClr val="FFFFFF"/>
                </a:highlight>
              </a:rPr>
              <a:t>While Red Bull may not directly handle shipping for products sold through mass merchandisers, addressing these logistical issues is crucial to ensuring a positive customer experience and maintaining a high retention rate.</a:t>
            </a:r>
            <a:endParaRPr lang="en-US" dirty="0"/>
          </a:p>
        </p:txBody>
      </p:sp>
      <p:graphicFrame>
        <p:nvGraphicFramePr>
          <p:cNvPr id="9" name="Table 8">
            <a:extLst>
              <a:ext uri="{FF2B5EF4-FFF2-40B4-BE49-F238E27FC236}">
                <a16:creationId xmlns:a16="http://schemas.microsoft.com/office/drawing/2014/main" id="{634FE0ED-CA2B-AD90-2A9B-2C520F538D18}"/>
              </a:ext>
            </a:extLst>
          </p:cNvPr>
          <p:cNvGraphicFramePr>
            <a:graphicFrameLocks noGrp="1"/>
          </p:cNvGraphicFramePr>
          <p:nvPr>
            <p:extLst>
              <p:ext uri="{D42A27DB-BD31-4B8C-83A1-F6EECF244321}">
                <p14:modId xmlns:p14="http://schemas.microsoft.com/office/powerpoint/2010/main" val="1022176106"/>
              </p:ext>
            </p:extLst>
          </p:nvPr>
        </p:nvGraphicFramePr>
        <p:xfrm>
          <a:off x="980805" y="2345590"/>
          <a:ext cx="3968090" cy="3530472"/>
        </p:xfrm>
        <a:graphic>
          <a:graphicData uri="http://schemas.openxmlformats.org/drawingml/2006/table">
            <a:tbl>
              <a:tblPr firstRow="1" bandRow="1">
                <a:tableStyleId>{3B4B98B0-60AC-42C2-AFA5-B58CD77FA1E5}</a:tableStyleId>
              </a:tblPr>
              <a:tblGrid>
                <a:gridCol w="1984045">
                  <a:extLst>
                    <a:ext uri="{9D8B030D-6E8A-4147-A177-3AD203B41FA5}">
                      <a16:colId xmlns:a16="http://schemas.microsoft.com/office/drawing/2014/main" val="2015357659"/>
                    </a:ext>
                  </a:extLst>
                </a:gridCol>
                <a:gridCol w="1984045">
                  <a:extLst>
                    <a:ext uri="{9D8B030D-6E8A-4147-A177-3AD203B41FA5}">
                      <a16:colId xmlns:a16="http://schemas.microsoft.com/office/drawing/2014/main" val="2178099672"/>
                    </a:ext>
                  </a:extLst>
                </a:gridCol>
              </a:tblGrid>
              <a:tr h="320952">
                <a:tc>
                  <a:txBody>
                    <a:bodyPr/>
                    <a:lstStyle/>
                    <a:p>
                      <a:pPr algn="ctr" fontAlgn="t"/>
                      <a:r>
                        <a:rPr lang="en-US" sz="1200" u="none" strike="noStrike" dirty="0">
                          <a:effectLst/>
                        </a:rPr>
                        <a:t>Keywords</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t"/>
                      <a:r>
                        <a:rPr lang="en-US" sz="1200" u="none" strike="noStrike" dirty="0">
                          <a:effectLst/>
                        </a:rPr>
                        <a:t>Frequency</a:t>
                      </a:r>
                      <a:endParaRPr lang="en-US" sz="12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8219656"/>
                  </a:ext>
                </a:extLst>
              </a:tr>
              <a:tr h="320952">
                <a:tc>
                  <a:txBody>
                    <a:bodyPr/>
                    <a:lstStyle/>
                    <a:p>
                      <a:pPr algn="ctr" fontAlgn="b"/>
                      <a:r>
                        <a:rPr lang="en-US" sz="1200" b="0" i="0" u="none" strike="noStrike" dirty="0">
                          <a:solidFill>
                            <a:srgbClr val="000000"/>
                          </a:solidFill>
                          <a:effectLst/>
                          <a:latin typeface="+mn-lt"/>
                        </a:rPr>
                        <a:t>can damaged</a:t>
                      </a:r>
                    </a:p>
                  </a:txBody>
                  <a:tcPr marL="6350" marR="6350" marT="6350" marB="0" anchor="ctr"/>
                </a:tc>
                <a:tc>
                  <a:txBody>
                    <a:bodyPr/>
                    <a:lstStyle/>
                    <a:p>
                      <a:pPr algn="ctr" fontAlgn="b"/>
                      <a:r>
                        <a:rPr lang="en-US" sz="1200" b="0" i="0" u="none" strike="noStrike" dirty="0">
                          <a:solidFill>
                            <a:srgbClr val="000000"/>
                          </a:solidFill>
                          <a:effectLst/>
                          <a:latin typeface="+mn-lt"/>
                        </a:rPr>
                        <a:t>7</a:t>
                      </a:r>
                    </a:p>
                  </a:txBody>
                  <a:tcPr marL="6350" marR="6350" marT="6350" marB="0" anchor="ctr"/>
                </a:tc>
                <a:extLst>
                  <a:ext uri="{0D108BD9-81ED-4DB2-BD59-A6C34878D82A}">
                    <a16:rowId xmlns:a16="http://schemas.microsoft.com/office/drawing/2014/main" val="3759517470"/>
                  </a:ext>
                </a:extLst>
              </a:tr>
              <a:tr h="320952">
                <a:tc>
                  <a:txBody>
                    <a:bodyPr/>
                    <a:lstStyle/>
                    <a:p>
                      <a:pPr algn="ctr" fontAlgn="b"/>
                      <a:r>
                        <a:rPr lang="en-US" sz="1200" b="0" i="0" u="none" strike="noStrike" dirty="0">
                          <a:solidFill>
                            <a:srgbClr val="000000"/>
                          </a:solidFill>
                          <a:effectLst/>
                          <a:latin typeface="+mn-lt"/>
                        </a:rPr>
                        <a:t>damaged can</a:t>
                      </a:r>
                    </a:p>
                  </a:txBody>
                  <a:tcPr marL="6350" marR="6350" marT="6350" marB="0" anchor="ctr"/>
                </a:tc>
                <a:tc>
                  <a:txBody>
                    <a:bodyPr/>
                    <a:lstStyle/>
                    <a:p>
                      <a:pPr algn="ctr" fontAlgn="b"/>
                      <a:r>
                        <a:rPr lang="en-US" sz="1200" b="0" i="0" u="none" strike="noStrike" dirty="0">
                          <a:solidFill>
                            <a:srgbClr val="000000"/>
                          </a:solidFill>
                          <a:effectLst/>
                          <a:latin typeface="+mn-lt"/>
                        </a:rPr>
                        <a:t>5</a:t>
                      </a:r>
                    </a:p>
                  </a:txBody>
                  <a:tcPr marL="6350" marR="6350" marT="6350" marB="0" anchor="ctr"/>
                </a:tc>
                <a:extLst>
                  <a:ext uri="{0D108BD9-81ED-4DB2-BD59-A6C34878D82A}">
                    <a16:rowId xmlns:a16="http://schemas.microsoft.com/office/drawing/2014/main" val="1780473379"/>
                  </a:ext>
                </a:extLst>
              </a:tr>
              <a:tr h="320952">
                <a:tc>
                  <a:txBody>
                    <a:bodyPr/>
                    <a:lstStyle/>
                    <a:p>
                      <a:pPr algn="ctr" fontAlgn="b"/>
                      <a:r>
                        <a:rPr lang="en-US" sz="1200" b="0" i="0" u="none" strike="noStrike">
                          <a:solidFill>
                            <a:srgbClr val="000000"/>
                          </a:solidFill>
                          <a:effectLst/>
                          <a:latin typeface="+mn-lt"/>
                        </a:rPr>
                        <a:t>give wing</a:t>
                      </a:r>
                    </a:p>
                  </a:txBody>
                  <a:tcPr marL="6350" marR="6350" marT="6350" marB="0" anchor="ctr"/>
                </a:tc>
                <a:tc>
                  <a:txBody>
                    <a:bodyPr/>
                    <a:lstStyle/>
                    <a:p>
                      <a:pPr algn="ctr" fontAlgn="b"/>
                      <a:r>
                        <a:rPr lang="en-US" sz="1200" b="0" i="0" u="none" strike="noStrike" dirty="0">
                          <a:solidFill>
                            <a:srgbClr val="000000"/>
                          </a:solidFill>
                          <a:effectLst/>
                          <a:latin typeface="+mn-lt"/>
                        </a:rPr>
                        <a:t>5</a:t>
                      </a:r>
                    </a:p>
                  </a:txBody>
                  <a:tcPr marL="6350" marR="6350" marT="6350" marB="0" anchor="ctr"/>
                </a:tc>
                <a:extLst>
                  <a:ext uri="{0D108BD9-81ED-4DB2-BD59-A6C34878D82A}">
                    <a16:rowId xmlns:a16="http://schemas.microsoft.com/office/drawing/2014/main" val="1644438772"/>
                  </a:ext>
                </a:extLst>
              </a:tr>
              <a:tr h="320952">
                <a:tc>
                  <a:txBody>
                    <a:bodyPr/>
                    <a:lstStyle/>
                    <a:p>
                      <a:pPr algn="ctr" fontAlgn="b"/>
                      <a:r>
                        <a:rPr lang="en-US" sz="1200" b="0" i="0" u="none" strike="noStrike">
                          <a:solidFill>
                            <a:srgbClr val="000000"/>
                          </a:solidFill>
                          <a:effectLst/>
                          <a:latin typeface="+mn-lt"/>
                        </a:rPr>
                        <a:t>product came</a:t>
                      </a:r>
                    </a:p>
                  </a:txBody>
                  <a:tcPr marL="6350" marR="6350" marT="6350" marB="0" anchor="ctr"/>
                </a:tc>
                <a:tc>
                  <a:txBody>
                    <a:bodyPr/>
                    <a:lstStyle/>
                    <a:p>
                      <a:pPr algn="ctr" fontAlgn="b"/>
                      <a:r>
                        <a:rPr lang="en-US" sz="1200" b="0" i="0" u="none" strike="noStrike" dirty="0">
                          <a:solidFill>
                            <a:srgbClr val="000000"/>
                          </a:solidFill>
                          <a:effectLst/>
                          <a:latin typeface="+mn-lt"/>
                        </a:rPr>
                        <a:t>4</a:t>
                      </a:r>
                    </a:p>
                  </a:txBody>
                  <a:tcPr marL="6350" marR="6350" marT="6350" marB="0" anchor="ctr"/>
                </a:tc>
                <a:extLst>
                  <a:ext uri="{0D108BD9-81ED-4DB2-BD59-A6C34878D82A}">
                    <a16:rowId xmlns:a16="http://schemas.microsoft.com/office/drawing/2014/main" val="3420508930"/>
                  </a:ext>
                </a:extLst>
              </a:tr>
              <a:tr h="320952">
                <a:tc>
                  <a:txBody>
                    <a:bodyPr/>
                    <a:lstStyle/>
                    <a:p>
                      <a:pPr algn="ctr" fontAlgn="b"/>
                      <a:r>
                        <a:rPr lang="en-US" sz="1200" b="0" i="0" u="none" strike="noStrike">
                          <a:solidFill>
                            <a:srgbClr val="000000"/>
                          </a:solidFill>
                          <a:effectLst/>
                          <a:latin typeface="+mn-lt"/>
                        </a:rPr>
                        <a:t>busted can</a:t>
                      </a:r>
                    </a:p>
                  </a:txBody>
                  <a:tcPr marL="6350" marR="6350" marT="6350" marB="0" anchor="ctr"/>
                </a:tc>
                <a:tc>
                  <a:txBody>
                    <a:bodyPr/>
                    <a:lstStyle/>
                    <a:p>
                      <a:pPr algn="ctr" fontAlgn="b"/>
                      <a:r>
                        <a:rPr lang="en-US" sz="1200" b="0" i="0" u="none" strike="noStrike" dirty="0">
                          <a:solidFill>
                            <a:srgbClr val="000000"/>
                          </a:solidFill>
                          <a:effectLst/>
                          <a:latin typeface="+mn-lt"/>
                        </a:rPr>
                        <a:t>4</a:t>
                      </a:r>
                    </a:p>
                  </a:txBody>
                  <a:tcPr marL="6350" marR="6350" marT="6350" marB="0" anchor="ctr"/>
                </a:tc>
                <a:extLst>
                  <a:ext uri="{0D108BD9-81ED-4DB2-BD59-A6C34878D82A}">
                    <a16:rowId xmlns:a16="http://schemas.microsoft.com/office/drawing/2014/main" val="3035969688"/>
                  </a:ext>
                </a:extLst>
              </a:tr>
              <a:tr h="320952">
                <a:tc>
                  <a:txBody>
                    <a:bodyPr/>
                    <a:lstStyle/>
                    <a:p>
                      <a:pPr algn="ctr" fontAlgn="b"/>
                      <a:r>
                        <a:rPr lang="en-US" sz="1200" b="0" i="0" u="none" strike="noStrike">
                          <a:solidFill>
                            <a:srgbClr val="000000"/>
                          </a:solidFill>
                          <a:effectLst/>
                          <a:latin typeface="+mn-lt"/>
                        </a:rPr>
                        <a:t>can dented</a:t>
                      </a:r>
                    </a:p>
                  </a:txBody>
                  <a:tcPr marL="6350" marR="6350" marT="6350" marB="0" anchor="ctr"/>
                </a:tc>
                <a:tc>
                  <a:txBody>
                    <a:bodyPr/>
                    <a:lstStyle/>
                    <a:p>
                      <a:pPr algn="ctr" fontAlgn="b"/>
                      <a:r>
                        <a:rPr lang="en-US" sz="1200" b="0" i="0" u="none" strike="noStrike" dirty="0">
                          <a:solidFill>
                            <a:srgbClr val="000000"/>
                          </a:solidFill>
                          <a:effectLst/>
                          <a:latin typeface="+mn-lt"/>
                        </a:rPr>
                        <a:t>4</a:t>
                      </a:r>
                    </a:p>
                  </a:txBody>
                  <a:tcPr marL="6350" marR="6350" marT="6350" marB="0" anchor="ctr"/>
                </a:tc>
                <a:extLst>
                  <a:ext uri="{0D108BD9-81ED-4DB2-BD59-A6C34878D82A}">
                    <a16:rowId xmlns:a16="http://schemas.microsoft.com/office/drawing/2014/main" val="1259502418"/>
                  </a:ext>
                </a:extLst>
              </a:tr>
              <a:tr h="320952">
                <a:tc>
                  <a:txBody>
                    <a:bodyPr/>
                    <a:lstStyle/>
                    <a:p>
                      <a:pPr algn="ctr" fontAlgn="b"/>
                      <a:r>
                        <a:rPr lang="en-US" sz="1200" b="0" i="0" u="none" strike="noStrike">
                          <a:solidFill>
                            <a:srgbClr val="000000"/>
                          </a:solidFill>
                          <a:effectLst/>
                          <a:latin typeface="+mn-lt"/>
                        </a:rPr>
                        <a:t>box broken</a:t>
                      </a:r>
                    </a:p>
                  </a:txBody>
                  <a:tcPr marL="6350" marR="6350" marT="6350" marB="0" anchor="ctr"/>
                </a:tc>
                <a:tc>
                  <a:txBody>
                    <a:bodyPr/>
                    <a:lstStyle/>
                    <a:p>
                      <a:pPr algn="ctr" fontAlgn="b"/>
                      <a:r>
                        <a:rPr lang="en-US" sz="1200" b="0" i="0" u="none" strike="noStrike" dirty="0">
                          <a:solidFill>
                            <a:srgbClr val="000000"/>
                          </a:solidFill>
                          <a:effectLst/>
                          <a:latin typeface="+mn-lt"/>
                        </a:rPr>
                        <a:t>4</a:t>
                      </a:r>
                    </a:p>
                  </a:txBody>
                  <a:tcPr marL="6350" marR="6350" marT="6350" marB="0" anchor="ctr"/>
                </a:tc>
                <a:extLst>
                  <a:ext uri="{0D108BD9-81ED-4DB2-BD59-A6C34878D82A}">
                    <a16:rowId xmlns:a16="http://schemas.microsoft.com/office/drawing/2014/main" val="3215072143"/>
                  </a:ext>
                </a:extLst>
              </a:tr>
              <a:tr h="320952">
                <a:tc>
                  <a:txBody>
                    <a:bodyPr/>
                    <a:lstStyle/>
                    <a:p>
                      <a:pPr algn="ctr" fontAlgn="b"/>
                      <a:r>
                        <a:rPr lang="en-US" sz="1200" b="0" i="0" u="none" strike="noStrike">
                          <a:solidFill>
                            <a:srgbClr val="000000"/>
                          </a:solidFill>
                          <a:effectLst/>
                          <a:latin typeface="+mn-lt"/>
                        </a:rPr>
                        <a:t>box damaged</a:t>
                      </a:r>
                    </a:p>
                  </a:txBody>
                  <a:tcPr marL="6350" marR="6350" marT="6350" marB="0" anchor="ctr"/>
                </a:tc>
                <a:tc>
                  <a:txBody>
                    <a:bodyPr/>
                    <a:lstStyle/>
                    <a:p>
                      <a:pPr algn="ctr" fontAlgn="b"/>
                      <a:r>
                        <a:rPr lang="en-US" sz="1200" b="0" i="0" u="none" strike="noStrike" dirty="0">
                          <a:solidFill>
                            <a:srgbClr val="000000"/>
                          </a:solidFill>
                          <a:effectLst/>
                          <a:latin typeface="+mn-lt"/>
                        </a:rPr>
                        <a:t>3</a:t>
                      </a:r>
                    </a:p>
                  </a:txBody>
                  <a:tcPr marL="6350" marR="6350" marT="6350" marB="0" anchor="ctr"/>
                </a:tc>
                <a:extLst>
                  <a:ext uri="{0D108BD9-81ED-4DB2-BD59-A6C34878D82A}">
                    <a16:rowId xmlns:a16="http://schemas.microsoft.com/office/drawing/2014/main" val="1231512307"/>
                  </a:ext>
                </a:extLst>
              </a:tr>
              <a:tr h="320952">
                <a:tc>
                  <a:txBody>
                    <a:bodyPr/>
                    <a:lstStyle/>
                    <a:p>
                      <a:pPr algn="ctr" fontAlgn="b"/>
                      <a:r>
                        <a:rPr lang="en-US" sz="1200" b="0" i="0" u="none" strike="noStrike">
                          <a:solidFill>
                            <a:srgbClr val="000000"/>
                          </a:solidFill>
                          <a:effectLst/>
                          <a:latin typeface="+mn-lt"/>
                        </a:rPr>
                        <a:t>two can</a:t>
                      </a:r>
                    </a:p>
                  </a:txBody>
                  <a:tcPr marL="6350" marR="6350" marT="6350" marB="0" anchor="ctr"/>
                </a:tc>
                <a:tc>
                  <a:txBody>
                    <a:bodyPr/>
                    <a:lstStyle/>
                    <a:p>
                      <a:pPr algn="ctr" fontAlgn="b"/>
                      <a:r>
                        <a:rPr lang="en-US" sz="1200" b="0" i="0" u="none" strike="noStrike" dirty="0">
                          <a:solidFill>
                            <a:srgbClr val="000000"/>
                          </a:solidFill>
                          <a:effectLst/>
                          <a:latin typeface="+mn-lt"/>
                        </a:rPr>
                        <a:t>3</a:t>
                      </a:r>
                    </a:p>
                  </a:txBody>
                  <a:tcPr marL="6350" marR="6350" marT="6350" marB="0" anchor="ctr"/>
                </a:tc>
                <a:extLst>
                  <a:ext uri="{0D108BD9-81ED-4DB2-BD59-A6C34878D82A}">
                    <a16:rowId xmlns:a16="http://schemas.microsoft.com/office/drawing/2014/main" val="4274581427"/>
                  </a:ext>
                </a:extLst>
              </a:tr>
              <a:tr h="320952">
                <a:tc>
                  <a:txBody>
                    <a:bodyPr/>
                    <a:lstStyle/>
                    <a:p>
                      <a:pPr algn="ctr" fontAlgn="b"/>
                      <a:r>
                        <a:rPr lang="en-US" sz="1200" b="0" i="0" u="none" strike="noStrike">
                          <a:solidFill>
                            <a:srgbClr val="000000"/>
                          </a:solidFill>
                          <a:effectLst/>
                          <a:latin typeface="+mn-lt"/>
                        </a:rPr>
                        <a:t>shipping box</a:t>
                      </a:r>
                    </a:p>
                  </a:txBody>
                  <a:tcPr marL="6350" marR="6350" marT="6350" marB="0" anchor="ctr"/>
                </a:tc>
                <a:tc>
                  <a:txBody>
                    <a:bodyPr/>
                    <a:lstStyle/>
                    <a:p>
                      <a:pPr algn="ctr" fontAlgn="b"/>
                      <a:r>
                        <a:rPr lang="en-US" sz="1200" b="0" i="0" u="none" strike="noStrike" dirty="0">
                          <a:solidFill>
                            <a:srgbClr val="000000"/>
                          </a:solidFill>
                          <a:effectLst/>
                          <a:latin typeface="+mn-lt"/>
                        </a:rPr>
                        <a:t>3</a:t>
                      </a:r>
                    </a:p>
                  </a:txBody>
                  <a:tcPr marL="6350" marR="6350" marT="6350" marB="0" anchor="ctr"/>
                </a:tc>
                <a:extLst>
                  <a:ext uri="{0D108BD9-81ED-4DB2-BD59-A6C34878D82A}">
                    <a16:rowId xmlns:a16="http://schemas.microsoft.com/office/drawing/2014/main" val="2196663292"/>
                  </a:ext>
                </a:extLst>
              </a:tr>
            </a:tbl>
          </a:graphicData>
        </a:graphic>
      </p:graphicFrame>
      <p:sp>
        <p:nvSpPr>
          <p:cNvPr id="14" name="TextBox 13">
            <a:extLst>
              <a:ext uri="{FF2B5EF4-FFF2-40B4-BE49-F238E27FC236}">
                <a16:creationId xmlns:a16="http://schemas.microsoft.com/office/drawing/2014/main" id="{D46AB6C6-579F-B778-6890-9B192A368A00}"/>
              </a:ext>
            </a:extLst>
          </p:cNvPr>
          <p:cNvSpPr txBox="1"/>
          <p:nvPr/>
        </p:nvSpPr>
        <p:spPr>
          <a:xfrm>
            <a:off x="558394" y="1711757"/>
            <a:ext cx="5537606" cy="369332"/>
          </a:xfrm>
          <a:prstGeom prst="rect">
            <a:avLst/>
          </a:prstGeom>
          <a:noFill/>
        </p:spPr>
        <p:txBody>
          <a:bodyPr wrap="square" rtlCol="0">
            <a:spAutoFit/>
          </a:bodyPr>
          <a:lstStyle/>
          <a:p>
            <a:r>
              <a:rPr lang="en-US" b="1" dirty="0">
                <a:latin typeface="+mj-lt"/>
              </a:rPr>
              <a:t>Most Frequent Keywords on Red Bull’s Negative Reviews</a:t>
            </a:r>
          </a:p>
        </p:txBody>
      </p:sp>
    </p:spTree>
    <p:extLst>
      <p:ext uri="{BB962C8B-B14F-4D97-AF65-F5344CB8AC3E}">
        <p14:creationId xmlns:p14="http://schemas.microsoft.com/office/powerpoint/2010/main" val="68879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cans of energy drinks&#10;&#10;Description automatically generated">
            <a:extLst>
              <a:ext uri="{FF2B5EF4-FFF2-40B4-BE49-F238E27FC236}">
                <a16:creationId xmlns:a16="http://schemas.microsoft.com/office/drawing/2014/main" id="{55A5CCD8-FF67-8064-BEAB-C2607869239C}"/>
              </a:ext>
            </a:extLst>
          </p:cNvPr>
          <p:cNvPicPr>
            <a:picLocks noGrp="1" noChangeAspect="1"/>
          </p:cNvPicPr>
          <p:nvPr>
            <p:ph type="pic" sz="quarter" idx="13"/>
          </p:nvPr>
        </p:nvPicPr>
        <p:blipFill rotWithShape="1">
          <a:blip r:embed="rId3"/>
          <a:srcRect l="13191" r="33223"/>
          <a:stretch/>
        </p:blipFill>
        <p:spPr>
          <a:xfrm>
            <a:off x="20" y="10"/>
            <a:ext cx="6470140" cy="6067386"/>
          </a:xfrm>
          <a:noFill/>
        </p:spPr>
      </p:pic>
      <p:sp>
        <p:nvSpPr>
          <p:cNvPr id="4" name="Title 3"/>
          <p:cNvSpPr>
            <a:spLocks noGrp="1"/>
          </p:cNvSpPr>
          <p:nvPr>
            <p:ph type="title"/>
          </p:nvPr>
        </p:nvSpPr>
        <p:spPr>
          <a:xfrm>
            <a:off x="6717322" y="1863970"/>
            <a:ext cx="4938058" cy="1872028"/>
          </a:xfrm>
        </p:spPr>
        <p:txBody>
          <a:bodyPr anchor="b">
            <a:normAutofit/>
          </a:bodyPr>
          <a:lstStyle/>
          <a:p>
            <a:r>
              <a:rPr lang="en-US" sz="4200" dirty="0"/>
              <a:t>Brand comparison analysis </a:t>
            </a:r>
          </a:p>
        </p:txBody>
      </p:sp>
      <p:sp>
        <p:nvSpPr>
          <p:cNvPr id="22" name="Slide Number Placeholder 4">
            <a:extLst>
              <a:ext uri="{FF2B5EF4-FFF2-40B4-BE49-F238E27FC236}">
                <a16:creationId xmlns:a16="http://schemas.microsoft.com/office/drawing/2014/main" id="{931F70C9-4121-E85A-EA92-3FFE4C8305CF}"/>
              </a:ext>
            </a:extLst>
          </p:cNvPr>
          <p:cNvSpPr>
            <a:spLocks noGrp="1"/>
          </p:cNvSpPr>
          <p:nvPr>
            <p:ph type="sldNum" sz="quarter" idx="15"/>
          </p:nvPr>
        </p:nvSpPr>
        <p:spPr>
          <a:xfrm>
            <a:off x="11353800" y="6356350"/>
            <a:ext cx="515080" cy="365125"/>
          </a:xfrm>
        </p:spPr>
        <p:txBody>
          <a:bodyPr/>
          <a:lstStyle/>
          <a:p>
            <a:pPr>
              <a:spcAft>
                <a:spcPts val="600"/>
              </a:spcAft>
            </a:pPr>
            <a:fld id="{45C00377-489B-40EC-B059-26BDDD2E89B9}" type="slidenum">
              <a:rPr lang="en-US" smtClean="0"/>
              <a:pPr>
                <a:spcAft>
                  <a:spcPts val="600"/>
                </a:spcAft>
              </a:pPr>
              <a:t>15</a:t>
            </a:fld>
            <a:endParaRPr lang="en-US"/>
          </a:p>
        </p:txBody>
      </p:sp>
      <p:sp>
        <p:nvSpPr>
          <p:cNvPr id="15" name="Slide Number Placeholder 14" hidden="1">
            <a:extLst>
              <a:ext uri="{FF2B5EF4-FFF2-40B4-BE49-F238E27FC236}">
                <a16:creationId xmlns:a16="http://schemas.microsoft.com/office/drawing/2014/main" id="{2B784538-C749-415A-AF1E-CD280823EEE0}"/>
              </a:ext>
            </a:extLst>
          </p:cNvPr>
          <p:cNvSpPr>
            <a:spLocks noGrp="1"/>
          </p:cNvSpPr>
          <p:nvPr>
            <p:ph type="sldNum" sz="quarter" idx="4294967295"/>
          </p:nvPr>
        </p:nvSpPr>
        <p:spPr>
          <a:xfrm>
            <a:off x="11677650" y="6356350"/>
            <a:ext cx="514350" cy="365125"/>
          </a:xfrm>
        </p:spPr>
        <p:txBody>
          <a:bodyPr>
            <a:normAutofit/>
          </a:bodyPr>
          <a:lstStyle/>
          <a:p>
            <a:pPr>
              <a:lnSpc>
                <a:spcPct val="90000"/>
              </a:lnSpc>
              <a:spcAft>
                <a:spcPts val="600"/>
              </a:spcAft>
            </a:pPr>
            <a:fld id="{45C00377-489B-40EC-B059-26BDDD2E89B9}"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268859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a:xfrm>
            <a:off x="11353800" y="6356350"/>
            <a:ext cx="515080" cy="365125"/>
          </a:xfrm>
        </p:spPr>
        <p:txBody>
          <a:bodyPr>
            <a:normAutofit/>
          </a:bodyPr>
          <a:lstStyle/>
          <a:p>
            <a:pPr>
              <a:lnSpc>
                <a:spcPct val="90000"/>
              </a:lnSpc>
              <a:spcAft>
                <a:spcPts val="600"/>
              </a:spcAft>
            </a:pPr>
            <a:fld id="{8C2E478F-E849-4A8C-AF1F-CBCC78A7CBFA}" type="slidenum">
              <a:rPr lang="en-US" smtClean="0"/>
              <a:pPr>
                <a:lnSpc>
                  <a:spcPct val="90000"/>
                </a:lnSpc>
                <a:spcAft>
                  <a:spcPts val="600"/>
                </a:spcAft>
              </a:pPr>
              <a:t>16</a:t>
            </a:fld>
            <a:endParaRPr lang="en-US"/>
          </a:p>
        </p:txBody>
      </p:sp>
      <p:graphicFrame>
        <p:nvGraphicFramePr>
          <p:cNvPr id="2" name="Chart 1">
            <a:extLst>
              <a:ext uri="{FF2B5EF4-FFF2-40B4-BE49-F238E27FC236}">
                <a16:creationId xmlns:a16="http://schemas.microsoft.com/office/drawing/2014/main" id="{B50E9703-B294-E2FB-2961-936611EE7D74}"/>
              </a:ext>
            </a:extLst>
          </p:cNvPr>
          <p:cNvGraphicFramePr>
            <a:graphicFrameLocks/>
          </p:cNvGraphicFramePr>
          <p:nvPr>
            <p:extLst>
              <p:ext uri="{D42A27DB-BD31-4B8C-83A1-F6EECF244321}">
                <p14:modId xmlns:p14="http://schemas.microsoft.com/office/powerpoint/2010/main" val="2995893089"/>
              </p:ext>
            </p:extLst>
          </p:nvPr>
        </p:nvGraphicFramePr>
        <p:xfrm>
          <a:off x="838200" y="2531571"/>
          <a:ext cx="10515600" cy="425416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D52DDAA-7B95-096E-4BF2-B1EF9FA2A037}"/>
              </a:ext>
            </a:extLst>
          </p:cNvPr>
          <p:cNvSpPr txBox="1"/>
          <p:nvPr/>
        </p:nvSpPr>
        <p:spPr>
          <a:xfrm>
            <a:off x="838200" y="288977"/>
            <a:ext cx="10515600" cy="830997"/>
          </a:xfrm>
          <a:prstGeom prst="rect">
            <a:avLst/>
          </a:prstGeom>
          <a:noFill/>
        </p:spPr>
        <p:txBody>
          <a:bodyPr wrap="square" rtlCol="0">
            <a:spAutoFit/>
          </a:bodyPr>
          <a:lstStyle/>
          <a:p>
            <a:r>
              <a:rPr lang="en-US" sz="2400" dirty="0">
                <a:latin typeface="+mj-lt"/>
              </a:rPr>
              <a:t>Red Bull had the highest sentiment score among four brands in 2023, however, customer sentiment has slightly decreased in first quarter of 2024</a:t>
            </a:r>
          </a:p>
        </p:txBody>
      </p:sp>
      <p:sp>
        <p:nvSpPr>
          <p:cNvPr id="5" name="TextBox 4">
            <a:extLst>
              <a:ext uri="{FF2B5EF4-FFF2-40B4-BE49-F238E27FC236}">
                <a16:creationId xmlns:a16="http://schemas.microsoft.com/office/drawing/2014/main" id="{17369E11-D837-85BB-807D-EEF08EED4C03}"/>
              </a:ext>
            </a:extLst>
          </p:cNvPr>
          <p:cNvSpPr txBox="1"/>
          <p:nvPr/>
        </p:nvSpPr>
        <p:spPr>
          <a:xfrm>
            <a:off x="702281" y="1522170"/>
            <a:ext cx="107874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Alani Nu is well-liked, with the customer sentiment not far behind big brand like Red Bull in 2023 and has been constantly increasing in  Q1 2024; Monster’s sentiment score has also shown improvement in Q1 2024 compared to previous year.</a:t>
            </a:r>
          </a:p>
          <a:p>
            <a:pPr marL="285750" indent="-285750">
              <a:buFont typeface="Arial" panose="020B0604020202020204" pitchFamily="34" charset="0"/>
              <a:buChar char="•"/>
            </a:pPr>
            <a:r>
              <a:rPr lang="en-US" dirty="0" err="1">
                <a:latin typeface="+mj-lt"/>
              </a:rPr>
              <a:t>Cellucor</a:t>
            </a:r>
            <a:r>
              <a:rPr lang="en-US" dirty="0">
                <a:latin typeface="+mj-lt"/>
              </a:rPr>
              <a:t> C4, despite being the least favorite brand in 2023, </a:t>
            </a:r>
            <a:r>
              <a:rPr lang="en-US" b="0" i="0" dirty="0">
                <a:solidFill>
                  <a:srgbClr val="0D0D0D"/>
                </a:solidFill>
                <a:effectLst/>
                <a:highlight>
                  <a:srgbClr val="FFFFFF"/>
                </a:highlight>
                <a:latin typeface="+mj-lt"/>
              </a:rPr>
              <a:t>experienced a significant increase in sentiment score by 3.83 times in the Q1 2024, which is the most dramatic change among the brands.</a:t>
            </a:r>
            <a:endParaRPr lang="en-US" dirty="0">
              <a:latin typeface="+mj-lt"/>
            </a:endParaRPr>
          </a:p>
        </p:txBody>
      </p:sp>
    </p:spTree>
    <p:extLst>
      <p:ext uri="{BB962C8B-B14F-4D97-AF65-F5344CB8AC3E}">
        <p14:creationId xmlns:p14="http://schemas.microsoft.com/office/powerpoint/2010/main" val="100615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014F8ABF-EDF3-D5E0-6846-146B34EBF696}"/>
              </a:ext>
            </a:extLst>
          </p:cNvPr>
          <p:cNvSpPr>
            <a:spLocks noGrp="1"/>
          </p:cNvSpPr>
          <p:nvPr>
            <p:ph type="body" sz="half" idx="2"/>
          </p:nvPr>
        </p:nvSpPr>
        <p:spPr>
          <a:xfrm>
            <a:off x="299461" y="2361604"/>
            <a:ext cx="4550591" cy="3660626"/>
          </a:xfrm>
        </p:spPr>
        <p:txBody>
          <a:bodyPr>
            <a:noAutofit/>
          </a:bodyPr>
          <a:lstStyle/>
          <a:p>
            <a:pPr marL="285750" indent="-285750">
              <a:buFont typeface="Arial" panose="020B0604020202020204" pitchFamily="34" charset="0"/>
              <a:buChar char="•"/>
            </a:pPr>
            <a:r>
              <a:rPr lang="en-US" sz="1800" dirty="0"/>
              <a:t>Red Bull sentiment score was strongest among four brands for flavor and price in 2023; </a:t>
            </a:r>
            <a:r>
              <a:rPr lang="en-US" sz="1800" b="0" i="0" dirty="0">
                <a:solidFill>
                  <a:srgbClr val="0D0D0D"/>
                </a:solidFill>
                <a:effectLst/>
                <a:highlight>
                  <a:srgbClr val="FFFFFF"/>
                </a:highlight>
              </a:rPr>
              <a:t>customer opinions were particularly positive about Red Bull's flavor, being 1.4 times higher than for other brands.</a:t>
            </a:r>
          </a:p>
          <a:p>
            <a:pPr marL="285750" indent="-285750">
              <a:buFont typeface="Arial" panose="020B0604020202020204" pitchFamily="34" charset="0"/>
              <a:buChar char="•"/>
            </a:pPr>
            <a:r>
              <a:rPr lang="en-US" sz="1800" b="0" i="0" dirty="0">
                <a:solidFill>
                  <a:srgbClr val="0D0D0D"/>
                </a:solidFill>
                <a:effectLst/>
                <a:highlight>
                  <a:srgbClr val="FFFFFF"/>
                </a:highlight>
              </a:rPr>
              <a:t>In 2023, Alani Nu was the most-liked brand in terms of taste and value; consumer feedback on Alani's value was the most positive across the four brands.</a:t>
            </a:r>
          </a:p>
          <a:p>
            <a:pPr marL="285750" indent="-285750" algn="l">
              <a:buFont typeface="Arial" panose="020B0604020202020204" pitchFamily="34" charset="0"/>
              <a:buChar char="•"/>
            </a:pPr>
            <a:r>
              <a:rPr lang="en-US" sz="1800" b="0" i="0" dirty="0">
                <a:solidFill>
                  <a:srgbClr val="0D0D0D"/>
                </a:solidFill>
                <a:effectLst/>
                <a:highlight>
                  <a:srgbClr val="FFFFFF"/>
                </a:highlight>
              </a:rPr>
              <a:t>Although a new brand, Alani Nu's taste was rated positively and received more positive reviews than big brands like Red Bull and Monster.</a:t>
            </a:r>
            <a:br>
              <a:rPr lang="en-US" sz="1800" dirty="0"/>
            </a:br>
            <a:endParaRPr lang="en-US" sz="1800" dirty="0"/>
          </a:p>
        </p:txBody>
      </p:sp>
      <p:sp>
        <p:nvSpPr>
          <p:cNvPr id="4" name="Slide Number Placeholder 3">
            <a:extLst>
              <a:ext uri="{FF2B5EF4-FFF2-40B4-BE49-F238E27FC236}">
                <a16:creationId xmlns:a16="http://schemas.microsoft.com/office/drawing/2014/main" id="{AB7D4714-D234-8CAF-4EDD-1AB730D3D545}"/>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45C00377-489B-40EC-B059-26BDDD2E89B9}" type="slidenum">
              <a:rPr lang="en-US" smtClean="0"/>
              <a:pPr>
                <a:lnSpc>
                  <a:spcPct val="90000"/>
                </a:lnSpc>
                <a:spcAft>
                  <a:spcPts val="600"/>
                </a:spcAft>
              </a:pPr>
              <a:t>17</a:t>
            </a:fld>
            <a:endParaRPr lang="en-US"/>
          </a:p>
        </p:txBody>
      </p:sp>
      <p:graphicFrame>
        <p:nvGraphicFramePr>
          <p:cNvPr id="9" name="Chart 8">
            <a:extLst>
              <a:ext uri="{FF2B5EF4-FFF2-40B4-BE49-F238E27FC236}">
                <a16:creationId xmlns:a16="http://schemas.microsoft.com/office/drawing/2014/main" id="{5F9E1D7A-844C-24B1-8EC5-89AC0C8FDD21}"/>
              </a:ext>
            </a:extLst>
          </p:cNvPr>
          <p:cNvGraphicFramePr>
            <a:graphicFrameLocks/>
          </p:cNvGraphicFramePr>
          <p:nvPr>
            <p:extLst>
              <p:ext uri="{D42A27DB-BD31-4B8C-83A1-F6EECF244321}">
                <p14:modId xmlns:p14="http://schemas.microsoft.com/office/powerpoint/2010/main" val="2135688272"/>
              </p:ext>
            </p:extLst>
          </p:nvPr>
        </p:nvGraphicFramePr>
        <p:xfrm>
          <a:off x="5553512" y="457200"/>
          <a:ext cx="6541871" cy="589915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F42FED63-32B1-203F-4CCC-625381AD5549}"/>
              </a:ext>
            </a:extLst>
          </p:cNvPr>
          <p:cNvSpPr txBox="1"/>
          <p:nvPr/>
        </p:nvSpPr>
        <p:spPr>
          <a:xfrm>
            <a:off x="608639" y="716890"/>
            <a:ext cx="3932237" cy="1754326"/>
          </a:xfrm>
          <a:prstGeom prst="rect">
            <a:avLst/>
          </a:prstGeom>
          <a:noFill/>
        </p:spPr>
        <p:txBody>
          <a:bodyPr wrap="square" rtlCol="0">
            <a:spAutoFit/>
          </a:bodyPr>
          <a:lstStyle/>
          <a:p>
            <a:pPr algn="l"/>
            <a:r>
              <a:rPr lang="en-US" b="0" i="0" dirty="0">
                <a:solidFill>
                  <a:srgbClr val="0D0D0D"/>
                </a:solidFill>
                <a:effectLst/>
                <a:highlight>
                  <a:srgbClr val="FFFFFF"/>
                </a:highlight>
                <a:latin typeface="+mj-lt"/>
              </a:rPr>
              <a:t>Consumer emotion has been positive toward the product attributes of Red Bull, including taste, flavor, price, and value in 2023.</a:t>
            </a:r>
          </a:p>
          <a:p>
            <a:br>
              <a:rPr lang="en-US" b="0" i="0" dirty="0">
                <a:solidFill>
                  <a:srgbClr val="0D0D0D"/>
                </a:solidFill>
                <a:effectLst/>
                <a:highlight>
                  <a:srgbClr val="FFFFFF"/>
                </a:highlight>
                <a:latin typeface="+mj-lt"/>
              </a:rPr>
            </a:br>
            <a:endParaRPr lang="en-US" dirty="0">
              <a:latin typeface="+mj-lt"/>
            </a:endParaRPr>
          </a:p>
        </p:txBody>
      </p:sp>
    </p:spTree>
    <p:extLst>
      <p:ext uri="{BB962C8B-B14F-4D97-AF65-F5344CB8AC3E}">
        <p14:creationId xmlns:p14="http://schemas.microsoft.com/office/powerpoint/2010/main" val="166355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
            <a:extLst>
              <a:ext uri="{FF2B5EF4-FFF2-40B4-BE49-F238E27FC236}">
                <a16:creationId xmlns:a16="http://schemas.microsoft.com/office/drawing/2014/main" id="{C0863DB4-9AEC-7872-0B4E-7D92EE6224F0}"/>
              </a:ext>
            </a:extLst>
          </p:cNvPr>
          <p:cNvSpPr>
            <a:spLocks noGrp="1"/>
          </p:cNvSpPr>
          <p:nvPr>
            <p:ph type="body" sz="half" idx="2"/>
          </p:nvPr>
        </p:nvSpPr>
        <p:spPr>
          <a:xfrm>
            <a:off x="264255" y="2294811"/>
            <a:ext cx="4621001" cy="4563189"/>
          </a:xfrm>
        </p:spPr>
        <p:txBody>
          <a:bodyPr vert="horz" lIns="0" tIns="45720" rIns="0" bIns="45720" rtlCol="0" anchor="t">
            <a:noAutofit/>
          </a:bodyPr>
          <a:lstStyle/>
          <a:p>
            <a:pPr marL="285750" indent="-285750" algn="l">
              <a:buFont typeface="Arial" panose="020B0604020202020204" pitchFamily="34" charset="0"/>
              <a:buChar char="•"/>
            </a:pPr>
            <a:r>
              <a:rPr lang="en-US" sz="1800" b="0" i="0" dirty="0">
                <a:solidFill>
                  <a:srgbClr val="0D0D0D"/>
                </a:solidFill>
                <a:effectLst/>
                <a:highlight>
                  <a:srgbClr val="FFFFFF"/>
                </a:highlight>
              </a:rPr>
              <a:t>Red Bull has seen a decrease in consumer sentiment scores for taste, flavor, and price in Q1 2024; customer feedback on the brand’s taste and flavor has moderately decreased compared to the previous year.</a:t>
            </a:r>
          </a:p>
          <a:p>
            <a:pPr marL="285750" indent="-285750" algn="l">
              <a:buFont typeface="Arial" panose="020B0604020202020204" pitchFamily="34" charset="0"/>
              <a:buChar char="•"/>
            </a:pPr>
            <a:r>
              <a:rPr lang="en-US" sz="1800" b="0" i="0" dirty="0">
                <a:solidFill>
                  <a:srgbClr val="0D0D0D"/>
                </a:solidFill>
                <a:effectLst/>
                <a:highlight>
                  <a:srgbClr val="FFFFFF"/>
                </a:highlight>
              </a:rPr>
              <a:t>Consumer opinion remains highly positive regarding the value of Red Bull products.</a:t>
            </a:r>
            <a:endParaRPr lang="en-US" sz="1800" b="0" i="0" dirty="0">
              <a:solidFill>
                <a:srgbClr val="0D0D0D"/>
              </a:solidFill>
              <a:effectLst/>
              <a:highlight>
                <a:srgbClr val="FFFFFF"/>
              </a:highlight>
              <a:ea typeface="Calibri Light"/>
              <a:cs typeface="Calibri Light"/>
            </a:endParaRPr>
          </a:p>
          <a:p>
            <a:pPr marL="285750" indent="-285750">
              <a:buFont typeface="Arial" panose="020B0604020202020204" pitchFamily="34" charset="0"/>
              <a:buChar char="•"/>
            </a:pPr>
            <a:r>
              <a:rPr lang="en-US" sz="1800" b="0" i="0" dirty="0" err="1">
                <a:solidFill>
                  <a:srgbClr val="0D0D0D"/>
                </a:solidFill>
                <a:effectLst/>
                <a:highlight>
                  <a:srgbClr val="FFFFFF"/>
                </a:highlight>
              </a:rPr>
              <a:t>Cellucor</a:t>
            </a:r>
            <a:r>
              <a:rPr lang="en-US" sz="1800" b="0" i="0" dirty="0">
                <a:solidFill>
                  <a:srgbClr val="0D0D0D"/>
                </a:solidFill>
                <a:effectLst/>
                <a:highlight>
                  <a:srgbClr val="FFFFFF"/>
                </a:highlight>
              </a:rPr>
              <a:t> C4 has experienced a surge in positive sentiment regarding their product’s taste, flavor, and value compared to last year; with the </a:t>
            </a:r>
            <a:r>
              <a:rPr lang="en-US" sz="1800" dirty="0">
                <a:solidFill>
                  <a:srgbClr val="0D0D0D"/>
                </a:solidFill>
                <a:highlight>
                  <a:srgbClr val="FFFFFF"/>
                </a:highlight>
              </a:rPr>
              <a:t>most significant</a:t>
            </a:r>
            <a:r>
              <a:rPr lang="en-US" sz="1800" b="0" i="0" dirty="0">
                <a:solidFill>
                  <a:srgbClr val="0D0D0D"/>
                </a:solidFill>
                <a:effectLst/>
                <a:highlight>
                  <a:srgbClr val="FFFFFF"/>
                </a:highlight>
              </a:rPr>
              <a:t> increase observed in </a:t>
            </a:r>
            <a:r>
              <a:rPr lang="en-US" sz="1800" dirty="0">
                <a:solidFill>
                  <a:srgbClr val="0D0D0D"/>
                </a:solidFill>
                <a:highlight>
                  <a:srgbClr val="FFFFFF"/>
                </a:highlight>
              </a:rPr>
              <a:t>consumer sentiment</a:t>
            </a:r>
            <a:r>
              <a:rPr lang="en-US" sz="1800" b="0" i="0" dirty="0">
                <a:solidFill>
                  <a:srgbClr val="0D0D0D"/>
                </a:solidFill>
                <a:effectLst/>
                <a:highlight>
                  <a:srgbClr val="FFFFFF"/>
                </a:highlight>
              </a:rPr>
              <a:t> towards </a:t>
            </a:r>
            <a:r>
              <a:rPr lang="en-US" sz="1800" dirty="0">
                <a:solidFill>
                  <a:srgbClr val="0D0D0D"/>
                </a:solidFill>
                <a:highlight>
                  <a:srgbClr val="FFFFFF"/>
                </a:highlight>
              </a:rPr>
              <a:t>their value</a:t>
            </a:r>
            <a:r>
              <a:rPr lang="en-US" sz="1800" b="0" i="0" dirty="0">
                <a:solidFill>
                  <a:srgbClr val="0D0D0D"/>
                </a:solidFill>
                <a:effectLst/>
                <a:highlight>
                  <a:srgbClr val="FFFFFF"/>
                </a:highlight>
              </a:rPr>
              <a:t>.</a:t>
            </a:r>
            <a:br>
              <a:rPr lang="en-US" sz="1800" dirty="0"/>
            </a:br>
            <a:endParaRPr lang="en-US" sz="1800" dirty="0"/>
          </a:p>
        </p:txBody>
      </p:sp>
      <p:sp>
        <p:nvSpPr>
          <p:cNvPr id="4" name="Slide Number Placeholder 3">
            <a:extLst>
              <a:ext uri="{FF2B5EF4-FFF2-40B4-BE49-F238E27FC236}">
                <a16:creationId xmlns:a16="http://schemas.microsoft.com/office/drawing/2014/main" id="{AB7D4714-D234-8CAF-4EDD-1AB730D3D545}"/>
              </a:ext>
            </a:extLst>
          </p:cNvPr>
          <p:cNvSpPr>
            <a:spLocks noGrp="1"/>
          </p:cNvSpPr>
          <p:nvPr>
            <p:ph type="sldNum" sz="quarter" idx="12"/>
          </p:nvPr>
        </p:nvSpPr>
        <p:spPr>
          <a:xfrm>
            <a:off x="9125680" y="6356350"/>
            <a:ext cx="2743200" cy="365125"/>
          </a:xfrm>
        </p:spPr>
        <p:txBody>
          <a:bodyPr>
            <a:normAutofit/>
          </a:bodyPr>
          <a:lstStyle/>
          <a:p>
            <a:pPr>
              <a:lnSpc>
                <a:spcPct val="90000"/>
              </a:lnSpc>
              <a:spcAft>
                <a:spcPts val="600"/>
              </a:spcAft>
            </a:pPr>
            <a:fld id="{45C00377-489B-40EC-B059-26BDDD2E89B9}" type="slidenum">
              <a:rPr lang="en-US" smtClean="0"/>
              <a:pPr>
                <a:lnSpc>
                  <a:spcPct val="90000"/>
                </a:lnSpc>
                <a:spcAft>
                  <a:spcPts val="600"/>
                </a:spcAft>
              </a:pPr>
              <a:t>18</a:t>
            </a:fld>
            <a:endParaRPr lang="en-US"/>
          </a:p>
        </p:txBody>
      </p:sp>
      <p:graphicFrame>
        <p:nvGraphicFramePr>
          <p:cNvPr id="2" name="Chart 1">
            <a:extLst>
              <a:ext uri="{FF2B5EF4-FFF2-40B4-BE49-F238E27FC236}">
                <a16:creationId xmlns:a16="http://schemas.microsoft.com/office/drawing/2014/main" id="{87493684-C74B-B971-86F9-D888DAE9A6A8}"/>
              </a:ext>
            </a:extLst>
          </p:cNvPr>
          <p:cNvGraphicFramePr>
            <a:graphicFrameLocks/>
          </p:cNvGraphicFramePr>
          <p:nvPr>
            <p:extLst>
              <p:ext uri="{D42A27DB-BD31-4B8C-83A1-F6EECF244321}">
                <p14:modId xmlns:p14="http://schemas.microsoft.com/office/powerpoint/2010/main" val="763693187"/>
              </p:ext>
            </p:extLst>
          </p:nvPr>
        </p:nvGraphicFramePr>
        <p:xfrm>
          <a:off x="5550408" y="457199"/>
          <a:ext cx="6537960" cy="58978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EAB2633-F3D5-F2D7-1C6E-445A8B614304}"/>
              </a:ext>
            </a:extLst>
          </p:cNvPr>
          <p:cNvSpPr txBox="1"/>
          <p:nvPr/>
        </p:nvSpPr>
        <p:spPr>
          <a:xfrm>
            <a:off x="608638" y="559243"/>
            <a:ext cx="3932237" cy="1477328"/>
          </a:xfrm>
          <a:prstGeom prst="rect">
            <a:avLst/>
          </a:prstGeom>
          <a:noFill/>
        </p:spPr>
        <p:txBody>
          <a:bodyPr wrap="square" rtlCol="0">
            <a:spAutoFit/>
          </a:bodyPr>
          <a:lstStyle/>
          <a:p>
            <a:r>
              <a:rPr lang="en-US" b="0" i="0" dirty="0">
                <a:solidFill>
                  <a:srgbClr val="0D0D0D"/>
                </a:solidFill>
                <a:effectLst/>
                <a:highlight>
                  <a:srgbClr val="FFFFFF"/>
                </a:highlight>
                <a:latin typeface="+mj-lt"/>
              </a:rPr>
              <a:t>Although there has been a downward trend in consumer opinions of Red Bull’s product attributes in Q1 2024, the brand continues to maintain positive feedback on its product value</a:t>
            </a:r>
            <a:endParaRPr lang="en-US" dirty="0">
              <a:latin typeface="+mj-lt"/>
            </a:endParaRPr>
          </a:p>
        </p:txBody>
      </p:sp>
    </p:spTree>
    <p:extLst>
      <p:ext uri="{BB962C8B-B14F-4D97-AF65-F5344CB8AC3E}">
        <p14:creationId xmlns:p14="http://schemas.microsoft.com/office/powerpoint/2010/main" val="319168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481D-123C-D51D-0C65-E5739F69A725}"/>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7F167A1-8E14-3BBB-C0E5-B4BEB3FCFBBA}"/>
              </a:ext>
            </a:extLst>
          </p:cNvPr>
          <p:cNvSpPr>
            <a:spLocks noGrp="1"/>
          </p:cNvSpPr>
          <p:nvPr>
            <p:ph idx="1"/>
          </p:nvPr>
        </p:nvSpPr>
        <p:spPr>
          <a:xfrm>
            <a:off x="838200" y="1646135"/>
            <a:ext cx="10515600" cy="4783331"/>
          </a:xfrm>
        </p:spPr>
        <p:txBody>
          <a:bodyPr vert="horz" lIns="91440" tIns="45720" rIns="91440" bIns="45720" rtlCol="0" anchor="t">
            <a:noAutofit/>
          </a:bodyPr>
          <a:lstStyle/>
          <a:p>
            <a:r>
              <a:rPr lang="en-US" sz="1800" b="1" dirty="0">
                <a:cs typeface="Calibri Light"/>
              </a:rPr>
              <a:t>Red Bull's Sentiment Dip:</a:t>
            </a:r>
            <a:r>
              <a:rPr lang="en-US" sz="1800" dirty="0">
                <a:cs typeface="Calibri Light"/>
              </a:rPr>
              <a:t> Red Bull experienced a decline in customer sentiment in the first quarter of 2024, despite leading in sentiment score in 2023.</a:t>
            </a:r>
          </a:p>
          <a:p>
            <a:r>
              <a:rPr lang="en-US" sz="1800" b="1" dirty="0">
                <a:cs typeface="Calibri Light"/>
              </a:rPr>
              <a:t>Alani Nu's Rising Popularity:</a:t>
            </a:r>
            <a:r>
              <a:rPr lang="en-US" sz="1800" dirty="0">
                <a:cs typeface="Calibri Light"/>
              </a:rPr>
              <a:t> Alani Nu has shown a steady increase in sentiment, closely trailing Red Bull and leading in the taste and value metrics in 2023.</a:t>
            </a:r>
          </a:p>
          <a:p>
            <a:r>
              <a:rPr lang="en-US" sz="1800" b="1" dirty="0">
                <a:cs typeface="Calibri Light"/>
              </a:rPr>
              <a:t>Monster's Gradual Improvement:</a:t>
            </a:r>
            <a:r>
              <a:rPr lang="en-US" sz="1800" dirty="0">
                <a:cs typeface="Calibri Light"/>
              </a:rPr>
              <a:t> Monster Energy has demonstrated an improvement in sentiment in Q1 2024, indicating a growing customer approval.</a:t>
            </a:r>
          </a:p>
          <a:p>
            <a:r>
              <a:rPr lang="en-US" sz="1800" b="1" dirty="0">
                <a:cs typeface="Calibri Light"/>
              </a:rPr>
              <a:t>C4's Significant Leap:</a:t>
            </a:r>
            <a:r>
              <a:rPr lang="en-US" sz="1800" dirty="0">
                <a:cs typeface="Calibri Light"/>
              </a:rPr>
              <a:t> </a:t>
            </a:r>
            <a:r>
              <a:rPr lang="en-US" sz="1800" dirty="0" err="1">
                <a:cs typeface="Calibri Light"/>
              </a:rPr>
              <a:t>Cellucor</a:t>
            </a:r>
            <a:r>
              <a:rPr lang="en-US" sz="1800" dirty="0">
                <a:cs typeface="Calibri Light"/>
              </a:rPr>
              <a:t> C4, while the least favored in 2023, saw the most dramatic sentiment increase in Q1 2024, potentially creating a turnaround in customer perception.</a:t>
            </a:r>
          </a:p>
          <a:p>
            <a:r>
              <a:rPr lang="en-US" sz="1800" b="1" dirty="0">
                <a:cs typeface="Calibri Light"/>
              </a:rPr>
              <a:t>Flavor and Price Concerns for Red Bull:</a:t>
            </a:r>
            <a:r>
              <a:rPr lang="en-US" sz="1800" dirty="0">
                <a:cs typeface="Calibri Light"/>
              </a:rPr>
              <a:t> There is a noted decrease in sentiment for Red Bull's flavor and price, but it continues to maintain strong positive feedback on product value.</a:t>
            </a:r>
          </a:p>
          <a:p>
            <a:r>
              <a:rPr lang="en-US" sz="1800" b="1" dirty="0">
                <a:cs typeface="Calibri Light"/>
              </a:rPr>
              <a:t>Consumer Insights on Value:</a:t>
            </a:r>
            <a:r>
              <a:rPr lang="en-US" sz="1800" dirty="0">
                <a:cs typeface="Calibri Light"/>
              </a:rPr>
              <a:t> Across all brands, consumer sentiment on value remains a strong point, with </a:t>
            </a:r>
            <a:r>
              <a:rPr lang="en-US" sz="1800" dirty="0" err="1">
                <a:cs typeface="Calibri Light"/>
              </a:rPr>
              <a:t>Cellucor</a:t>
            </a:r>
            <a:r>
              <a:rPr lang="en-US" sz="1800" dirty="0">
                <a:cs typeface="Calibri Light"/>
              </a:rPr>
              <a:t> C4 showing remarkable improvement in this aspect.</a:t>
            </a:r>
          </a:p>
          <a:p>
            <a:endParaRPr lang="en-US" dirty="0">
              <a:cs typeface="Calibri Light"/>
            </a:endParaRPr>
          </a:p>
        </p:txBody>
      </p:sp>
      <p:sp>
        <p:nvSpPr>
          <p:cNvPr id="4" name="Slide Number Placeholder 3">
            <a:extLst>
              <a:ext uri="{FF2B5EF4-FFF2-40B4-BE49-F238E27FC236}">
                <a16:creationId xmlns:a16="http://schemas.microsoft.com/office/drawing/2014/main" id="{AB7D4714-D234-8CAF-4EDD-1AB730D3D545}"/>
              </a:ext>
            </a:extLst>
          </p:cNvPr>
          <p:cNvSpPr>
            <a:spLocks noGrp="1"/>
          </p:cNvSpPr>
          <p:nvPr>
            <p:ph type="sldNum" sz="quarter" idx="12"/>
          </p:nvPr>
        </p:nvSpPr>
        <p:spPr/>
        <p:txBody>
          <a:bodyPr/>
          <a:lstStyle/>
          <a:p>
            <a:fld id="{45C00377-489B-40EC-B059-26BDDD2E89B9}" type="slidenum">
              <a:rPr lang="en-US" smtClean="0"/>
              <a:pPr/>
              <a:t>19</a:t>
            </a:fld>
            <a:endParaRPr lang="en-US"/>
          </a:p>
        </p:txBody>
      </p:sp>
    </p:spTree>
    <p:extLst>
      <p:ext uri="{BB962C8B-B14F-4D97-AF65-F5344CB8AC3E}">
        <p14:creationId xmlns:p14="http://schemas.microsoft.com/office/powerpoint/2010/main" val="400484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cans of energy drinks&#10;&#10;Description automatically generated">
            <a:extLst>
              <a:ext uri="{FF2B5EF4-FFF2-40B4-BE49-F238E27FC236}">
                <a16:creationId xmlns:a16="http://schemas.microsoft.com/office/drawing/2014/main" id="{DEF136B2-C439-7FB2-8F83-0CEED0434FB0}"/>
              </a:ext>
            </a:extLst>
          </p:cNvPr>
          <p:cNvPicPr>
            <a:picLocks noGrp="1" noChangeAspect="1"/>
          </p:cNvPicPr>
          <p:nvPr>
            <p:ph type="pic" sz="quarter" idx="10"/>
          </p:nvPr>
        </p:nvPicPr>
        <p:blipFill rotWithShape="1">
          <a:blip r:embed="rId3"/>
          <a:srcRect l="30397" r="19927" b="1"/>
          <a:stretch/>
        </p:blipFill>
        <p:spPr>
          <a:xfrm>
            <a:off x="753142" y="68179"/>
            <a:ext cx="5342858" cy="6722208"/>
          </a:xfrm>
          <a:noFill/>
        </p:spPr>
      </p:pic>
      <p:sp>
        <p:nvSpPr>
          <p:cNvPr id="4" name="Title 3"/>
          <p:cNvSpPr>
            <a:spLocks noGrp="1"/>
          </p:cNvSpPr>
          <p:nvPr>
            <p:ph type="title"/>
          </p:nvPr>
        </p:nvSpPr>
        <p:spPr>
          <a:xfrm>
            <a:off x="7651123" y="449802"/>
            <a:ext cx="3932237" cy="1600200"/>
          </a:xfrm>
        </p:spPr>
        <p:txBody>
          <a:bodyPr anchor="b">
            <a:normAutofit/>
          </a:bodyPr>
          <a:lstStyle/>
          <a:p>
            <a:r>
              <a:rPr lang="en-US" dirty="0"/>
              <a:t>TABLE OF CONTENT </a:t>
            </a:r>
          </a:p>
        </p:txBody>
      </p:sp>
      <p:sp>
        <p:nvSpPr>
          <p:cNvPr id="8" name="Text Placeholder 7"/>
          <p:cNvSpPr>
            <a:spLocks noGrp="1"/>
          </p:cNvSpPr>
          <p:nvPr>
            <p:ph type="body" sz="half" idx="2"/>
          </p:nvPr>
        </p:nvSpPr>
        <p:spPr>
          <a:xfrm>
            <a:off x="7651123" y="2244505"/>
            <a:ext cx="4346528" cy="4163693"/>
          </a:xfrm>
        </p:spPr>
        <p:txBody>
          <a:bodyPr vert="horz" lIns="0" tIns="45720" rIns="0" bIns="45720" rtlCol="0" anchor="t">
            <a:noAutofit/>
          </a:bodyPr>
          <a:lstStyle/>
          <a:p>
            <a:pPr marL="342900" indent="-342900">
              <a:spcBef>
                <a:spcPts val="1800"/>
              </a:spcBef>
              <a:buFont typeface="Arial" panose="020B0604020202020204" pitchFamily="34" charset="0"/>
              <a:buChar char="•"/>
            </a:pPr>
            <a:r>
              <a:rPr lang="en-US" sz="2000" dirty="0">
                <a:latin typeface="+mj-lt"/>
              </a:rPr>
              <a:t>Business Goal Analysis</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rPr>
              <a:t>Problem Statement</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rPr>
              <a:t>Dataset Description</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rPr>
              <a:t>System Design and Implementation</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rPr>
              <a:t>Sentiment Analysis of Red Bull</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ea typeface="Calibri"/>
                <a:cs typeface="Calibri"/>
              </a:rPr>
              <a:t>Brand Comparison Analysis</a:t>
            </a:r>
          </a:p>
          <a:p>
            <a:pPr marL="342900" indent="-342900">
              <a:spcBef>
                <a:spcPts val="1800"/>
              </a:spcBef>
              <a:buFont typeface="Arial" panose="020B0604020202020204" pitchFamily="34" charset="0"/>
              <a:buChar char="•"/>
            </a:pPr>
            <a:r>
              <a:rPr lang="en-US" sz="2000" dirty="0">
                <a:latin typeface="+mj-lt"/>
              </a:rPr>
              <a:t>Summary of Findings</a:t>
            </a:r>
            <a:endParaRPr lang="en-US" sz="2000" dirty="0">
              <a:latin typeface="+mj-lt"/>
              <a:ea typeface="Calibri"/>
              <a:cs typeface="Calibri"/>
            </a:endParaRPr>
          </a:p>
          <a:p>
            <a:pPr marL="342900" indent="-342900">
              <a:spcBef>
                <a:spcPts val="1800"/>
              </a:spcBef>
              <a:buFont typeface="Arial" panose="020B0604020202020204" pitchFamily="34" charset="0"/>
              <a:buChar char="•"/>
            </a:pPr>
            <a:r>
              <a:rPr lang="en-US" sz="2000" dirty="0">
                <a:latin typeface="+mj-lt"/>
              </a:rPr>
              <a:t>Conclusion and Future Directions</a:t>
            </a:r>
            <a:endParaRPr lang="en-US" sz="2000" dirty="0">
              <a:latin typeface="+mj-lt"/>
              <a:ea typeface="Calibri"/>
              <a:cs typeface="Calibri"/>
            </a:endParaRPr>
          </a:p>
          <a:p>
            <a:pPr marL="342900" indent="-342900">
              <a:spcBef>
                <a:spcPts val="1800"/>
              </a:spcBef>
              <a:buFont typeface="Arial" panose="020B0604020202020204" pitchFamily="34" charset="0"/>
              <a:buChar char="•"/>
            </a:pPr>
            <a:endParaRPr lang="en-US" sz="2000" dirty="0">
              <a:latin typeface="+mj-lt"/>
              <a:ea typeface="Calibri"/>
              <a:cs typeface="Calibri"/>
            </a:endParaRPr>
          </a:p>
        </p:txBody>
      </p:sp>
      <p:sp>
        <p:nvSpPr>
          <p:cNvPr id="16" name="Slide Number Placeholder 7" hidden="1">
            <a:extLst>
              <a:ext uri="{FF2B5EF4-FFF2-40B4-BE49-F238E27FC236}">
                <a16:creationId xmlns:a16="http://schemas.microsoft.com/office/drawing/2014/main" id="{4E853D09-2599-405C-AD24-D93FEBFCE788}"/>
              </a:ext>
            </a:extLst>
          </p:cNvPr>
          <p:cNvSpPr>
            <a:spLocks noGrp="1"/>
          </p:cNvSpPr>
          <p:nvPr>
            <p:ph type="sldNum" sz="quarter" idx="4294967295"/>
          </p:nvPr>
        </p:nvSpPr>
        <p:spPr>
          <a:xfrm>
            <a:off x="9125680" y="6356350"/>
            <a:ext cx="2743200" cy="365125"/>
          </a:xfrm>
        </p:spPr>
        <p:txBody>
          <a:bodyPr/>
          <a:lstStyle/>
          <a:p>
            <a:pPr>
              <a:spcAft>
                <a:spcPts val="600"/>
              </a:spcAft>
            </a:pPr>
            <a:fld id="{8C2E478F-E849-4A8C-AF1F-CBCC78A7CBFA}" type="slidenum">
              <a:rPr lang="en-US" smtClean="0"/>
              <a:pPr>
                <a:spcAft>
                  <a:spcPts val="600"/>
                </a:spcAft>
              </a:pPr>
              <a:t>2</a:t>
            </a:fld>
            <a:endParaRPr lang="en-US"/>
          </a:p>
        </p:txBody>
      </p:sp>
    </p:spTree>
    <p:extLst>
      <p:ext uri="{BB962C8B-B14F-4D97-AF65-F5344CB8AC3E}">
        <p14:creationId xmlns:p14="http://schemas.microsoft.com/office/powerpoint/2010/main" val="56294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E16B-2EE7-1892-AB27-CC5FA5139209}"/>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19AF8F5E-22D7-6DFC-D246-374E7E954FB3}"/>
              </a:ext>
            </a:extLst>
          </p:cNvPr>
          <p:cNvSpPr>
            <a:spLocks noGrp="1"/>
          </p:cNvSpPr>
          <p:nvPr>
            <p:ph idx="1"/>
          </p:nvPr>
        </p:nvSpPr>
        <p:spPr>
          <a:xfrm>
            <a:off x="276945" y="1553737"/>
            <a:ext cx="11638109" cy="4314607"/>
          </a:xfrm>
        </p:spPr>
        <p:txBody>
          <a:bodyPr>
            <a:noAutofit/>
          </a:bodyPr>
          <a:lstStyle/>
          <a:p>
            <a:pPr algn="l">
              <a:buFont typeface="Arial" panose="020B0604020202020204" pitchFamily="34" charset="0"/>
              <a:buChar char="•"/>
            </a:pPr>
            <a:r>
              <a:rPr lang="en-US" b="1" i="0" dirty="0">
                <a:solidFill>
                  <a:srgbClr val="0D0D0D"/>
                </a:solidFill>
                <a:effectLst/>
                <a:highlight>
                  <a:srgbClr val="FFFFFF"/>
                </a:highlight>
              </a:rPr>
              <a:t>Maintain Product Value</a:t>
            </a:r>
            <a:r>
              <a:rPr lang="en-US" b="0" i="0" dirty="0">
                <a:solidFill>
                  <a:srgbClr val="0D0D0D"/>
                </a:solidFill>
                <a:effectLst/>
                <a:highlight>
                  <a:srgbClr val="FFFFFF"/>
                </a:highlight>
              </a:rPr>
              <a:t>: Red Bull should continue to emphasize and enhance the value of product as customer sentiment remains strong in this area.</a:t>
            </a:r>
          </a:p>
          <a:p>
            <a:pPr algn="l">
              <a:buFont typeface="Arial" panose="020B0604020202020204" pitchFamily="34" charset="0"/>
              <a:buChar char="•"/>
            </a:pPr>
            <a:r>
              <a:rPr lang="en-US" b="1" i="0" dirty="0">
                <a:solidFill>
                  <a:srgbClr val="0D0D0D"/>
                </a:solidFill>
                <a:effectLst/>
                <a:highlight>
                  <a:srgbClr val="FFFFFF"/>
                </a:highlight>
              </a:rPr>
              <a:t>Address Flavor and Price Concerns</a:t>
            </a:r>
            <a:r>
              <a:rPr lang="en-US" b="0" i="0" dirty="0">
                <a:solidFill>
                  <a:srgbClr val="0D0D0D"/>
                </a:solidFill>
                <a:effectLst/>
                <a:highlight>
                  <a:srgbClr val="FFFFFF"/>
                </a:highlight>
              </a:rPr>
              <a:t>: Since there is a decrease in sentiment for Red Bull's flavor and price, these aspects may need reevaluation or improvements to align with consumer expectations.</a:t>
            </a:r>
          </a:p>
          <a:p>
            <a:pPr algn="l">
              <a:buFont typeface="Arial" panose="020B0604020202020204" pitchFamily="34" charset="0"/>
              <a:buChar char="•"/>
            </a:pPr>
            <a:r>
              <a:rPr lang="en-US" b="1" i="0" dirty="0">
                <a:solidFill>
                  <a:srgbClr val="0D0D0D"/>
                </a:solidFill>
                <a:effectLst/>
                <a:highlight>
                  <a:srgbClr val="FFFFFF"/>
                </a:highlight>
              </a:rPr>
              <a:t>Reinforce Strengths</a:t>
            </a:r>
            <a:r>
              <a:rPr lang="en-US" b="0" i="0" dirty="0">
                <a:solidFill>
                  <a:srgbClr val="0D0D0D"/>
                </a:solidFill>
                <a:effectLst/>
                <a:highlight>
                  <a:srgbClr val="FFFFFF"/>
                </a:highlight>
              </a:rPr>
              <a:t>: Red Bull still leads in overall sentiment from the previous year, so maintaining their current strengths is crucial. Additionally, a continuous effort to develop the flavors and packaging of new products is important for sustaining positive consumer feedback and consumption.</a:t>
            </a:r>
          </a:p>
          <a:p>
            <a:pPr algn="l">
              <a:buFont typeface="Arial" panose="020B0604020202020204" pitchFamily="34" charset="0"/>
              <a:buChar char="•"/>
            </a:pPr>
            <a:r>
              <a:rPr lang="en-US" b="1" i="0" dirty="0">
                <a:solidFill>
                  <a:srgbClr val="0D0D0D"/>
                </a:solidFill>
                <a:effectLst/>
                <a:highlight>
                  <a:srgbClr val="FFFFFF"/>
                </a:highlight>
              </a:rPr>
              <a:t>Innovation and Adaptation</a:t>
            </a:r>
            <a:r>
              <a:rPr lang="en-US" b="0" i="0" dirty="0">
                <a:solidFill>
                  <a:srgbClr val="0D0D0D"/>
                </a:solidFill>
                <a:effectLst/>
                <a:highlight>
                  <a:srgbClr val="FFFFFF"/>
                </a:highlight>
              </a:rPr>
              <a:t>: Given the shift in customer sentiment, innovation in product development could be a strategy to rejuvenate interest in taste and flavor. Adapting to consumer demand and lifestyle trends is critical for understanding consumer preferences, as health has become a focal point nowadays.</a:t>
            </a:r>
          </a:p>
          <a:p>
            <a:pPr algn="l">
              <a:buFont typeface="Arial" panose="020B0604020202020204" pitchFamily="34" charset="0"/>
              <a:buChar char="•"/>
            </a:pPr>
            <a:r>
              <a:rPr lang="en-US" b="1" i="0" dirty="0">
                <a:solidFill>
                  <a:srgbClr val="0D0D0D"/>
                </a:solidFill>
                <a:effectLst/>
                <a:highlight>
                  <a:srgbClr val="FFFFFF"/>
                </a:highlight>
              </a:rPr>
              <a:t>Marketing Strategy Review</a:t>
            </a:r>
            <a:r>
              <a:rPr lang="en-US" b="0" i="0" dirty="0">
                <a:solidFill>
                  <a:srgbClr val="0D0D0D"/>
                </a:solidFill>
                <a:effectLst/>
                <a:highlight>
                  <a:srgbClr val="FFFFFF"/>
                </a:highlight>
              </a:rPr>
              <a:t>: Red Bull may need to review and possibly adjust marketing strategies to better communicate the product's strengths and address any negative perceptions.</a:t>
            </a:r>
          </a:p>
          <a:p>
            <a:pPr algn="l">
              <a:buFont typeface="Arial" panose="020B0604020202020204" pitchFamily="34" charset="0"/>
              <a:buChar char="•"/>
            </a:pPr>
            <a:r>
              <a:rPr lang="en-US" b="1" i="0" dirty="0">
                <a:solidFill>
                  <a:srgbClr val="0D0D0D"/>
                </a:solidFill>
                <a:effectLst/>
                <a:highlight>
                  <a:srgbClr val="FFFFFF"/>
                </a:highlight>
              </a:rPr>
              <a:t>Engagement and Feedback</a:t>
            </a:r>
            <a:r>
              <a:rPr lang="en-US" b="0" i="0" dirty="0">
                <a:solidFill>
                  <a:srgbClr val="0D0D0D"/>
                </a:solidFill>
                <a:effectLst/>
                <a:highlight>
                  <a:srgbClr val="FFFFFF"/>
                </a:highlight>
              </a:rPr>
              <a:t>: Increasing engagement with consumers to gather more direct feedback could provide insights for targeted improvements. Further analysis of the product's negative reviews may be instrumental in enhancing consumer experience, which can lead to a higher retention rate.</a:t>
            </a:r>
          </a:p>
          <a:p>
            <a:endParaRPr lang="en-US" dirty="0"/>
          </a:p>
        </p:txBody>
      </p:sp>
      <p:sp>
        <p:nvSpPr>
          <p:cNvPr id="4" name="Slide Number Placeholder 3">
            <a:extLst>
              <a:ext uri="{FF2B5EF4-FFF2-40B4-BE49-F238E27FC236}">
                <a16:creationId xmlns:a16="http://schemas.microsoft.com/office/drawing/2014/main" id="{D8914946-B647-0D85-4FA4-FE42EC244E52}"/>
              </a:ext>
            </a:extLst>
          </p:cNvPr>
          <p:cNvSpPr>
            <a:spLocks noGrp="1"/>
          </p:cNvSpPr>
          <p:nvPr>
            <p:ph type="sldNum" sz="quarter" idx="12"/>
          </p:nvPr>
        </p:nvSpPr>
        <p:spPr/>
        <p:txBody>
          <a:bodyPr/>
          <a:lstStyle/>
          <a:p>
            <a:fld id="{45C00377-489B-40EC-B059-26BDDD2E89B9}" type="slidenum">
              <a:rPr lang="en-US" smtClean="0"/>
              <a:pPr/>
              <a:t>20</a:t>
            </a:fld>
            <a:endParaRPr lang="en-US"/>
          </a:p>
        </p:txBody>
      </p:sp>
    </p:spTree>
    <p:extLst>
      <p:ext uri="{BB962C8B-B14F-4D97-AF65-F5344CB8AC3E}">
        <p14:creationId xmlns:p14="http://schemas.microsoft.com/office/powerpoint/2010/main" val="280840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481D-123C-D51D-0C65-E5739F69A725}"/>
              </a:ext>
            </a:extLst>
          </p:cNvPr>
          <p:cNvSpPr>
            <a:spLocks noGrp="1"/>
          </p:cNvSpPr>
          <p:nvPr>
            <p:ph type="title"/>
          </p:nvPr>
        </p:nvSpPr>
        <p:spPr/>
        <p:txBody>
          <a:bodyPr/>
          <a:lstStyle/>
          <a:p>
            <a:r>
              <a:rPr lang="en-US" dirty="0"/>
              <a:t>Project limitation</a:t>
            </a:r>
          </a:p>
        </p:txBody>
      </p:sp>
      <p:sp>
        <p:nvSpPr>
          <p:cNvPr id="3" name="Content Placeholder 2">
            <a:extLst>
              <a:ext uri="{FF2B5EF4-FFF2-40B4-BE49-F238E27FC236}">
                <a16:creationId xmlns:a16="http://schemas.microsoft.com/office/drawing/2014/main" id="{C7F167A1-8E14-3BBB-C0E5-B4BEB3FCFBBA}"/>
              </a:ext>
            </a:extLst>
          </p:cNvPr>
          <p:cNvSpPr>
            <a:spLocks noGrp="1"/>
          </p:cNvSpPr>
          <p:nvPr>
            <p:ph idx="1"/>
          </p:nvPr>
        </p:nvSpPr>
        <p:spPr/>
        <p:txBody>
          <a:bodyPr vert="horz" lIns="91440" tIns="45720" rIns="91440" bIns="45720" rtlCol="0" anchor="t">
            <a:normAutofit/>
          </a:bodyPr>
          <a:lstStyle/>
          <a:p>
            <a:r>
              <a:rPr lang="en-US" sz="2000" b="1">
                <a:cs typeface="Calibri Light"/>
              </a:rPr>
              <a:t>Limited Review Volume:</a:t>
            </a:r>
            <a:r>
              <a:rPr lang="en-US" sz="2000">
                <a:cs typeface="Calibri Light"/>
              </a:rPr>
              <a:t> The analyzed data comprises only 500 reviews per brand, which may not capture the full spectrum of customer sentiment.</a:t>
            </a:r>
          </a:p>
          <a:p>
            <a:r>
              <a:rPr lang="en-US" sz="2000" b="1">
                <a:cs typeface="Calibri Light"/>
              </a:rPr>
              <a:t>Demographic Data Unavailability:</a:t>
            </a:r>
            <a:r>
              <a:rPr lang="en-US" sz="2000">
                <a:cs typeface="Calibri Light"/>
              </a:rPr>
              <a:t> Lack of demographic information on reviewers limits insights into varied consumer experiences and preferences.</a:t>
            </a:r>
            <a:endParaRPr lang="en-US" sz="2000">
              <a:ea typeface="Calibri Light"/>
              <a:cs typeface="Calibri Light"/>
            </a:endParaRPr>
          </a:p>
          <a:p>
            <a:r>
              <a:rPr lang="en-US" sz="2000" b="1">
                <a:cs typeface="Calibri Light"/>
              </a:rPr>
              <a:t>Customer Segmentation Lack:</a:t>
            </a:r>
            <a:r>
              <a:rPr lang="en-US" sz="2000">
                <a:cs typeface="Calibri Light"/>
              </a:rPr>
              <a:t> The absence of customer segmentation data prevents a deeper analysis of distinct consumer groups.</a:t>
            </a:r>
            <a:endParaRPr lang="en-US" sz="2000">
              <a:ea typeface="Calibri Light"/>
              <a:cs typeface="Calibri Light"/>
            </a:endParaRPr>
          </a:p>
          <a:p>
            <a:r>
              <a:rPr lang="en-US" sz="2000" b="1">
                <a:cs typeface="Calibri Light"/>
              </a:rPr>
              <a:t>Date-Correlated Analysis:</a:t>
            </a:r>
            <a:r>
              <a:rPr lang="en-US" sz="2000">
                <a:cs typeface="Calibri Light"/>
              </a:rPr>
              <a:t> Further investigation is required into the dates of negative reviews to pinpoint external factors influencing customer dissatisfaction. Some issues can be related to Amazon's service.</a:t>
            </a:r>
            <a:endParaRPr lang="en-US" sz="2000">
              <a:ea typeface="Calibri Light"/>
              <a:cs typeface="Calibri Light"/>
            </a:endParaRPr>
          </a:p>
          <a:p>
            <a:pPr marL="0" indent="0">
              <a:buNone/>
            </a:pPr>
            <a:endParaRPr lang="en-US" sz="1800">
              <a:cs typeface="Calibri Light"/>
            </a:endParaRPr>
          </a:p>
        </p:txBody>
      </p:sp>
      <p:sp>
        <p:nvSpPr>
          <p:cNvPr id="4" name="Slide Number Placeholder 3">
            <a:extLst>
              <a:ext uri="{FF2B5EF4-FFF2-40B4-BE49-F238E27FC236}">
                <a16:creationId xmlns:a16="http://schemas.microsoft.com/office/drawing/2014/main" id="{AB7D4714-D234-8CAF-4EDD-1AB730D3D545}"/>
              </a:ext>
            </a:extLst>
          </p:cNvPr>
          <p:cNvSpPr>
            <a:spLocks noGrp="1"/>
          </p:cNvSpPr>
          <p:nvPr>
            <p:ph type="sldNum" sz="quarter" idx="12"/>
          </p:nvPr>
        </p:nvSpPr>
        <p:spPr/>
        <p:txBody>
          <a:bodyPr/>
          <a:lstStyle/>
          <a:p>
            <a:fld id="{45C00377-489B-40EC-B059-26BDDD2E89B9}" type="slidenum">
              <a:rPr lang="en-US" smtClean="0"/>
              <a:pPr/>
              <a:t>21</a:t>
            </a:fld>
            <a:endParaRPr lang="en-US"/>
          </a:p>
        </p:txBody>
      </p:sp>
    </p:spTree>
    <p:extLst>
      <p:ext uri="{BB962C8B-B14F-4D97-AF65-F5344CB8AC3E}">
        <p14:creationId xmlns:p14="http://schemas.microsoft.com/office/powerpoint/2010/main" val="341491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group of cans of energy drinks&#10;&#10;Description automatically generated">
            <a:extLst>
              <a:ext uri="{FF2B5EF4-FFF2-40B4-BE49-F238E27FC236}">
                <a16:creationId xmlns:a16="http://schemas.microsoft.com/office/drawing/2014/main" id="{62E3B573-19B1-EB2D-E560-3BC53D55DFC1}"/>
              </a:ext>
            </a:extLst>
          </p:cNvPr>
          <p:cNvPicPr>
            <a:picLocks noGrp="1" noChangeAspect="1"/>
          </p:cNvPicPr>
          <p:nvPr>
            <p:ph type="pic" sz="quarter" idx="13"/>
          </p:nvPr>
        </p:nvPicPr>
        <p:blipFill rotWithShape="1">
          <a:blip r:embed="rId2"/>
          <a:srcRect t="6010" b="21878"/>
          <a:stretch/>
        </p:blipFill>
        <p:spPr>
          <a:xfrm>
            <a:off x="103593" y="1184597"/>
            <a:ext cx="12191980" cy="5494941"/>
          </a:xfrm>
          <a:noFill/>
        </p:spPr>
      </p:pic>
      <p:sp>
        <p:nvSpPr>
          <p:cNvPr id="2" name="Title 1">
            <a:extLst>
              <a:ext uri="{FF2B5EF4-FFF2-40B4-BE49-F238E27FC236}">
                <a16:creationId xmlns:a16="http://schemas.microsoft.com/office/drawing/2014/main" id="{A427902A-3903-DDFB-02CD-9B1811A67684}"/>
              </a:ext>
            </a:extLst>
          </p:cNvPr>
          <p:cNvSpPr>
            <a:spLocks noGrp="1"/>
          </p:cNvSpPr>
          <p:nvPr>
            <p:ph type="title"/>
          </p:nvPr>
        </p:nvSpPr>
        <p:spPr>
          <a:xfrm>
            <a:off x="4497905" y="-23687"/>
            <a:ext cx="2361617" cy="1206203"/>
          </a:xfrm>
        </p:spPr>
        <p:txBody>
          <a:bodyPr anchor="b">
            <a:normAutofit/>
          </a:bodyPr>
          <a:lstStyle/>
          <a:p>
            <a:r>
              <a:rPr lang="en-US">
                <a:solidFill>
                  <a:schemeClr val="tx1"/>
                </a:solidFill>
              </a:rPr>
              <a:t>Q&amp;A</a:t>
            </a:r>
          </a:p>
        </p:txBody>
      </p:sp>
      <p:sp>
        <p:nvSpPr>
          <p:cNvPr id="3" name="Content Placeholder 2">
            <a:extLst>
              <a:ext uri="{FF2B5EF4-FFF2-40B4-BE49-F238E27FC236}">
                <a16:creationId xmlns:a16="http://schemas.microsoft.com/office/drawing/2014/main" id="{2AF4D392-FF21-B82C-C251-2C5FDA286841}"/>
              </a:ext>
            </a:extLst>
          </p:cNvPr>
          <p:cNvSpPr>
            <a:spLocks noGrp="1"/>
          </p:cNvSpPr>
          <p:nvPr>
            <p:ph type="body" idx="1"/>
          </p:nvPr>
        </p:nvSpPr>
        <p:spPr>
          <a:xfrm>
            <a:off x="4261167" y="994960"/>
            <a:ext cx="2139675" cy="1441003"/>
          </a:xfrm>
        </p:spPr>
        <p:txBody>
          <a:bodyPr vert="horz" lIns="91440" tIns="45720" rIns="91440" bIns="45720" rtlCol="0" anchor="t">
            <a:normAutofit/>
          </a:bodyPr>
          <a:lstStyle/>
          <a:p>
            <a:pPr marL="0" indent="0">
              <a:buNone/>
            </a:pPr>
            <a:r>
              <a:rPr lang="en-US" sz="3200" b="1">
                <a:solidFill>
                  <a:schemeClr val="tx1"/>
                </a:solidFill>
              </a:rPr>
              <a:t>Thank You!</a:t>
            </a:r>
            <a:endParaRPr lang="en-US" sz="3200" b="1">
              <a:solidFill>
                <a:schemeClr val="tx1"/>
              </a:solidFill>
              <a:ea typeface="Calibri Light"/>
              <a:cs typeface="Calibri Light"/>
            </a:endParaRPr>
          </a:p>
        </p:txBody>
      </p:sp>
      <p:sp>
        <p:nvSpPr>
          <p:cNvPr id="4" name="Slide Number Placeholder 3">
            <a:extLst>
              <a:ext uri="{FF2B5EF4-FFF2-40B4-BE49-F238E27FC236}">
                <a16:creationId xmlns:a16="http://schemas.microsoft.com/office/drawing/2014/main" id="{11B76AEA-4E92-5EDE-1136-6B3DD677C7CC}"/>
              </a:ext>
            </a:extLst>
          </p:cNvPr>
          <p:cNvSpPr>
            <a:spLocks noGrp="1"/>
          </p:cNvSpPr>
          <p:nvPr>
            <p:ph type="sldNum" sz="quarter" idx="15"/>
          </p:nvPr>
        </p:nvSpPr>
        <p:spPr>
          <a:xfrm>
            <a:off x="11353800" y="6356350"/>
            <a:ext cx="515080" cy="365125"/>
          </a:xfrm>
        </p:spPr>
        <p:txBody>
          <a:bodyPr>
            <a:normAutofit/>
          </a:bodyPr>
          <a:lstStyle/>
          <a:p>
            <a:pPr>
              <a:lnSpc>
                <a:spcPct val="90000"/>
              </a:lnSpc>
              <a:spcAft>
                <a:spcPts val="600"/>
              </a:spcAft>
            </a:pPr>
            <a:fld id="{45C00377-489B-40EC-B059-26BDDD2E89B9}" type="slidenum">
              <a:rPr lang="en-US" smtClean="0"/>
              <a:pPr>
                <a:lnSpc>
                  <a:spcPct val="90000"/>
                </a:lnSpc>
                <a:spcAft>
                  <a:spcPts val="600"/>
                </a:spcAft>
              </a:pPr>
              <a:t>22</a:t>
            </a:fld>
            <a:endParaRPr lang="en-US"/>
          </a:p>
        </p:txBody>
      </p:sp>
    </p:spTree>
    <p:extLst>
      <p:ext uri="{BB962C8B-B14F-4D97-AF65-F5344CB8AC3E}">
        <p14:creationId xmlns:p14="http://schemas.microsoft.com/office/powerpoint/2010/main" val="81731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t>Business Goal Analysis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idx="1"/>
          </p:nvPr>
        </p:nvSpPr>
        <p:spPr>
          <a:xfrm>
            <a:off x="460858" y="1562048"/>
            <a:ext cx="11408023" cy="4215420"/>
          </a:xfrm>
        </p:spPr>
        <p:txBody>
          <a:bodyPr vert="horz" lIns="91440" tIns="45720" rIns="91440" bIns="45720" rtlCol="0" anchor="t">
            <a:noAutofit/>
          </a:bodyPr>
          <a:lstStyle/>
          <a:p>
            <a:pPr marL="0" indent="0">
              <a:lnSpc>
                <a:spcPct val="100000"/>
              </a:lnSpc>
              <a:buNone/>
            </a:pPr>
            <a:r>
              <a:rPr lang="en-US" sz="1900" b="1" dirty="0">
                <a:ea typeface="Calibri Light"/>
                <a:cs typeface="Calibri Light"/>
              </a:rPr>
              <a:t>Objective: </a:t>
            </a:r>
            <a:r>
              <a:rPr lang="en-US" sz="1900" dirty="0">
                <a:ea typeface="Calibri Light"/>
                <a:cs typeface="Calibri Light"/>
              </a:rPr>
              <a:t> </a:t>
            </a:r>
            <a:r>
              <a:rPr lang="en-US" sz="1900" dirty="0">
                <a:solidFill>
                  <a:srgbClr val="0D0D0D"/>
                </a:solidFill>
                <a:ea typeface="+mj-lt"/>
                <a:cs typeface="+mj-lt"/>
              </a:rPr>
              <a:t>The goal of the project aims to analyze sentiment of Red Bull energy drinks and other brands based on Amazon's customers reviews to understand consumer needs, f</a:t>
            </a:r>
            <a:r>
              <a:rPr lang="en-US" sz="1900" b="0" i="0" u="none" strike="noStrike" dirty="0">
                <a:solidFill>
                  <a:srgbClr val="000000"/>
                </a:solidFill>
                <a:effectLst/>
              </a:rPr>
              <a:t>ostering product innovation and customer retention. </a:t>
            </a:r>
            <a:endParaRPr lang="en-US" sz="1900" dirty="0">
              <a:solidFill>
                <a:srgbClr val="0D0D0D"/>
              </a:solidFill>
              <a:ea typeface="Calibri Light" panose="020F0302020204030204"/>
              <a:cs typeface="Calibri Light" panose="020F0302020204030204"/>
            </a:endParaRPr>
          </a:p>
          <a:p>
            <a:pPr>
              <a:lnSpc>
                <a:spcPct val="100000"/>
              </a:lnSpc>
              <a:buNone/>
            </a:pPr>
            <a:r>
              <a:rPr lang="en-US" sz="1900" b="1" dirty="0">
                <a:solidFill>
                  <a:srgbClr val="0D0D0D"/>
                </a:solidFill>
                <a:ea typeface="+mj-lt"/>
                <a:cs typeface="+mj-lt"/>
              </a:rPr>
              <a:t>Goals:</a:t>
            </a:r>
            <a:endParaRPr lang="en-US" sz="1900" dirty="0">
              <a:ea typeface="+mj-lt"/>
              <a:cs typeface="+mj-lt"/>
            </a:endParaRPr>
          </a:p>
          <a:p>
            <a:pPr>
              <a:lnSpc>
                <a:spcPct val="100000"/>
              </a:lnSpc>
              <a:buFont typeface="Arial"/>
              <a:buChar char="•"/>
            </a:pPr>
            <a:r>
              <a:rPr lang="en-US" sz="1900" b="1" dirty="0">
                <a:solidFill>
                  <a:srgbClr val="0D0D0D"/>
                </a:solidFill>
                <a:ea typeface="+mj-lt"/>
                <a:cs typeface="+mj-lt"/>
              </a:rPr>
              <a:t>Red Bull Sentiment Analysis:</a:t>
            </a:r>
            <a:endParaRPr lang="en-US" sz="1900" dirty="0">
              <a:ea typeface="Calibri Light"/>
              <a:cs typeface="Calibri Light"/>
            </a:endParaRPr>
          </a:p>
          <a:p>
            <a:pPr marL="971550" lvl="1" indent="-285750">
              <a:lnSpc>
                <a:spcPct val="100000"/>
              </a:lnSpc>
              <a:buFont typeface="Arial"/>
              <a:buChar char="•"/>
            </a:pPr>
            <a:r>
              <a:rPr lang="en-US" sz="1900" b="1" dirty="0">
                <a:solidFill>
                  <a:srgbClr val="0D0D0D"/>
                </a:solidFill>
                <a:ea typeface="+mj-lt"/>
                <a:cs typeface="+mj-lt"/>
              </a:rPr>
              <a:t>Purpose:</a:t>
            </a:r>
            <a:r>
              <a:rPr lang="en-US" sz="1900" dirty="0">
                <a:solidFill>
                  <a:srgbClr val="0D0D0D"/>
                </a:solidFill>
                <a:ea typeface="+mj-lt"/>
                <a:cs typeface="+mj-lt"/>
              </a:rPr>
              <a:t> Analyze customer reviews of Red Bull over the most recent years from 2021 to 2024, to identify prevailing sentiments.</a:t>
            </a:r>
            <a:endParaRPr lang="en-US" sz="1900" dirty="0">
              <a:ea typeface="+mj-lt"/>
              <a:cs typeface="+mj-lt"/>
            </a:endParaRPr>
          </a:p>
          <a:p>
            <a:pPr marL="971550" lvl="1" indent="-285750">
              <a:lnSpc>
                <a:spcPct val="100000"/>
              </a:lnSpc>
              <a:buFont typeface="Arial"/>
              <a:buChar char="•"/>
            </a:pPr>
            <a:r>
              <a:rPr lang="en-US" sz="1900" b="1" dirty="0">
                <a:solidFill>
                  <a:srgbClr val="0D0D0D"/>
                </a:solidFill>
                <a:ea typeface="+mj-lt"/>
                <a:cs typeface="+mj-lt"/>
              </a:rPr>
              <a:t>Outcome:</a:t>
            </a:r>
            <a:r>
              <a:rPr lang="en-US" sz="1900" dirty="0">
                <a:solidFill>
                  <a:srgbClr val="0D0D0D"/>
                </a:solidFill>
                <a:ea typeface="+mj-lt"/>
                <a:cs typeface="+mj-lt"/>
              </a:rPr>
              <a:t> Pinpoint major issues and areas for improvement based on product sentiment.</a:t>
            </a:r>
            <a:endParaRPr lang="en-US" sz="1900" dirty="0">
              <a:ea typeface="+mj-lt"/>
              <a:cs typeface="+mj-lt"/>
            </a:endParaRPr>
          </a:p>
          <a:p>
            <a:pPr>
              <a:lnSpc>
                <a:spcPct val="100000"/>
              </a:lnSpc>
              <a:buFont typeface="Arial"/>
              <a:buChar char="•"/>
            </a:pPr>
            <a:r>
              <a:rPr lang="en-US" sz="1900" b="1" dirty="0">
                <a:solidFill>
                  <a:srgbClr val="0D0D0D"/>
                </a:solidFill>
                <a:ea typeface="+mj-lt"/>
                <a:cs typeface="+mj-lt"/>
              </a:rPr>
              <a:t>Market Analysis:</a:t>
            </a:r>
            <a:endParaRPr lang="en-US" sz="1900" dirty="0">
              <a:solidFill>
                <a:srgbClr val="0D0D0D"/>
              </a:solidFill>
              <a:ea typeface="+mj-lt"/>
              <a:cs typeface="+mj-lt"/>
            </a:endParaRPr>
          </a:p>
          <a:p>
            <a:pPr marL="971550" lvl="1" indent="-285750">
              <a:lnSpc>
                <a:spcPct val="100000"/>
              </a:lnSpc>
              <a:buFont typeface="Arial"/>
              <a:buChar char="•"/>
            </a:pPr>
            <a:r>
              <a:rPr lang="en-US" sz="1900" b="1" dirty="0">
                <a:solidFill>
                  <a:srgbClr val="0D0D0D"/>
                </a:solidFill>
                <a:ea typeface="+mj-lt"/>
                <a:cs typeface="+mj-lt"/>
              </a:rPr>
              <a:t>Purpose:</a:t>
            </a:r>
            <a:r>
              <a:rPr lang="en-US" sz="1900" dirty="0">
                <a:solidFill>
                  <a:srgbClr val="0D0D0D"/>
                </a:solidFill>
                <a:ea typeface="+mj-lt"/>
                <a:cs typeface="+mj-lt"/>
              </a:rPr>
              <a:t> Compare sentiment analysis of Red Bull with brands that has high popularity and consumption include Alani, Monster, and C4</a:t>
            </a:r>
            <a:endParaRPr lang="en-US" sz="1900" dirty="0">
              <a:ea typeface="+mj-lt"/>
              <a:cs typeface="+mj-lt"/>
            </a:endParaRPr>
          </a:p>
          <a:p>
            <a:pPr marL="971550" lvl="1" indent="-285750">
              <a:lnSpc>
                <a:spcPct val="100000"/>
              </a:lnSpc>
              <a:buFont typeface="Arial"/>
              <a:buChar char="•"/>
            </a:pPr>
            <a:r>
              <a:rPr lang="en-US" sz="1900" b="1" dirty="0">
                <a:solidFill>
                  <a:srgbClr val="0D0D0D"/>
                </a:solidFill>
                <a:ea typeface="+mj-lt"/>
                <a:cs typeface="+mj-lt"/>
              </a:rPr>
              <a:t>Purpose:</a:t>
            </a:r>
            <a:r>
              <a:rPr lang="en-US" sz="1900" dirty="0">
                <a:solidFill>
                  <a:srgbClr val="0D0D0D"/>
                </a:solidFill>
                <a:ea typeface="+mj-lt"/>
                <a:cs typeface="+mj-lt"/>
              </a:rPr>
              <a:t> Perform a comparative sentiment analysis of customer reviews to identify strengths and weaknesses relative to Red Bull.</a:t>
            </a:r>
            <a:endParaRPr lang="en-US" sz="1900" dirty="0">
              <a:ea typeface="+mj-lt"/>
              <a:cs typeface="+mj-lt"/>
            </a:endParaRPr>
          </a:p>
          <a:p>
            <a:pPr marL="971550" lvl="1" indent="-285750">
              <a:lnSpc>
                <a:spcPct val="100000"/>
              </a:lnSpc>
              <a:buFont typeface="Arial"/>
              <a:buChar char="•"/>
            </a:pPr>
            <a:r>
              <a:rPr lang="en-US" sz="1900" b="1" dirty="0">
                <a:solidFill>
                  <a:srgbClr val="0D0D0D"/>
                </a:solidFill>
                <a:ea typeface="+mj-lt"/>
                <a:cs typeface="+mj-lt"/>
              </a:rPr>
              <a:t>Outcome:</a:t>
            </a:r>
            <a:r>
              <a:rPr lang="en-US" sz="1900" dirty="0">
                <a:solidFill>
                  <a:srgbClr val="0D0D0D"/>
                </a:solidFill>
                <a:ea typeface="+mj-lt"/>
                <a:cs typeface="+mj-lt"/>
              </a:rPr>
              <a:t> Draw actionable business conclusions to enhance Red Bull's competitive edge in the market.</a:t>
            </a:r>
            <a:endParaRPr lang="en-US" sz="1900" dirty="0">
              <a:ea typeface="+mj-lt"/>
              <a:cs typeface="+mj-lt"/>
            </a:endParaRPr>
          </a:p>
          <a:p>
            <a:pPr marL="0" indent="0">
              <a:lnSpc>
                <a:spcPct val="100000"/>
              </a:lnSpc>
              <a:buNone/>
            </a:pPr>
            <a:endParaRPr lang="en-US" sz="1900" b="1" dirty="0">
              <a:solidFill>
                <a:srgbClr val="0D0D0D"/>
              </a:solidFill>
              <a:ea typeface="Calibri Light" panose="020F0302020204030204"/>
              <a:cs typeface="Calibri Light" panose="020F0302020204030204"/>
            </a:endParaRPr>
          </a:p>
          <a:p>
            <a:pPr marL="0" indent="0">
              <a:lnSpc>
                <a:spcPct val="100000"/>
              </a:lnSpc>
              <a:buNone/>
            </a:pPr>
            <a:endParaRPr lang="en-US" sz="1900" dirty="0">
              <a:ea typeface="+mj-lt"/>
              <a:cs typeface="+mj-lt"/>
            </a:endParaRP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t>Problem Statement</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idx="1"/>
          </p:nvPr>
        </p:nvSpPr>
        <p:spPr/>
        <p:txBody>
          <a:bodyPr vert="horz" lIns="91440" tIns="45720" rIns="91440" bIns="45720" rtlCol="0" anchor="t">
            <a:normAutofit/>
          </a:bodyPr>
          <a:lstStyle/>
          <a:p>
            <a:pPr>
              <a:buFont typeface="Arial"/>
              <a:buChar char="•"/>
            </a:pPr>
            <a:r>
              <a:rPr lang="en-US" sz="2200" dirty="0">
                <a:ea typeface="+mj-lt"/>
                <a:cs typeface="+mj-lt"/>
              </a:rPr>
              <a:t>How has sentiment of customers on Red Bull energy drinks changed over the past few years?</a:t>
            </a:r>
          </a:p>
          <a:p>
            <a:pPr>
              <a:lnSpc>
                <a:spcPct val="100000"/>
              </a:lnSpc>
              <a:buFont typeface="Arial"/>
              <a:buChar char="•"/>
            </a:pPr>
            <a:r>
              <a:rPr lang="en-US" sz="2200" dirty="0">
                <a:ea typeface="Calibri Light"/>
                <a:cs typeface="Calibri Light"/>
              </a:rPr>
              <a:t>How is the consumer opinion on Red Bull’s product attributes compared to other brands?</a:t>
            </a:r>
          </a:p>
          <a:p>
            <a:pPr>
              <a:lnSpc>
                <a:spcPct val="100000"/>
              </a:lnSpc>
              <a:buFont typeface="Arial"/>
              <a:buChar char="•"/>
            </a:pPr>
            <a:r>
              <a:rPr lang="en-US" sz="2200" b="0" i="0" dirty="0">
                <a:solidFill>
                  <a:srgbClr val="0D0D0D"/>
                </a:solidFill>
                <a:effectLst/>
                <a:highlight>
                  <a:srgbClr val="FFFFFF"/>
                </a:highlight>
              </a:rPr>
              <a:t>In which aspects should Red Bull improve to ensure a positive customer experience?</a:t>
            </a:r>
            <a:endParaRPr lang="en-US" sz="2200" dirty="0">
              <a:ea typeface="Calibri Light"/>
              <a:cs typeface="Calibri Light"/>
            </a:endParaRP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18836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t>Dataset description (1 of 2)</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idx="1"/>
          </p:nvPr>
        </p:nvSpPr>
        <p:spPr/>
        <p:txBody>
          <a:bodyPr vert="horz" lIns="91440" tIns="45720" rIns="91440" bIns="45720" rtlCol="0" anchor="t">
            <a:normAutofit/>
          </a:bodyPr>
          <a:lstStyle/>
          <a:p>
            <a:pPr>
              <a:lnSpc>
                <a:spcPct val="100000"/>
              </a:lnSpc>
              <a:buFont typeface="Arial"/>
              <a:buChar char="•"/>
            </a:pPr>
            <a:r>
              <a:rPr lang="en-US" sz="2000" dirty="0">
                <a:cs typeface="Calibri Light" panose="020F0302020204030204"/>
              </a:rPr>
              <a:t>The dataset contains 500 reviews for each of the 4 energy drinks brands  (Red Bull, Monster, </a:t>
            </a:r>
            <a:r>
              <a:rPr lang="en-US" sz="2000" dirty="0" err="1">
                <a:cs typeface="Calibri Light" panose="020F0302020204030204"/>
              </a:rPr>
              <a:t>Cellucor</a:t>
            </a:r>
            <a:r>
              <a:rPr lang="en-US" sz="2000" dirty="0">
                <a:cs typeface="Calibri Light" panose="020F0302020204030204"/>
              </a:rPr>
              <a:t> C4, Alani Nu)</a:t>
            </a:r>
          </a:p>
          <a:p>
            <a:pPr>
              <a:lnSpc>
                <a:spcPct val="100000"/>
              </a:lnSpc>
              <a:buFont typeface="Arial"/>
              <a:buChar char="•"/>
            </a:pPr>
            <a:r>
              <a:rPr lang="en-US" sz="2000" dirty="0">
                <a:ea typeface="Calibri Light"/>
                <a:cs typeface="Calibri Light" panose="020F0302020204030204"/>
              </a:rPr>
              <a:t>Data was crawled from verified </a:t>
            </a:r>
            <a:r>
              <a:rPr lang="en-US" sz="2000" dirty="0">
                <a:ea typeface="+mj-lt"/>
                <a:cs typeface="+mj-lt"/>
              </a:rPr>
              <a:t>purchasers </a:t>
            </a:r>
            <a:r>
              <a:rPr lang="en-US" sz="2000" dirty="0">
                <a:ea typeface="Calibri Light"/>
                <a:cs typeface="Calibri Light" panose="020F0302020204030204"/>
              </a:rPr>
              <a:t>and sorted by most recent reviews</a:t>
            </a:r>
          </a:p>
          <a:p>
            <a:pPr>
              <a:lnSpc>
                <a:spcPct val="100000"/>
              </a:lnSpc>
              <a:buFont typeface="Arial"/>
              <a:buChar char="•"/>
            </a:pPr>
            <a:r>
              <a:rPr lang="en-US" sz="2000" b="0" i="0" u="none" strike="noStrike" dirty="0">
                <a:solidFill>
                  <a:srgbClr val="0D0D0D"/>
                </a:solidFill>
                <a:effectLst/>
              </a:rPr>
              <a:t>Reviews were categorized into positive (4-5 stars) and negative (1-3 stars)</a:t>
            </a:r>
            <a:endParaRPr lang="en-US" sz="2000" b="0" i="0" u="none" strike="noStrike" dirty="0">
              <a:solidFill>
                <a:srgbClr val="0D0D0D"/>
              </a:solidFill>
              <a:effectLst/>
              <a:ea typeface="Calibri"/>
              <a:cs typeface="Calibri"/>
            </a:endParaRPr>
          </a:p>
          <a:p>
            <a:pPr>
              <a:lnSpc>
                <a:spcPct val="100000"/>
              </a:lnSpc>
              <a:buFont typeface="Arial"/>
              <a:buChar char="•"/>
            </a:pPr>
            <a:r>
              <a:rPr lang="en-US" sz="2000" dirty="0">
                <a:ea typeface="Calibri Light"/>
                <a:cs typeface="Calibri Light" panose="020F0302020204030204"/>
              </a:rPr>
              <a:t>The complete dataset include the following information: product name, date of review, review rating, review title, review text. </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64682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t>Dataset description (1 of 2)</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6</a:t>
            </a:fld>
            <a:endParaRPr lang="en-US" dirty="0">
              <a:solidFill>
                <a:schemeClr val="tx1"/>
              </a:solidFill>
            </a:endParaRPr>
          </a:p>
        </p:txBody>
      </p:sp>
      <p:sp>
        <p:nvSpPr>
          <p:cNvPr id="5" name="TextBox 4">
            <a:extLst>
              <a:ext uri="{FF2B5EF4-FFF2-40B4-BE49-F238E27FC236}">
                <a16:creationId xmlns:a16="http://schemas.microsoft.com/office/drawing/2014/main" id="{E995F240-770A-030E-DB59-636908F73133}"/>
              </a:ext>
            </a:extLst>
          </p:cNvPr>
          <p:cNvSpPr txBox="1"/>
          <p:nvPr/>
        </p:nvSpPr>
        <p:spPr>
          <a:xfrm>
            <a:off x="536351" y="1612300"/>
            <a:ext cx="106359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Count of positive and negative class for each brand</a:t>
            </a:r>
          </a:p>
        </p:txBody>
      </p:sp>
      <p:sp>
        <p:nvSpPr>
          <p:cNvPr id="9" name="TextBox 8">
            <a:extLst>
              <a:ext uri="{FF2B5EF4-FFF2-40B4-BE49-F238E27FC236}">
                <a16:creationId xmlns:a16="http://schemas.microsoft.com/office/drawing/2014/main" id="{23CB75F0-47AE-CC24-B254-F468A73E2799}"/>
              </a:ext>
            </a:extLst>
          </p:cNvPr>
          <p:cNvSpPr txBox="1"/>
          <p:nvPr/>
        </p:nvSpPr>
        <p:spPr>
          <a:xfrm>
            <a:off x="513347" y="5325979"/>
            <a:ext cx="10860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latin typeface="+mj-lt"/>
                <a:cs typeface="Calibri"/>
              </a:rPr>
              <a:t>Red Bull has the highest </a:t>
            </a:r>
            <a:r>
              <a:rPr lang="en-US" sz="2000" dirty="0">
                <a:latin typeface="+mj-lt"/>
                <a:ea typeface="+mn-lt"/>
                <a:cs typeface="+mn-lt"/>
              </a:rPr>
              <a:t>percentage of the positive reviews, then Monster, following by C4 and Alani with a similar number of positive reviews. </a:t>
            </a:r>
            <a:endParaRPr lang="en-US" sz="2000" dirty="0">
              <a:latin typeface="+mj-lt"/>
              <a:ea typeface="Calibri"/>
              <a:cs typeface="Calibri"/>
            </a:endParaRPr>
          </a:p>
        </p:txBody>
      </p:sp>
      <p:graphicFrame>
        <p:nvGraphicFramePr>
          <p:cNvPr id="12" name="Chart 11">
            <a:extLst>
              <a:ext uri="{FF2B5EF4-FFF2-40B4-BE49-F238E27FC236}">
                <a16:creationId xmlns:a16="http://schemas.microsoft.com/office/drawing/2014/main" id="{9329123E-B031-4830-4929-F7AA5D55A75E}"/>
              </a:ext>
            </a:extLst>
          </p:cNvPr>
          <p:cNvGraphicFramePr>
            <a:graphicFrameLocks/>
          </p:cNvGraphicFramePr>
          <p:nvPr>
            <p:extLst>
              <p:ext uri="{D42A27DB-BD31-4B8C-83A1-F6EECF244321}">
                <p14:modId xmlns:p14="http://schemas.microsoft.com/office/powerpoint/2010/main" val="1875661608"/>
              </p:ext>
            </p:extLst>
          </p:nvPr>
        </p:nvGraphicFramePr>
        <p:xfrm>
          <a:off x="5548232" y="2545690"/>
          <a:ext cx="3218688" cy="25138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0159B29F-6DC4-1C1C-B832-6558025F1E15}"/>
              </a:ext>
            </a:extLst>
          </p:cNvPr>
          <p:cNvGraphicFramePr>
            <a:graphicFrameLocks/>
          </p:cNvGraphicFramePr>
          <p:nvPr>
            <p:extLst>
              <p:ext uri="{D42A27DB-BD31-4B8C-83A1-F6EECF244321}">
                <p14:modId xmlns:p14="http://schemas.microsoft.com/office/powerpoint/2010/main" val="1234201198"/>
              </p:ext>
            </p:extLst>
          </p:nvPr>
        </p:nvGraphicFramePr>
        <p:xfrm>
          <a:off x="-93972" y="2545690"/>
          <a:ext cx="3329493" cy="25138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7CB2464A-AB72-E7CE-5A1B-1CA8A02CAC68}"/>
              </a:ext>
            </a:extLst>
          </p:cNvPr>
          <p:cNvGraphicFramePr>
            <a:graphicFrameLocks/>
          </p:cNvGraphicFramePr>
          <p:nvPr>
            <p:extLst>
              <p:ext uri="{D42A27DB-BD31-4B8C-83A1-F6EECF244321}">
                <p14:modId xmlns:p14="http://schemas.microsoft.com/office/powerpoint/2010/main" val="2941923374"/>
              </p:ext>
            </p:extLst>
          </p:nvPr>
        </p:nvGraphicFramePr>
        <p:xfrm>
          <a:off x="2686700" y="2545690"/>
          <a:ext cx="3218687" cy="25138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D8990612-7254-78F4-9008-6C2B89263395}"/>
              </a:ext>
            </a:extLst>
          </p:cNvPr>
          <p:cNvGraphicFramePr>
            <a:graphicFrameLocks/>
          </p:cNvGraphicFramePr>
          <p:nvPr>
            <p:extLst>
              <p:ext uri="{D42A27DB-BD31-4B8C-83A1-F6EECF244321}">
                <p14:modId xmlns:p14="http://schemas.microsoft.com/office/powerpoint/2010/main" val="2294723783"/>
              </p:ext>
            </p:extLst>
          </p:nvPr>
        </p:nvGraphicFramePr>
        <p:xfrm>
          <a:off x="8218097" y="2545690"/>
          <a:ext cx="3274081" cy="2513838"/>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A93AA93D-5FF0-6A4F-48F8-AF687E8FDFBA}"/>
              </a:ext>
            </a:extLst>
          </p:cNvPr>
          <p:cNvSpPr txBox="1"/>
          <p:nvPr/>
        </p:nvSpPr>
        <p:spPr>
          <a:xfrm>
            <a:off x="1054962" y="4907146"/>
            <a:ext cx="570585" cy="338554"/>
          </a:xfrm>
          <a:prstGeom prst="rect">
            <a:avLst/>
          </a:prstGeom>
          <a:noFill/>
        </p:spPr>
        <p:txBody>
          <a:bodyPr wrap="square" rtlCol="0">
            <a:spAutoFit/>
          </a:bodyPr>
          <a:lstStyle/>
          <a:p>
            <a:r>
              <a:rPr lang="en-US" sz="1600" dirty="0">
                <a:latin typeface="+mj-lt"/>
              </a:rPr>
              <a:t>382</a:t>
            </a:r>
          </a:p>
        </p:txBody>
      </p:sp>
      <p:sp>
        <p:nvSpPr>
          <p:cNvPr id="6" name="TextBox 5">
            <a:extLst>
              <a:ext uri="{FF2B5EF4-FFF2-40B4-BE49-F238E27FC236}">
                <a16:creationId xmlns:a16="http://schemas.microsoft.com/office/drawing/2014/main" id="{59B9BB1A-8915-2769-7B7B-FF264C6FA7D7}"/>
              </a:ext>
            </a:extLst>
          </p:cNvPr>
          <p:cNvSpPr txBox="1"/>
          <p:nvPr/>
        </p:nvSpPr>
        <p:spPr>
          <a:xfrm>
            <a:off x="1625547" y="4904367"/>
            <a:ext cx="570585" cy="338554"/>
          </a:xfrm>
          <a:prstGeom prst="rect">
            <a:avLst/>
          </a:prstGeom>
          <a:noFill/>
        </p:spPr>
        <p:txBody>
          <a:bodyPr wrap="square" rtlCol="0">
            <a:spAutoFit/>
          </a:bodyPr>
          <a:lstStyle/>
          <a:p>
            <a:r>
              <a:rPr lang="en-US" sz="1600" dirty="0">
                <a:latin typeface="+mj-lt"/>
              </a:rPr>
              <a:t>118</a:t>
            </a:r>
          </a:p>
        </p:txBody>
      </p:sp>
      <p:sp>
        <p:nvSpPr>
          <p:cNvPr id="7" name="TextBox 6">
            <a:extLst>
              <a:ext uri="{FF2B5EF4-FFF2-40B4-BE49-F238E27FC236}">
                <a16:creationId xmlns:a16="http://schemas.microsoft.com/office/drawing/2014/main" id="{80486B34-E35E-EB65-56C3-BDBEC45C4478}"/>
              </a:ext>
            </a:extLst>
          </p:cNvPr>
          <p:cNvSpPr txBox="1"/>
          <p:nvPr/>
        </p:nvSpPr>
        <p:spPr>
          <a:xfrm>
            <a:off x="3780651" y="4907146"/>
            <a:ext cx="570585" cy="338554"/>
          </a:xfrm>
          <a:prstGeom prst="rect">
            <a:avLst/>
          </a:prstGeom>
          <a:noFill/>
        </p:spPr>
        <p:txBody>
          <a:bodyPr wrap="square" rtlCol="0">
            <a:spAutoFit/>
          </a:bodyPr>
          <a:lstStyle/>
          <a:p>
            <a:r>
              <a:rPr lang="en-US" sz="1600" dirty="0">
                <a:latin typeface="+mj-lt"/>
              </a:rPr>
              <a:t>317</a:t>
            </a:r>
          </a:p>
        </p:txBody>
      </p:sp>
      <p:sp>
        <p:nvSpPr>
          <p:cNvPr id="10" name="TextBox 9">
            <a:extLst>
              <a:ext uri="{FF2B5EF4-FFF2-40B4-BE49-F238E27FC236}">
                <a16:creationId xmlns:a16="http://schemas.microsoft.com/office/drawing/2014/main" id="{4EF0B9C5-8C5B-8B0B-A16A-996B8DDB1344}"/>
              </a:ext>
            </a:extLst>
          </p:cNvPr>
          <p:cNvSpPr txBox="1"/>
          <p:nvPr/>
        </p:nvSpPr>
        <p:spPr>
          <a:xfrm>
            <a:off x="4351236" y="4904367"/>
            <a:ext cx="570585" cy="338554"/>
          </a:xfrm>
          <a:prstGeom prst="rect">
            <a:avLst/>
          </a:prstGeom>
          <a:noFill/>
        </p:spPr>
        <p:txBody>
          <a:bodyPr wrap="square" rtlCol="0">
            <a:spAutoFit/>
          </a:bodyPr>
          <a:lstStyle/>
          <a:p>
            <a:r>
              <a:rPr lang="en-US" sz="1600" dirty="0">
                <a:latin typeface="+mj-lt"/>
              </a:rPr>
              <a:t>183</a:t>
            </a:r>
          </a:p>
        </p:txBody>
      </p:sp>
      <p:sp>
        <p:nvSpPr>
          <p:cNvPr id="11" name="TextBox 10">
            <a:extLst>
              <a:ext uri="{FF2B5EF4-FFF2-40B4-BE49-F238E27FC236}">
                <a16:creationId xmlns:a16="http://schemas.microsoft.com/office/drawing/2014/main" id="{FE2452F1-247E-37D9-18F8-217CA697478A}"/>
              </a:ext>
            </a:extLst>
          </p:cNvPr>
          <p:cNvSpPr txBox="1"/>
          <p:nvPr/>
        </p:nvSpPr>
        <p:spPr>
          <a:xfrm>
            <a:off x="6640692" y="4907146"/>
            <a:ext cx="570585" cy="338554"/>
          </a:xfrm>
          <a:prstGeom prst="rect">
            <a:avLst/>
          </a:prstGeom>
          <a:noFill/>
        </p:spPr>
        <p:txBody>
          <a:bodyPr wrap="square" rtlCol="0">
            <a:spAutoFit/>
          </a:bodyPr>
          <a:lstStyle/>
          <a:p>
            <a:r>
              <a:rPr lang="en-US" sz="1600" dirty="0">
                <a:latin typeface="+mj-lt"/>
              </a:rPr>
              <a:t>200</a:t>
            </a:r>
          </a:p>
        </p:txBody>
      </p:sp>
      <p:sp>
        <p:nvSpPr>
          <p:cNvPr id="13" name="TextBox 12">
            <a:extLst>
              <a:ext uri="{FF2B5EF4-FFF2-40B4-BE49-F238E27FC236}">
                <a16:creationId xmlns:a16="http://schemas.microsoft.com/office/drawing/2014/main" id="{35F9D552-EC48-CF27-8AD0-842EAEF4E55E}"/>
              </a:ext>
            </a:extLst>
          </p:cNvPr>
          <p:cNvSpPr txBox="1"/>
          <p:nvPr/>
        </p:nvSpPr>
        <p:spPr>
          <a:xfrm>
            <a:off x="7211277" y="4904367"/>
            <a:ext cx="570585" cy="338554"/>
          </a:xfrm>
          <a:prstGeom prst="rect">
            <a:avLst/>
          </a:prstGeom>
          <a:noFill/>
        </p:spPr>
        <p:txBody>
          <a:bodyPr wrap="square" rtlCol="0">
            <a:spAutoFit/>
          </a:bodyPr>
          <a:lstStyle/>
          <a:p>
            <a:r>
              <a:rPr lang="en-US" sz="1600" dirty="0">
                <a:latin typeface="+mj-lt"/>
              </a:rPr>
              <a:t>300</a:t>
            </a:r>
          </a:p>
        </p:txBody>
      </p:sp>
      <p:sp>
        <p:nvSpPr>
          <p:cNvPr id="17" name="TextBox 16">
            <a:extLst>
              <a:ext uri="{FF2B5EF4-FFF2-40B4-BE49-F238E27FC236}">
                <a16:creationId xmlns:a16="http://schemas.microsoft.com/office/drawing/2014/main" id="{4639E7A5-ABA3-2777-C7FC-A3FBE00B3668}"/>
              </a:ext>
            </a:extLst>
          </p:cNvPr>
          <p:cNvSpPr txBox="1"/>
          <p:nvPr/>
        </p:nvSpPr>
        <p:spPr>
          <a:xfrm>
            <a:off x="9366381" y="4907146"/>
            <a:ext cx="570585" cy="338554"/>
          </a:xfrm>
          <a:prstGeom prst="rect">
            <a:avLst/>
          </a:prstGeom>
          <a:noFill/>
        </p:spPr>
        <p:txBody>
          <a:bodyPr wrap="square" rtlCol="0">
            <a:spAutoFit/>
          </a:bodyPr>
          <a:lstStyle/>
          <a:p>
            <a:r>
              <a:rPr lang="en-US" sz="1600" dirty="0">
                <a:latin typeface="+mj-lt"/>
              </a:rPr>
              <a:t>198</a:t>
            </a:r>
          </a:p>
        </p:txBody>
      </p:sp>
      <p:sp>
        <p:nvSpPr>
          <p:cNvPr id="18" name="TextBox 17">
            <a:extLst>
              <a:ext uri="{FF2B5EF4-FFF2-40B4-BE49-F238E27FC236}">
                <a16:creationId xmlns:a16="http://schemas.microsoft.com/office/drawing/2014/main" id="{E453D832-A129-6C37-2EB0-9D173D40C6BE}"/>
              </a:ext>
            </a:extLst>
          </p:cNvPr>
          <p:cNvSpPr txBox="1"/>
          <p:nvPr/>
        </p:nvSpPr>
        <p:spPr>
          <a:xfrm>
            <a:off x="9936966" y="4904367"/>
            <a:ext cx="570585" cy="338554"/>
          </a:xfrm>
          <a:prstGeom prst="rect">
            <a:avLst/>
          </a:prstGeom>
          <a:noFill/>
        </p:spPr>
        <p:txBody>
          <a:bodyPr wrap="square" rtlCol="0">
            <a:spAutoFit/>
          </a:bodyPr>
          <a:lstStyle/>
          <a:p>
            <a:r>
              <a:rPr lang="en-US" sz="1600" dirty="0">
                <a:latin typeface="+mj-lt"/>
              </a:rPr>
              <a:t>300</a:t>
            </a:r>
          </a:p>
        </p:txBody>
      </p:sp>
    </p:spTree>
    <p:extLst>
      <p:ext uri="{BB962C8B-B14F-4D97-AF65-F5344CB8AC3E}">
        <p14:creationId xmlns:p14="http://schemas.microsoft.com/office/powerpoint/2010/main" val="380864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CE643F-04B8-BBD6-FCF8-EFE58114AF5F}"/>
              </a:ext>
            </a:extLst>
          </p:cNvPr>
          <p:cNvSpPr/>
          <p:nvPr/>
        </p:nvSpPr>
        <p:spPr>
          <a:xfrm>
            <a:off x="3521198" y="1941329"/>
            <a:ext cx="945835" cy="1967541"/>
          </a:xfrm>
          <a:custGeom>
            <a:avLst/>
            <a:gdLst>
              <a:gd name="connsiteX0" fmla="*/ 0 w 672998"/>
              <a:gd name="connsiteY0" fmla="*/ 0 h 1989735"/>
              <a:gd name="connsiteX1" fmla="*/ 672998 w 672998"/>
              <a:gd name="connsiteY1" fmla="*/ 0 h 1989735"/>
              <a:gd name="connsiteX2" fmla="*/ 672998 w 672998"/>
              <a:gd name="connsiteY2" fmla="*/ 1989735 h 1989735"/>
              <a:gd name="connsiteX3" fmla="*/ 0 w 672998"/>
              <a:gd name="connsiteY3" fmla="*/ 1989735 h 1989735"/>
              <a:gd name="connsiteX4" fmla="*/ 0 w 672998"/>
              <a:gd name="connsiteY4" fmla="*/ 0 h 1989735"/>
              <a:gd name="connsiteX0" fmla="*/ 672998 w 764438"/>
              <a:gd name="connsiteY0" fmla="*/ 1989735 h 2081175"/>
              <a:gd name="connsiteX1" fmla="*/ 0 w 764438"/>
              <a:gd name="connsiteY1" fmla="*/ 1989735 h 2081175"/>
              <a:gd name="connsiteX2" fmla="*/ 0 w 764438"/>
              <a:gd name="connsiteY2" fmla="*/ 0 h 2081175"/>
              <a:gd name="connsiteX3" fmla="*/ 672998 w 764438"/>
              <a:gd name="connsiteY3" fmla="*/ 0 h 2081175"/>
              <a:gd name="connsiteX4" fmla="*/ 764438 w 764438"/>
              <a:gd name="connsiteY4" fmla="*/ 2081175 h 2081175"/>
              <a:gd name="connsiteX0" fmla="*/ 672998 w 672998"/>
              <a:gd name="connsiteY0" fmla="*/ 1989735 h 1989735"/>
              <a:gd name="connsiteX1" fmla="*/ 0 w 672998"/>
              <a:gd name="connsiteY1" fmla="*/ 1989735 h 1989735"/>
              <a:gd name="connsiteX2" fmla="*/ 0 w 672998"/>
              <a:gd name="connsiteY2" fmla="*/ 0 h 1989735"/>
              <a:gd name="connsiteX3" fmla="*/ 672998 w 672998"/>
              <a:gd name="connsiteY3" fmla="*/ 0 h 1989735"/>
            </a:gdLst>
            <a:ahLst/>
            <a:cxnLst>
              <a:cxn ang="0">
                <a:pos x="connsiteX0" y="connsiteY0"/>
              </a:cxn>
              <a:cxn ang="0">
                <a:pos x="connsiteX1" y="connsiteY1"/>
              </a:cxn>
              <a:cxn ang="0">
                <a:pos x="connsiteX2" y="connsiteY2"/>
              </a:cxn>
              <a:cxn ang="0">
                <a:pos x="connsiteX3" y="connsiteY3"/>
              </a:cxn>
            </a:cxnLst>
            <a:rect l="l" t="t" r="r" b="b"/>
            <a:pathLst>
              <a:path w="672998" h="1989735">
                <a:moveTo>
                  <a:pt x="672998" y="1989735"/>
                </a:moveTo>
                <a:lnTo>
                  <a:pt x="0" y="1989735"/>
                </a:lnTo>
                <a:lnTo>
                  <a:pt x="0" y="0"/>
                </a:lnTo>
                <a:lnTo>
                  <a:pt x="672998" y="0"/>
                </a:lnTo>
              </a:path>
            </a:pathLst>
          </a:cu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400" kern="0" dirty="0">
              <a:solidFill>
                <a:srgbClr val="F7F9FF"/>
              </a:solidFill>
              <a:latin typeface="Arial"/>
              <a:sym typeface="Arial"/>
            </a:endParaRPr>
          </a:p>
        </p:txBody>
      </p:sp>
      <p:sp>
        <p:nvSpPr>
          <p:cNvPr id="11" name="Rectangle 10">
            <a:extLst>
              <a:ext uri="{FF2B5EF4-FFF2-40B4-BE49-F238E27FC236}">
                <a16:creationId xmlns:a16="http://schemas.microsoft.com/office/drawing/2014/main" id="{6B76495F-909C-0618-BCA6-213ECB6BB893}"/>
              </a:ext>
            </a:extLst>
          </p:cNvPr>
          <p:cNvSpPr/>
          <p:nvPr/>
        </p:nvSpPr>
        <p:spPr>
          <a:xfrm>
            <a:off x="800089" y="2641816"/>
            <a:ext cx="1909267"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Amazon </a:t>
            </a:r>
          </a:p>
        </p:txBody>
      </p:sp>
      <p:sp>
        <p:nvSpPr>
          <p:cNvPr id="17" name="Rectangle 16">
            <a:extLst>
              <a:ext uri="{FF2B5EF4-FFF2-40B4-BE49-F238E27FC236}">
                <a16:creationId xmlns:a16="http://schemas.microsoft.com/office/drawing/2014/main" id="{DCCA1550-1BF1-7390-0CB9-E63FDF1EBE61}"/>
              </a:ext>
            </a:extLst>
          </p:cNvPr>
          <p:cNvSpPr/>
          <p:nvPr/>
        </p:nvSpPr>
        <p:spPr>
          <a:xfrm>
            <a:off x="6547242" y="3738665"/>
            <a:ext cx="1926339"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Extracted Features</a:t>
            </a:r>
          </a:p>
        </p:txBody>
      </p:sp>
      <p:sp>
        <p:nvSpPr>
          <p:cNvPr id="18" name="Rectangle 17">
            <a:extLst>
              <a:ext uri="{FF2B5EF4-FFF2-40B4-BE49-F238E27FC236}">
                <a16:creationId xmlns:a16="http://schemas.microsoft.com/office/drawing/2014/main" id="{F87FA6D7-B964-A526-EBA3-51678037EE57}"/>
              </a:ext>
            </a:extLst>
          </p:cNvPr>
          <p:cNvSpPr/>
          <p:nvPr/>
        </p:nvSpPr>
        <p:spPr>
          <a:xfrm>
            <a:off x="8895817" y="2580751"/>
            <a:ext cx="1926339"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b="1" kern="0" dirty="0">
                <a:solidFill>
                  <a:srgbClr val="191919"/>
                </a:solidFill>
                <a:latin typeface="Arial"/>
                <a:sym typeface="Arial"/>
              </a:rPr>
              <a:t>Output</a:t>
            </a:r>
          </a:p>
          <a:p>
            <a:pPr algn="ctr" defTabSz="1219170">
              <a:buClr>
                <a:srgbClr val="000000"/>
              </a:buClr>
            </a:pPr>
            <a:r>
              <a:rPr lang="en-US" sz="1400" kern="0" dirty="0">
                <a:solidFill>
                  <a:srgbClr val="191919"/>
                </a:solidFill>
                <a:latin typeface="Arial"/>
                <a:sym typeface="Arial"/>
              </a:rPr>
              <a:t>Sentiment Analysis</a:t>
            </a:r>
          </a:p>
          <a:p>
            <a:pPr algn="ctr" defTabSz="1219170">
              <a:buClr>
                <a:srgbClr val="000000"/>
              </a:buClr>
            </a:pPr>
            <a:r>
              <a:rPr lang="en-US" sz="1400" kern="0" dirty="0">
                <a:solidFill>
                  <a:srgbClr val="191919"/>
                </a:solidFill>
                <a:latin typeface="Arial"/>
                <a:sym typeface="Arial"/>
              </a:rPr>
              <a:t>Trend Analysis </a:t>
            </a:r>
          </a:p>
        </p:txBody>
      </p:sp>
      <p:sp>
        <p:nvSpPr>
          <p:cNvPr id="23" name="Rectangle 22">
            <a:extLst>
              <a:ext uri="{FF2B5EF4-FFF2-40B4-BE49-F238E27FC236}">
                <a16:creationId xmlns:a16="http://schemas.microsoft.com/office/drawing/2014/main" id="{2235D3E5-50BC-7B1F-0221-72B5A239BB02}"/>
              </a:ext>
            </a:extLst>
          </p:cNvPr>
          <p:cNvSpPr/>
          <p:nvPr/>
        </p:nvSpPr>
        <p:spPr>
          <a:xfrm>
            <a:off x="6728241" y="2580755"/>
            <a:ext cx="1447332"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Text</a:t>
            </a:r>
          </a:p>
          <a:p>
            <a:pPr algn="ctr" defTabSz="1219170">
              <a:buClr>
                <a:srgbClr val="000000"/>
              </a:buClr>
            </a:pPr>
            <a:r>
              <a:rPr lang="en-US" sz="1400" kern="0" dirty="0">
                <a:solidFill>
                  <a:srgbClr val="191919"/>
                </a:solidFill>
                <a:latin typeface="Arial"/>
                <a:sym typeface="Arial"/>
              </a:rPr>
              <a:t>Preprocessing</a:t>
            </a:r>
          </a:p>
        </p:txBody>
      </p:sp>
      <p:cxnSp>
        <p:nvCxnSpPr>
          <p:cNvPr id="27" name="Straight Connector 26">
            <a:extLst>
              <a:ext uri="{FF2B5EF4-FFF2-40B4-BE49-F238E27FC236}">
                <a16:creationId xmlns:a16="http://schemas.microsoft.com/office/drawing/2014/main" id="{54396B5A-A0A9-802E-8920-C3F0FB2BA81F}"/>
              </a:ext>
            </a:extLst>
          </p:cNvPr>
          <p:cNvCxnSpPr>
            <a:cxnSpLocks/>
          </p:cNvCxnSpPr>
          <p:nvPr/>
        </p:nvCxnSpPr>
        <p:spPr>
          <a:xfrm>
            <a:off x="2709356" y="2958811"/>
            <a:ext cx="802501"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B934A7CF-621B-A10E-636F-35D05C11B262}"/>
              </a:ext>
            </a:extLst>
          </p:cNvPr>
          <p:cNvCxnSpPr>
            <a:cxnSpLocks/>
          </p:cNvCxnSpPr>
          <p:nvPr/>
        </p:nvCxnSpPr>
        <p:spPr>
          <a:xfrm>
            <a:off x="3523652" y="2956722"/>
            <a:ext cx="9292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A9824832-BE99-CE2A-A422-AAA18A5BBBC7}"/>
              </a:ext>
            </a:extLst>
          </p:cNvPr>
          <p:cNvSpPr/>
          <p:nvPr/>
        </p:nvSpPr>
        <p:spPr>
          <a:xfrm>
            <a:off x="4465264" y="2601785"/>
            <a:ext cx="1447332"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Red Bull Review Text</a:t>
            </a:r>
          </a:p>
        </p:txBody>
      </p:sp>
      <p:sp>
        <p:nvSpPr>
          <p:cNvPr id="4" name="Rectangle 3">
            <a:extLst>
              <a:ext uri="{FF2B5EF4-FFF2-40B4-BE49-F238E27FC236}">
                <a16:creationId xmlns:a16="http://schemas.microsoft.com/office/drawing/2014/main" id="{ECF5C96B-FA75-8E9C-3F0E-1A436D59E54B}"/>
              </a:ext>
            </a:extLst>
          </p:cNvPr>
          <p:cNvSpPr/>
          <p:nvPr/>
        </p:nvSpPr>
        <p:spPr>
          <a:xfrm>
            <a:off x="4465264" y="3598743"/>
            <a:ext cx="1447332"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Metadata</a:t>
            </a:r>
          </a:p>
          <a:p>
            <a:pPr algn="ctr" defTabSz="1219170">
              <a:buClr>
                <a:srgbClr val="000000"/>
              </a:buClr>
            </a:pPr>
            <a:r>
              <a:rPr lang="en-US" sz="1400" kern="0" dirty="0">
                <a:solidFill>
                  <a:srgbClr val="191919"/>
                </a:solidFill>
                <a:latin typeface="Arial"/>
                <a:sym typeface="Arial"/>
              </a:rPr>
              <a:t>(Date, review title)</a:t>
            </a:r>
          </a:p>
        </p:txBody>
      </p:sp>
      <p:cxnSp>
        <p:nvCxnSpPr>
          <p:cNvPr id="5" name="Straight Connector 4">
            <a:extLst>
              <a:ext uri="{FF2B5EF4-FFF2-40B4-BE49-F238E27FC236}">
                <a16:creationId xmlns:a16="http://schemas.microsoft.com/office/drawing/2014/main" id="{47A7A0F2-4AC5-194E-C259-C14D01FED868}"/>
              </a:ext>
            </a:extLst>
          </p:cNvPr>
          <p:cNvCxnSpPr>
            <a:cxnSpLocks/>
          </p:cNvCxnSpPr>
          <p:nvPr/>
        </p:nvCxnSpPr>
        <p:spPr>
          <a:xfrm>
            <a:off x="8200884" y="2917251"/>
            <a:ext cx="684252"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6538522-6121-E88D-9061-6A318779BAE8}"/>
              </a:ext>
            </a:extLst>
          </p:cNvPr>
          <p:cNvCxnSpPr>
            <a:cxnSpLocks/>
          </p:cNvCxnSpPr>
          <p:nvPr/>
        </p:nvCxnSpPr>
        <p:spPr>
          <a:xfrm>
            <a:off x="5900429" y="2917253"/>
            <a:ext cx="802501"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1570312-4B23-B2D8-6985-6971DD331D69}"/>
              </a:ext>
            </a:extLst>
          </p:cNvPr>
          <p:cNvCxnSpPr>
            <a:cxnSpLocks/>
          </p:cNvCxnSpPr>
          <p:nvPr/>
        </p:nvCxnSpPr>
        <p:spPr>
          <a:xfrm>
            <a:off x="7459221" y="3262243"/>
            <a:ext cx="0" cy="4685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3B6AC0CA-669B-FEA6-A458-96C3F411059F}"/>
              </a:ext>
            </a:extLst>
          </p:cNvPr>
          <p:cNvSpPr/>
          <p:nvPr/>
        </p:nvSpPr>
        <p:spPr>
          <a:xfrm>
            <a:off x="6753445" y="4896323"/>
            <a:ext cx="1448270" cy="131428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b="1" kern="0" dirty="0">
                <a:solidFill>
                  <a:srgbClr val="191919"/>
                </a:solidFill>
                <a:latin typeface="Arial"/>
                <a:sym typeface="Arial"/>
              </a:rPr>
              <a:t>Feature Set</a:t>
            </a:r>
          </a:p>
          <a:p>
            <a:pPr marL="304792" indent="-304792" defTabSz="1219170">
              <a:buClr>
                <a:srgbClr val="000000"/>
              </a:buClr>
              <a:buFont typeface="Arial"/>
              <a:buAutoNum type="arabicPeriod"/>
            </a:pPr>
            <a:r>
              <a:rPr lang="en-US" sz="1400" kern="0" dirty="0">
                <a:solidFill>
                  <a:srgbClr val="191919"/>
                </a:solidFill>
                <a:latin typeface="Arial"/>
                <a:sym typeface="Arial"/>
              </a:rPr>
              <a:t>Taste</a:t>
            </a:r>
          </a:p>
          <a:p>
            <a:pPr marL="304792" indent="-304792" defTabSz="1219170">
              <a:buClr>
                <a:srgbClr val="000000"/>
              </a:buClr>
              <a:buFont typeface="Arial"/>
              <a:buAutoNum type="arabicPeriod"/>
            </a:pPr>
            <a:r>
              <a:rPr lang="en-US" sz="1400" kern="0" dirty="0">
                <a:solidFill>
                  <a:srgbClr val="191919"/>
                </a:solidFill>
                <a:latin typeface="Arial"/>
                <a:sym typeface="Arial"/>
              </a:rPr>
              <a:t>Flavor</a:t>
            </a:r>
          </a:p>
          <a:p>
            <a:pPr marL="304792" indent="-304792" defTabSz="1219170">
              <a:buClr>
                <a:srgbClr val="000000"/>
              </a:buClr>
              <a:buFont typeface="Arial"/>
              <a:buAutoNum type="arabicPeriod"/>
            </a:pPr>
            <a:r>
              <a:rPr lang="en-US" sz="1400" kern="0" dirty="0">
                <a:solidFill>
                  <a:srgbClr val="191919"/>
                </a:solidFill>
                <a:latin typeface="Arial"/>
                <a:sym typeface="Arial"/>
              </a:rPr>
              <a:t>Price</a:t>
            </a:r>
          </a:p>
          <a:p>
            <a:pPr marL="304792" indent="-304792" defTabSz="1219170">
              <a:buClr>
                <a:srgbClr val="000000"/>
              </a:buClr>
              <a:buFont typeface="Arial"/>
              <a:buAutoNum type="arabicPeriod"/>
            </a:pPr>
            <a:r>
              <a:rPr lang="en-US" sz="1400" kern="0" dirty="0">
                <a:solidFill>
                  <a:srgbClr val="191919"/>
                </a:solidFill>
                <a:latin typeface="Arial"/>
                <a:sym typeface="Arial"/>
              </a:rPr>
              <a:t>Value</a:t>
            </a:r>
          </a:p>
        </p:txBody>
      </p:sp>
      <p:sp>
        <p:nvSpPr>
          <p:cNvPr id="28" name="Rectangle 27">
            <a:extLst>
              <a:ext uri="{FF2B5EF4-FFF2-40B4-BE49-F238E27FC236}">
                <a16:creationId xmlns:a16="http://schemas.microsoft.com/office/drawing/2014/main" id="{D0F46B8D-D37B-B00E-787A-BF8E548B691D}"/>
              </a:ext>
            </a:extLst>
          </p:cNvPr>
          <p:cNvSpPr/>
          <p:nvPr/>
        </p:nvSpPr>
        <p:spPr>
          <a:xfrm>
            <a:off x="4474348" y="1604827"/>
            <a:ext cx="1447332"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kern="0" dirty="0">
                <a:solidFill>
                  <a:srgbClr val="191919"/>
                </a:solidFill>
                <a:latin typeface="Arial"/>
                <a:sym typeface="Arial"/>
              </a:rPr>
              <a:t>Review Rating</a:t>
            </a:r>
          </a:p>
        </p:txBody>
      </p:sp>
      <p:sp>
        <p:nvSpPr>
          <p:cNvPr id="32" name="Rectangle 31">
            <a:extLst>
              <a:ext uri="{FF2B5EF4-FFF2-40B4-BE49-F238E27FC236}">
                <a16:creationId xmlns:a16="http://schemas.microsoft.com/office/drawing/2014/main" id="{2FFEAE82-5BFF-B7D4-E279-6E456EB0B693}"/>
              </a:ext>
            </a:extLst>
          </p:cNvPr>
          <p:cNvSpPr/>
          <p:nvPr/>
        </p:nvSpPr>
        <p:spPr>
          <a:xfrm>
            <a:off x="8895817" y="5147170"/>
            <a:ext cx="1926339" cy="6729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400" b="1" kern="0" dirty="0">
                <a:solidFill>
                  <a:srgbClr val="191919"/>
                </a:solidFill>
                <a:latin typeface="Arial"/>
                <a:sym typeface="Arial"/>
              </a:rPr>
              <a:t>Output</a:t>
            </a:r>
          </a:p>
          <a:p>
            <a:pPr algn="ctr" defTabSz="1219170">
              <a:buClr>
                <a:srgbClr val="000000"/>
              </a:buClr>
            </a:pPr>
            <a:r>
              <a:rPr lang="en-US" sz="1400" kern="0" dirty="0">
                <a:solidFill>
                  <a:srgbClr val="191919"/>
                </a:solidFill>
                <a:latin typeface="Arial"/>
                <a:sym typeface="Arial"/>
              </a:rPr>
              <a:t>Sentiment Analysis</a:t>
            </a:r>
          </a:p>
        </p:txBody>
      </p:sp>
      <p:cxnSp>
        <p:nvCxnSpPr>
          <p:cNvPr id="33" name="Straight Connector 32">
            <a:extLst>
              <a:ext uri="{FF2B5EF4-FFF2-40B4-BE49-F238E27FC236}">
                <a16:creationId xmlns:a16="http://schemas.microsoft.com/office/drawing/2014/main" id="{31C8736C-AD67-EB14-28E4-DA3FBB88C761}"/>
              </a:ext>
            </a:extLst>
          </p:cNvPr>
          <p:cNvCxnSpPr>
            <a:cxnSpLocks/>
          </p:cNvCxnSpPr>
          <p:nvPr/>
        </p:nvCxnSpPr>
        <p:spPr>
          <a:xfrm>
            <a:off x="8200884" y="5483670"/>
            <a:ext cx="684252"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itle 2">
            <a:extLst>
              <a:ext uri="{FF2B5EF4-FFF2-40B4-BE49-F238E27FC236}">
                <a16:creationId xmlns:a16="http://schemas.microsoft.com/office/drawing/2014/main" id="{85534194-745D-4888-BF16-6C09F65EA484}"/>
              </a:ext>
            </a:extLst>
          </p:cNvPr>
          <p:cNvSpPr txBox="1">
            <a:spLocks/>
          </p:cNvSpPr>
          <p:nvPr/>
        </p:nvSpPr>
        <p:spPr>
          <a:xfrm>
            <a:off x="532902" y="482970"/>
            <a:ext cx="10515600" cy="6371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Black"/>
              <a:buNone/>
              <a:defRPr sz="6000" b="0" i="1" u="none" strike="noStrike" cap="none">
                <a:solidFill>
                  <a:schemeClr val="dk1"/>
                </a:solidFill>
                <a:latin typeface="Kanit Black"/>
                <a:ea typeface="Kanit Black"/>
                <a:cs typeface="Kanit Black"/>
                <a:sym typeface="Kanit Black"/>
              </a:defRPr>
            </a:lvl1pPr>
            <a:lvl2pPr marR="0" lvl="1"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2pPr>
            <a:lvl3pPr marR="0" lvl="2"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3pPr>
            <a:lvl4pPr marR="0" lvl="3"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4pPr>
            <a:lvl5pPr marR="0" lvl="4"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5pPr>
            <a:lvl6pPr marR="0" lvl="5"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6pPr>
            <a:lvl7pPr marR="0" lvl="6"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7pPr>
            <a:lvl8pPr marR="0" lvl="7"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8pPr>
            <a:lvl9pPr marR="0" lvl="8" algn="l" rtl="0">
              <a:lnSpc>
                <a:spcPct val="100000"/>
              </a:lnSpc>
              <a:spcBef>
                <a:spcPts val="0"/>
              </a:spcBef>
              <a:spcAft>
                <a:spcPts val="0"/>
              </a:spcAft>
              <a:buClr>
                <a:schemeClr val="dk1"/>
              </a:buClr>
              <a:buSzPts val="3000"/>
              <a:buFont typeface="Kanit Black"/>
              <a:buNone/>
              <a:defRPr sz="3000" b="0" i="1" u="none" strike="noStrike" cap="none">
                <a:solidFill>
                  <a:schemeClr val="dk1"/>
                </a:solidFill>
                <a:latin typeface="Kanit Black"/>
                <a:ea typeface="Kanit Black"/>
                <a:cs typeface="Kanit Black"/>
                <a:sym typeface="Kanit Black"/>
              </a:defRPr>
            </a:lvl9pPr>
          </a:lstStyle>
          <a:p>
            <a:pPr algn="l"/>
            <a:r>
              <a:rPr lang="en-US" sz="3600" b="1" i="0" kern="0" dirty="0">
                <a:latin typeface="Calibri "/>
              </a:rPr>
              <a:t>System Design and Implementation</a:t>
            </a:r>
          </a:p>
        </p:txBody>
      </p:sp>
      <p:cxnSp>
        <p:nvCxnSpPr>
          <p:cNvPr id="7" name="Straight Connector 6">
            <a:extLst>
              <a:ext uri="{FF2B5EF4-FFF2-40B4-BE49-F238E27FC236}">
                <a16:creationId xmlns:a16="http://schemas.microsoft.com/office/drawing/2014/main" id="{8D4BB61D-C771-2857-BBB9-271F1D75945C}"/>
              </a:ext>
            </a:extLst>
          </p:cNvPr>
          <p:cNvCxnSpPr>
            <a:cxnSpLocks/>
          </p:cNvCxnSpPr>
          <p:nvPr/>
        </p:nvCxnSpPr>
        <p:spPr>
          <a:xfrm>
            <a:off x="7470350" y="4418979"/>
            <a:ext cx="0" cy="4685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46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ormAutofit/>
          </a:bodyPr>
          <a:lstStyle/>
          <a:p>
            <a:r>
              <a:rPr lang="en-US" dirty="0"/>
              <a:t>Performance Evaluation (VADER)</a:t>
            </a:r>
          </a:p>
        </p:txBody>
      </p:sp>
      <p:graphicFrame>
        <p:nvGraphicFramePr>
          <p:cNvPr id="2" name="Content Placeholder 1">
            <a:extLst>
              <a:ext uri="{FF2B5EF4-FFF2-40B4-BE49-F238E27FC236}">
                <a16:creationId xmlns:a16="http://schemas.microsoft.com/office/drawing/2014/main" id="{F6B03B95-0F2E-BB81-E4E3-0DE8590CD02D}"/>
              </a:ext>
            </a:extLst>
          </p:cNvPr>
          <p:cNvGraphicFramePr>
            <a:graphicFrameLocks noGrp="1"/>
          </p:cNvGraphicFramePr>
          <p:nvPr>
            <p:ph idx="1"/>
            <p:extLst>
              <p:ext uri="{D42A27DB-BD31-4B8C-83A1-F6EECF244321}">
                <p14:modId xmlns:p14="http://schemas.microsoft.com/office/powerpoint/2010/main" val="3026162443"/>
              </p:ext>
            </p:extLst>
          </p:nvPr>
        </p:nvGraphicFramePr>
        <p:xfrm>
          <a:off x="527467" y="3020727"/>
          <a:ext cx="11137065" cy="2819836"/>
        </p:xfrm>
        <a:graphic>
          <a:graphicData uri="http://schemas.openxmlformats.org/drawingml/2006/table">
            <a:tbl>
              <a:tblPr firstRow="1" bandRow="1">
                <a:tableStyleId>{5C22544A-7EE6-4342-B048-85BDC9FD1C3A}</a:tableStyleId>
              </a:tblPr>
              <a:tblGrid>
                <a:gridCol w="2227413">
                  <a:extLst>
                    <a:ext uri="{9D8B030D-6E8A-4147-A177-3AD203B41FA5}">
                      <a16:colId xmlns:a16="http://schemas.microsoft.com/office/drawing/2014/main" val="1587270576"/>
                    </a:ext>
                  </a:extLst>
                </a:gridCol>
                <a:gridCol w="2227413">
                  <a:extLst>
                    <a:ext uri="{9D8B030D-6E8A-4147-A177-3AD203B41FA5}">
                      <a16:colId xmlns:a16="http://schemas.microsoft.com/office/drawing/2014/main" val="355698928"/>
                    </a:ext>
                  </a:extLst>
                </a:gridCol>
                <a:gridCol w="2227413">
                  <a:extLst>
                    <a:ext uri="{9D8B030D-6E8A-4147-A177-3AD203B41FA5}">
                      <a16:colId xmlns:a16="http://schemas.microsoft.com/office/drawing/2014/main" val="3700265050"/>
                    </a:ext>
                  </a:extLst>
                </a:gridCol>
                <a:gridCol w="2227413">
                  <a:extLst>
                    <a:ext uri="{9D8B030D-6E8A-4147-A177-3AD203B41FA5}">
                      <a16:colId xmlns:a16="http://schemas.microsoft.com/office/drawing/2014/main" val="4247916306"/>
                    </a:ext>
                  </a:extLst>
                </a:gridCol>
                <a:gridCol w="2227413">
                  <a:extLst>
                    <a:ext uri="{9D8B030D-6E8A-4147-A177-3AD203B41FA5}">
                      <a16:colId xmlns:a16="http://schemas.microsoft.com/office/drawing/2014/main" val="584703641"/>
                    </a:ext>
                  </a:extLst>
                </a:gridCol>
              </a:tblGrid>
              <a:tr h="499219">
                <a:tc>
                  <a:txBody>
                    <a:bodyPr/>
                    <a:lstStyle/>
                    <a:p>
                      <a:pPr algn="ctr"/>
                      <a:endParaRPr lang="en-US" sz="2400"/>
                    </a:p>
                  </a:txBody>
                  <a:tcPr/>
                </a:tc>
                <a:tc>
                  <a:txBody>
                    <a:bodyPr/>
                    <a:lstStyle/>
                    <a:p>
                      <a:pPr algn="ctr"/>
                      <a:r>
                        <a:rPr lang="en-US" sz="2400" dirty="0"/>
                        <a:t>RED BULL</a:t>
                      </a:r>
                    </a:p>
                  </a:txBody>
                  <a:tcPr/>
                </a:tc>
                <a:tc>
                  <a:txBody>
                    <a:bodyPr/>
                    <a:lstStyle/>
                    <a:p>
                      <a:pPr algn="ctr"/>
                      <a:r>
                        <a:rPr lang="en-US" sz="2400" dirty="0"/>
                        <a:t>MONSTER ENERGY</a:t>
                      </a:r>
                    </a:p>
                  </a:txBody>
                  <a:tcPr/>
                </a:tc>
                <a:tc>
                  <a:txBody>
                    <a:bodyPr/>
                    <a:lstStyle/>
                    <a:p>
                      <a:pPr algn="ctr"/>
                      <a:r>
                        <a:rPr lang="en-US" sz="2400"/>
                        <a:t>C4</a:t>
                      </a:r>
                    </a:p>
                  </a:txBody>
                  <a:tcPr/>
                </a:tc>
                <a:tc>
                  <a:txBody>
                    <a:bodyPr/>
                    <a:lstStyle/>
                    <a:p>
                      <a:pPr algn="ctr"/>
                      <a:r>
                        <a:rPr lang="en-US" sz="2400" dirty="0"/>
                        <a:t>ALANI NU</a:t>
                      </a:r>
                    </a:p>
                  </a:txBody>
                  <a:tcPr/>
                </a:tc>
                <a:extLst>
                  <a:ext uri="{0D108BD9-81ED-4DB2-BD59-A6C34878D82A}">
                    <a16:rowId xmlns:a16="http://schemas.microsoft.com/office/drawing/2014/main" val="602769669"/>
                  </a:ext>
                </a:extLst>
              </a:tr>
              <a:tr h="499219">
                <a:tc>
                  <a:txBody>
                    <a:bodyPr/>
                    <a:lstStyle/>
                    <a:p>
                      <a:pPr algn="ctr"/>
                      <a:r>
                        <a:rPr lang="en-US" sz="2400"/>
                        <a:t>Accuracy</a:t>
                      </a:r>
                    </a:p>
                  </a:txBody>
                  <a:tcPr/>
                </a:tc>
                <a:tc>
                  <a:txBody>
                    <a:bodyPr/>
                    <a:lstStyle/>
                    <a:p>
                      <a:pPr algn="ctr"/>
                      <a:r>
                        <a:rPr lang="en-US" sz="2400" dirty="0"/>
                        <a:t>0.83</a:t>
                      </a:r>
                    </a:p>
                  </a:txBody>
                  <a:tcPr/>
                </a:tc>
                <a:tc>
                  <a:txBody>
                    <a:bodyPr/>
                    <a:lstStyle/>
                    <a:p>
                      <a:pPr algn="ctr"/>
                      <a:r>
                        <a:rPr lang="en-US" sz="2400" dirty="0"/>
                        <a:t>0.79</a:t>
                      </a:r>
                    </a:p>
                  </a:txBody>
                  <a:tcPr/>
                </a:tc>
                <a:tc>
                  <a:txBody>
                    <a:bodyPr/>
                    <a:lstStyle/>
                    <a:p>
                      <a:pPr lvl="0" algn="ctr">
                        <a:buNone/>
                      </a:pPr>
                      <a:r>
                        <a:rPr lang="en-US" sz="2400" b="0" i="0" u="none" strike="noStrike" noProof="0" dirty="0">
                          <a:latin typeface="Calibri"/>
                        </a:rPr>
                        <a:t>0.67</a:t>
                      </a:r>
                      <a:endParaRPr lang="en-US" sz="2400" dirty="0"/>
                    </a:p>
                  </a:txBody>
                  <a:tcPr/>
                </a:tc>
                <a:tc>
                  <a:txBody>
                    <a:bodyPr/>
                    <a:lstStyle/>
                    <a:p>
                      <a:pPr algn="ctr"/>
                      <a:r>
                        <a:rPr lang="en-US" sz="2400" dirty="0"/>
                        <a:t>0.68</a:t>
                      </a:r>
                    </a:p>
                  </a:txBody>
                  <a:tcPr/>
                </a:tc>
                <a:extLst>
                  <a:ext uri="{0D108BD9-81ED-4DB2-BD59-A6C34878D82A}">
                    <a16:rowId xmlns:a16="http://schemas.microsoft.com/office/drawing/2014/main" val="2334144098"/>
                  </a:ext>
                </a:extLst>
              </a:tr>
              <a:tr h="499219">
                <a:tc>
                  <a:txBody>
                    <a:bodyPr/>
                    <a:lstStyle/>
                    <a:p>
                      <a:pPr algn="ctr"/>
                      <a:r>
                        <a:rPr lang="en-US" sz="2400"/>
                        <a:t>Precision</a:t>
                      </a:r>
                    </a:p>
                  </a:txBody>
                  <a:tcPr/>
                </a:tc>
                <a:tc>
                  <a:txBody>
                    <a:bodyPr/>
                    <a:lstStyle/>
                    <a:p>
                      <a:pPr algn="ctr"/>
                      <a:r>
                        <a:rPr lang="en-US" sz="2400" dirty="0"/>
                        <a:t>0.84</a:t>
                      </a:r>
                    </a:p>
                  </a:txBody>
                  <a:tcPr/>
                </a:tc>
                <a:tc>
                  <a:txBody>
                    <a:bodyPr/>
                    <a:lstStyle/>
                    <a:p>
                      <a:pPr algn="ctr"/>
                      <a:r>
                        <a:rPr lang="en-US" sz="2400" dirty="0"/>
                        <a:t>0.79</a:t>
                      </a:r>
                    </a:p>
                  </a:txBody>
                  <a:tcPr/>
                </a:tc>
                <a:tc>
                  <a:txBody>
                    <a:bodyPr/>
                    <a:lstStyle/>
                    <a:p>
                      <a:pPr lvl="0" algn="ctr">
                        <a:buNone/>
                      </a:pPr>
                      <a:r>
                        <a:rPr lang="en-US" sz="2400" b="0" i="0" u="none" strike="noStrike" noProof="0" dirty="0">
                          <a:latin typeface="Calibri"/>
                        </a:rPr>
                        <a:t>0.76</a:t>
                      </a:r>
                      <a:endParaRPr lang="en-US" sz="2400" dirty="0"/>
                    </a:p>
                  </a:txBody>
                  <a:tcPr/>
                </a:tc>
                <a:tc>
                  <a:txBody>
                    <a:bodyPr/>
                    <a:lstStyle/>
                    <a:p>
                      <a:pPr algn="ctr"/>
                      <a:r>
                        <a:rPr lang="en-US" sz="2400" dirty="0"/>
                        <a:t>0.78</a:t>
                      </a:r>
                    </a:p>
                  </a:txBody>
                  <a:tcPr/>
                </a:tc>
                <a:extLst>
                  <a:ext uri="{0D108BD9-81ED-4DB2-BD59-A6C34878D82A}">
                    <a16:rowId xmlns:a16="http://schemas.microsoft.com/office/drawing/2014/main" val="323061535"/>
                  </a:ext>
                </a:extLst>
              </a:tr>
              <a:tr h="499219">
                <a:tc>
                  <a:txBody>
                    <a:bodyPr/>
                    <a:lstStyle/>
                    <a:p>
                      <a:pPr algn="ctr"/>
                      <a:r>
                        <a:rPr lang="en-US" sz="2400"/>
                        <a:t>Recall</a:t>
                      </a:r>
                    </a:p>
                  </a:txBody>
                  <a:tcPr/>
                </a:tc>
                <a:tc>
                  <a:txBody>
                    <a:bodyPr/>
                    <a:lstStyle/>
                    <a:p>
                      <a:pPr algn="ctr"/>
                      <a:r>
                        <a:rPr lang="en-US" sz="2400" dirty="0"/>
                        <a:t>0.83</a:t>
                      </a:r>
                    </a:p>
                  </a:txBody>
                  <a:tcPr/>
                </a:tc>
                <a:tc>
                  <a:txBody>
                    <a:bodyPr/>
                    <a:lstStyle/>
                    <a:p>
                      <a:pPr algn="ctr"/>
                      <a:r>
                        <a:rPr lang="en-US" sz="2400" dirty="0"/>
                        <a:t>0.79</a:t>
                      </a:r>
                    </a:p>
                  </a:txBody>
                  <a:tcPr/>
                </a:tc>
                <a:tc>
                  <a:txBody>
                    <a:bodyPr/>
                    <a:lstStyle/>
                    <a:p>
                      <a:pPr algn="ctr"/>
                      <a:r>
                        <a:rPr lang="en-US" sz="2400" dirty="0"/>
                        <a:t>0.67</a:t>
                      </a:r>
                    </a:p>
                  </a:txBody>
                  <a:tcPr/>
                </a:tc>
                <a:tc>
                  <a:txBody>
                    <a:bodyPr/>
                    <a:lstStyle/>
                    <a:p>
                      <a:pPr lvl="0" algn="ctr">
                        <a:buNone/>
                      </a:pPr>
                      <a:r>
                        <a:rPr lang="en-US" sz="2400" b="0" i="0" u="none" strike="noStrike" noProof="0" dirty="0">
                          <a:solidFill>
                            <a:srgbClr val="000000"/>
                          </a:solidFill>
                          <a:latin typeface="Calibri"/>
                        </a:rPr>
                        <a:t>0.68</a:t>
                      </a:r>
                      <a:endParaRPr lang="en-US" sz="2400" dirty="0"/>
                    </a:p>
                  </a:txBody>
                  <a:tcPr/>
                </a:tc>
                <a:extLst>
                  <a:ext uri="{0D108BD9-81ED-4DB2-BD59-A6C34878D82A}">
                    <a16:rowId xmlns:a16="http://schemas.microsoft.com/office/drawing/2014/main" val="1268901232"/>
                  </a:ext>
                </a:extLst>
              </a:tr>
              <a:tr h="499219">
                <a:tc>
                  <a:txBody>
                    <a:bodyPr/>
                    <a:lstStyle/>
                    <a:p>
                      <a:pPr algn="ctr"/>
                      <a:r>
                        <a:rPr lang="en-US" sz="2400"/>
                        <a:t>F1 Score</a:t>
                      </a:r>
                    </a:p>
                  </a:txBody>
                  <a:tcPr/>
                </a:tc>
                <a:tc>
                  <a:txBody>
                    <a:bodyPr/>
                    <a:lstStyle/>
                    <a:p>
                      <a:pPr algn="ctr"/>
                      <a:r>
                        <a:rPr lang="en-US" sz="2400" dirty="0"/>
                        <a:t>0.83</a:t>
                      </a:r>
                    </a:p>
                  </a:txBody>
                  <a:tcPr/>
                </a:tc>
                <a:tc>
                  <a:txBody>
                    <a:bodyPr/>
                    <a:lstStyle/>
                    <a:p>
                      <a:pPr algn="ctr"/>
                      <a:r>
                        <a:rPr lang="en-US" sz="2400" dirty="0"/>
                        <a:t>0.78</a:t>
                      </a:r>
                    </a:p>
                  </a:txBody>
                  <a:tcPr/>
                </a:tc>
                <a:tc>
                  <a:txBody>
                    <a:bodyPr/>
                    <a:lstStyle/>
                    <a:p>
                      <a:pPr algn="ctr"/>
                      <a:r>
                        <a:rPr lang="en-US" sz="2400" dirty="0"/>
                        <a:t>0.66</a:t>
                      </a:r>
                    </a:p>
                  </a:txBody>
                  <a:tcPr/>
                </a:tc>
                <a:tc>
                  <a:txBody>
                    <a:bodyPr/>
                    <a:lstStyle/>
                    <a:p>
                      <a:pPr lvl="0" algn="ctr">
                        <a:buNone/>
                      </a:pPr>
                      <a:r>
                        <a:rPr lang="en-US" sz="2400" b="0" i="0" u="none" strike="noStrike" noProof="0" dirty="0">
                          <a:solidFill>
                            <a:srgbClr val="000000"/>
                          </a:solidFill>
                          <a:latin typeface="Calibri"/>
                        </a:rPr>
                        <a:t>0.67</a:t>
                      </a:r>
                      <a:endParaRPr lang="en-US" sz="2400" dirty="0"/>
                    </a:p>
                  </a:txBody>
                  <a:tcPr/>
                </a:tc>
                <a:extLst>
                  <a:ext uri="{0D108BD9-81ED-4DB2-BD59-A6C34878D82A}">
                    <a16:rowId xmlns:a16="http://schemas.microsoft.com/office/drawing/2014/main" val="2487958953"/>
                  </a:ext>
                </a:extLst>
              </a:tr>
            </a:tbl>
          </a:graphicData>
        </a:graphic>
      </p:graphicFrame>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2"/>
          </p:nvPr>
        </p:nvSpPr>
        <p:spPr/>
        <p:txBody>
          <a:bodyPr/>
          <a:lstStyle/>
          <a:p>
            <a:fld id="{8C2E478F-E849-4A8C-AF1F-CBCC78A7CBFA}" type="slidenum">
              <a:rPr lang="en-US" smtClean="0">
                <a:solidFill>
                  <a:schemeClr val="tx1"/>
                </a:solidFill>
              </a:rPr>
              <a:pPr/>
              <a:t>8</a:t>
            </a:fld>
            <a:endParaRPr lang="en-US" dirty="0">
              <a:solidFill>
                <a:schemeClr val="tx1"/>
              </a:solidFill>
            </a:endParaRPr>
          </a:p>
        </p:txBody>
      </p:sp>
      <p:sp>
        <p:nvSpPr>
          <p:cNvPr id="4" name="TextBox 3">
            <a:extLst>
              <a:ext uri="{FF2B5EF4-FFF2-40B4-BE49-F238E27FC236}">
                <a16:creationId xmlns:a16="http://schemas.microsoft.com/office/drawing/2014/main" id="{785F76D4-8504-84DD-E71A-D4C5F8E54FC2}"/>
              </a:ext>
            </a:extLst>
          </p:cNvPr>
          <p:cNvSpPr txBox="1"/>
          <p:nvPr/>
        </p:nvSpPr>
        <p:spPr>
          <a:xfrm>
            <a:off x="527467" y="1704621"/>
            <a:ext cx="10326944" cy="1015663"/>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highlight>
                  <a:srgbClr val="FFFFFF"/>
                </a:highlight>
                <a:latin typeface="+mj-lt"/>
              </a:rPr>
              <a:t>Four approaches to sentiment analysis were employed for Red Bull's products, including: Bing Liu's Dictionary, LM Dictionary, </a:t>
            </a:r>
            <a:r>
              <a:rPr lang="en-US" sz="2000" b="0" i="0" dirty="0" err="1">
                <a:solidFill>
                  <a:srgbClr val="0D0D0D"/>
                </a:solidFill>
                <a:effectLst/>
                <a:highlight>
                  <a:srgbClr val="FFFFFF"/>
                </a:highlight>
                <a:latin typeface="+mj-lt"/>
              </a:rPr>
              <a:t>TextBlob</a:t>
            </a:r>
            <a:r>
              <a:rPr lang="en-US" sz="2000" b="0" i="0" dirty="0">
                <a:solidFill>
                  <a:srgbClr val="0D0D0D"/>
                </a:solidFill>
                <a:effectLst/>
                <a:highlight>
                  <a:srgbClr val="FFFFFF"/>
                </a:highlight>
                <a:latin typeface="+mj-lt"/>
              </a:rPr>
              <a:t>, and VADER. The VADER method, which showed the highest evaluation metrics, was chosen for the analysis of Red Bull and the other three brands.</a:t>
            </a:r>
            <a:endParaRPr lang="en-US" sz="2000" dirty="0">
              <a:latin typeface="+mj-lt"/>
            </a:endParaRPr>
          </a:p>
        </p:txBody>
      </p:sp>
    </p:spTree>
    <p:extLst>
      <p:ext uri="{BB962C8B-B14F-4D97-AF65-F5344CB8AC3E}">
        <p14:creationId xmlns:p14="http://schemas.microsoft.com/office/powerpoint/2010/main" val="168070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cans of energy drinks&#10;&#10;Description automatically generated">
            <a:extLst>
              <a:ext uri="{FF2B5EF4-FFF2-40B4-BE49-F238E27FC236}">
                <a16:creationId xmlns:a16="http://schemas.microsoft.com/office/drawing/2014/main" id="{98FADDE1-FA1B-3CA2-37FB-8B7FBFFE6916}"/>
              </a:ext>
            </a:extLst>
          </p:cNvPr>
          <p:cNvPicPr>
            <a:picLocks noGrp="1" noChangeAspect="1"/>
          </p:cNvPicPr>
          <p:nvPr>
            <p:ph type="pic" sz="quarter" idx="13"/>
          </p:nvPr>
        </p:nvPicPr>
        <p:blipFill rotWithShape="1">
          <a:blip r:embed="rId3"/>
          <a:srcRect l="21911" r="11442" b="2"/>
          <a:stretch/>
        </p:blipFill>
        <p:spPr>
          <a:xfrm>
            <a:off x="20" y="10"/>
            <a:ext cx="6470140" cy="6067386"/>
          </a:xfrm>
          <a:noFill/>
        </p:spPr>
      </p:pic>
      <p:sp>
        <p:nvSpPr>
          <p:cNvPr id="4" name="Title 3"/>
          <p:cNvSpPr>
            <a:spLocks noGrp="1"/>
          </p:cNvSpPr>
          <p:nvPr>
            <p:ph type="title"/>
          </p:nvPr>
        </p:nvSpPr>
        <p:spPr>
          <a:xfrm>
            <a:off x="6717322" y="1863970"/>
            <a:ext cx="4938058" cy="1872028"/>
          </a:xfrm>
        </p:spPr>
        <p:txBody>
          <a:bodyPr anchor="b">
            <a:normAutofit/>
          </a:bodyPr>
          <a:lstStyle/>
          <a:p>
            <a:r>
              <a:rPr lang="en-US" sz="4200"/>
              <a:t>Sentiment analysis of red bull</a:t>
            </a: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a:xfrm>
            <a:off x="11353800" y="6356350"/>
            <a:ext cx="515080" cy="365125"/>
          </a:xfrm>
        </p:spPr>
        <p:txBody>
          <a:bodyPr>
            <a:normAutofit/>
          </a:bodyPr>
          <a:lstStyle/>
          <a:p>
            <a:pPr>
              <a:lnSpc>
                <a:spcPct val="90000"/>
              </a:lnSpc>
              <a:spcAft>
                <a:spcPts val="600"/>
              </a:spcAft>
            </a:pPr>
            <a:fld id="{45C00377-489B-40EC-B059-26BDDD2E89B9}"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92354567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Basketball Tournament MK Plan by Slidesgo">
  <a:themeElements>
    <a:clrScheme name="Simple Light">
      <a:dk1>
        <a:srgbClr val="191919"/>
      </a:dk1>
      <a:lt1>
        <a:srgbClr val="F7F9FF"/>
      </a:lt1>
      <a:dk2>
        <a:srgbClr val="F05610"/>
      </a:dk2>
      <a:lt2>
        <a:srgbClr val="F1F1F1"/>
      </a:lt2>
      <a:accent1>
        <a:srgbClr val="F1743B"/>
      </a:accent1>
      <a:accent2>
        <a:srgbClr val="EC8A5D"/>
      </a:accent2>
      <a:accent3>
        <a:srgbClr val="F0A38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912f6f8-8a63-4040-b58f-9a0df814960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15F8ECEAB05F4090EE6B7DAA13A17E" ma:contentTypeVersion="9" ma:contentTypeDescription="Create a new document." ma:contentTypeScope="" ma:versionID="82ad035929ab12c9ba544b3f33ccecaa">
  <xsd:schema xmlns:xsd="http://www.w3.org/2001/XMLSchema" xmlns:xs="http://www.w3.org/2001/XMLSchema" xmlns:p="http://schemas.microsoft.com/office/2006/metadata/properties" xmlns:ns3="7912f6f8-8a63-4040-b58f-9a0df8149606" xmlns:ns4="b187f9b2-fe24-49e4-b1a4-7326e693853b" targetNamespace="http://schemas.microsoft.com/office/2006/metadata/properties" ma:root="true" ma:fieldsID="eaa8f44e13faf0707d20f1634c1f30c7" ns3:_="" ns4:_="">
    <xsd:import namespace="7912f6f8-8a63-4040-b58f-9a0df8149606"/>
    <xsd:import namespace="b187f9b2-fe24-49e4-b1a4-7326e693853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2f6f8-8a63-4040-b58f-9a0df8149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87f9b2-fe24-49e4-b1a4-7326e693853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8431F2-A5DE-4862-B389-24C8222A4BD2}">
  <ds:schemaRefs>
    <ds:schemaRef ds:uri="http://purl.org/dc/dcmitype/"/>
    <ds:schemaRef ds:uri="http://schemas.microsoft.com/office/2006/metadata/properties"/>
    <ds:schemaRef ds:uri="http://schemas.microsoft.com/office/2006/documentManagement/types"/>
    <ds:schemaRef ds:uri="http://purl.org/dc/elements/1.1/"/>
    <ds:schemaRef ds:uri="7912f6f8-8a63-4040-b58f-9a0df8149606"/>
    <ds:schemaRef ds:uri="http://schemas.microsoft.com/office/infopath/2007/PartnerControls"/>
    <ds:schemaRef ds:uri="http://schemas.openxmlformats.org/package/2006/metadata/core-properties"/>
    <ds:schemaRef ds:uri="b187f9b2-fe24-49e4-b1a4-7326e693853b"/>
    <ds:schemaRef ds:uri="http://www.w3.org/XML/1998/namespace"/>
    <ds:schemaRef ds:uri="http://purl.org/dc/terms/"/>
  </ds:schemaRefs>
</ds:datastoreItem>
</file>

<file path=customXml/itemProps2.xml><?xml version="1.0" encoding="utf-8"?>
<ds:datastoreItem xmlns:ds="http://schemas.openxmlformats.org/officeDocument/2006/customXml" ds:itemID="{5555D373-05FB-4734-820D-FC9A1DF0B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2f6f8-8a63-4040-b58f-9a0df8149606"/>
    <ds:schemaRef ds:uri="b187f9b2-fe24-49e4-b1a4-7326e69385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5078F9-D130-4E79-8F07-E7E7805071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Winter presentation</Template>
  <TotalTime>6479</TotalTime>
  <Words>2124</Words>
  <Application>Microsoft Office PowerPoint</Application>
  <PresentationFormat>Widescreen</PresentationFormat>
  <Paragraphs>239</Paragraphs>
  <Slides>22</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vt:lpstr>
      <vt:lpstr>Calibri Light</vt:lpstr>
      <vt:lpstr>Gill Sans</vt:lpstr>
      <vt:lpstr>Kanit Black</vt:lpstr>
      <vt:lpstr>Kanit Medium</vt:lpstr>
      <vt:lpstr>Lato</vt:lpstr>
      <vt:lpstr>Office Theme</vt:lpstr>
      <vt:lpstr>Basketball Tournament MK Plan by Slidesgo</vt:lpstr>
      <vt:lpstr>Analyzing Red Bull's Market Position through Customer Sentiment Analysis and Competitor Benchmarking</vt:lpstr>
      <vt:lpstr>TABLE OF CONTENT </vt:lpstr>
      <vt:lpstr>Business Goal Analysis</vt:lpstr>
      <vt:lpstr>Problem Statement</vt:lpstr>
      <vt:lpstr>Dataset description (1 of 2)</vt:lpstr>
      <vt:lpstr>Dataset description (1 of 2)</vt:lpstr>
      <vt:lpstr>PowerPoint Presentation</vt:lpstr>
      <vt:lpstr>Performance Evaluation (VADER)</vt:lpstr>
      <vt:lpstr>Sentiment analysis of red bull</vt:lpstr>
      <vt:lpstr>Overall sentiment analysis over time </vt:lpstr>
      <vt:lpstr>Positive reviews sentiment analysis over time</vt:lpstr>
      <vt:lpstr>The Majority of red bull purchases driven by brand appeal, taste and flavor</vt:lpstr>
      <vt:lpstr>Negative reviews sentiment analysis over time</vt:lpstr>
      <vt:lpstr>Top Complaint in Red Bull Reviews: Packaging Quality Raises Concerns About amazon’s Logistics  </vt:lpstr>
      <vt:lpstr>Brand comparison analysis </vt:lpstr>
      <vt:lpstr>PowerPoint Presentation</vt:lpstr>
      <vt:lpstr>PowerPoint Presentation</vt:lpstr>
      <vt:lpstr>PowerPoint Presentation</vt:lpstr>
      <vt:lpstr>Summary of findings</vt:lpstr>
      <vt:lpstr>conclusion and future directions</vt:lpstr>
      <vt:lpstr>Project limitation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ALPINE  SKI HOUSE</dc:title>
  <dc:creator>Cam Tu Ho</dc:creator>
  <cp:lastModifiedBy>Cam Tu Ho</cp:lastModifiedBy>
  <cp:revision>9</cp:revision>
  <dcterms:created xsi:type="dcterms:W3CDTF">2024-04-23T14:30:33Z</dcterms:created>
  <dcterms:modified xsi:type="dcterms:W3CDTF">2024-05-03T04:02:02Z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0x010100FE15F8ECEAB05F4090EE6B7DAA13A17E</vt:lpwstr>
  </property>
</Properties>
</file>