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1" r:id="rId4"/>
    <p:sldId id="258" r:id="rId5"/>
    <p:sldId id="259" r:id="rId6"/>
    <p:sldId id="260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ào Nguyễn Bá Anh" initials="HNBA" lastIdx="2" clrIdx="0">
    <p:extLst>
      <p:ext uri="{19B8F6BF-5375-455C-9EA6-DF929625EA0E}">
        <p15:presenceInfo xmlns:p15="http://schemas.microsoft.com/office/powerpoint/2012/main" userId="58d16229e70647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332" autoAdjust="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82FC6-C3EC-44DE-AA6E-D2069336F5A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A45F-4DB3-4D7F-A5D3-132F3261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0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7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1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9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7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9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,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rào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.</a:t>
            </a:r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like, dislike, gun).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hính</a:t>
            </a:r>
            <a:r>
              <a:rPr lang="en-US" dirty="0"/>
              <a:t> </a:t>
            </a:r>
            <a:r>
              <a:rPr lang="en-US" dirty="0" err="1"/>
              <a:t>dáng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6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con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sớm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tội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phạm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con quay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Kinect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Microsoft.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3D.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deep learning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nơ-ron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(CNN).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Kinect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SDK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dõi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huấn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luyện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tọa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Fourier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0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sang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dừng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cổ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khuỷu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ROI)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Tóm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video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tọa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Fourier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tầng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nơ-ron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video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video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24×60.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Pooling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dense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"Fully Connected Layer")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Pooling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layer dense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Dropout. Theo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chặn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lọc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24×60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16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3×3.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lọc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24×60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16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3×3.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gộp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"max-pooling"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3×3.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lọc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11×29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32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3×3.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layer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lọc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11×29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128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3×3.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gộp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"max-pooling"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2×2.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layer flatten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5×14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gộp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vectơ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dropout.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dense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dropout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4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sẵn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vỗ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vuốt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chéo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vuốt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vuốt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vuốt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7A45F-4DB3-4D7F-A5D3-132F32618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6A5C-6D6D-4671-9247-DD0C2FE3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C1266-3EB2-49E3-9D5B-48D1207D6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E087-BD2D-4444-A611-E977D50F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4B38-4D24-4C45-A280-694F1BF8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DBDE-DE5B-4EB4-B800-FEB7023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92DF-37D5-40F7-AA30-58A1B4F8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D5AA4-E85A-4C93-9E69-8221C356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FA02-E99F-42AC-96B2-08AEA777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DB7C-873B-4695-8F99-ED99EEB3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4397-9E9F-49DE-8F34-E25064B5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E1E88-710B-4BAE-A6D5-7307C5CE5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CBDE2-0307-4C2E-AD20-50D8E8D7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0DE2-4F27-4E75-BD2D-339BB81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BB94-2BF9-4172-9248-B4BF4EC9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F5F50-B054-43F1-91D0-446DCBC3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6220-777D-45C6-992B-1038B92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E270-20E0-49B5-A44D-B8C31947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4F0E-1D8C-410A-A82A-CFD8B4C9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EBE4-3B30-48B4-BD0A-CB4344B1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DB89-94D4-4462-9CF8-6B9AEE44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0D1-3273-43F0-B1AA-00FA5031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43AB1-212A-43FA-B868-4826D6F6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0D762-BD74-41A0-8B66-7051F5D5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6FFEA-A1D7-4D5B-8B17-CE6BD28E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9027-3D2C-414A-933C-D0BB76B1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2F8D-10FB-4200-AB37-41F0EEEF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F4AF-C903-4E07-A4EA-44F0ECAFC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0F65B-4E4D-4BC1-880F-EC076C55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0F66D-4017-4F78-9A43-5F550C12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B634A-AB28-425F-98C7-7DBD7786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27E15-49FA-4089-9509-32A707DD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8819-B7BF-494A-98DE-46D03417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F5EE-E4C8-40A3-B844-A12878DD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8497-43FD-4A6D-B17E-29810DBF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64FCD-7423-4E5F-83CE-92E0A9828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67342-0947-4C31-8223-171179DE2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B0C1D-5804-419D-8D4B-D854B52C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54EED-8A5F-4AEF-B3C7-948DEC41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8CF59-5752-45EA-B643-F2D480C5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8252-4E47-4424-930A-9F064EEB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942B7-CA15-4EB6-A41E-8356C043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F12FE-BC26-4D5E-B942-B6FE28D5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865B8-C704-4C19-BEA0-34BE1AF6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B8A67-A907-4A8D-A684-66DB7010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3B1EC-2ED6-4F31-AE09-C3D19A18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8D5F8-286D-486A-880B-D547E1C1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1A97-8896-4AC1-B8BC-7E85C014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D1E9-8BF5-41F4-B891-E594F224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916A-6AB9-4093-B6A1-0808C858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B89ED-833B-4044-B2CF-4169145D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0AC1-E45A-4A3D-AB96-20ACC8AB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23C73-BAD0-4EC4-B657-F090A120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7A8B-EA1F-407A-8464-1490A9F2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207F8-8DC6-4AAB-BBB1-141B46343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36EA2-561B-4D12-B120-E0F7BF84C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497A-33BF-4168-A293-1C9F6012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43E95-4B52-43FA-83FA-19128BA5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EC075-ED69-4405-8D3F-E4DD8420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7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9F11D-C2B3-4FF6-BB04-052B4DA3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E6F0-A04F-4B8A-8261-F885ADB7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595A-68A2-4F21-921B-ABC2C9299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20A0-2B77-4248-9128-B9806EAF30D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3D55-D336-471E-B800-D9135091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B04F-437C-4994-8569-EAD9860A7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F0DE-1D86-4BAD-B334-41EC5037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0456-F587-4FF7-9AB6-E0E45ABA8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820" y="1475220"/>
            <a:ext cx="12191695" cy="682079"/>
          </a:xfrm>
        </p:spPr>
        <p:txBody>
          <a:bodyPr>
            <a:normAutofit fontScale="92500"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A56F22D7-A0E0-47BD-96BA-A9EEE880A405}"/>
              </a:ext>
            </a:extLst>
          </p:cNvPr>
          <p:cNvSpPr txBox="1">
            <a:spLocks/>
          </p:cNvSpPr>
          <p:nvPr/>
        </p:nvSpPr>
        <p:spPr>
          <a:xfrm>
            <a:off x="18230" y="534093"/>
            <a:ext cx="12191695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BD553DF-3B8C-4C65-82B9-351C2D60E695}"/>
              </a:ext>
            </a:extLst>
          </p:cNvPr>
          <p:cNvSpPr txBox="1">
            <a:spLocks/>
          </p:cNvSpPr>
          <p:nvPr/>
        </p:nvSpPr>
        <p:spPr>
          <a:xfrm>
            <a:off x="-245512" y="2220384"/>
            <a:ext cx="12191695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47757" y="3120221"/>
            <a:ext cx="12191695" cy="682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-Ron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656A8-5666-4F70-8AC3-18A667C6DBE4}"/>
              </a:ext>
            </a:extLst>
          </p:cNvPr>
          <p:cNvSpPr txBox="1"/>
          <p:nvPr/>
        </p:nvSpPr>
        <p:spPr>
          <a:xfrm>
            <a:off x="5092266" y="4340086"/>
            <a:ext cx="506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4953635" algn="l"/>
              </a:tabLst>
            </a:pPr>
            <a:r>
              <a:rPr lang="vi-VN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vi-V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vi-V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dẫn: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TS. </a:t>
            </a:r>
            <a:r>
              <a:rPr lang="en-US" sz="23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3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86C8F-65F3-4078-9012-0C66F0FB94AA}"/>
              </a:ext>
            </a:extLst>
          </p:cNvPr>
          <p:cNvSpPr txBox="1"/>
          <p:nvPr/>
        </p:nvSpPr>
        <p:spPr>
          <a:xfrm>
            <a:off x="7893230" y="4755704"/>
            <a:ext cx="2372765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23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sz="23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Hoàng Thanh Tú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3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ông báo – [ICTU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653" y="200925"/>
            <a:ext cx="1068766" cy="10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61829" y="4928768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9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300" spc="-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ATTTK18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2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79584" y="-109510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114179" y="741031"/>
            <a:ext cx="4415162" cy="68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CỬ CHỈ TAY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02541"/>
              </p:ext>
            </p:extLst>
          </p:nvPr>
        </p:nvGraphicFramePr>
        <p:xfrm>
          <a:off x="113619" y="1644699"/>
          <a:ext cx="4728135" cy="574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653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021436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576046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22348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conv2d_1_input: </a:t>
                      </a:r>
                      <a:r>
                        <a:rPr lang="en-US" sz="1400" dirty="0" err="1"/>
                        <a:t>InputLayer</a:t>
                      </a:r>
                      <a:endParaRPr lang="en-US" sz="1400" dirty="0"/>
                    </a:p>
                  </a:txBody>
                  <a:tcPr marL="73702" marR="73702" marT="36852" marB="368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Input:</a:t>
                      </a:r>
                    </a:p>
                  </a:txBody>
                  <a:tcPr marL="73702" marR="73702" marT="36852" marB="368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</a:t>
                      </a:r>
                      <a:r>
                        <a:rPr lang="en-US" sz="1400" baseline="0" dirty="0"/>
                        <a:t> 60, 24, 3)</a:t>
                      </a:r>
                      <a:endParaRPr lang="en-US" sz="1400" dirty="0"/>
                    </a:p>
                  </a:txBody>
                  <a:tcPr marL="73702" marR="73702" marT="36852" marB="36852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2234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Output:</a:t>
                      </a:r>
                    </a:p>
                  </a:txBody>
                  <a:tcPr marL="73702" marR="73702" marT="36852" marB="368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 60, 24, 3)</a:t>
                      </a:r>
                    </a:p>
                  </a:txBody>
                  <a:tcPr marL="73702" marR="73702" marT="36852" marB="36852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64770"/>
              </p:ext>
            </p:extLst>
          </p:nvPr>
        </p:nvGraphicFramePr>
        <p:xfrm>
          <a:off x="113619" y="2434821"/>
          <a:ext cx="4728133" cy="605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652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021435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576046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30266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conv2d_1:</a:t>
                      </a:r>
                      <a:r>
                        <a:rPr lang="en-US" sz="1400" baseline="0" dirty="0"/>
                        <a:t> Conv2D</a:t>
                      </a:r>
                      <a:endParaRPr lang="en-US" sz="1400" dirty="0"/>
                    </a:p>
                  </a:txBody>
                  <a:tcPr marL="58479" marR="58479" marT="29239" marB="29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Input:</a:t>
                      </a:r>
                    </a:p>
                  </a:txBody>
                  <a:tcPr marL="58479" marR="58479" marT="29239" marB="292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</a:t>
                      </a:r>
                      <a:r>
                        <a:rPr lang="en-US" sz="1400" baseline="0" dirty="0"/>
                        <a:t> 60, 25, 3)</a:t>
                      </a:r>
                      <a:endParaRPr lang="en-US" sz="1400" dirty="0"/>
                    </a:p>
                  </a:txBody>
                  <a:tcPr marL="58479" marR="58479" marT="29239" marB="29239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3026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Output:</a:t>
                      </a:r>
                    </a:p>
                  </a:txBody>
                  <a:tcPr marL="58479" marR="58479" marT="29239" marB="292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 60,</a:t>
                      </a:r>
                      <a:r>
                        <a:rPr lang="en-US" sz="1400" baseline="0" dirty="0"/>
                        <a:t> 24, 16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58479" marR="58479" marT="29239" marB="29239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04782"/>
              </p:ext>
            </p:extLst>
          </p:nvPr>
        </p:nvGraphicFramePr>
        <p:xfrm>
          <a:off x="153093" y="3374492"/>
          <a:ext cx="4736959" cy="605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629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023343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578987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30266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conv2d_2:</a:t>
                      </a:r>
                      <a:r>
                        <a:rPr lang="en-US" sz="1400" baseline="0" dirty="0"/>
                        <a:t> Conv2D</a:t>
                      </a:r>
                      <a:endParaRPr lang="en-US" sz="1400" dirty="0"/>
                    </a:p>
                  </a:txBody>
                  <a:tcPr marL="58588" marR="58588" marT="29294" marB="2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Input:</a:t>
                      </a:r>
                    </a:p>
                  </a:txBody>
                  <a:tcPr marL="58588" marR="58588" marT="29294" marB="29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</a:t>
                      </a:r>
                      <a:r>
                        <a:rPr lang="en-US" sz="1400" baseline="0" dirty="0"/>
                        <a:t> 60, 24, 16)</a:t>
                      </a:r>
                      <a:endParaRPr lang="en-US" sz="1400" dirty="0"/>
                    </a:p>
                  </a:txBody>
                  <a:tcPr marL="58588" marR="58588" marT="29294" marB="29294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3026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Output:</a:t>
                      </a:r>
                    </a:p>
                  </a:txBody>
                  <a:tcPr marL="58588" marR="58588" marT="29294" marB="29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 60,</a:t>
                      </a:r>
                      <a:r>
                        <a:rPr lang="en-US" sz="1400" baseline="0" dirty="0"/>
                        <a:t> 24, 16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58588" marR="58588" marT="29294" marB="29294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69493"/>
              </p:ext>
            </p:extLst>
          </p:nvPr>
        </p:nvGraphicFramePr>
        <p:xfrm>
          <a:off x="159245" y="4296416"/>
          <a:ext cx="4736959" cy="612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629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023343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578987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30639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max_pooling2d_2:</a:t>
                      </a:r>
                      <a:r>
                        <a:rPr lang="en-US" sz="1400" baseline="0" dirty="0"/>
                        <a:t> MaxPooling2D</a:t>
                      </a:r>
                      <a:endParaRPr lang="en-US" sz="1400" dirty="0"/>
                    </a:p>
                  </a:txBody>
                  <a:tcPr marL="58588" marR="58588" marT="29294" marB="29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Input:</a:t>
                      </a:r>
                    </a:p>
                  </a:txBody>
                  <a:tcPr marL="58588" marR="58588" marT="29294" marB="29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</a:t>
                      </a:r>
                      <a:r>
                        <a:rPr lang="en-US" sz="1400" baseline="0" dirty="0"/>
                        <a:t> 60, 24, 16)</a:t>
                      </a:r>
                      <a:endParaRPr lang="en-US" sz="1400" dirty="0"/>
                    </a:p>
                  </a:txBody>
                  <a:tcPr marL="58588" marR="58588" marT="29294" marB="29294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3063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Output:</a:t>
                      </a:r>
                    </a:p>
                  </a:txBody>
                  <a:tcPr marL="58588" marR="58588" marT="29294" marB="29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 29,</a:t>
                      </a:r>
                      <a:r>
                        <a:rPr lang="en-US" sz="1400" baseline="0" dirty="0"/>
                        <a:t> 11, 16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58588" marR="58588" marT="29294" marB="29294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67461"/>
              </p:ext>
            </p:extLst>
          </p:nvPr>
        </p:nvGraphicFramePr>
        <p:xfrm>
          <a:off x="153092" y="5227562"/>
          <a:ext cx="4728135" cy="603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653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021436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576046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30179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conv2d_3:</a:t>
                      </a:r>
                      <a:r>
                        <a:rPr lang="en-US" sz="1400" baseline="0" dirty="0"/>
                        <a:t> Conv2D</a:t>
                      </a:r>
                      <a:endParaRPr lang="en-US" sz="1400" dirty="0"/>
                    </a:p>
                  </a:txBody>
                  <a:tcPr marL="58479" marR="58479" marT="29239" marB="29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Input:</a:t>
                      </a:r>
                    </a:p>
                  </a:txBody>
                  <a:tcPr marL="58479" marR="58479" marT="29239" marB="292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</a:t>
                      </a:r>
                      <a:r>
                        <a:rPr lang="en-US" sz="1400" baseline="0" dirty="0"/>
                        <a:t> 29, 11, 16)</a:t>
                      </a:r>
                      <a:endParaRPr lang="en-US" sz="1400" dirty="0"/>
                    </a:p>
                  </a:txBody>
                  <a:tcPr marL="58479" marR="58479" marT="29239" marB="29239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3017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Output:</a:t>
                      </a:r>
                    </a:p>
                  </a:txBody>
                  <a:tcPr marL="58479" marR="58479" marT="29239" marB="292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 29,</a:t>
                      </a:r>
                      <a:r>
                        <a:rPr lang="en-US" sz="1400" baseline="0" dirty="0"/>
                        <a:t> 11, 32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58479" marR="58479" marT="29239" marB="29239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1826"/>
              </p:ext>
            </p:extLst>
          </p:nvPr>
        </p:nvGraphicFramePr>
        <p:xfrm>
          <a:off x="153093" y="6122458"/>
          <a:ext cx="4728134" cy="609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325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031826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543983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30487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conv2d_4:</a:t>
                      </a:r>
                      <a:r>
                        <a:rPr lang="en-US" sz="1400" baseline="0" dirty="0"/>
                        <a:t> Conv2D</a:t>
                      </a:r>
                      <a:endParaRPr lang="en-US" sz="1400" dirty="0"/>
                    </a:p>
                  </a:txBody>
                  <a:tcPr marL="59074" marR="59074" marT="29537" marB="29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Input:</a:t>
                      </a:r>
                    </a:p>
                  </a:txBody>
                  <a:tcPr marL="59074" marR="59074" marT="29537" marB="295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</a:t>
                      </a:r>
                      <a:r>
                        <a:rPr lang="en-US" sz="1400" baseline="0" dirty="0"/>
                        <a:t> 29, 11, 32)</a:t>
                      </a:r>
                      <a:endParaRPr lang="en-US" sz="1400" dirty="0"/>
                    </a:p>
                  </a:txBody>
                  <a:tcPr marL="59074" marR="59074" marT="29537" marB="29537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3048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Output:</a:t>
                      </a:r>
                    </a:p>
                  </a:txBody>
                  <a:tcPr marL="59074" marR="59074" marT="29537" marB="295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(None, 29,</a:t>
                      </a:r>
                      <a:r>
                        <a:rPr lang="en-US" sz="1400" baseline="0" dirty="0"/>
                        <a:t> 11, 128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59074" marR="59074" marT="29537" marB="29537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cxnSp>
        <p:nvCxnSpPr>
          <p:cNvPr id="75" name="Elbow Connector 74"/>
          <p:cNvCxnSpPr>
            <a:cxnSpLocks/>
            <a:stCxn id="3" idx="2"/>
            <a:endCxn id="25" idx="0"/>
          </p:cNvCxnSpPr>
          <p:nvPr/>
        </p:nvCxnSpPr>
        <p:spPr>
          <a:xfrm rot="5400000">
            <a:off x="2369689" y="2326824"/>
            <a:ext cx="21599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AF79F3C-81D8-4662-AA7D-FEDF63AE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12633"/>
              </p:ext>
            </p:extLst>
          </p:nvPr>
        </p:nvGraphicFramePr>
        <p:xfrm>
          <a:off x="6626033" y="1644699"/>
          <a:ext cx="5361709" cy="55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6162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158310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2770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max_pooling2d_2:</a:t>
                      </a:r>
                      <a:r>
                        <a:rPr lang="en-US" sz="1300" baseline="0" dirty="0"/>
                        <a:t> MaxPooling2D</a:t>
                      </a:r>
                      <a:endParaRPr lang="en-US" sz="1300" dirty="0"/>
                    </a:p>
                  </a:txBody>
                  <a:tcPr marL="68325" marR="68325" marT="34162" marB="34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Input:</a:t>
                      </a:r>
                    </a:p>
                  </a:txBody>
                  <a:tcPr marL="68325" marR="68325" marT="34162" marB="341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(None,</a:t>
                      </a:r>
                      <a:r>
                        <a:rPr lang="en-US" sz="1300" baseline="0" dirty="0"/>
                        <a:t> 29, 11, 128)</a:t>
                      </a:r>
                      <a:endParaRPr lang="en-US" sz="1300" dirty="0"/>
                    </a:p>
                  </a:txBody>
                  <a:tcPr marL="68325" marR="68325" marT="34162" marB="34162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2770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Output:</a:t>
                      </a:r>
                    </a:p>
                  </a:txBody>
                  <a:tcPr marL="68325" marR="68325" marT="34162" marB="341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(None, 14, 5, 128)</a:t>
                      </a:r>
                    </a:p>
                  </a:txBody>
                  <a:tcPr marL="68325" marR="68325" marT="34162" marB="34162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3EDAD16-5800-4F71-A2AF-470C05E6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19139"/>
              </p:ext>
            </p:extLst>
          </p:nvPr>
        </p:nvGraphicFramePr>
        <p:xfrm>
          <a:off x="6626033" y="2552556"/>
          <a:ext cx="5361709" cy="55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6162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158310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2770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flatten_1:Flantten</a:t>
                      </a:r>
                    </a:p>
                  </a:txBody>
                  <a:tcPr marL="68325" marR="68325" marT="34162" marB="34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Input:</a:t>
                      </a:r>
                    </a:p>
                  </a:txBody>
                  <a:tcPr marL="68325" marR="68325" marT="34162" marB="341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(None,</a:t>
                      </a:r>
                      <a:r>
                        <a:rPr lang="en-US" sz="1300" baseline="0" dirty="0"/>
                        <a:t> 14, 5, 128)</a:t>
                      </a:r>
                      <a:endParaRPr lang="en-US" sz="1300" dirty="0"/>
                    </a:p>
                  </a:txBody>
                  <a:tcPr marL="68325" marR="68325" marT="34162" marB="34162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2770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Output:</a:t>
                      </a:r>
                    </a:p>
                  </a:txBody>
                  <a:tcPr marL="68325" marR="68325" marT="34162" marB="341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(None, 8960)</a:t>
                      </a:r>
                    </a:p>
                  </a:txBody>
                  <a:tcPr marL="68325" marR="68325" marT="34162" marB="34162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7FDB239-90DA-42AE-9E23-2C7E4AA79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49368"/>
              </p:ext>
            </p:extLst>
          </p:nvPr>
        </p:nvGraphicFramePr>
        <p:xfrm>
          <a:off x="6626033" y="3569565"/>
          <a:ext cx="5361709" cy="55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6162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158310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2770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dropout_1: Dropout</a:t>
                      </a:r>
                    </a:p>
                  </a:txBody>
                  <a:tcPr marL="68325" marR="68325" marT="34162" marB="34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Input:</a:t>
                      </a:r>
                    </a:p>
                  </a:txBody>
                  <a:tcPr marL="68325" marR="68325" marT="34162" marB="341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(None,</a:t>
                      </a:r>
                      <a:r>
                        <a:rPr lang="en-US" sz="1300" baseline="0" dirty="0"/>
                        <a:t> 8960)</a:t>
                      </a:r>
                      <a:endParaRPr lang="en-US" sz="1300" dirty="0"/>
                    </a:p>
                  </a:txBody>
                  <a:tcPr marL="68325" marR="68325" marT="34162" marB="34162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2770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Output:</a:t>
                      </a:r>
                    </a:p>
                  </a:txBody>
                  <a:tcPr marL="68325" marR="68325" marT="34162" marB="341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(None, 8960)</a:t>
                      </a:r>
                    </a:p>
                  </a:txBody>
                  <a:tcPr marL="68325" marR="68325" marT="34162" marB="34162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F50D76D-7D7A-4C12-A28B-52DA0786A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98463"/>
              </p:ext>
            </p:extLst>
          </p:nvPr>
        </p:nvGraphicFramePr>
        <p:xfrm>
          <a:off x="6626033" y="4497667"/>
          <a:ext cx="5361709" cy="55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6162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158310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2770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dense_1: Dense</a:t>
                      </a:r>
                    </a:p>
                  </a:txBody>
                  <a:tcPr marL="68325" marR="68325" marT="34162" marB="34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Input:</a:t>
                      </a:r>
                    </a:p>
                  </a:txBody>
                  <a:tcPr marL="68325" marR="68325" marT="34162" marB="341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(None,</a:t>
                      </a:r>
                      <a:r>
                        <a:rPr lang="en-US" sz="1300" baseline="0" dirty="0"/>
                        <a:t> 120)</a:t>
                      </a:r>
                      <a:endParaRPr lang="en-US" sz="1300" dirty="0"/>
                    </a:p>
                  </a:txBody>
                  <a:tcPr marL="68325" marR="68325" marT="34162" marB="34162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2770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Output:</a:t>
                      </a:r>
                    </a:p>
                  </a:txBody>
                  <a:tcPr marL="68325" marR="68325" marT="34162" marB="341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(None, 120)</a:t>
                      </a:r>
                    </a:p>
                  </a:txBody>
                  <a:tcPr marL="68325" marR="68325" marT="34162" marB="34162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033B1DF-0EB3-4E54-820C-A101097D9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40339"/>
              </p:ext>
            </p:extLst>
          </p:nvPr>
        </p:nvGraphicFramePr>
        <p:xfrm>
          <a:off x="6626033" y="5433675"/>
          <a:ext cx="5319064" cy="549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6945">
                  <a:extLst>
                    <a:ext uri="{9D8B030D-6E8A-4147-A177-3AD203B41FA5}">
                      <a16:colId xmlns:a16="http://schemas.microsoft.com/office/drawing/2014/main" val="140220608"/>
                    </a:ext>
                  </a:extLst>
                </a:gridCol>
                <a:gridCol w="1149097">
                  <a:extLst>
                    <a:ext uri="{9D8B030D-6E8A-4147-A177-3AD203B41FA5}">
                      <a16:colId xmlns:a16="http://schemas.microsoft.com/office/drawing/2014/main" val="20927720"/>
                    </a:ext>
                  </a:extLst>
                </a:gridCol>
                <a:gridCol w="1773022">
                  <a:extLst>
                    <a:ext uri="{9D8B030D-6E8A-4147-A177-3AD203B41FA5}">
                      <a16:colId xmlns:a16="http://schemas.microsoft.com/office/drawing/2014/main" val="2965523843"/>
                    </a:ext>
                  </a:extLst>
                </a:gridCol>
              </a:tblGrid>
              <a:tr h="274891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dropout_2: Dropout</a:t>
                      </a:r>
                    </a:p>
                  </a:txBody>
                  <a:tcPr marL="67781" marR="67781" marT="33891" marB="338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Input:</a:t>
                      </a:r>
                    </a:p>
                  </a:txBody>
                  <a:tcPr marL="67781" marR="67781" marT="33891" marB="33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(None,</a:t>
                      </a:r>
                      <a:r>
                        <a:rPr lang="en-US" sz="1300" baseline="0" dirty="0"/>
                        <a:t> 120)</a:t>
                      </a:r>
                      <a:endParaRPr lang="en-US" sz="1300" dirty="0"/>
                    </a:p>
                  </a:txBody>
                  <a:tcPr marL="67781" marR="67781" marT="33891" marB="33891"/>
                </a:tc>
                <a:extLst>
                  <a:ext uri="{0D108BD9-81ED-4DB2-BD59-A6C34878D82A}">
                    <a16:rowId xmlns:a16="http://schemas.microsoft.com/office/drawing/2014/main" val="2088718678"/>
                  </a:ext>
                </a:extLst>
              </a:tr>
              <a:tr h="2748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Output:</a:t>
                      </a:r>
                    </a:p>
                  </a:txBody>
                  <a:tcPr marL="67781" marR="67781" marT="33891" marB="33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(None, 10)</a:t>
                      </a:r>
                    </a:p>
                  </a:txBody>
                  <a:tcPr marL="67781" marR="67781" marT="33891" marB="33891"/>
                </a:tc>
                <a:extLst>
                  <a:ext uri="{0D108BD9-81ED-4DB2-BD59-A6C34878D82A}">
                    <a16:rowId xmlns:a16="http://schemas.microsoft.com/office/drawing/2014/main" val="12557066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4C11A-38B0-4DF3-A348-3BAF9DDF7A7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477685" y="3040157"/>
            <a:ext cx="0" cy="30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26F6E1-5B7E-481C-BE89-898D108BB7FB}"/>
              </a:ext>
            </a:extLst>
          </p:cNvPr>
          <p:cNvCxnSpPr>
            <a:cxnSpLocks/>
          </p:cNvCxnSpPr>
          <p:nvPr/>
        </p:nvCxnSpPr>
        <p:spPr>
          <a:xfrm>
            <a:off x="2477685" y="3991727"/>
            <a:ext cx="0" cy="30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4D95F3-CA18-409A-804C-26AEEBD56581}"/>
              </a:ext>
            </a:extLst>
          </p:cNvPr>
          <p:cNvCxnSpPr>
            <a:cxnSpLocks/>
          </p:cNvCxnSpPr>
          <p:nvPr/>
        </p:nvCxnSpPr>
        <p:spPr>
          <a:xfrm>
            <a:off x="2475406" y="4909018"/>
            <a:ext cx="0" cy="30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247E67-6B9D-4834-92BB-7D4CDBE75850}"/>
              </a:ext>
            </a:extLst>
          </p:cNvPr>
          <p:cNvCxnSpPr>
            <a:cxnSpLocks/>
          </p:cNvCxnSpPr>
          <p:nvPr/>
        </p:nvCxnSpPr>
        <p:spPr>
          <a:xfrm>
            <a:off x="2475406" y="5803446"/>
            <a:ext cx="0" cy="30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79DB38-BA9C-4CA0-BA2C-718C3C7CFB69}"/>
              </a:ext>
            </a:extLst>
          </p:cNvPr>
          <p:cNvCxnSpPr/>
          <p:nvPr/>
        </p:nvCxnSpPr>
        <p:spPr>
          <a:xfrm>
            <a:off x="4881227" y="6427331"/>
            <a:ext cx="896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E771C8-9724-4A62-91AA-4363A625C146}"/>
              </a:ext>
            </a:extLst>
          </p:cNvPr>
          <p:cNvCxnSpPr>
            <a:cxnSpLocks/>
          </p:cNvCxnSpPr>
          <p:nvPr/>
        </p:nvCxnSpPr>
        <p:spPr>
          <a:xfrm flipV="1">
            <a:off x="5777345" y="1931763"/>
            <a:ext cx="0" cy="449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223D00-AD7A-4421-B2C5-15D4D890C977}"/>
              </a:ext>
            </a:extLst>
          </p:cNvPr>
          <p:cNvCxnSpPr>
            <a:endCxn id="33" idx="1"/>
          </p:cNvCxnSpPr>
          <p:nvPr/>
        </p:nvCxnSpPr>
        <p:spPr>
          <a:xfrm flipV="1">
            <a:off x="5777345" y="1921794"/>
            <a:ext cx="848688" cy="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37CD7E-FE55-4B9F-9904-0647C5E87075}"/>
              </a:ext>
            </a:extLst>
          </p:cNvPr>
          <p:cNvCxnSpPr>
            <a:cxnSpLocks/>
          </p:cNvCxnSpPr>
          <p:nvPr/>
        </p:nvCxnSpPr>
        <p:spPr>
          <a:xfrm>
            <a:off x="9285565" y="2240208"/>
            <a:ext cx="0" cy="30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E374AE-5842-4793-A924-CD6F1D92AEBC}"/>
              </a:ext>
            </a:extLst>
          </p:cNvPr>
          <p:cNvCxnSpPr>
            <a:cxnSpLocks/>
          </p:cNvCxnSpPr>
          <p:nvPr/>
        </p:nvCxnSpPr>
        <p:spPr>
          <a:xfrm>
            <a:off x="9263045" y="3170748"/>
            <a:ext cx="0" cy="30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5E9C2A-6642-40A9-98CE-9E35620AB3AF}"/>
              </a:ext>
            </a:extLst>
          </p:cNvPr>
          <p:cNvCxnSpPr>
            <a:cxnSpLocks/>
          </p:cNvCxnSpPr>
          <p:nvPr/>
        </p:nvCxnSpPr>
        <p:spPr>
          <a:xfrm>
            <a:off x="9259677" y="4144071"/>
            <a:ext cx="0" cy="30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FC43E7-CAB3-4E21-BB58-1C78D1A951AE}"/>
              </a:ext>
            </a:extLst>
          </p:cNvPr>
          <p:cNvCxnSpPr>
            <a:cxnSpLocks/>
          </p:cNvCxnSpPr>
          <p:nvPr/>
        </p:nvCxnSpPr>
        <p:spPr>
          <a:xfrm>
            <a:off x="9218114" y="5075217"/>
            <a:ext cx="0" cy="30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7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71563" y="-28338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532806" y="603324"/>
            <a:ext cx="4415162" cy="68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CỬ CHỈ TAY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B5260-8796-8540-5D91-901DD94D0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65456"/>
            <a:ext cx="1600200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B94C3-C841-A9F2-03A7-474060F8A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24" y="1880308"/>
            <a:ext cx="1847850" cy="244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7D81AE-4BF3-5BB8-C757-090D6E4336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74" y="1900426"/>
            <a:ext cx="1857987" cy="24544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5516F4-B272-A758-DB91-EDA13A474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69" y="1909388"/>
            <a:ext cx="2304117" cy="24365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EE293BF-CF8A-79AE-1155-A07A4F08FF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094" y="1926615"/>
            <a:ext cx="1800225" cy="2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5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71563" y="-28338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546838" y="499167"/>
            <a:ext cx="4415162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B5F781-DE5D-405D-B7F7-1E299DFB3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01496"/>
              </p:ext>
            </p:extLst>
          </p:nvPr>
        </p:nvGraphicFramePr>
        <p:xfrm>
          <a:off x="-27210" y="1440618"/>
          <a:ext cx="9154832" cy="4055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416">
                  <a:extLst>
                    <a:ext uri="{9D8B030D-6E8A-4147-A177-3AD203B41FA5}">
                      <a16:colId xmlns:a16="http://schemas.microsoft.com/office/drawing/2014/main" val="1935944448"/>
                    </a:ext>
                  </a:extLst>
                </a:gridCol>
                <a:gridCol w="4577416">
                  <a:extLst>
                    <a:ext uri="{9D8B030D-6E8A-4147-A177-3AD203B41FA5}">
                      <a16:colId xmlns:a16="http://schemas.microsoft.com/office/drawing/2014/main" val="3126893460"/>
                    </a:ext>
                  </a:extLst>
                </a:gridCol>
              </a:tblGrid>
              <a:tr h="35578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chỉ</a:t>
                      </a:r>
                      <a:endParaRPr lang="en-US" sz="1800" dirty="0"/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Số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lượng</a:t>
                      </a:r>
                      <a:endParaRPr lang="en-US" sz="1800" dirty="0"/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2100069296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r>
                        <a:rPr lang="en-US" sz="1800" dirty="0"/>
                        <a:t>like</a:t>
                      </a:r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531621174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r>
                        <a:rPr lang="en-US" sz="1800" dirty="0"/>
                        <a:t>Xin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chào</a:t>
                      </a:r>
                      <a:endParaRPr lang="en-US" sz="1800" dirty="0"/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2242768528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r>
                        <a:rPr lang="en-US" sz="1800" dirty="0" err="1"/>
                        <a:t>Nắm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đấm</a:t>
                      </a:r>
                      <a:endParaRPr lang="en-US" sz="1800" dirty="0"/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910617803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r>
                        <a:rPr lang="en-US" sz="1800" dirty="0"/>
                        <a:t>gun</a:t>
                      </a:r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2384365047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r>
                        <a:rPr lang="en-US" sz="1800" dirty="0" err="1"/>
                        <a:t>oke</a:t>
                      </a:r>
                      <a:endParaRPr lang="en-US" sz="1800" dirty="0"/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2652969536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2808701086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3127744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1540406335"/>
                  </a:ext>
                </a:extLst>
              </a:tr>
              <a:tr h="4417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963966683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005" marR="87005" marT="43503" marB="435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005" marR="87005" marT="43503" marB="43503"/>
                </a:tc>
                <a:extLst>
                  <a:ext uri="{0D108BD9-81ED-4DB2-BD59-A6C34878D82A}">
                    <a16:rowId xmlns:a16="http://schemas.microsoft.com/office/drawing/2014/main" val="280446493"/>
                  </a:ext>
                </a:extLst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0" y="5495621"/>
            <a:ext cx="3980630" cy="107671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4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71563" y="-28338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517420" y="464709"/>
            <a:ext cx="4855294" cy="68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NGIỆM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9A1A038-A846-4FA2-90D7-BBD06B31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87831"/>
              </p:ext>
            </p:extLst>
          </p:nvPr>
        </p:nvGraphicFramePr>
        <p:xfrm>
          <a:off x="1000728" y="4598751"/>
          <a:ext cx="9131300" cy="141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825">
                  <a:extLst>
                    <a:ext uri="{9D8B030D-6E8A-4147-A177-3AD203B41FA5}">
                      <a16:colId xmlns:a16="http://schemas.microsoft.com/office/drawing/2014/main" val="3971107875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1082971263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100741587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1044157849"/>
                    </a:ext>
                  </a:extLst>
                </a:gridCol>
              </a:tblGrid>
              <a:tr h="707053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66983"/>
                  </a:ext>
                </a:extLst>
              </a:tr>
              <a:tr h="707053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1869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68CF5E5-04D4-4788-9C49-5103FBCAD2D6}"/>
              </a:ext>
            </a:extLst>
          </p:cNvPr>
          <p:cNvSpPr txBox="1"/>
          <p:nvPr/>
        </p:nvSpPr>
        <p:spPr>
          <a:xfrm>
            <a:off x="389541" y="1182283"/>
            <a:ext cx="103536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RBF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ERT. ERTs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nổi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CNN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vượt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trội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55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71563" y="-28338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517420" y="464709"/>
            <a:ext cx="5289780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0690E-B4EF-4ED3-9A2B-58F60B2934BB}"/>
              </a:ext>
            </a:extLst>
          </p:cNvPr>
          <p:cNvSpPr txBox="1"/>
          <p:nvPr/>
        </p:nvSpPr>
        <p:spPr>
          <a:xfrm>
            <a:off x="269596" y="2054490"/>
            <a:ext cx="11509375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con quay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.v.v.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chẳng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sóng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91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71563" y="-28338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517420" y="464709"/>
            <a:ext cx="5289780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17CAF-1AA2-42EB-9F9D-EA88E0146D44}"/>
              </a:ext>
            </a:extLst>
          </p:cNvPr>
          <p:cNvSpPr txBox="1"/>
          <p:nvPr/>
        </p:nvSpPr>
        <p:spPr>
          <a:xfrm>
            <a:off x="543340" y="1611496"/>
            <a:ext cx="104065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3.11.4,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-GPU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learning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ImageNet.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711200" y="416630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Win 10 64 bit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8GB RAM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Ryzen 7 4800H 16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GTX 1650TI 4GB VRAM</a:t>
            </a:r>
          </a:p>
        </p:txBody>
      </p:sp>
    </p:spTree>
    <p:extLst>
      <p:ext uri="{BB962C8B-B14F-4D97-AF65-F5344CB8AC3E}">
        <p14:creationId xmlns:p14="http://schemas.microsoft.com/office/powerpoint/2010/main" val="181744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71563" y="-28338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517420" y="464709"/>
            <a:ext cx="5289780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MẠNG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7895" y="1862054"/>
            <a:ext cx="196656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VGG-16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51201" y="5282844"/>
            <a:ext cx="196656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Fc1: Dense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51201" y="3543159"/>
            <a:ext cx="196656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Flatten_3: Flatten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99335" y="5282844"/>
            <a:ext cx="1966559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Dense_3: Dense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77469" y="5299561"/>
            <a:ext cx="196656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Fc3a: Dense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77469" y="3526971"/>
            <a:ext cx="1966559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Fc2a: Dense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31689" y="1887155"/>
            <a:ext cx="209208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Dropout_3: Dropout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77469" y="1889784"/>
            <a:ext cx="1966559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Fc2: Dense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12346" y="3486554"/>
            <a:ext cx="1966559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Fc2: Dense</a:t>
            </a:r>
          </a:p>
        </p:txBody>
      </p:sp>
      <p:cxnSp>
        <p:nvCxnSpPr>
          <p:cNvPr id="6" name="Straight Arrow Connector 5"/>
          <p:cNvCxnSpPr>
            <a:stCxn id="2" idx="2"/>
            <a:endCxn id="27" idx="0"/>
          </p:cNvCxnSpPr>
          <p:nvPr/>
        </p:nvCxnSpPr>
        <p:spPr>
          <a:xfrm flipH="1">
            <a:off x="2234481" y="2776454"/>
            <a:ext cx="156694" cy="766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27" idx="2"/>
            <a:endCxn id="25" idx="0"/>
          </p:cNvCxnSpPr>
          <p:nvPr/>
        </p:nvCxnSpPr>
        <p:spPr>
          <a:xfrm>
            <a:off x="2234481" y="4457559"/>
            <a:ext cx="0" cy="825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25" idx="3"/>
            <a:endCxn id="32" idx="1"/>
          </p:cNvCxnSpPr>
          <p:nvPr/>
        </p:nvCxnSpPr>
        <p:spPr>
          <a:xfrm flipV="1">
            <a:off x="3217761" y="2346984"/>
            <a:ext cx="1559708" cy="33930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32" idx="2"/>
            <a:endCxn id="30" idx="0"/>
          </p:cNvCxnSpPr>
          <p:nvPr/>
        </p:nvCxnSpPr>
        <p:spPr>
          <a:xfrm>
            <a:off x="5760749" y="2804184"/>
            <a:ext cx="0" cy="72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30" idx="2"/>
            <a:endCxn id="29" idx="0"/>
          </p:cNvCxnSpPr>
          <p:nvPr/>
        </p:nvCxnSpPr>
        <p:spPr>
          <a:xfrm>
            <a:off x="5760749" y="4441371"/>
            <a:ext cx="0" cy="858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29" idx="3"/>
            <a:endCxn id="31" idx="1"/>
          </p:cNvCxnSpPr>
          <p:nvPr/>
        </p:nvCxnSpPr>
        <p:spPr>
          <a:xfrm flipV="1">
            <a:off x="6744029" y="2344355"/>
            <a:ext cx="1487660" cy="34124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31" idx="2"/>
            <a:endCxn id="33" idx="0"/>
          </p:cNvCxnSpPr>
          <p:nvPr/>
        </p:nvCxnSpPr>
        <p:spPr>
          <a:xfrm>
            <a:off x="9277729" y="2801555"/>
            <a:ext cx="17897" cy="684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stCxn id="33" idx="2"/>
            <a:endCxn id="28" idx="0"/>
          </p:cNvCxnSpPr>
          <p:nvPr/>
        </p:nvCxnSpPr>
        <p:spPr>
          <a:xfrm flipH="1">
            <a:off x="9282615" y="4400954"/>
            <a:ext cx="13011" cy="881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5487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71563" y="-28338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517420" y="464709"/>
            <a:ext cx="5289780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15EE5-EEE3-45DB-9C30-F663EB8F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0" y="1673241"/>
            <a:ext cx="7299348" cy="482032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49DC7F-425F-4681-BF1C-D6E8BDE6F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09233"/>
              </p:ext>
            </p:extLst>
          </p:nvPr>
        </p:nvGraphicFramePr>
        <p:xfrm>
          <a:off x="8135309" y="1673241"/>
          <a:ext cx="35202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127">
                  <a:extLst>
                    <a:ext uri="{9D8B030D-6E8A-4147-A177-3AD203B41FA5}">
                      <a16:colId xmlns:a16="http://schemas.microsoft.com/office/drawing/2014/main" val="3162037049"/>
                    </a:ext>
                  </a:extLst>
                </a:gridCol>
                <a:gridCol w="1760127">
                  <a:extLst>
                    <a:ext uri="{9D8B030D-6E8A-4147-A177-3AD203B41FA5}">
                      <a16:colId xmlns:a16="http://schemas.microsoft.com/office/drawing/2014/main" val="228887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0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6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8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1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76951"/>
                  </a:ext>
                </a:extLst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8135309" y="4551249"/>
            <a:ext cx="3520254" cy="194231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vóc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500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0" name="Picture 2" descr="Bộ Sưu Tập Hình Ảnh Kết Thúc Bài Thuyết Trình Cực Chất Full 4K Có Hơ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05" y="0"/>
            <a:ext cx="1104749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5097" y="6176963"/>
            <a:ext cx="1515292" cy="485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7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18230" y="0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723142" y="492529"/>
            <a:ext cx="3627752" cy="68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61803" y="2150204"/>
            <a:ext cx="4953965" cy="637040"/>
          </a:xfrm>
          <a:prstGeom prst="roundRect">
            <a:avLst>
              <a:gd name="adj" fmla="val 0"/>
            </a:avLst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ĐẶT VẤN ĐỀ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561803" y="3018883"/>
            <a:ext cx="4953965" cy="637040"/>
          </a:xfrm>
          <a:prstGeom prst="roundRect">
            <a:avLst>
              <a:gd name="adj" fmla="val 0"/>
            </a:avLst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CÔNG VIỆC LIÊN QUAN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73571" y="3896660"/>
            <a:ext cx="4953965" cy="637040"/>
          </a:xfrm>
          <a:prstGeom prst="roundRect">
            <a:avLst>
              <a:gd name="adj" fmla="val 0"/>
            </a:avLst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NHẬN DẠNG CỬ CHỈ TAY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561804" y="4757763"/>
            <a:ext cx="4953965" cy="637040"/>
          </a:xfrm>
          <a:prstGeom prst="roundRect">
            <a:avLst>
              <a:gd name="adj" fmla="val 0"/>
            </a:avLst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HƯỚNG PHÁT TRIỂN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61804" y="5603581"/>
            <a:ext cx="4953965" cy="637040"/>
          </a:xfrm>
          <a:prstGeom prst="roundRect">
            <a:avLst>
              <a:gd name="adj" fmla="val 0"/>
            </a:avLst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DEMO</a:t>
            </a:r>
          </a:p>
        </p:txBody>
      </p:sp>
    </p:spTree>
    <p:extLst>
      <p:ext uri="{BB962C8B-B14F-4D97-AF65-F5344CB8AC3E}">
        <p14:creationId xmlns:p14="http://schemas.microsoft.com/office/powerpoint/2010/main" val="32844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383130" y="944363"/>
            <a:ext cx="3627752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ĐẶT VẤN ĐỀ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E32B3-656E-437E-9926-ABC8F62E7885}"/>
              </a:ext>
            </a:extLst>
          </p:cNvPr>
          <p:cNvSpPr txBox="1"/>
          <p:nvPr/>
        </p:nvSpPr>
        <p:spPr>
          <a:xfrm>
            <a:off x="6127871" y="1257547"/>
            <a:ext cx="5067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200 000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30" name="Picture 6" descr="SWAT Team Hand Signals : GoldandBlack">
            <a:extLst>
              <a:ext uri="{FF2B5EF4-FFF2-40B4-BE49-F238E27FC236}">
                <a16:creationId xmlns:a16="http://schemas.microsoft.com/office/drawing/2014/main" id="{FE2B20B8-3D58-408F-8A59-580DF739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71" y="3135507"/>
            <a:ext cx="4523404" cy="35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abama police officers suspended for making hand gesture linked to white  power | TheHill">
            <a:extLst>
              <a:ext uri="{FF2B5EF4-FFF2-40B4-BE49-F238E27FC236}">
                <a16:creationId xmlns:a16="http://schemas.microsoft.com/office/drawing/2014/main" id="{797BD335-6D70-4E16-B8C9-D06E9D07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32" y="1986524"/>
            <a:ext cx="5824953" cy="35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0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66178" y="0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-84408" y="645353"/>
            <a:ext cx="3627752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ĐẶT VẤN ĐỀ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49566" y="1758466"/>
            <a:ext cx="3194394" cy="4783604"/>
            <a:chOff x="8553909" y="1569795"/>
            <a:chExt cx="3194394" cy="5153030"/>
          </a:xfrm>
        </p:grpSpPr>
        <p:pic>
          <p:nvPicPr>
            <p:cNvPr id="1030" name="Picture 6" descr="Kinect Xbox 360 | Shopee Việt Nam">
              <a:extLst>
                <a:ext uri="{FF2B5EF4-FFF2-40B4-BE49-F238E27FC236}">
                  <a16:creationId xmlns:a16="http://schemas.microsoft.com/office/drawing/2014/main" id="{49F43E06-E11A-464E-A345-B3B66EDCD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909" y="2764546"/>
              <a:ext cx="3194394" cy="3958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kinect video cheap online">
              <a:extLst>
                <a:ext uri="{FF2B5EF4-FFF2-40B4-BE49-F238E27FC236}">
                  <a16:creationId xmlns:a16="http://schemas.microsoft.com/office/drawing/2014/main" id="{054F903B-6555-4D6C-AEC1-C4F62AA57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909" y="1569795"/>
              <a:ext cx="3194394" cy="2260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The image processing from Microsoft Kinect identify the skeleton... |  Download Scientific Diagram">
            <a:extLst>
              <a:ext uri="{FF2B5EF4-FFF2-40B4-BE49-F238E27FC236}">
                <a16:creationId xmlns:a16="http://schemas.microsoft.com/office/drawing/2014/main" id="{DF92FB7E-C6C1-427D-8044-83380F79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" y="1620115"/>
            <a:ext cx="7453017" cy="477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3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18230" y="-48528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-418421" y="683498"/>
            <a:ext cx="3627752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) Extracted human skeleton 3D joints using the Kinect software... |  Download Scientific Diagram">
            <a:extLst>
              <a:ext uri="{FF2B5EF4-FFF2-40B4-BE49-F238E27FC236}">
                <a16:creationId xmlns:a16="http://schemas.microsoft.com/office/drawing/2014/main" id="{31AC8E0E-9257-45EF-B8A0-8A9822F3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" y="1544756"/>
            <a:ext cx="7438682" cy="469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s it possible to get the 3D view from Kinect v2 in Windows 10 - Stack  Overflow">
            <a:extLst>
              <a:ext uri="{FF2B5EF4-FFF2-40B4-BE49-F238E27FC236}">
                <a16:creationId xmlns:a16="http://schemas.microsoft.com/office/drawing/2014/main" id="{6E6F103F-022C-442C-861F-B343B478F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4" t="14094" r="1556" b="3209"/>
          <a:stretch/>
        </p:blipFill>
        <p:spPr bwMode="auto">
          <a:xfrm>
            <a:off x="7396583" y="1544679"/>
            <a:ext cx="4855441" cy="41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4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74" name="Picture 2" descr="A gesture-driven computer interface using Kinect | Semantic Scholar">
            <a:extLst>
              <a:ext uri="{FF2B5EF4-FFF2-40B4-BE49-F238E27FC236}">
                <a16:creationId xmlns:a16="http://schemas.microsoft.com/office/drawing/2014/main" id="{D6877D5F-353A-48FE-AA2F-849AC81AF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4608"/>
            <a:ext cx="6921356" cy="62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18230" y="10130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0" y="734478"/>
            <a:ext cx="4071609" cy="68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989405" y="2215694"/>
            <a:ext cx="5116010" cy="385084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“A gesture-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drivencomputer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using Kinect”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Lai, K., Konrad, J.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Ishwar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relative distance so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ột sống được sử dụng làm feature với bộ phân loại KNN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7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8980" y="-568422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807692" y="163604"/>
            <a:ext cx="4071609" cy="68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262AB-5132-41D1-9E65-BF9B1263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" y="893627"/>
            <a:ext cx="12035952" cy="350272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83814" y="4745523"/>
            <a:ext cx="10787605" cy="21453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 “Cascading neuralnetworks for upper-body gesture recognition.”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nhóm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Mangera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Nicolls.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ác tầng ANN được sử dụng để trước tiên phân loại phía cử chỉ (trái / phải) và sau đó nhận ra loại cử chỉ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89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71563" y="-28338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499190" y="603324"/>
            <a:ext cx="4415162" cy="68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CỬ CHỈ TAY</a:t>
            </a:r>
          </a:p>
        </p:txBody>
      </p:sp>
      <p:pic>
        <p:nvPicPr>
          <p:cNvPr id="103" name="Picture 2" descr="The image processing from Microsoft Kinect identify the skeleton... |  Download Scientific Diagram">
            <a:extLst>
              <a:ext uri="{FF2B5EF4-FFF2-40B4-BE49-F238E27FC236}">
                <a16:creationId xmlns:a16="http://schemas.microsoft.com/office/drawing/2014/main" id="{E6201EAE-C7A9-44B2-B30D-680E3DAD5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06" y="1489751"/>
            <a:ext cx="8209230" cy="526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1EAB4D-1079-41EC-929F-B8D2D35B5BF1}"/>
              </a:ext>
            </a:extLst>
          </p:cNvPr>
          <p:cNvSpPr/>
          <p:nvPr/>
        </p:nvSpPr>
        <p:spPr>
          <a:xfrm>
            <a:off x="4345186" y="2407551"/>
            <a:ext cx="1128514" cy="228371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24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777F5-3F15-4CCF-AD73-00D8DB30D23F}"/>
              </a:ext>
            </a:extLst>
          </p:cNvPr>
          <p:cNvSpPr/>
          <p:nvPr/>
        </p:nvSpPr>
        <p:spPr>
          <a:xfrm>
            <a:off x="-71563" y="-28338"/>
            <a:ext cx="12191695" cy="141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A05FDE02-8172-4EA9-8109-E134719A317E}"/>
              </a:ext>
            </a:extLst>
          </p:cNvPr>
          <p:cNvSpPr txBox="1">
            <a:spLocks/>
          </p:cNvSpPr>
          <p:nvPr/>
        </p:nvSpPr>
        <p:spPr>
          <a:xfrm>
            <a:off x="1499190" y="553417"/>
            <a:ext cx="4415162" cy="68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CỬ CHỈ TAY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0D64A-DF82-4F72-ABCE-7B6271CF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0" y="1939183"/>
            <a:ext cx="12020746" cy="39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2383</Words>
  <Application>Microsoft Office PowerPoint</Application>
  <PresentationFormat>Widescreen</PresentationFormat>
  <Paragraphs>180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Hào Nguyễn Bá Anh</dc:creator>
  <cp:lastModifiedBy>lanhhh</cp:lastModifiedBy>
  <cp:revision>63</cp:revision>
  <dcterms:created xsi:type="dcterms:W3CDTF">2021-03-12T11:32:59Z</dcterms:created>
  <dcterms:modified xsi:type="dcterms:W3CDTF">2023-10-02T01:22:23Z</dcterms:modified>
</cp:coreProperties>
</file>