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94" r:id="rId10"/>
    <p:sldId id="270" r:id="rId11"/>
    <p:sldId id="295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3" r:id="rId20"/>
    <p:sldId id="304" r:id="rId21"/>
    <p:sldId id="308" r:id="rId22"/>
    <p:sldId id="305" r:id="rId23"/>
    <p:sldId id="306" r:id="rId24"/>
    <p:sldId id="309" r:id="rId25"/>
    <p:sldId id="307" r:id="rId26"/>
    <p:sldId id="310" r:id="rId27"/>
    <p:sldId id="273" r:id="rId28"/>
    <p:sldId id="274" r:id="rId29"/>
  </p:sldIdLst>
  <p:sldSz cx="9144000" cy="5143500" type="screen16x9"/>
  <p:notesSz cx="6858000" cy="9144000"/>
  <p:embeddedFontLst>
    <p:embeddedFont>
      <p:font typeface="Bree Serif" panose="020B0604020202020204" charset="0"/>
      <p:regular r:id="rId31"/>
    </p:embeddedFont>
    <p:embeddedFont>
      <p:font typeface="Didact Gothic" panose="00000500000000000000" pitchFamily="2" charset="0"/>
      <p:regular r:id="rId32"/>
    </p:embeddedFont>
    <p:embeddedFont>
      <p:font typeface="Roboto Black" panose="02000000000000000000" pitchFamily="2" charset="0"/>
      <p:bold r:id="rId33"/>
      <p:boldItalic r:id="rId34"/>
    </p:embeddedFont>
    <p:embeddedFont>
      <p:font typeface="Roboto Light" panose="02000000000000000000" pitchFamily="2" charset="0"/>
      <p:regular r:id="rId35"/>
      <p:bold r:id="rId36"/>
      <p:italic r:id="rId37"/>
      <p:boldItalic r:id="rId38"/>
    </p:embeddedFont>
    <p:embeddedFont>
      <p:font typeface="Roboto Mono Thin" panose="00000009000000000000" pitchFamily="49" charset="0"/>
      <p:regular r:id="rId39"/>
      <p:bold r:id="rId40"/>
      <p:italic r:id="rId41"/>
      <p:boldItalic r:id="rId42"/>
    </p:embeddedFont>
    <p:embeddedFont>
      <p:font typeface="Roboto Thin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029F9-279E-411F-96E8-51C7AAEA0166}" v="3" dt="2023-07-25T07:17:25.103"/>
  </p1510:revLst>
</p1510:revInfo>
</file>

<file path=ppt/tableStyles.xml><?xml version="1.0" encoding="utf-8"?>
<a:tblStyleLst xmlns:a="http://schemas.openxmlformats.org/drawingml/2006/main" def="{181FB95E-ED51-400D-8630-AC0828282F9A}">
  <a:tblStyle styleId="{181FB95E-ED51-400D-8630-AC0828282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74802010744 - Trần Lê Quốc Anh - 71K27CNTT26" userId="8c7ce47b-0abe-4c8c-af4c-3b7696e41516" providerId="ADAL" clId="{1FD029F9-279E-411F-96E8-51C7AAEA0166}"/>
    <pc:docChg chg="custSel addSld modSld sldOrd">
      <pc:chgData name="2174802010744 - Trần Lê Quốc Anh - 71K27CNTT26" userId="8c7ce47b-0abe-4c8c-af4c-3b7696e41516" providerId="ADAL" clId="{1FD029F9-279E-411F-96E8-51C7AAEA0166}" dt="2023-07-25T07:17:42.319" v="40" actId="1076"/>
      <pc:docMkLst>
        <pc:docMk/>
      </pc:docMkLst>
      <pc:sldChg chg="addSp delSp modSp add mod ord delAnim">
        <pc:chgData name="2174802010744 - Trần Lê Quốc Anh - 71K27CNTT26" userId="8c7ce47b-0abe-4c8c-af4c-3b7696e41516" providerId="ADAL" clId="{1FD029F9-279E-411F-96E8-51C7AAEA0166}" dt="2023-07-25T07:16:33.007" v="13" actId="1076"/>
        <pc:sldMkLst>
          <pc:docMk/>
          <pc:sldMk cId="912181838" sldId="308"/>
        </pc:sldMkLst>
        <pc:spChg chg="add del mod">
          <ac:chgData name="2174802010744 - Trần Lê Quốc Anh - 71K27CNTT26" userId="8c7ce47b-0abe-4c8c-af4c-3b7696e41516" providerId="ADAL" clId="{1FD029F9-279E-411F-96E8-51C7AAEA0166}" dt="2023-07-25T07:16:03.932" v="2" actId="478"/>
          <ac:spMkLst>
            <pc:docMk/>
            <pc:sldMk cId="912181838" sldId="308"/>
            <ac:spMk id="3" creationId="{471FDCCA-1591-19B6-2D82-DFD77190E1F1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6:01.234" v="1" actId="478"/>
          <ac:spMkLst>
            <pc:docMk/>
            <pc:sldMk cId="912181838" sldId="308"/>
            <ac:spMk id="297" creationId="{00000000-0000-0000-0000-000000000000}"/>
          </ac:spMkLst>
        </pc:spChg>
        <pc:picChg chg="add mod">
          <ac:chgData name="2174802010744 - Trần Lê Quốc Anh - 71K27CNTT26" userId="8c7ce47b-0abe-4c8c-af4c-3b7696e41516" providerId="ADAL" clId="{1FD029F9-279E-411F-96E8-51C7AAEA0166}" dt="2023-07-25T07:16:33.007" v="13" actId="1076"/>
          <ac:picMkLst>
            <pc:docMk/>
            <pc:sldMk cId="912181838" sldId="308"/>
            <ac:picMk id="4" creationId="{3EE23C32-D946-9E1F-CED5-1B149FC3820E}"/>
          </ac:picMkLst>
        </pc:picChg>
      </pc:sldChg>
      <pc:sldChg chg="addSp delSp modSp add mod ord">
        <pc:chgData name="2174802010744 - Trần Lê Quốc Anh - 71K27CNTT26" userId="8c7ce47b-0abe-4c8c-af4c-3b7696e41516" providerId="ADAL" clId="{1FD029F9-279E-411F-96E8-51C7AAEA0166}" dt="2023-07-25T07:16:58.824" v="23" actId="1076"/>
        <pc:sldMkLst>
          <pc:docMk/>
          <pc:sldMk cId="644898804" sldId="309"/>
        </pc:sldMkLst>
        <pc:picChg chg="add mod">
          <ac:chgData name="2174802010744 - Trần Lê Quốc Anh - 71K27CNTT26" userId="8c7ce47b-0abe-4c8c-af4c-3b7696e41516" providerId="ADAL" clId="{1FD029F9-279E-411F-96E8-51C7AAEA0166}" dt="2023-07-25T07:16:58.824" v="23" actId="1076"/>
          <ac:picMkLst>
            <pc:docMk/>
            <pc:sldMk cId="644898804" sldId="309"/>
            <ac:picMk id="2" creationId="{D8DB9EBD-EF5C-2B6D-4041-50BE4400A993}"/>
          </ac:picMkLst>
        </pc:picChg>
        <pc:picChg chg="del">
          <ac:chgData name="2174802010744 - Trần Lê Quốc Anh - 71K27CNTT26" userId="8c7ce47b-0abe-4c8c-af4c-3b7696e41516" providerId="ADAL" clId="{1FD029F9-279E-411F-96E8-51C7AAEA0166}" dt="2023-07-25T07:16:49.792" v="17" actId="478"/>
          <ac:picMkLst>
            <pc:docMk/>
            <pc:sldMk cId="644898804" sldId="309"/>
            <ac:picMk id="4" creationId="{3EE23C32-D946-9E1F-CED5-1B149FC3820E}"/>
          </ac:picMkLst>
        </pc:picChg>
      </pc:sldChg>
      <pc:sldChg chg="addSp delSp modSp add mod delAnim">
        <pc:chgData name="2174802010744 - Trần Lê Quốc Anh - 71K27CNTT26" userId="8c7ce47b-0abe-4c8c-af4c-3b7696e41516" providerId="ADAL" clId="{1FD029F9-279E-411F-96E8-51C7AAEA0166}" dt="2023-07-25T07:17:42.319" v="40" actId="1076"/>
        <pc:sldMkLst>
          <pc:docMk/>
          <pc:sldMk cId="4144964332" sldId="310"/>
        </pc:sldMkLst>
        <pc:spChg chg="add del mod">
          <ac:chgData name="2174802010744 - Trần Lê Quốc Anh - 71K27CNTT26" userId="8c7ce47b-0abe-4c8c-af4c-3b7696e41516" providerId="ADAL" clId="{1FD029F9-279E-411F-96E8-51C7AAEA0166}" dt="2023-07-25T07:17:20.942" v="28" actId="478"/>
          <ac:spMkLst>
            <pc:docMk/>
            <pc:sldMk cId="4144964332" sldId="310"/>
            <ac:spMk id="3" creationId="{4FD877CB-D6F3-1B19-0811-C9E3CA2F4E85}"/>
          </ac:spMkLst>
        </pc:spChg>
        <pc:spChg chg="add del mod">
          <ac:chgData name="2174802010744 - Trần Lê Quốc Anh - 71K27CNTT26" userId="8c7ce47b-0abe-4c8c-af4c-3b7696e41516" providerId="ADAL" clId="{1FD029F9-279E-411F-96E8-51C7AAEA0166}" dt="2023-07-25T07:17:27.139" v="30" actId="478"/>
          <ac:spMkLst>
            <pc:docMk/>
            <pc:sldMk cId="4144964332" sldId="310"/>
            <ac:spMk id="5" creationId="{8B75CAD9-7429-D02B-6C8D-4B94C7BC0395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20.942" v="28" actId="478"/>
          <ac:spMkLst>
            <pc:docMk/>
            <pc:sldMk cId="4144964332" sldId="310"/>
            <ac:spMk id="296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6.779" v="25" actId="478"/>
          <ac:spMkLst>
            <pc:docMk/>
            <pc:sldMk cId="4144964332" sldId="310"/>
            <ac:spMk id="297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299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7.509" v="26" actId="478"/>
          <ac:spMkLst>
            <pc:docMk/>
            <pc:sldMk cId="4144964332" sldId="310"/>
            <ac:spMk id="300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1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2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3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4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5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6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7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8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09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0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1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2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3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4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5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6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7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8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19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0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1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2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3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4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5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6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7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8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29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0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1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2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3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4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5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6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7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8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39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40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41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42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43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44" creationId="{00000000-0000-0000-0000-000000000000}"/>
          </ac:spMkLst>
        </pc:spChg>
        <pc:spChg chg="del">
          <ac:chgData name="2174802010744 - Trần Lê Quốc Anh - 71K27CNTT26" userId="8c7ce47b-0abe-4c8c-af4c-3b7696e41516" providerId="ADAL" clId="{1FD029F9-279E-411F-96E8-51C7AAEA0166}" dt="2023-07-25T07:17:19.489" v="27" actId="478"/>
          <ac:spMkLst>
            <pc:docMk/>
            <pc:sldMk cId="4144964332" sldId="310"/>
            <ac:spMk id="345" creationId="{00000000-0000-0000-0000-000000000000}"/>
          </ac:spMkLst>
        </pc:spChg>
        <pc:grpChg chg="del">
          <ac:chgData name="2174802010744 - Trần Lê Quốc Anh - 71K27CNTT26" userId="8c7ce47b-0abe-4c8c-af4c-3b7696e41516" providerId="ADAL" clId="{1FD029F9-279E-411F-96E8-51C7AAEA0166}" dt="2023-07-25T07:17:19.489" v="27" actId="478"/>
          <ac:grpSpMkLst>
            <pc:docMk/>
            <pc:sldMk cId="4144964332" sldId="310"/>
            <ac:grpSpMk id="346" creationId="{00000000-0000-0000-0000-000000000000}"/>
          </ac:grpSpMkLst>
        </pc:grpChg>
        <pc:grpChg chg="del">
          <ac:chgData name="2174802010744 - Trần Lê Quốc Anh - 71K27CNTT26" userId="8c7ce47b-0abe-4c8c-af4c-3b7696e41516" providerId="ADAL" clId="{1FD029F9-279E-411F-96E8-51C7AAEA0166}" dt="2023-07-25T07:17:19.489" v="27" actId="478"/>
          <ac:grpSpMkLst>
            <pc:docMk/>
            <pc:sldMk cId="4144964332" sldId="310"/>
            <ac:grpSpMk id="349" creationId="{00000000-0000-0000-0000-000000000000}"/>
          </ac:grpSpMkLst>
        </pc:grpChg>
        <pc:grpChg chg="del">
          <ac:chgData name="2174802010744 - Trần Lê Quốc Anh - 71K27CNTT26" userId="8c7ce47b-0abe-4c8c-af4c-3b7696e41516" providerId="ADAL" clId="{1FD029F9-279E-411F-96E8-51C7AAEA0166}" dt="2023-07-25T07:17:19.489" v="27" actId="478"/>
          <ac:grpSpMkLst>
            <pc:docMk/>
            <pc:sldMk cId="4144964332" sldId="310"/>
            <ac:grpSpMk id="354" creationId="{00000000-0000-0000-0000-000000000000}"/>
          </ac:grpSpMkLst>
        </pc:grpChg>
        <pc:grpChg chg="del">
          <ac:chgData name="2174802010744 - Trần Lê Quốc Anh - 71K27CNTT26" userId="8c7ce47b-0abe-4c8c-af4c-3b7696e41516" providerId="ADAL" clId="{1FD029F9-279E-411F-96E8-51C7AAEA0166}" dt="2023-07-25T07:17:19.489" v="27" actId="478"/>
          <ac:grpSpMkLst>
            <pc:docMk/>
            <pc:sldMk cId="4144964332" sldId="310"/>
            <ac:grpSpMk id="359" creationId="{00000000-0000-0000-0000-000000000000}"/>
          </ac:grpSpMkLst>
        </pc:grpChg>
        <pc:grpChg chg="del">
          <ac:chgData name="2174802010744 - Trần Lê Quốc Anh - 71K27CNTT26" userId="8c7ce47b-0abe-4c8c-af4c-3b7696e41516" providerId="ADAL" clId="{1FD029F9-279E-411F-96E8-51C7AAEA0166}" dt="2023-07-25T07:17:19.489" v="27" actId="478"/>
          <ac:grpSpMkLst>
            <pc:docMk/>
            <pc:sldMk cId="4144964332" sldId="310"/>
            <ac:grpSpMk id="365" creationId="{00000000-0000-0000-0000-000000000000}"/>
          </ac:grpSpMkLst>
        </pc:grpChg>
        <pc:picChg chg="add mod">
          <ac:chgData name="2174802010744 - Trần Lê Quốc Anh - 71K27CNTT26" userId="8c7ce47b-0abe-4c8c-af4c-3b7696e41516" providerId="ADAL" clId="{1FD029F9-279E-411F-96E8-51C7AAEA0166}" dt="2023-07-25T07:17:42.319" v="40" actId="1076"/>
          <ac:picMkLst>
            <pc:docMk/>
            <pc:sldMk cId="4144964332" sldId="310"/>
            <ac:picMk id="6" creationId="{EC5CE012-7FF2-3093-EB3A-E76101073559}"/>
          </ac:picMkLst>
        </pc:picChg>
        <pc:cxnChg chg="del">
          <ac:chgData name="2174802010744 - Trần Lê Quốc Anh - 71K27CNTT26" userId="8c7ce47b-0abe-4c8c-af4c-3b7696e41516" providerId="ADAL" clId="{1FD029F9-279E-411F-96E8-51C7AAEA0166}" dt="2023-07-25T07:17:20.942" v="28" actId="478"/>
          <ac:cxnSpMkLst>
            <pc:docMk/>
            <pc:sldMk cId="4144964332" sldId="310"/>
            <ac:cxnSpMk id="29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9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4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7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08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42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58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122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73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38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81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769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72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33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94763" y="183359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 VỀ HỌC SÂU</a:t>
            </a:r>
            <a:endParaRPr lang="en-US" sz="25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094763" y="258020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 : DỰ ĐOÁN ĐÁNH GIÁ NHÀ HÀNG SỬ DỤNG KIẾN TRÚC</a:t>
            </a:r>
            <a:r>
              <a:rPr lang="en-US" sz="1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MLP VÀ REGRESSION</a:t>
            </a:r>
            <a:endParaRPr lang="en-US" sz="15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82311" y="1689433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endParaRPr sz="4000"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622698" y="1485198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cổ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phiếu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robot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lái</a:t>
            </a:r>
            <a:endParaRPr sz="11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95;p36">
            <a:extLst>
              <a:ext uri="{FF2B5EF4-FFF2-40B4-BE49-F238E27FC236}">
                <a16:creationId xmlns:a16="http://schemas.microsoft.com/office/drawing/2014/main" id="{09C2653D-DF6C-1F4F-7C50-112BD673B149}"/>
              </a:ext>
            </a:extLst>
          </p:cNvPr>
          <p:cNvCxnSpPr>
            <a:cxnSpLocks/>
          </p:cNvCxnSpPr>
          <p:nvPr/>
        </p:nvCxnSpPr>
        <p:spPr>
          <a:xfrm flipH="1">
            <a:off x="1390387" y="1589794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991;p36">
            <a:extLst>
              <a:ext uri="{FF2B5EF4-FFF2-40B4-BE49-F238E27FC236}">
                <a16:creationId xmlns:a16="http://schemas.microsoft.com/office/drawing/2014/main" id="{6B228D22-7B90-5FCC-3FD0-D6D8F84D0F62}"/>
              </a:ext>
            </a:extLst>
          </p:cNvPr>
          <p:cNvSpPr txBox="1">
            <a:spLocks/>
          </p:cNvSpPr>
          <p:nvPr/>
        </p:nvSpPr>
        <p:spPr>
          <a:xfrm>
            <a:off x="375010" y="1217794"/>
            <a:ext cx="1454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IN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giọng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IN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, video</a:t>
            </a:r>
            <a:endParaRPr 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502440" y="151739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3: </a:t>
            </a:r>
            <a:r>
              <a:rPr lang="vi-V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 TOÁN REGRESSION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021319" y="2185113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-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	-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(machine learning)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sz="1300" i="1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378033" y="2137283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07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888701" y="19609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889441" y="141576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888701" y="88801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54196" y="65078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IN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962090" y="105079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Linear Regression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962090" y="215879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Ridge Regression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962090" y="15982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Polynomial Regression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721283"/>
            <a:ext cx="5039139" cy="10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00;p28">
            <a:extLst>
              <a:ext uri="{FF2B5EF4-FFF2-40B4-BE49-F238E27FC236}">
                <a16:creationId xmlns:a16="http://schemas.microsoft.com/office/drawing/2014/main" id="{7C438607-BF73-38FC-4407-E7200B2F44EC}"/>
              </a:ext>
            </a:extLst>
          </p:cNvPr>
          <p:cNvSpPr/>
          <p:nvPr/>
        </p:nvSpPr>
        <p:spPr>
          <a:xfrm>
            <a:off x="889208" y="252946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Lasso Regression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00;p28">
            <a:extLst>
              <a:ext uri="{FF2B5EF4-FFF2-40B4-BE49-F238E27FC236}">
                <a16:creationId xmlns:a16="http://schemas.microsoft.com/office/drawing/2014/main" id="{BCD3BD10-5E7E-F19A-390E-A14D9AE706B2}"/>
              </a:ext>
            </a:extLst>
          </p:cNvPr>
          <p:cNvSpPr/>
          <p:nvPr/>
        </p:nvSpPr>
        <p:spPr>
          <a:xfrm>
            <a:off x="880230" y="310646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5.Decision Tree Regression</a:t>
            </a:r>
            <a:endParaRPr sz="1300" dirty="0">
              <a:solidFill>
                <a:srgbClr val="48FFD5"/>
              </a:solidFill>
            </a:endParaRPr>
          </a:p>
        </p:txBody>
      </p:sp>
      <p:sp>
        <p:nvSpPr>
          <p:cNvPr id="9" name="Google Shape;400;p28">
            <a:extLst>
              <a:ext uri="{FF2B5EF4-FFF2-40B4-BE49-F238E27FC236}">
                <a16:creationId xmlns:a16="http://schemas.microsoft.com/office/drawing/2014/main" id="{4C200002-C7FD-FDB7-D8A5-D47EEC9CBE6A}"/>
              </a:ext>
            </a:extLst>
          </p:cNvPr>
          <p:cNvSpPr/>
          <p:nvPr/>
        </p:nvSpPr>
        <p:spPr>
          <a:xfrm>
            <a:off x="870158" y="3663951"/>
            <a:ext cx="2310068" cy="3809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lnSpc>
                <a:spcPct val="120000"/>
              </a:lnSpc>
              <a:buFont typeface="Times New Roman" panose="02020603050405020304" pitchFamily="18" charset="0"/>
              <a:buChar char="-"/>
            </a:pPr>
            <a:endParaRPr lang="en-US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400;p28">
            <a:extLst>
              <a:ext uri="{FF2B5EF4-FFF2-40B4-BE49-F238E27FC236}">
                <a16:creationId xmlns:a16="http://schemas.microsoft.com/office/drawing/2014/main" id="{2960F5AF-5B57-EE0B-C49A-3FC1D1DBE594}"/>
              </a:ext>
            </a:extLst>
          </p:cNvPr>
          <p:cNvSpPr/>
          <p:nvPr/>
        </p:nvSpPr>
        <p:spPr>
          <a:xfrm>
            <a:off x="880230" y="42520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8FFD5"/>
              </a:solidFill>
            </a:endParaRPr>
          </a:p>
        </p:txBody>
      </p:sp>
      <p:sp>
        <p:nvSpPr>
          <p:cNvPr id="12" name="Google Shape;404;p28">
            <a:extLst>
              <a:ext uri="{FF2B5EF4-FFF2-40B4-BE49-F238E27FC236}">
                <a16:creationId xmlns:a16="http://schemas.microsoft.com/office/drawing/2014/main" id="{4DCEA941-90F5-4014-6FBA-9BC3112AE79C}"/>
              </a:ext>
            </a:extLst>
          </p:cNvPr>
          <p:cNvSpPr txBox="1">
            <a:spLocks/>
          </p:cNvSpPr>
          <p:nvPr/>
        </p:nvSpPr>
        <p:spPr>
          <a:xfrm>
            <a:off x="574305" y="3716011"/>
            <a:ext cx="2529110" cy="35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342900" lvl="0" indent="-342900" algn="l">
              <a:lnSpc>
                <a:spcPct val="120000"/>
              </a:lnSpc>
              <a:buFont typeface="Times New Roman" panose="02020603050405020304" pitchFamily="18" charset="0"/>
              <a:buChar char="-"/>
            </a:pP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Random Forest Regression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404;p28">
            <a:extLst>
              <a:ext uri="{FF2B5EF4-FFF2-40B4-BE49-F238E27FC236}">
                <a16:creationId xmlns:a16="http://schemas.microsoft.com/office/drawing/2014/main" id="{B20DA913-D6F2-D638-9128-AE6466A6E5BF}"/>
              </a:ext>
            </a:extLst>
          </p:cNvPr>
          <p:cNvSpPr txBox="1">
            <a:spLocks/>
          </p:cNvSpPr>
          <p:nvPr/>
        </p:nvSpPr>
        <p:spPr>
          <a:xfrm>
            <a:off x="865616" y="4412858"/>
            <a:ext cx="2314610" cy="23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Support Vector Regression </a:t>
            </a:r>
            <a:endParaRPr lang="en-IN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927127" y="882594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961920" y="1441675"/>
            <a:ext cx="294074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948275" y="1980465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149669" y="145529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528049" y="812680"/>
            <a:ext cx="45164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6118846" y="906145"/>
            <a:ext cx="2597472" cy="347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B1:Chuẩn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sz="1300" b="1" dirty="0">
              <a:solidFill>
                <a:schemeClr val="tx1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6118846" y="2091506"/>
            <a:ext cx="2735899" cy="372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B3: Chia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endParaRPr sz="1300" b="1" dirty="0">
              <a:solidFill>
                <a:schemeClr val="tx1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118846" y="1316026"/>
            <a:ext cx="2829142" cy="500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B2: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</a:t>
            </a:r>
            <a:endParaRPr sz="1300" b="1" dirty="0">
              <a:solidFill>
                <a:schemeClr val="tx1"/>
              </a:solidFill>
            </a:endParaRPr>
          </a:p>
        </p:txBody>
      </p:sp>
      <p:sp>
        <p:nvSpPr>
          <p:cNvPr id="6" name="Google Shape;446;p29">
            <a:extLst>
              <a:ext uri="{FF2B5EF4-FFF2-40B4-BE49-F238E27FC236}">
                <a16:creationId xmlns:a16="http://schemas.microsoft.com/office/drawing/2014/main" id="{B8E7C470-784B-35D6-5E13-0F20C50E7210}"/>
              </a:ext>
            </a:extLst>
          </p:cNvPr>
          <p:cNvSpPr/>
          <p:nvPr/>
        </p:nvSpPr>
        <p:spPr>
          <a:xfrm rot="10800000">
            <a:off x="5948275" y="2533749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6;p29">
            <a:extLst>
              <a:ext uri="{FF2B5EF4-FFF2-40B4-BE49-F238E27FC236}">
                <a16:creationId xmlns:a16="http://schemas.microsoft.com/office/drawing/2014/main" id="{BCDC3C50-A189-9716-FAC9-AA03F62240D2}"/>
              </a:ext>
            </a:extLst>
          </p:cNvPr>
          <p:cNvSpPr/>
          <p:nvPr/>
        </p:nvSpPr>
        <p:spPr>
          <a:xfrm rot="10800000">
            <a:off x="5948275" y="3104836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6;p29">
            <a:extLst>
              <a:ext uri="{FF2B5EF4-FFF2-40B4-BE49-F238E27FC236}">
                <a16:creationId xmlns:a16="http://schemas.microsoft.com/office/drawing/2014/main" id="{8DB69F03-9F9E-BBCB-0938-8F00A14BA6E0}"/>
              </a:ext>
            </a:extLst>
          </p:cNvPr>
          <p:cNvSpPr txBox="1">
            <a:spLocks/>
          </p:cNvSpPr>
          <p:nvPr/>
        </p:nvSpPr>
        <p:spPr>
          <a:xfrm>
            <a:off x="6118846" y="2659869"/>
            <a:ext cx="2661293" cy="25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B4: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IN" sz="1300" b="1" dirty="0">
              <a:solidFill>
                <a:schemeClr val="tx1"/>
              </a:solidFill>
            </a:endParaRPr>
          </a:p>
        </p:txBody>
      </p:sp>
      <p:sp>
        <p:nvSpPr>
          <p:cNvPr id="11" name="Google Shape;556;p29">
            <a:extLst>
              <a:ext uri="{FF2B5EF4-FFF2-40B4-BE49-F238E27FC236}">
                <a16:creationId xmlns:a16="http://schemas.microsoft.com/office/drawing/2014/main" id="{9A84A096-F892-592E-7F4A-79A9855B8558}"/>
              </a:ext>
            </a:extLst>
          </p:cNvPr>
          <p:cNvSpPr txBox="1">
            <a:spLocks/>
          </p:cNvSpPr>
          <p:nvPr/>
        </p:nvSpPr>
        <p:spPr>
          <a:xfrm>
            <a:off x="6137496" y="3193823"/>
            <a:ext cx="2698597" cy="27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B5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IN" sz="1300" b="1" dirty="0">
              <a:solidFill>
                <a:schemeClr val="tx1"/>
              </a:solidFill>
            </a:endParaRPr>
          </a:p>
        </p:txBody>
      </p:sp>
      <p:sp>
        <p:nvSpPr>
          <p:cNvPr id="2" name="Google Shape;446;p29">
            <a:extLst>
              <a:ext uri="{FF2B5EF4-FFF2-40B4-BE49-F238E27FC236}">
                <a16:creationId xmlns:a16="http://schemas.microsoft.com/office/drawing/2014/main" id="{A77A6F75-BFD5-D159-EC93-18640680203B}"/>
              </a:ext>
            </a:extLst>
          </p:cNvPr>
          <p:cNvSpPr/>
          <p:nvPr/>
        </p:nvSpPr>
        <p:spPr>
          <a:xfrm rot="10800000">
            <a:off x="5955097" y="3652733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Google Shape;446;p29">
            <a:extLst>
              <a:ext uri="{FF2B5EF4-FFF2-40B4-BE49-F238E27FC236}">
                <a16:creationId xmlns:a16="http://schemas.microsoft.com/office/drawing/2014/main" id="{3A7C67DE-4407-FE2E-E56E-7DDE580CB4CD}"/>
              </a:ext>
            </a:extLst>
          </p:cNvPr>
          <p:cNvSpPr/>
          <p:nvPr/>
        </p:nvSpPr>
        <p:spPr>
          <a:xfrm rot="10800000">
            <a:off x="5972296" y="4187253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6;p29">
            <a:extLst>
              <a:ext uri="{FF2B5EF4-FFF2-40B4-BE49-F238E27FC236}">
                <a16:creationId xmlns:a16="http://schemas.microsoft.com/office/drawing/2014/main" id="{F838019D-E35F-760E-A217-28DF6DEBE7C3}"/>
              </a:ext>
            </a:extLst>
          </p:cNvPr>
          <p:cNvSpPr txBox="1">
            <a:spLocks/>
          </p:cNvSpPr>
          <p:nvPr/>
        </p:nvSpPr>
        <p:spPr>
          <a:xfrm>
            <a:off x="6137496" y="3744929"/>
            <a:ext cx="2698597" cy="27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B6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IN" sz="1300" b="1" dirty="0">
              <a:solidFill>
                <a:schemeClr val="tx1"/>
              </a:solidFill>
            </a:endParaRPr>
          </a:p>
        </p:txBody>
      </p:sp>
      <p:sp>
        <p:nvSpPr>
          <p:cNvPr id="5" name="Google Shape;556;p29">
            <a:extLst>
              <a:ext uri="{FF2B5EF4-FFF2-40B4-BE49-F238E27FC236}">
                <a16:creationId xmlns:a16="http://schemas.microsoft.com/office/drawing/2014/main" id="{601EACBA-BFAC-03FB-644A-87DB2DCE1C36}"/>
              </a:ext>
            </a:extLst>
          </p:cNvPr>
          <p:cNvSpPr txBox="1">
            <a:spLocks/>
          </p:cNvSpPr>
          <p:nvPr/>
        </p:nvSpPr>
        <p:spPr>
          <a:xfrm>
            <a:off x="6156148" y="4302535"/>
            <a:ext cx="2698597" cy="27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B7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IN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64966" y="2092346"/>
            <a:ext cx="4614067" cy="2057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Nhược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0368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endParaRPr sz="4000"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41260" y="37582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endParaRPr sz="15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52450" y="375304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ổn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endParaRPr sz="15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8457" y="375304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endParaRPr sz="15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40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Nhược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endParaRPr sz="4000"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54005" y="38014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endParaRPr sz="15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537160" y="400899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endParaRPr sz="15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75395" y="37901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overfitting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nhiễu</a:t>
            </a:r>
            <a:endParaRPr sz="15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0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endParaRPr sz="4000"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622698" y="1485198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cổ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phiếu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487561" y="3613934"/>
            <a:ext cx="1329484" cy="885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khỏe</a:t>
            </a:r>
            <a:endParaRPr sz="15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  <a:endCxn id="993" idx="2"/>
          </p:cNvCxnSpPr>
          <p:nvPr/>
        </p:nvCxnSpPr>
        <p:spPr>
          <a:xfrm>
            <a:off x="5478961" y="3941835"/>
            <a:ext cx="1673342" cy="557115"/>
          </a:xfrm>
          <a:prstGeom prst="bentConnector4">
            <a:avLst>
              <a:gd name="adj1" fmla="val 30137"/>
              <a:gd name="adj2" fmla="val 1410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95;p36">
            <a:extLst>
              <a:ext uri="{FF2B5EF4-FFF2-40B4-BE49-F238E27FC236}">
                <a16:creationId xmlns:a16="http://schemas.microsoft.com/office/drawing/2014/main" id="{09C2653D-DF6C-1F4F-7C50-112BD673B149}"/>
              </a:ext>
            </a:extLst>
          </p:cNvPr>
          <p:cNvCxnSpPr>
            <a:cxnSpLocks/>
          </p:cNvCxnSpPr>
          <p:nvPr/>
        </p:nvCxnSpPr>
        <p:spPr>
          <a:xfrm flipH="1">
            <a:off x="1390387" y="1589794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991;p36">
            <a:extLst>
              <a:ext uri="{FF2B5EF4-FFF2-40B4-BE49-F238E27FC236}">
                <a16:creationId xmlns:a16="http://schemas.microsoft.com/office/drawing/2014/main" id="{6B228D22-7B90-5FCC-3FD0-D6D8F84D0F62}"/>
              </a:ext>
            </a:extLst>
          </p:cNvPr>
          <p:cNvSpPr txBox="1">
            <a:spLocks/>
          </p:cNvSpPr>
          <p:nvPr/>
        </p:nvSpPr>
        <p:spPr>
          <a:xfrm>
            <a:off x="359438" y="1114934"/>
            <a:ext cx="1835585" cy="69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1430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662682" y="1867437"/>
            <a:ext cx="5134566" cy="1257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4: </a:t>
            </a:r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 QUYẾT YÊU CẦU BÀI TOÁN</a:t>
            </a:r>
            <a:endParaRPr lang="en-US" sz="3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5" name="Google Shape;265;p24"/>
          <p:cNvGrpSpPr/>
          <p:nvPr/>
        </p:nvGrpSpPr>
        <p:grpSpPr>
          <a:xfrm>
            <a:off x="623234" y="1802833"/>
            <a:ext cx="1946031" cy="1257480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94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44527" y="1670707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pd.read_json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()`.</a:t>
            </a:r>
            <a:endParaRPr lang="en-US" sz="13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()`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business_id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()`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df.fillna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()`.</a:t>
            </a:r>
            <a:endParaRPr lang="en-US" sz="13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Chia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3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3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()`.</a:t>
            </a:r>
            <a:endParaRPr lang="en-US" sz="13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9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DỰ ĐOÁN ĐÁNH GIÁ NHÀ HÀNG SỬ DỤNG KIẾN TRÚC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MLP VÀ REGRESSION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86280" y="272159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53175" y="22289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 TẢ BÀI TOÁN</a:t>
            </a:r>
            <a:endParaRPr sz="13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366107" y="2935958"/>
            <a:ext cx="2559326" cy="402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MULTILAYER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PERCEPTRON</a:t>
            </a:r>
            <a:endParaRPr sz="13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56565" y="3918361"/>
            <a:ext cx="2471010" cy="287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3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 TOÁN REGRESSION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66061" y="1964823"/>
            <a:ext cx="2868574" cy="457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 QUYẾT YÊU CẦU BÀI TOÁN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506985" y="30434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95532" y="2885239"/>
            <a:ext cx="432964" cy="432072"/>
            <a:chOff x="5812000" y="2553488"/>
            <a:chExt cx="769850" cy="768265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9914" y="2834877"/>
              <a:ext cx="279751" cy="486876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Model Architecture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44527" y="1670707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MLP bao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neuron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hidden_units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`activation`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create_mlp_model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()`.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neuron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kích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'linear'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Yelp.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8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E23C32-D946-9E1F-CED5-1B149FC3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2" y="336686"/>
            <a:ext cx="8688076" cy="44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8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Model Training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44527" y="1670707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`fit()`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epochs (`epochs`)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kích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thước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lô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(`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batch_size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`)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soát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1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Model Evaluation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44527" y="1670707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`evaluate()`.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40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8DB9EBD-EF5C-2B6D-4041-50BE4400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6" y="610943"/>
            <a:ext cx="8698747" cy="38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37836" y="65589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Model Prediction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44527" y="1670707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NumPy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`predict()`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5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Yelp</a:t>
            </a:r>
            <a:endParaRPr lang="en-US" sz="15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437836" y="1390084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74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5CE012-7FF2-3093-EB3A-E7610107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7840"/>
            <a:ext cx="9187822" cy="8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59870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Group 1</a:t>
            </a:r>
            <a:endParaRPr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B95D81-EEB6-9E14-539E-53539BE7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54038"/>
              </p:ext>
            </p:extLst>
          </p:nvPr>
        </p:nvGraphicFramePr>
        <p:xfrm>
          <a:off x="1381539" y="1738851"/>
          <a:ext cx="6089373" cy="1676400"/>
        </p:xfrm>
        <a:graphic>
          <a:graphicData uri="http://schemas.openxmlformats.org/drawingml/2006/table">
            <a:tbl>
              <a:tblPr firstRow="1" bandRow="1">
                <a:tableStyleId>{181FB95E-ED51-400D-8630-AC0828282F9A}</a:tableStyleId>
              </a:tblPr>
              <a:tblGrid>
                <a:gridCol w="1267239">
                  <a:extLst>
                    <a:ext uri="{9D8B030D-6E8A-4147-A177-3AD203B41FA5}">
                      <a16:colId xmlns:a16="http://schemas.microsoft.com/office/drawing/2014/main" val="170773356"/>
                    </a:ext>
                  </a:extLst>
                </a:gridCol>
                <a:gridCol w="2102126">
                  <a:extLst>
                    <a:ext uri="{9D8B030D-6E8A-4147-A177-3AD203B41FA5}">
                      <a16:colId xmlns:a16="http://schemas.microsoft.com/office/drawing/2014/main" val="3557706387"/>
                    </a:ext>
                  </a:extLst>
                </a:gridCol>
                <a:gridCol w="2720008">
                  <a:extLst>
                    <a:ext uri="{9D8B030D-6E8A-4147-A177-3AD203B41FA5}">
                      <a16:colId xmlns:a16="http://schemas.microsoft.com/office/drawing/2014/main" val="4027517831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Họ</a:t>
                      </a:r>
                      <a:r>
                        <a:rPr lang="en-IN" sz="20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IN" sz="20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IN" sz="20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IN" sz="20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03775"/>
                  </a:ext>
                </a:extLst>
              </a:tr>
              <a:tr h="2945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Lê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Quốc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22857"/>
                  </a:ext>
                </a:extLst>
              </a:tr>
              <a:tr h="2945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 Dũng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61341"/>
                  </a:ext>
                </a:extLst>
              </a:tr>
              <a:tr h="2945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55354"/>
                  </a:ext>
                </a:extLst>
              </a:tr>
              <a:tr h="2945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 Xuân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Lộc</a:t>
                      </a:r>
                      <a:endParaRPr 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654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4" y="1429225"/>
            <a:ext cx="4603705" cy="1841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Cảm ơn thầy và các bạn đã lắng nghe!!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682561" y="73659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1: MÔ TẢ BÀI TOÁN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2305878" y="1195515"/>
            <a:ext cx="48900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050617" y="267237"/>
            <a:ext cx="1290049" cy="970186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617C04C9-DD8F-417D-1B4F-915FA2E0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39" y="1654438"/>
            <a:ext cx="3438045" cy="2043944"/>
          </a:xfrm>
        </p:spPr>
        <p:txBody>
          <a:bodyPr/>
          <a:lstStyle/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khắc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tỉ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rủi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30292FE-22DA-D53D-A915-2F9E1D2DC849}"/>
              </a:ext>
            </a:extLst>
          </p:cNvPr>
          <p:cNvSpPr txBox="1">
            <a:spLocks/>
          </p:cNvSpPr>
          <p:nvPr/>
        </p:nvSpPr>
        <p:spPr>
          <a:xfrm>
            <a:off x="4212784" y="1674017"/>
            <a:ext cx="3438045" cy="204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Multi – Layer Perceptron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qua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200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DF3D8-6E88-05A7-4F74-113DB162C3FE}"/>
              </a:ext>
            </a:extLst>
          </p:cNvPr>
          <p:cNvCxnSpPr>
            <a:cxnSpLocks/>
          </p:cNvCxnSpPr>
          <p:nvPr/>
        </p:nvCxnSpPr>
        <p:spPr>
          <a:xfrm flipH="1" flipV="1">
            <a:off x="4447761" y="1490870"/>
            <a:ext cx="3947" cy="241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502440" y="151739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2: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 TRÚC MULTILAYER PERCEPTRON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021319" y="2185113"/>
            <a:ext cx="4448370" cy="234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MLP (Multilayer Perceptron)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nơ-ron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2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MLP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nơ-ron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thẳng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(feedforward neural network),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en-US" sz="12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-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MLP bao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ẩn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(hidden layer),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ẩn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(neuron)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endParaRPr sz="1200" i="1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378033" y="2137283"/>
            <a:ext cx="3886354" cy="156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889208" y="197720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889441" y="141576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859671" y="88151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54196" y="65078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MLP (Multilayer Perceptron)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962090" y="101989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1.Lớp </a:t>
            </a:r>
            <a:r>
              <a:rPr lang="en-IN" sz="1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(input)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962090" y="215879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3.Lớp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(output layer)</a:t>
            </a:r>
            <a:endParaRPr lang="en-US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962090" y="15949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2.Các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(hidden layers)</a:t>
            </a:r>
            <a:endParaRPr sz="13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721283"/>
            <a:ext cx="5039139" cy="10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00;p28">
            <a:extLst>
              <a:ext uri="{FF2B5EF4-FFF2-40B4-BE49-F238E27FC236}">
                <a16:creationId xmlns:a16="http://schemas.microsoft.com/office/drawing/2014/main" id="{7C438607-BF73-38FC-4407-E7200B2F44EC}"/>
              </a:ext>
            </a:extLst>
          </p:cNvPr>
          <p:cNvSpPr/>
          <p:nvPr/>
        </p:nvSpPr>
        <p:spPr>
          <a:xfrm>
            <a:off x="889208" y="252946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4.Trọng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(weights)</a:t>
            </a:r>
            <a:endParaRPr lang="en-US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00;p28">
            <a:extLst>
              <a:ext uri="{FF2B5EF4-FFF2-40B4-BE49-F238E27FC236}">
                <a16:creationId xmlns:a16="http://schemas.microsoft.com/office/drawing/2014/main" id="{BCD3BD10-5E7E-F19A-390E-A14D9AE706B2}"/>
              </a:ext>
            </a:extLst>
          </p:cNvPr>
          <p:cNvSpPr/>
          <p:nvPr/>
        </p:nvSpPr>
        <p:spPr>
          <a:xfrm>
            <a:off x="900591" y="316650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5.Ngưỡng (bias)</a:t>
            </a:r>
            <a:endParaRPr sz="1300" dirty="0">
              <a:solidFill>
                <a:srgbClr val="48FFD5"/>
              </a:solidFill>
            </a:endParaRPr>
          </a:p>
        </p:txBody>
      </p:sp>
      <p:sp>
        <p:nvSpPr>
          <p:cNvPr id="9" name="Google Shape;400;p28">
            <a:extLst>
              <a:ext uri="{FF2B5EF4-FFF2-40B4-BE49-F238E27FC236}">
                <a16:creationId xmlns:a16="http://schemas.microsoft.com/office/drawing/2014/main" id="{4C200002-C7FD-FDB7-D8A5-D47EEC9CBE6A}"/>
              </a:ext>
            </a:extLst>
          </p:cNvPr>
          <p:cNvSpPr/>
          <p:nvPr/>
        </p:nvSpPr>
        <p:spPr>
          <a:xfrm>
            <a:off x="880230" y="3760268"/>
            <a:ext cx="2285383" cy="423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lnSpc>
                <a:spcPct val="120000"/>
              </a:lnSpc>
              <a:buFont typeface="Times New Roman" panose="02020603050405020304" pitchFamily="18" charset="0"/>
              <a:buChar char="-"/>
            </a:pPr>
            <a:endParaRPr lang="en-US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400;p28">
            <a:extLst>
              <a:ext uri="{FF2B5EF4-FFF2-40B4-BE49-F238E27FC236}">
                <a16:creationId xmlns:a16="http://schemas.microsoft.com/office/drawing/2014/main" id="{2960F5AF-5B57-EE0B-C49A-3FC1D1DBE594}"/>
              </a:ext>
            </a:extLst>
          </p:cNvPr>
          <p:cNvSpPr/>
          <p:nvPr/>
        </p:nvSpPr>
        <p:spPr>
          <a:xfrm>
            <a:off x="888701" y="431558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8FFD5"/>
              </a:solidFill>
            </a:endParaRPr>
          </a:p>
        </p:txBody>
      </p:sp>
      <p:sp>
        <p:nvSpPr>
          <p:cNvPr id="12" name="Google Shape;404;p28">
            <a:extLst>
              <a:ext uri="{FF2B5EF4-FFF2-40B4-BE49-F238E27FC236}">
                <a16:creationId xmlns:a16="http://schemas.microsoft.com/office/drawing/2014/main" id="{4DCEA941-90F5-4014-6FBA-9BC3112AE79C}"/>
              </a:ext>
            </a:extLst>
          </p:cNvPr>
          <p:cNvSpPr txBox="1">
            <a:spLocks/>
          </p:cNvSpPr>
          <p:nvPr/>
        </p:nvSpPr>
        <p:spPr>
          <a:xfrm>
            <a:off x="936363" y="3860048"/>
            <a:ext cx="2101727" cy="43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lvl="0" algn="l">
              <a:lnSpc>
                <a:spcPct val="120000"/>
              </a:lnSpc>
            </a:pP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6.Hàm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IN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(activation function)</a:t>
            </a:r>
            <a:endParaRPr lang="en-US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404;p28">
            <a:extLst>
              <a:ext uri="{FF2B5EF4-FFF2-40B4-BE49-F238E27FC236}">
                <a16:creationId xmlns:a16="http://schemas.microsoft.com/office/drawing/2014/main" id="{B20DA913-D6F2-D638-9128-AE6466A6E5BF}"/>
              </a:ext>
            </a:extLst>
          </p:cNvPr>
          <p:cNvSpPr txBox="1">
            <a:spLocks/>
          </p:cNvSpPr>
          <p:nvPr/>
        </p:nvSpPr>
        <p:spPr>
          <a:xfrm>
            <a:off x="949226" y="461420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7.Hàm </a:t>
            </a:r>
            <a:r>
              <a:rPr lang="en-IN" sz="1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mát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(loss function)</a:t>
            </a:r>
            <a:endParaRPr lang="en-IN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830479" y="1280057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830479" y="1865358"/>
            <a:ext cx="294074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830479" y="2444337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095004" y="56720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MLP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543099" y="1195336"/>
            <a:ext cx="45164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6062149" y="1310083"/>
            <a:ext cx="2597472" cy="347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B1:Chuẩn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sz="1300" b="1" dirty="0">
              <a:solidFill>
                <a:schemeClr val="tx1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6017723" y="2438888"/>
            <a:ext cx="2735899" cy="372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B3: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sz="1300" b="1" dirty="0">
              <a:solidFill>
                <a:schemeClr val="tx1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17723" y="1736654"/>
            <a:ext cx="2829142" cy="500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B2: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endParaRPr sz="1300" b="1" dirty="0">
              <a:solidFill>
                <a:schemeClr val="tx1"/>
              </a:solidFill>
            </a:endParaRPr>
          </a:p>
        </p:txBody>
      </p:sp>
      <p:sp>
        <p:nvSpPr>
          <p:cNvPr id="6" name="Google Shape;446;p29">
            <a:extLst>
              <a:ext uri="{FF2B5EF4-FFF2-40B4-BE49-F238E27FC236}">
                <a16:creationId xmlns:a16="http://schemas.microsoft.com/office/drawing/2014/main" id="{B8E7C470-784B-35D6-5E13-0F20C50E7210}"/>
              </a:ext>
            </a:extLst>
          </p:cNvPr>
          <p:cNvSpPr/>
          <p:nvPr/>
        </p:nvSpPr>
        <p:spPr>
          <a:xfrm rot="10800000">
            <a:off x="5830479" y="3023357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6;p29">
            <a:extLst>
              <a:ext uri="{FF2B5EF4-FFF2-40B4-BE49-F238E27FC236}">
                <a16:creationId xmlns:a16="http://schemas.microsoft.com/office/drawing/2014/main" id="{BCDC3C50-A189-9716-FAC9-AA03F62240D2}"/>
              </a:ext>
            </a:extLst>
          </p:cNvPr>
          <p:cNvSpPr/>
          <p:nvPr/>
        </p:nvSpPr>
        <p:spPr>
          <a:xfrm rot="10800000">
            <a:off x="5830479" y="3596887"/>
            <a:ext cx="29543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6;p29">
            <a:extLst>
              <a:ext uri="{FF2B5EF4-FFF2-40B4-BE49-F238E27FC236}">
                <a16:creationId xmlns:a16="http://schemas.microsoft.com/office/drawing/2014/main" id="{8DB69F03-9F9E-BBCB-0938-8F00A14BA6E0}"/>
              </a:ext>
            </a:extLst>
          </p:cNvPr>
          <p:cNvSpPr txBox="1">
            <a:spLocks/>
          </p:cNvSpPr>
          <p:nvPr/>
        </p:nvSpPr>
        <p:spPr>
          <a:xfrm>
            <a:off x="6055025" y="3116821"/>
            <a:ext cx="2661293" cy="25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B4: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IN" sz="1300" b="1" dirty="0">
              <a:solidFill>
                <a:schemeClr val="tx1"/>
              </a:solidFill>
            </a:endParaRPr>
          </a:p>
        </p:txBody>
      </p:sp>
      <p:sp>
        <p:nvSpPr>
          <p:cNvPr id="11" name="Google Shape;556;p29">
            <a:extLst>
              <a:ext uri="{FF2B5EF4-FFF2-40B4-BE49-F238E27FC236}">
                <a16:creationId xmlns:a16="http://schemas.microsoft.com/office/drawing/2014/main" id="{9A84A096-F892-592E-7F4A-79A9855B8558}"/>
              </a:ext>
            </a:extLst>
          </p:cNvPr>
          <p:cNvSpPr txBox="1">
            <a:spLocks/>
          </p:cNvSpPr>
          <p:nvPr/>
        </p:nvSpPr>
        <p:spPr>
          <a:xfrm>
            <a:off x="6055025" y="3650921"/>
            <a:ext cx="2698597" cy="27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B5</a:t>
            </a: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IN" sz="1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64966" y="2092346"/>
            <a:ext cx="4614067" cy="2057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nhược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MLP</a:t>
            </a:r>
            <a:endParaRPr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endParaRPr sz="4000"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41260" y="37582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endParaRPr sz="15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84063" y="35742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endParaRPr sz="15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8457" y="375304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endParaRPr sz="15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Nhược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endParaRPr sz="4000"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sz="15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chậm</a:t>
            </a:r>
            <a:endParaRPr sz="15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overfitting</a:t>
            </a:r>
            <a:endParaRPr sz="15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5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1298</Words>
  <Application>Microsoft Office PowerPoint</Application>
  <PresentationFormat>On-screen Show (16:9)</PresentationFormat>
  <Paragraphs>120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Roboto Light</vt:lpstr>
      <vt:lpstr>Bree Serif</vt:lpstr>
      <vt:lpstr>Roboto Thin</vt:lpstr>
      <vt:lpstr>Times New Roman</vt:lpstr>
      <vt:lpstr>Didact Gothic</vt:lpstr>
      <vt:lpstr>Roboto Black</vt:lpstr>
      <vt:lpstr>Roboto Mono Thin</vt:lpstr>
      <vt:lpstr>WEB PROPOSAL</vt:lpstr>
      <vt:lpstr>GIỚI THIỆU VỀ HỌC SÂU</vt:lpstr>
      <vt:lpstr> DỰ ĐOÁN ĐÁNH GIÁ NHÀ HÀNG SỬ DỤNG KIẾN TRÚC MLP VÀ REGRESSION</vt:lpstr>
      <vt:lpstr>CHƯƠNG 1: MÔ TẢ BÀI TOÁN </vt:lpstr>
      <vt:lpstr>CHƯƠNG 2: KIẾN TRÚC MULTILAYER PERCEPTRON</vt:lpstr>
      <vt:lpstr>Cấu trúc của MLP (Multilayer Perceptron)</vt:lpstr>
      <vt:lpstr>Giải thuật toán sử dụng MLP gồm 5 bước:</vt:lpstr>
      <vt:lpstr>PowerPoint Presentation</vt:lpstr>
      <vt:lpstr>Ưu điểm</vt:lpstr>
      <vt:lpstr>Nhược điểm</vt:lpstr>
      <vt:lpstr>Ứng dụng thực tế</vt:lpstr>
      <vt:lpstr>CHƯƠNG 3: THUẬT TOÁN REGRESSION</vt:lpstr>
      <vt:lpstr>Một số thuật toán phổ biến trong Regression</vt:lpstr>
      <vt:lpstr>Giải thuật Regression gồm 7 bước:</vt:lpstr>
      <vt:lpstr>PowerPoint Presentation</vt:lpstr>
      <vt:lpstr>Ưu điểm</vt:lpstr>
      <vt:lpstr>Nhược điểm</vt:lpstr>
      <vt:lpstr>Ứng dụng thực tế</vt:lpstr>
      <vt:lpstr>CHƯƠNG 4: GIẢI QUYẾT YÊU CẦU BÀI TOÁN</vt:lpstr>
      <vt:lpstr>1. Data Preparation</vt:lpstr>
      <vt:lpstr>2. Model Architecture</vt:lpstr>
      <vt:lpstr>1. Data Preparation</vt:lpstr>
      <vt:lpstr>3. Model Training</vt:lpstr>
      <vt:lpstr>4. Model Evaluation</vt:lpstr>
      <vt:lpstr>1. Data Preparation</vt:lpstr>
      <vt:lpstr>5. Model Prediction</vt:lpstr>
      <vt:lpstr>PowerPoint Presentation</vt:lpstr>
      <vt:lpstr>Group 1</vt:lpstr>
      <vt:lpstr>Cảm ơn thầy và các bạn đã lắng nghe!!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HỌC SÂU</dc:title>
  <dc:creator>Admin</dc:creator>
  <cp:lastModifiedBy>2174802010744 - Trần Lê Quốc Anh - 71K27CNTT26</cp:lastModifiedBy>
  <cp:revision>1</cp:revision>
  <dcterms:modified xsi:type="dcterms:W3CDTF">2023-07-25T07:17:45Z</dcterms:modified>
</cp:coreProperties>
</file>