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75127-0FC0-4471-B3A2-2F5AFD2E332C}">
  <a:tblStyle styleId="{B2975127-0FC0-4471-B3A2-2F5AFD2E3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3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7d5a0687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c7d5a0687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4116000" y="1685173"/>
            <a:ext cx="3960000" cy="3960000"/>
          </a:xfrm>
          <a:prstGeom prst="blockArc">
            <a:avLst>
              <a:gd fmla="val 13437054" name="adj1"/>
              <a:gd fmla="val 7644143" name="adj2"/>
              <a:gd fmla="val 1399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6"/>
          <p:cNvGrpSpPr/>
          <p:nvPr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2" name="Google Shape;32;p16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6"/>
          <p:cNvSpPr/>
          <p:nvPr>
            <p:ph idx="2" type="pic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 rot="-54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>
            <p:ph idx="2" type="pic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Relationship Id="rId4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3.jpg"/><Relationship Id="rId5" Type="http://schemas.openxmlformats.org/officeDocument/2006/relationships/image" Target="../media/image39.png"/><Relationship Id="rId6" Type="http://schemas.openxmlformats.org/officeDocument/2006/relationships/image" Target="../media/image24.jpg"/><Relationship Id="rId7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/>
        </p:nvSpPr>
        <p:spPr>
          <a:xfrm>
            <a:off x="617622" y="3574720"/>
            <a:ext cx="9240056" cy="1538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ALY6080 XN Project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 txBox="1"/>
          <p:nvPr/>
        </p:nvSpPr>
        <p:spPr>
          <a:xfrm>
            <a:off x="2542479" y="5476499"/>
            <a:ext cx="9649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Professor: Bryce Allen (Silicon Therapeutics)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Member: Yishuang Wang, Qiao Ma, Yingran Yang, Jiawen Xie, Wanqin Su, Yuhan Sun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</a:t>
            </a:r>
            <a:r>
              <a:rPr lang="en-US" sz="1800">
                <a:solidFill>
                  <a:schemeClr val="dk1"/>
                </a:solidFill>
              </a:rPr>
              <a:t>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>
                <a:solidFill>
                  <a:schemeClr val="dk1"/>
                </a:solidFill>
              </a:rPr>
              <a:t>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Exploratory Data Analysis (EDA)</a:t>
            </a:r>
            <a:endParaRPr sz="4000"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504" y="1703351"/>
            <a:ext cx="6202991" cy="451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Exploratory Data Analysis (EDA)</a:t>
            </a:r>
            <a:endParaRPr sz="4000"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32" y="1330090"/>
            <a:ext cx="6399955" cy="419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450" y="2392310"/>
            <a:ext cx="5067276" cy="3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Exploratory Data Analysis (EDA)</a:t>
            </a:r>
            <a:endParaRPr sz="4000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587" y="1168975"/>
            <a:ext cx="6826825" cy="5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Top 5 Target Names</a:t>
            </a:r>
            <a:endParaRPr sz="4000"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273" y="4208400"/>
            <a:ext cx="9151401" cy="24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25" y="1314131"/>
            <a:ext cx="76009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/>
              <a:t>Top 5 Targets Background &amp; Analysis</a:t>
            </a:r>
            <a:endParaRPr sz="4000"/>
          </a:p>
        </p:txBody>
      </p:sp>
      <p:sp>
        <p:nvSpPr>
          <p:cNvPr id="188" name="Google Shape;188;p34"/>
          <p:cNvSpPr txBox="1"/>
          <p:nvPr/>
        </p:nvSpPr>
        <p:spPr>
          <a:xfrm>
            <a:off x="1522519" y="1772031"/>
            <a:ext cx="10203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3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β1-adrenergic receptors antagonist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489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9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β2-adrenergic receptors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antagonist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2489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9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Angiotensin-converting enzyme inhibitors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3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Type-1 angiotensin</a:t>
            </a: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Ⅱ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receptor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antagonist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31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HMG-CoA reductase inhibitor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6993025" y="5560397"/>
            <a:ext cx="720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479607" y="5560397"/>
            <a:ext cx="720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353121" y="1792492"/>
            <a:ext cx="11485757" cy="440758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36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911335" y="553099"/>
            <a:ext cx="53537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 Dataset Background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624598" y="5089544"/>
            <a:ext cx="3112000" cy="1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Inhibitor: IC50 &amp; Ki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84" y="2258115"/>
            <a:ext cx="4839479" cy="22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7223263" y="5615375"/>
            <a:ext cx="3818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Antagonist: Kd &amp; Ki &amp; IC50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105" y="1137874"/>
            <a:ext cx="4096720" cy="4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1047800" y="84421"/>
            <a:ext cx="9374000" cy="71980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IC50/ Ki/</a:t>
            </a:r>
            <a:r>
              <a:rPr lang="en-US" sz="3200">
                <a:solidFill>
                  <a:schemeClr val="dk1"/>
                </a:solidFill>
              </a:rPr>
              <a:t> Kd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1047750" y="1057424"/>
            <a:ext cx="100965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25000" lnSpcReduction="20000"/>
          </a:bodyPr>
          <a:lstStyle/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8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IC50 is the concentration of an inhibitor where the response (or binding) is reduced by half.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8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Ki is reflective of the binding affinity and the IC50 is more reflective of the functional strength of the inhibitor for a drug. Since the Ki is calculated based on the IC50, the Ki is being reported more often by drug companies.</a:t>
            </a:r>
            <a:endParaRPr sz="8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8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Kd is a measure of affinity. The equilibrium dissociation constant represents the concentration of radioligand occupying half of the maximum receptor population. </a:t>
            </a:r>
            <a:endParaRPr sz="8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1256600" y="153975"/>
            <a:ext cx="2148239" cy="80767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1047800" y="2032168"/>
            <a:ext cx="10096400" cy="38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Protein 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binding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can involve plasma proteins, extracellular tissue proteins, or intracellular tissue proteins. Binding can enhance or detract from a drug's performance. 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assays can be defined as systematic in vivoexperiments that are designed to determine the involvement of each protein in a particular cellular pathway or biological process.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assays are conducted to make decisions regarding drug candidate selection and movement into late-stage preclinical and clinical programs. </a:t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1047800" y="451568"/>
            <a:ext cx="4026005" cy="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Assay type Meaning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1409000" y="809251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pChEMBL value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047800" y="2536042"/>
            <a:ext cx="100964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Negative log of selected concentration-response activity values (IC50/EC50/XC50/AC50/Ki/Kd/Potency).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allows a number of roughly comparable measures of half-maximal response concentration/potency/affinity to be compared on a negative logarithmic scale.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1072474" y="268367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β1-adrenergic receptors antagonist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623035" y="896197"/>
            <a:ext cx="10961649" cy="2900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β-adrenergic receptors are members of the G-protein-coupled receptor (GPCR), and their signal transduction plays a key role in the regulation of the cardiovascular system.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normalize cardiac β1-AR levels can improve cardiac positive inotropic reserve and sympathetic innervation in an animal model of ischemic heart failure.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important receptor in the heart is the β-1 adrenergic receptor. When activated by β1 receptor agonists such as NE or EPI, heart rate increases, conduction velocity increases, contractility increases, and muscle cell relaxation rate is increased.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6877515" y="4237377"/>
            <a:ext cx="1974171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Diseases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9"/>
          <p:cNvSpPr/>
          <p:nvPr/>
        </p:nvSpPr>
        <p:spPr>
          <a:xfrm>
            <a:off x="4436981" y="4253826"/>
            <a:ext cx="1534889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failure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9"/>
          <p:cNvSpPr/>
          <p:nvPr/>
        </p:nvSpPr>
        <p:spPr>
          <a:xfrm>
            <a:off x="6681856" y="5559371"/>
            <a:ext cx="1057090" cy="1453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4436981" y="4557591"/>
            <a:ext cx="1666879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Clinical Event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2495664" y="4251760"/>
            <a:ext cx="834196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3488125" y="4474074"/>
            <a:ext cx="769043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Energy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8000468" y="5412322"/>
            <a:ext cx="834196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1284975" y="4238114"/>
            <a:ext cx="995279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185550" y="5426474"/>
            <a:ext cx="1430564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8079996" y="5785822"/>
            <a:ext cx="769043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Aging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10004057" y="5412322"/>
            <a:ext cx="1534889" cy="3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failure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2495664" y="5412322"/>
            <a:ext cx="1468537" cy="5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Molecules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4006845" y="5538146"/>
            <a:ext cx="713483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4811321" y="5275204"/>
            <a:ext cx="1809490" cy="7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β1-adrenergic receptors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3989079" y="5685639"/>
            <a:ext cx="834196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6067951" y="4360064"/>
            <a:ext cx="713483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6816386" y="5249517"/>
            <a:ext cx="769043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6735435" y="5712519"/>
            <a:ext cx="1182744" cy="353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Myocardium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8982274" y="5528572"/>
            <a:ext cx="834196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9211311" y="5345122"/>
            <a:ext cx="416099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None/>
            </a:pPr>
            <a:r>
              <a:rPr lang="en-US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3428192" y="4389836"/>
            <a:ext cx="713483" cy="14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/>
        </p:nvSpPr>
        <p:spPr>
          <a:xfrm>
            <a:off x="5553376" y="313662"/>
            <a:ext cx="62728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2"/>
          <p:cNvGrpSpPr/>
          <p:nvPr/>
        </p:nvGrpSpPr>
        <p:grpSpPr>
          <a:xfrm>
            <a:off x="5985795" y="3438229"/>
            <a:ext cx="5408023" cy="553998"/>
            <a:chOff x="5680459" y="1490186"/>
            <a:chExt cx="5408023" cy="553998"/>
          </a:xfrm>
        </p:grpSpPr>
        <p:sp>
          <p:nvSpPr>
            <p:cNvPr id="67" name="Google Shape;67;p22"/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 txBox="1"/>
            <p:nvPr/>
          </p:nvSpPr>
          <p:spPr>
            <a:xfrm>
              <a:off x="6444081" y="1536352"/>
              <a:ext cx="4644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1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2"/>
          <p:cNvGrpSpPr/>
          <p:nvPr/>
        </p:nvGrpSpPr>
        <p:grpSpPr>
          <a:xfrm>
            <a:off x="5985795" y="1301247"/>
            <a:ext cx="5408022" cy="553998"/>
            <a:chOff x="5680459" y="1490186"/>
            <a:chExt cx="5408022" cy="553998"/>
          </a:xfrm>
        </p:grpSpPr>
        <p:sp>
          <p:nvSpPr>
            <p:cNvPr id="70" name="Google Shape;70;p22"/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2"/>
            <p:cNvSpPr txBox="1"/>
            <p:nvPr/>
          </p:nvSpPr>
          <p:spPr>
            <a:xfrm>
              <a:off x="6444080" y="1582519"/>
              <a:ext cx="4644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2"/>
          <p:cNvGrpSpPr/>
          <p:nvPr/>
        </p:nvGrpSpPr>
        <p:grpSpPr>
          <a:xfrm>
            <a:off x="5985796" y="2278690"/>
            <a:ext cx="5408021" cy="553998"/>
            <a:chOff x="5680459" y="1490186"/>
            <a:chExt cx="5408021" cy="553998"/>
          </a:xfrm>
        </p:grpSpPr>
        <p:sp>
          <p:nvSpPr>
            <p:cNvPr id="73" name="Google Shape;73;p22"/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 txBox="1"/>
            <p:nvPr/>
          </p:nvSpPr>
          <p:spPr>
            <a:xfrm>
              <a:off x="6444079" y="1582025"/>
              <a:ext cx="4644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Data Selection</a:t>
              </a:r>
              <a:endPara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22"/>
          <p:cNvGrpSpPr/>
          <p:nvPr/>
        </p:nvGrpSpPr>
        <p:grpSpPr>
          <a:xfrm>
            <a:off x="5985793" y="4534337"/>
            <a:ext cx="5408025" cy="922903"/>
            <a:chOff x="5680457" y="1507878"/>
            <a:chExt cx="5408025" cy="922903"/>
          </a:xfrm>
        </p:grpSpPr>
        <p:sp>
          <p:nvSpPr>
            <p:cNvPr id="76" name="Google Shape;76;p22"/>
            <p:cNvSpPr txBox="1"/>
            <p:nvPr/>
          </p:nvSpPr>
          <p:spPr>
            <a:xfrm>
              <a:off x="5680457" y="1507878"/>
              <a:ext cx="76362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 txBox="1"/>
            <p:nvPr/>
          </p:nvSpPr>
          <p:spPr>
            <a:xfrm>
              <a:off x="6444081" y="1599784"/>
              <a:ext cx="46444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Target Background &amp; Analysis</a:t>
              </a:r>
              <a:endPara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2"/>
          <p:cNvGrpSpPr/>
          <p:nvPr/>
        </p:nvGrpSpPr>
        <p:grpSpPr>
          <a:xfrm>
            <a:off x="5985796" y="5676185"/>
            <a:ext cx="5408024" cy="553998"/>
            <a:chOff x="5680459" y="1490186"/>
            <a:chExt cx="5408024" cy="553998"/>
          </a:xfrm>
        </p:grpSpPr>
        <p:sp>
          <p:nvSpPr>
            <p:cNvPr id="79" name="Google Shape;79;p22"/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3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 txBox="1"/>
            <p:nvPr/>
          </p:nvSpPr>
          <p:spPr>
            <a:xfrm>
              <a:off x="6444082" y="1536352"/>
              <a:ext cx="4644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D062"/>
                  </a:solidFill>
                  <a:latin typeface="Arial"/>
                  <a:ea typeface="Arial"/>
                  <a:cs typeface="Arial"/>
                  <a:sym typeface="Arial"/>
                </a:rPr>
                <a:t>Reference</a:t>
              </a:r>
              <a:endParaRPr b="1" sz="2400">
                <a:solidFill>
                  <a:srgbClr val="00D06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/>
        </p:nvSpPr>
        <p:spPr>
          <a:xfrm>
            <a:off x="1072474" y="268367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β1-adrenergic receptors </a:t>
            </a:r>
            <a:r>
              <a:rPr lang="en-US" sz="3200">
                <a:solidFill>
                  <a:schemeClr val="dk1"/>
                </a:solidFill>
              </a:rPr>
              <a:t>antagonist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425" y="999025"/>
            <a:ext cx="5336800" cy="5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5" y="1048042"/>
            <a:ext cx="52387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β2-adrenergic receptors </a:t>
            </a:r>
            <a:r>
              <a:rPr lang="en-US" sz="3200">
                <a:solidFill>
                  <a:schemeClr val="dk1"/>
                </a:solidFill>
              </a:rPr>
              <a:t>antagonist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1052725" y="2009825"/>
            <a:ext cx="107643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000" lvl="0" marL="475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Beta-2 Adrenergic Receptor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also known as ADRB2, is a type of G Protein-Coupled Receptor.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99" lvl="0" marL="4751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on smooth muscles, and cause smooth muscle relaxation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99" lvl="0" marL="4751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myocardial contraction and movement; Increase cardiac output; Dilate hepatic artery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99" lvl="0" marL="4751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Beta-2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drenergic Receptor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ntagonists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 the compounds used to block the activation.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475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antagonist can be used to treat heart failure and hypertension, such as the drug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Carvedilol.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β2-adrenergic receptors </a:t>
            </a:r>
            <a:r>
              <a:rPr lang="en-US" sz="3200">
                <a:solidFill>
                  <a:schemeClr val="dk1"/>
                </a:solidFill>
              </a:rPr>
              <a:t>antagonist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00" y="1694875"/>
            <a:ext cx="5163125" cy="51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950" y="1507500"/>
            <a:ext cx="5350500" cy="5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/>
        </p:nvSpPr>
        <p:spPr>
          <a:xfrm>
            <a:off x="1303800" y="598575"/>
            <a:ext cx="7672932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Angiotensin-converting enzyme inhibitors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1147682" y="2167221"/>
            <a:ext cx="9680152" cy="4092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76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 converting enzyme inhibitors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(ACE inhibitors) are medications that slow (inhibit) the activity of the enzyme ACE.</a:t>
            </a:r>
            <a:endParaRPr/>
          </a:p>
          <a:p>
            <a:pPr indent="-342900" lvl="0" marL="476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 inhibitors will enlarge blood vessels makes it easier for the heart to pump blood and can improve the function of a failing heart.</a:t>
            </a:r>
            <a:endParaRPr/>
          </a:p>
          <a:p>
            <a:pPr indent="-342900" lvl="0" marL="476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 is one of the most powerful blood vessel narrower in the body.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76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Controlling high blood pressure; Preventing strokes; Treating heart failure</a:t>
            </a:r>
            <a:endParaRPr/>
          </a:p>
          <a:p>
            <a:pPr indent="-342900" lvl="0" marL="476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Cough, Low blood pressure, Dizziness, Headache, Chest Pain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/>
        </p:nvSpPr>
        <p:spPr>
          <a:xfrm>
            <a:off x="1303800" y="598575"/>
            <a:ext cx="9513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Angiotensin-converting enzyme inhibitors (ACE)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127" y="1368699"/>
            <a:ext cx="4497533" cy="449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075" y="1368700"/>
            <a:ext cx="4653325" cy="46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>
            <a:off x="1217850" y="464761"/>
            <a:ext cx="7985166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Type-1 angiotensin 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receptor </a:t>
            </a:r>
            <a:r>
              <a:rPr lang="en-US" sz="3200">
                <a:solidFill>
                  <a:schemeClr val="dk1"/>
                </a:solidFill>
              </a:rPr>
              <a:t>antagonist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1362814" y="1851103"/>
            <a:ext cx="9018971" cy="4036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00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 II receptor type 1</a:t>
            </a:r>
            <a:r>
              <a:rPr lang="en-US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best characterized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 receptor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has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vasopressor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effects and regulates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aldosterone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secretion.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an important effector controlling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pressure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system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00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Angiotensin II receptor antagonists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are drugs indicated for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hypertension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nephropathy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congestive heart failure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00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AT1 receptor antagonists dose-dependently block the pressor response to exogenous angiotensin II.</a:t>
            </a:r>
            <a:endParaRPr/>
          </a:p>
          <a:p>
            <a:pPr indent="-246750" lvl="0" marL="475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3274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1217850" y="464761"/>
            <a:ext cx="7985166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Type-1 angiotensin 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receptor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 sz="3200">
                <a:solidFill>
                  <a:schemeClr val="dk1"/>
                </a:solidFill>
              </a:rPr>
              <a:t>antagonist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900" y="1229586"/>
            <a:ext cx="5027341" cy="502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925" y="1204150"/>
            <a:ext cx="5078200" cy="50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HMG-CoA reductase inhibitor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545856" y="1978899"/>
            <a:ext cx="9100288" cy="3518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HMG-CoA reductase inhibitors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(statins) are lipid-lowering medications used in the primary and secondary prevention of coronary heart disease. </a:t>
            </a:r>
            <a:endParaRPr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Statins (HMG-CoA reductase inhibitor) can help prevent coronary artery disease and lower your risk of heart attack and stroke.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Mechanism of Action: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Statins bind to the active site of the enzyme and induce a conformational change in its structure, thus reducing its activity.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Side-effect: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Myalgia, Hepatic dysfunction, Renal dysfunction, Diabetes mellitus.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HMG-CoA reductase inhibitor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981" y="1597875"/>
            <a:ext cx="5028426" cy="50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00" y="1678388"/>
            <a:ext cx="4867400" cy="4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-32672" y="11"/>
            <a:ext cx="4288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Comparison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267" y="3456867"/>
            <a:ext cx="3346376" cy="33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690" y="3445811"/>
            <a:ext cx="3346376" cy="33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50" y="3445799"/>
            <a:ext cx="3346375" cy="33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200" y="170250"/>
            <a:ext cx="3226875" cy="3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92775" y="119500"/>
            <a:ext cx="3226875" cy="32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296150" y="913650"/>
            <a:ext cx="4762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ChEMBL227 has the highest mean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9"/>
          <p:cNvSpPr/>
          <p:nvPr/>
        </p:nvSpPr>
        <p:spPr>
          <a:xfrm>
            <a:off x="4615950" y="3619500"/>
            <a:ext cx="952500" cy="30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9"/>
          <p:cNvGraphicFramePr/>
          <p:nvPr/>
        </p:nvGraphicFramePr>
        <p:xfrm>
          <a:off x="296138" y="157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{B2975127-0FC0-4471-B3A2-2F5AFD2E332C}</a:tableStyleId>
              </a:tblPr>
              <a:tblGrid>
                <a:gridCol w="1566900"/>
                <a:gridCol w="2296750"/>
              </a:tblGrid>
              <a:tr h="3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ChEMBL 213 (Size=1071)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β1-adrenergic receptor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ChEMBL 210 (Size=1508)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β2-adrenergic receptor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ChEMBL 1808 (Size=768)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Angiotensin-converting enzyme inhibitor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ChEMBL 227 (Size=1142)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Type-1 angiotensin Ⅱ receptor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ChEMBL 402 (Size=293)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HMG-CoA reductase inhibitor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/>
        </p:nvSpPr>
        <p:spPr>
          <a:xfrm>
            <a:off x="6208046" y="1233760"/>
            <a:ext cx="1178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/>
        </p:nvSpPr>
        <p:spPr>
          <a:xfrm>
            <a:off x="7475238" y="1233760"/>
            <a:ext cx="1178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8742430" y="1233760"/>
            <a:ext cx="1178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 txBox="1"/>
          <p:nvPr/>
        </p:nvSpPr>
        <p:spPr>
          <a:xfrm>
            <a:off x="10009622" y="1233760"/>
            <a:ext cx="1178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23"/>
          <p:cNvGrpSpPr/>
          <p:nvPr/>
        </p:nvGrpSpPr>
        <p:grpSpPr>
          <a:xfrm>
            <a:off x="7782346" y="687309"/>
            <a:ext cx="563786" cy="563681"/>
            <a:chOff x="223423" y="268725"/>
            <a:chExt cx="2818925" cy="2818396"/>
          </a:xfrm>
        </p:grpSpPr>
        <p:sp>
          <p:nvSpPr>
            <p:cNvPr id="90" name="Google Shape;90;p23"/>
            <p:cNvSpPr/>
            <p:nvPr/>
          </p:nvSpPr>
          <p:spPr>
            <a:xfrm>
              <a:off x="223423" y="268725"/>
              <a:ext cx="2818925" cy="2818396"/>
            </a:xfrm>
            <a:custGeom>
              <a:rect b="b" l="l" r="r" t="t"/>
              <a:pathLst>
                <a:path extrusionOk="0" h="2818396" w="2818925">
                  <a:moveTo>
                    <a:pt x="1409990" y="0"/>
                  </a:moveTo>
                  <a:cubicBezTo>
                    <a:pt x="633735" y="-526"/>
                    <a:pt x="1055" y="631102"/>
                    <a:pt x="3" y="1408410"/>
                  </a:cubicBezTo>
                  <a:cubicBezTo>
                    <a:pt x="-1575" y="2184139"/>
                    <a:pt x="632683" y="2818397"/>
                    <a:pt x="1409464" y="2818397"/>
                  </a:cubicBezTo>
                  <a:cubicBezTo>
                    <a:pt x="2185720" y="2818397"/>
                    <a:pt x="2818399" y="2186243"/>
                    <a:pt x="2818925" y="1409461"/>
                  </a:cubicBezTo>
                  <a:cubicBezTo>
                    <a:pt x="2818925" y="633732"/>
                    <a:pt x="2186771" y="1052"/>
                    <a:pt x="1409990" y="0"/>
                  </a:cubicBezTo>
                  <a:close/>
                  <a:moveTo>
                    <a:pt x="2044247" y="2619600"/>
                  </a:moveTo>
                  <a:cubicBezTo>
                    <a:pt x="1928545" y="2680606"/>
                    <a:pt x="1806006" y="2724783"/>
                    <a:pt x="1677682" y="2750027"/>
                  </a:cubicBezTo>
                  <a:cubicBezTo>
                    <a:pt x="1626142" y="2760020"/>
                    <a:pt x="1573551" y="2767382"/>
                    <a:pt x="1520959" y="2771064"/>
                  </a:cubicBezTo>
                  <a:cubicBezTo>
                    <a:pt x="1462582" y="2775271"/>
                    <a:pt x="1404205" y="2774219"/>
                    <a:pt x="1345828" y="2775797"/>
                  </a:cubicBezTo>
                  <a:cubicBezTo>
                    <a:pt x="1338991" y="2775797"/>
                    <a:pt x="1332680" y="2774745"/>
                    <a:pt x="1324791" y="2773694"/>
                  </a:cubicBezTo>
                  <a:cubicBezTo>
                    <a:pt x="1324791" y="2768960"/>
                    <a:pt x="1324791" y="2765805"/>
                    <a:pt x="1324791" y="2762649"/>
                  </a:cubicBezTo>
                  <a:cubicBezTo>
                    <a:pt x="1324791" y="2576474"/>
                    <a:pt x="1324791" y="2390825"/>
                    <a:pt x="1324791" y="2204650"/>
                  </a:cubicBezTo>
                  <a:cubicBezTo>
                    <a:pt x="1324791" y="2188872"/>
                    <a:pt x="1324791" y="2189398"/>
                    <a:pt x="1340043" y="2188347"/>
                  </a:cubicBezTo>
                  <a:cubicBezTo>
                    <a:pt x="1399998" y="2184139"/>
                    <a:pt x="1460478" y="2179932"/>
                    <a:pt x="1520433" y="2175724"/>
                  </a:cubicBezTo>
                  <a:cubicBezTo>
                    <a:pt x="1555143" y="2173095"/>
                    <a:pt x="1589854" y="2170991"/>
                    <a:pt x="1624565" y="2168362"/>
                  </a:cubicBezTo>
                  <a:cubicBezTo>
                    <a:pt x="1679260" y="2164154"/>
                    <a:pt x="1734482" y="2159947"/>
                    <a:pt x="1789177" y="2155740"/>
                  </a:cubicBezTo>
                  <a:cubicBezTo>
                    <a:pt x="1823362" y="2153110"/>
                    <a:pt x="1857021" y="2150480"/>
                    <a:pt x="1891205" y="2148903"/>
                  </a:cubicBezTo>
                  <a:cubicBezTo>
                    <a:pt x="1942745" y="2146273"/>
                    <a:pt x="1994811" y="2143644"/>
                    <a:pt x="2046351" y="2141540"/>
                  </a:cubicBezTo>
                  <a:cubicBezTo>
                    <a:pt x="2048981" y="2141540"/>
                    <a:pt x="2051610" y="2141540"/>
                    <a:pt x="2055292" y="2141540"/>
                  </a:cubicBezTo>
                  <a:cubicBezTo>
                    <a:pt x="2055292" y="2145747"/>
                    <a:pt x="2055818" y="2149954"/>
                    <a:pt x="2055818" y="2153636"/>
                  </a:cubicBezTo>
                  <a:cubicBezTo>
                    <a:pt x="2055818" y="2302997"/>
                    <a:pt x="2055818" y="2452357"/>
                    <a:pt x="2055818" y="2601718"/>
                  </a:cubicBezTo>
                  <a:cubicBezTo>
                    <a:pt x="2055818" y="2610659"/>
                    <a:pt x="2052662" y="2615392"/>
                    <a:pt x="2044247" y="2619600"/>
                  </a:cubicBezTo>
                  <a:close/>
                  <a:moveTo>
                    <a:pt x="2064758" y="1953787"/>
                  </a:moveTo>
                  <a:cubicBezTo>
                    <a:pt x="2015848" y="1956942"/>
                    <a:pt x="1967463" y="1959572"/>
                    <a:pt x="1918553" y="1962202"/>
                  </a:cubicBezTo>
                  <a:cubicBezTo>
                    <a:pt x="1859650" y="1965883"/>
                    <a:pt x="1800221" y="1969564"/>
                    <a:pt x="1741318" y="1972720"/>
                  </a:cubicBezTo>
                  <a:cubicBezTo>
                    <a:pt x="1698193" y="1975350"/>
                    <a:pt x="1655068" y="1977453"/>
                    <a:pt x="1611417" y="1979557"/>
                  </a:cubicBezTo>
                  <a:cubicBezTo>
                    <a:pt x="1549884" y="1983238"/>
                    <a:pt x="1487826" y="1986920"/>
                    <a:pt x="1426293" y="1990601"/>
                  </a:cubicBezTo>
                  <a:cubicBezTo>
                    <a:pt x="1383694" y="1993231"/>
                    <a:pt x="1340569" y="1995334"/>
                    <a:pt x="1297969" y="1997438"/>
                  </a:cubicBezTo>
                  <a:cubicBezTo>
                    <a:pt x="1249585" y="2000068"/>
                    <a:pt x="1201200" y="2002697"/>
                    <a:pt x="1152816" y="2005327"/>
                  </a:cubicBezTo>
                  <a:cubicBezTo>
                    <a:pt x="1150712" y="2005327"/>
                    <a:pt x="1148609" y="2005327"/>
                    <a:pt x="1144927" y="2004801"/>
                  </a:cubicBezTo>
                  <a:cubicBezTo>
                    <a:pt x="1144927" y="2000594"/>
                    <a:pt x="1144927" y="1996386"/>
                    <a:pt x="1144927" y="1992179"/>
                  </a:cubicBezTo>
                  <a:cubicBezTo>
                    <a:pt x="1144927" y="1863855"/>
                    <a:pt x="1144927" y="1735005"/>
                    <a:pt x="1144927" y="1606681"/>
                  </a:cubicBezTo>
                  <a:cubicBezTo>
                    <a:pt x="1144927" y="1598792"/>
                    <a:pt x="1147031" y="1593007"/>
                    <a:pt x="1153342" y="1587748"/>
                  </a:cubicBezTo>
                  <a:cubicBezTo>
                    <a:pt x="1271148" y="1484142"/>
                    <a:pt x="1388427" y="1380536"/>
                    <a:pt x="1505707" y="1276930"/>
                  </a:cubicBezTo>
                  <a:cubicBezTo>
                    <a:pt x="1524114" y="1260627"/>
                    <a:pt x="1542521" y="1243797"/>
                    <a:pt x="1561454" y="1228020"/>
                  </a:cubicBezTo>
                  <a:cubicBezTo>
                    <a:pt x="1566714" y="1223286"/>
                    <a:pt x="1568291" y="1218553"/>
                    <a:pt x="1566714" y="1211716"/>
                  </a:cubicBezTo>
                  <a:cubicBezTo>
                    <a:pt x="1551988" y="1155969"/>
                    <a:pt x="1557773" y="1101273"/>
                    <a:pt x="1595639" y="1057622"/>
                  </a:cubicBezTo>
                  <a:cubicBezTo>
                    <a:pt x="1634557" y="1012919"/>
                    <a:pt x="1681364" y="976105"/>
                    <a:pt x="1747104" y="979260"/>
                  </a:cubicBezTo>
                  <a:cubicBezTo>
                    <a:pt x="1802325" y="981890"/>
                    <a:pt x="1847554" y="1006608"/>
                    <a:pt x="1886998" y="1043422"/>
                  </a:cubicBezTo>
                  <a:cubicBezTo>
                    <a:pt x="1915397" y="1069718"/>
                    <a:pt x="1922760" y="1104955"/>
                    <a:pt x="1932753" y="1139665"/>
                  </a:cubicBezTo>
                  <a:cubicBezTo>
                    <a:pt x="1946953" y="1189628"/>
                    <a:pt x="1935908" y="1234857"/>
                    <a:pt x="1910664" y="1277982"/>
                  </a:cubicBezTo>
                  <a:cubicBezTo>
                    <a:pt x="1901724" y="1293759"/>
                    <a:pt x="1893309" y="1309537"/>
                    <a:pt x="1883842" y="1325315"/>
                  </a:cubicBezTo>
                  <a:cubicBezTo>
                    <a:pt x="1860176" y="1365284"/>
                    <a:pt x="1853865" y="1409987"/>
                    <a:pt x="1852287" y="1455216"/>
                  </a:cubicBezTo>
                  <a:cubicBezTo>
                    <a:pt x="1851761" y="1469416"/>
                    <a:pt x="1850184" y="1483090"/>
                    <a:pt x="1848080" y="1497290"/>
                  </a:cubicBezTo>
                  <a:cubicBezTo>
                    <a:pt x="1843873" y="1520956"/>
                    <a:pt x="1831251" y="1538311"/>
                    <a:pt x="1808636" y="1547252"/>
                  </a:cubicBezTo>
                  <a:cubicBezTo>
                    <a:pt x="1795488" y="1552511"/>
                    <a:pt x="1781288" y="1558296"/>
                    <a:pt x="1767614" y="1559348"/>
                  </a:cubicBezTo>
                  <a:cubicBezTo>
                    <a:pt x="1740793" y="1561452"/>
                    <a:pt x="1720282" y="1547252"/>
                    <a:pt x="1707134" y="1525163"/>
                  </a:cubicBezTo>
                  <a:cubicBezTo>
                    <a:pt x="1699771" y="1512541"/>
                    <a:pt x="1696089" y="1497290"/>
                    <a:pt x="1691882" y="1483090"/>
                  </a:cubicBezTo>
                  <a:cubicBezTo>
                    <a:pt x="1690304" y="1476253"/>
                    <a:pt x="1687675" y="1473623"/>
                    <a:pt x="1680838" y="1473623"/>
                  </a:cubicBezTo>
                  <a:cubicBezTo>
                    <a:pt x="1671897" y="1474149"/>
                    <a:pt x="1662431" y="1474675"/>
                    <a:pt x="1651912" y="1475201"/>
                  </a:cubicBezTo>
                  <a:cubicBezTo>
                    <a:pt x="1655594" y="1515171"/>
                    <a:pt x="1660327" y="1553037"/>
                    <a:pt x="1696089" y="1577229"/>
                  </a:cubicBezTo>
                  <a:cubicBezTo>
                    <a:pt x="1735533" y="1604051"/>
                    <a:pt x="1777607" y="1603525"/>
                    <a:pt x="1819154" y="1584066"/>
                  </a:cubicBezTo>
                  <a:cubicBezTo>
                    <a:pt x="1836510" y="1576177"/>
                    <a:pt x="1853865" y="1566185"/>
                    <a:pt x="1867539" y="1553563"/>
                  </a:cubicBezTo>
                  <a:cubicBezTo>
                    <a:pt x="1877005" y="1544622"/>
                    <a:pt x="1883842" y="1529371"/>
                    <a:pt x="1886472" y="1516223"/>
                  </a:cubicBezTo>
                  <a:cubicBezTo>
                    <a:pt x="1892257" y="1487823"/>
                    <a:pt x="1895938" y="1458372"/>
                    <a:pt x="1897516" y="1429446"/>
                  </a:cubicBezTo>
                  <a:cubicBezTo>
                    <a:pt x="1899094" y="1388951"/>
                    <a:pt x="1910664" y="1352662"/>
                    <a:pt x="1932227" y="1319003"/>
                  </a:cubicBezTo>
                  <a:cubicBezTo>
                    <a:pt x="1953789" y="1286397"/>
                    <a:pt x="1968515" y="1251160"/>
                    <a:pt x="1974826" y="1212768"/>
                  </a:cubicBezTo>
                  <a:cubicBezTo>
                    <a:pt x="1979559" y="1181213"/>
                    <a:pt x="1979034" y="1150184"/>
                    <a:pt x="1971145" y="1118103"/>
                  </a:cubicBezTo>
                  <a:cubicBezTo>
                    <a:pt x="1962204" y="1083392"/>
                    <a:pt x="1945901" y="1053941"/>
                    <a:pt x="1921708" y="1028171"/>
                  </a:cubicBezTo>
                  <a:cubicBezTo>
                    <a:pt x="1909086" y="1015023"/>
                    <a:pt x="1898568" y="1000297"/>
                    <a:pt x="1885946" y="985571"/>
                  </a:cubicBezTo>
                  <a:cubicBezTo>
                    <a:pt x="2007959" y="883017"/>
                    <a:pt x="2129446" y="781515"/>
                    <a:pt x="2251459" y="678961"/>
                  </a:cubicBezTo>
                  <a:cubicBezTo>
                    <a:pt x="2276178" y="714723"/>
                    <a:pt x="2294059" y="752589"/>
                    <a:pt x="2309310" y="792033"/>
                  </a:cubicBezTo>
                  <a:cubicBezTo>
                    <a:pt x="2333503" y="853040"/>
                    <a:pt x="2348754" y="916150"/>
                    <a:pt x="2358221" y="980312"/>
                  </a:cubicBezTo>
                  <a:cubicBezTo>
                    <a:pt x="2369265" y="1054467"/>
                    <a:pt x="2374524" y="1129673"/>
                    <a:pt x="2371895" y="1204879"/>
                  </a:cubicBezTo>
                  <a:cubicBezTo>
                    <a:pt x="2368213" y="1320055"/>
                    <a:pt x="2353487" y="1434180"/>
                    <a:pt x="2322458" y="1545148"/>
                  </a:cubicBezTo>
                  <a:cubicBezTo>
                    <a:pt x="2305629" y="1605629"/>
                    <a:pt x="2284592" y="1664006"/>
                    <a:pt x="2256193" y="1720279"/>
                  </a:cubicBezTo>
                  <a:cubicBezTo>
                    <a:pt x="2254089" y="1723961"/>
                    <a:pt x="2250933" y="1727642"/>
                    <a:pt x="2247252" y="1729220"/>
                  </a:cubicBezTo>
                  <a:cubicBezTo>
                    <a:pt x="2161527" y="1768664"/>
                    <a:pt x="2115246" y="1839137"/>
                    <a:pt x="2092106" y="1927491"/>
                  </a:cubicBezTo>
                  <a:cubicBezTo>
                    <a:pt x="2087373" y="1951683"/>
                    <a:pt x="2087899" y="1952209"/>
                    <a:pt x="2064758" y="1953787"/>
                  </a:cubicBezTo>
                  <a:close/>
                  <a:moveTo>
                    <a:pt x="1184897" y="900373"/>
                  </a:moveTo>
                  <a:cubicBezTo>
                    <a:pt x="1183845" y="891958"/>
                    <a:pt x="1183319" y="883543"/>
                    <a:pt x="1183319" y="875128"/>
                  </a:cubicBezTo>
                  <a:cubicBezTo>
                    <a:pt x="1183319" y="866714"/>
                    <a:pt x="1180164" y="864084"/>
                    <a:pt x="1171749" y="864610"/>
                  </a:cubicBezTo>
                  <a:cubicBezTo>
                    <a:pt x="1135986" y="866714"/>
                    <a:pt x="1100224" y="868291"/>
                    <a:pt x="1063936" y="869343"/>
                  </a:cubicBezTo>
                  <a:cubicBezTo>
                    <a:pt x="1024492" y="870395"/>
                    <a:pt x="985574" y="871973"/>
                    <a:pt x="946130" y="871973"/>
                  </a:cubicBezTo>
                  <a:cubicBezTo>
                    <a:pt x="897746" y="871973"/>
                    <a:pt x="849887" y="873025"/>
                    <a:pt x="801502" y="870921"/>
                  </a:cubicBezTo>
                  <a:cubicBezTo>
                    <a:pt x="735763" y="868291"/>
                    <a:pt x="670023" y="865662"/>
                    <a:pt x="605861" y="848832"/>
                  </a:cubicBezTo>
                  <a:cubicBezTo>
                    <a:pt x="588506" y="844099"/>
                    <a:pt x="572202" y="835685"/>
                    <a:pt x="555899" y="828322"/>
                  </a:cubicBezTo>
                  <a:cubicBezTo>
                    <a:pt x="549062" y="825166"/>
                    <a:pt x="546432" y="818855"/>
                    <a:pt x="546432" y="810966"/>
                  </a:cubicBezTo>
                  <a:cubicBezTo>
                    <a:pt x="546958" y="773100"/>
                    <a:pt x="545380" y="735234"/>
                    <a:pt x="547484" y="697894"/>
                  </a:cubicBezTo>
                  <a:cubicBezTo>
                    <a:pt x="550639" y="638465"/>
                    <a:pt x="567469" y="583244"/>
                    <a:pt x="613224" y="541696"/>
                  </a:cubicBezTo>
                  <a:cubicBezTo>
                    <a:pt x="648460" y="509615"/>
                    <a:pt x="687904" y="484897"/>
                    <a:pt x="729452" y="462283"/>
                  </a:cubicBezTo>
                  <a:cubicBezTo>
                    <a:pt x="823591" y="411794"/>
                    <a:pt x="924041" y="378662"/>
                    <a:pt x="1027647" y="352892"/>
                  </a:cubicBezTo>
                  <a:cubicBezTo>
                    <a:pt x="1109165" y="332381"/>
                    <a:pt x="1191734" y="318707"/>
                    <a:pt x="1275355" y="309240"/>
                  </a:cubicBezTo>
                  <a:cubicBezTo>
                    <a:pt x="1309014" y="305559"/>
                    <a:pt x="1342672" y="303455"/>
                    <a:pt x="1375805" y="301877"/>
                  </a:cubicBezTo>
                  <a:cubicBezTo>
                    <a:pt x="1407886" y="300300"/>
                    <a:pt x="1440493" y="298196"/>
                    <a:pt x="1472574" y="300300"/>
                  </a:cubicBezTo>
                  <a:cubicBezTo>
                    <a:pt x="1534107" y="304507"/>
                    <a:pt x="1595639" y="309766"/>
                    <a:pt x="1656646" y="317129"/>
                  </a:cubicBezTo>
                  <a:cubicBezTo>
                    <a:pt x="1736059" y="327122"/>
                    <a:pt x="1813369" y="346055"/>
                    <a:pt x="1889628" y="370773"/>
                  </a:cubicBezTo>
                  <a:cubicBezTo>
                    <a:pt x="1969567" y="397069"/>
                    <a:pt x="2045825" y="430202"/>
                    <a:pt x="2112091" y="483319"/>
                  </a:cubicBezTo>
                  <a:cubicBezTo>
                    <a:pt x="2124713" y="493838"/>
                    <a:pt x="2136809" y="505408"/>
                    <a:pt x="2149957" y="517504"/>
                  </a:cubicBezTo>
                  <a:cubicBezTo>
                    <a:pt x="2123661" y="538015"/>
                    <a:pt x="2099469" y="556948"/>
                    <a:pt x="2075277" y="576407"/>
                  </a:cubicBezTo>
                  <a:cubicBezTo>
                    <a:pt x="1951686" y="676857"/>
                    <a:pt x="1828095" y="777308"/>
                    <a:pt x="1705030" y="878284"/>
                  </a:cubicBezTo>
                  <a:cubicBezTo>
                    <a:pt x="1515700" y="1033430"/>
                    <a:pt x="1326895" y="1189102"/>
                    <a:pt x="1132305" y="1337411"/>
                  </a:cubicBezTo>
                  <a:cubicBezTo>
                    <a:pt x="1115476" y="1350033"/>
                    <a:pt x="1098646" y="1362655"/>
                    <a:pt x="1081817" y="1375803"/>
                  </a:cubicBezTo>
                  <a:cubicBezTo>
                    <a:pt x="1076558" y="1380010"/>
                    <a:pt x="1072350" y="1381062"/>
                    <a:pt x="1065513" y="1377906"/>
                  </a:cubicBezTo>
                  <a:cubicBezTo>
                    <a:pt x="939819" y="1320055"/>
                    <a:pt x="814124" y="1262204"/>
                    <a:pt x="688430" y="1204879"/>
                  </a:cubicBezTo>
                  <a:cubicBezTo>
                    <a:pt x="681593" y="1201724"/>
                    <a:pt x="680015" y="1198042"/>
                    <a:pt x="680541" y="1191205"/>
                  </a:cubicBezTo>
                  <a:cubicBezTo>
                    <a:pt x="685274" y="1123888"/>
                    <a:pt x="688956" y="1056570"/>
                    <a:pt x="694215" y="989779"/>
                  </a:cubicBezTo>
                  <a:cubicBezTo>
                    <a:pt x="696319" y="964009"/>
                    <a:pt x="702104" y="938765"/>
                    <a:pt x="706311" y="913520"/>
                  </a:cubicBezTo>
                  <a:cubicBezTo>
                    <a:pt x="707363" y="906158"/>
                    <a:pt x="711570" y="903528"/>
                    <a:pt x="719459" y="904054"/>
                  </a:cubicBezTo>
                  <a:cubicBezTo>
                    <a:pt x="755222" y="906684"/>
                    <a:pt x="790984" y="909313"/>
                    <a:pt x="826747" y="910891"/>
                  </a:cubicBezTo>
                  <a:cubicBezTo>
                    <a:pt x="871450" y="912995"/>
                    <a:pt x="916153" y="914572"/>
                    <a:pt x="960856" y="915098"/>
                  </a:cubicBezTo>
                  <a:cubicBezTo>
                    <a:pt x="999248" y="915624"/>
                    <a:pt x="1037114" y="915624"/>
                    <a:pt x="1075506" y="915098"/>
                  </a:cubicBezTo>
                  <a:cubicBezTo>
                    <a:pt x="1108639" y="914572"/>
                    <a:pt x="1142298" y="912469"/>
                    <a:pt x="1175430" y="911417"/>
                  </a:cubicBezTo>
                  <a:cubicBezTo>
                    <a:pt x="1183319" y="909839"/>
                    <a:pt x="1185423" y="907735"/>
                    <a:pt x="1184897" y="900373"/>
                  </a:cubicBezTo>
                  <a:close/>
                  <a:moveTo>
                    <a:pt x="2116824" y="2577000"/>
                  </a:moveTo>
                  <a:cubicBezTo>
                    <a:pt x="2116824" y="2572267"/>
                    <a:pt x="2116824" y="2568585"/>
                    <a:pt x="2116824" y="2564378"/>
                  </a:cubicBezTo>
                  <a:cubicBezTo>
                    <a:pt x="2116824" y="2426062"/>
                    <a:pt x="2116824" y="2287219"/>
                    <a:pt x="2116824" y="2148903"/>
                  </a:cubicBezTo>
                  <a:cubicBezTo>
                    <a:pt x="2116824" y="2134703"/>
                    <a:pt x="2116824" y="2134703"/>
                    <a:pt x="2131550" y="2134177"/>
                  </a:cubicBezTo>
                  <a:cubicBezTo>
                    <a:pt x="2135757" y="2134177"/>
                    <a:pt x="2139439" y="2134177"/>
                    <a:pt x="2143646" y="2134177"/>
                  </a:cubicBezTo>
                  <a:cubicBezTo>
                    <a:pt x="2163631" y="2134177"/>
                    <a:pt x="2163105" y="2134177"/>
                    <a:pt x="2165735" y="2114718"/>
                  </a:cubicBezTo>
                  <a:cubicBezTo>
                    <a:pt x="2172572" y="2067385"/>
                    <a:pt x="2179934" y="2019527"/>
                    <a:pt x="2186771" y="1972194"/>
                  </a:cubicBezTo>
                  <a:cubicBezTo>
                    <a:pt x="2187823" y="1964831"/>
                    <a:pt x="2188875" y="1957468"/>
                    <a:pt x="2189927" y="1948528"/>
                  </a:cubicBezTo>
                  <a:cubicBezTo>
                    <a:pt x="2175201" y="1948528"/>
                    <a:pt x="2161527" y="1948002"/>
                    <a:pt x="2148379" y="1948528"/>
                  </a:cubicBezTo>
                  <a:cubicBezTo>
                    <a:pt x="2139439" y="1949054"/>
                    <a:pt x="2136809" y="1945898"/>
                    <a:pt x="2136809" y="1937483"/>
                  </a:cubicBezTo>
                  <a:cubicBezTo>
                    <a:pt x="2136283" y="1901195"/>
                    <a:pt x="2151535" y="1870692"/>
                    <a:pt x="2172572" y="1842818"/>
                  </a:cubicBezTo>
                  <a:cubicBezTo>
                    <a:pt x="2197290" y="1809685"/>
                    <a:pt x="2227793" y="1783389"/>
                    <a:pt x="2268815" y="1770767"/>
                  </a:cubicBezTo>
                  <a:cubicBezTo>
                    <a:pt x="2271970" y="1769716"/>
                    <a:pt x="2275652" y="1766560"/>
                    <a:pt x="2277229" y="1763404"/>
                  </a:cubicBezTo>
                  <a:cubicBezTo>
                    <a:pt x="2324562" y="1674524"/>
                    <a:pt x="2365058" y="1583015"/>
                    <a:pt x="2386094" y="1484142"/>
                  </a:cubicBezTo>
                  <a:cubicBezTo>
                    <a:pt x="2396613" y="1433128"/>
                    <a:pt x="2403976" y="1381588"/>
                    <a:pt x="2410812" y="1330048"/>
                  </a:cubicBezTo>
                  <a:cubicBezTo>
                    <a:pt x="2419753" y="1265360"/>
                    <a:pt x="2421331" y="1200146"/>
                    <a:pt x="2417124" y="1134932"/>
                  </a:cubicBezTo>
                  <a:cubicBezTo>
                    <a:pt x="2413442" y="1078133"/>
                    <a:pt x="2406605" y="1021334"/>
                    <a:pt x="2398716" y="965586"/>
                  </a:cubicBezTo>
                  <a:cubicBezTo>
                    <a:pt x="2383465" y="859877"/>
                    <a:pt x="2344547" y="761004"/>
                    <a:pt x="2300896" y="663709"/>
                  </a:cubicBezTo>
                  <a:cubicBezTo>
                    <a:pt x="2296162" y="653191"/>
                    <a:pt x="2296688" y="645828"/>
                    <a:pt x="2306155" y="639517"/>
                  </a:cubicBezTo>
                  <a:cubicBezTo>
                    <a:pt x="2323510" y="628473"/>
                    <a:pt x="2324562" y="614273"/>
                    <a:pt x="2318251" y="595340"/>
                  </a:cubicBezTo>
                  <a:cubicBezTo>
                    <a:pt x="2301422" y="542222"/>
                    <a:pt x="2269340" y="502252"/>
                    <a:pt x="2223060" y="472275"/>
                  </a:cubicBezTo>
                  <a:cubicBezTo>
                    <a:pt x="2219904" y="470171"/>
                    <a:pt x="2213067" y="470171"/>
                    <a:pt x="2210438" y="471749"/>
                  </a:cubicBezTo>
                  <a:cubicBezTo>
                    <a:pt x="2190979" y="487001"/>
                    <a:pt x="2176779" y="482793"/>
                    <a:pt x="2157320" y="467542"/>
                  </a:cubicBezTo>
                  <a:cubicBezTo>
                    <a:pt x="2062655" y="391809"/>
                    <a:pt x="1953263" y="344477"/>
                    <a:pt x="1837561" y="310818"/>
                  </a:cubicBezTo>
                  <a:cubicBezTo>
                    <a:pt x="1765511" y="290307"/>
                    <a:pt x="1691882" y="275056"/>
                    <a:pt x="1617202" y="267167"/>
                  </a:cubicBezTo>
                  <a:cubicBezTo>
                    <a:pt x="1551988" y="260330"/>
                    <a:pt x="1486774" y="254545"/>
                    <a:pt x="1421560" y="253493"/>
                  </a:cubicBezTo>
                  <a:cubicBezTo>
                    <a:pt x="1375279" y="252441"/>
                    <a:pt x="1328473" y="258226"/>
                    <a:pt x="1282192" y="262959"/>
                  </a:cubicBezTo>
                  <a:cubicBezTo>
                    <a:pt x="1208563" y="270322"/>
                    <a:pt x="1135986" y="283996"/>
                    <a:pt x="1063936" y="301877"/>
                  </a:cubicBezTo>
                  <a:cubicBezTo>
                    <a:pt x="947708" y="330803"/>
                    <a:pt x="835161" y="370773"/>
                    <a:pt x="728926" y="426520"/>
                  </a:cubicBezTo>
                  <a:cubicBezTo>
                    <a:pt x="685274" y="449660"/>
                    <a:pt x="642149" y="474379"/>
                    <a:pt x="600602" y="501200"/>
                  </a:cubicBezTo>
                  <a:cubicBezTo>
                    <a:pt x="567995" y="522237"/>
                    <a:pt x="549588" y="555370"/>
                    <a:pt x="534336" y="590081"/>
                  </a:cubicBezTo>
                  <a:cubicBezTo>
                    <a:pt x="506988" y="654243"/>
                    <a:pt x="502781" y="721034"/>
                    <a:pt x="507514" y="789404"/>
                  </a:cubicBezTo>
                  <a:cubicBezTo>
                    <a:pt x="509092" y="810966"/>
                    <a:pt x="512773" y="832529"/>
                    <a:pt x="514877" y="854618"/>
                  </a:cubicBezTo>
                  <a:cubicBezTo>
                    <a:pt x="515403" y="861455"/>
                    <a:pt x="518558" y="865136"/>
                    <a:pt x="525395" y="866714"/>
                  </a:cubicBezTo>
                  <a:cubicBezTo>
                    <a:pt x="570098" y="876706"/>
                    <a:pt x="614276" y="887750"/>
                    <a:pt x="658979" y="897743"/>
                  </a:cubicBezTo>
                  <a:cubicBezTo>
                    <a:pt x="665816" y="899321"/>
                    <a:pt x="666867" y="903002"/>
                    <a:pt x="666341" y="908787"/>
                  </a:cubicBezTo>
                  <a:cubicBezTo>
                    <a:pt x="663712" y="935609"/>
                    <a:pt x="661082" y="962431"/>
                    <a:pt x="658979" y="989253"/>
                  </a:cubicBezTo>
                  <a:cubicBezTo>
                    <a:pt x="655297" y="1026067"/>
                    <a:pt x="651090" y="1062881"/>
                    <a:pt x="648986" y="1099696"/>
                  </a:cubicBezTo>
                  <a:cubicBezTo>
                    <a:pt x="646882" y="1142821"/>
                    <a:pt x="632157" y="1182265"/>
                    <a:pt x="614276" y="1220131"/>
                  </a:cubicBezTo>
                  <a:cubicBezTo>
                    <a:pt x="592187" y="1266938"/>
                    <a:pt x="569572" y="1313744"/>
                    <a:pt x="547484" y="1360551"/>
                  </a:cubicBezTo>
                  <a:cubicBezTo>
                    <a:pt x="522240" y="1413669"/>
                    <a:pt x="496996" y="1466787"/>
                    <a:pt x="472278" y="1519904"/>
                  </a:cubicBezTo>
                  <a:cubicBezTo>
                    <a:pt x="455448" y="1555667"/>
                    <a:pt x="442300" y="1593007"/>
                    <a:pt x="437041" y="1632451"/>
                  </a:cubicBezTo>
                  <a:cubicBezTo>
                    <a:pt x="427575" y="1698191"/>
                    <a:pt x="434937" y="1761301"/>
                    <a:pt x="460707" y="1822307"/>
                  </a:cubicBezTo>
                  <a:cubicBezTo>
                    <a:pt x="494366" y="1901721"/>
                    <a:pt x="546958" y="1967987"/>
                    <a:pt x="609542" y="2026364"/>
                  </a:cubicBezTo>
                  <a:cubicBezTo>
                    <a:pt x="702630" y="2113666"/>
                    <a:pt x="808339" y="2179932"/>
                    <a:pt x="928249" y="2224109"/>
                  </a:cubicBezTo>
                  <a:cubicBezTo>
                    <a:pt x="1001351" y="2251457"/>
                    <a:pt x="1077084" y="2268286"/>
                    <a:pt x="1155971" y="2265656"/>
                  </a:cubicBezTo>
                  <a:cubicBezTo>
                    <a:pt x="1173853" y="2265131"/>
                    <a:pt x="1173853" y="2265131"/>
                    <a:pt x="1173853" y="2246723"/>
                  </a:cubicBezTo>
                  <a:cubicBezTo>
                    <a:pt x="1173853" y="2233575"/>
                    <a:pt x="1174379" y="2219902"/>
                    <a:pt x="1173853" y="2206754"/>
                  </a:cubicBezTo>
                  <a:cubicBezTo>
                    <a:pt x="1173853" y="2200443"/>
                    <a:pt x="1174904" y="2196761"/>
                    <a:pt x="1182793" y="2196235"/>
                  </a:cubicBezTo>
                  <a:cubicBezTo>
                    <a:pt x="1209089" y="2194132"/>
                    <a:pt x="1235911" y="2191502"/>
                    <a:pt x="1262733" y="2189398"/>
                  </a:cubicBezTo>
                  <a:cubicBezTo>
                    <a:pt x="1262733" y="2382936"/>
                    <a:pt x="1262733" y="2575422"/>
                    <a:pt x="1262733" y="2767909"/>
                  </a:cubicBezTo>
                  <a:cubicBezTo>
                    <a:pt x="736289" y="2720576"/>
                    <a:pt x="191963" y="2311411"/>
                    <a:pt x="67846" y="1672947"/>
                  </a:cubicBezTo>
                  <a:cubicBezTo>
                    <a:pt x="-3678" y="1302700"/>
                    <a:pt x="66269" y="957172"/>
                    <a:pt x="277688" y="645302"/>
                  </a:cubicBezTo>
                  <a:cubicBezTo>
                    <a:pt x="473855" y="354995"/>
                    <a:pt x="744703" y="164613"/>
                    <a:pt x="1086024" y="82044"/>
                  </a:cubicBezTo>
                  <a:cubicBezTo>
                    <a:pt x="1812317" y="-94139"/>
                    <a:pt x="2508107" y="336588"/>
                    <a:pt x="2714267" y="1004504"/>
                  </a:cubicBezTo>
                  <a:cubicBezTo>
                    <a:pt x="2921479" y="1675576"/>
                    <a:pt x="2586995" y="2301945"/>
                    <a:pt x="2116824" y="2577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997051" y="1343703"/>
              <a:ext cx="362530" cy="176719"/>
            </a:xfrm>
            <a:custGeom>
              <a:rect b="b" l="l" r="r" t="t"/>
              <a:pathLst>
                <a:path extrusionOk="0" h="176719" w="362530">
                  <a:moveTo>
                    <a:pt x="349210" y="0"/>
                  </a:moveTo>
                  <a:cubicBezTo>
                    <a:pt x="237715" y="526"/>
                    <a:pt x="126220" y="526"/>
                    <a:pt x="14726" y="526"/>
                  </a:cubicBezTo>
                  <a:cubicBezTo>
                    <a:pt x="10518" y="526"/>
                    <a:pt x="6311" y="1052"/>
                    <a:pt x="0" y="1578"/>
                  </a:cubicBezTo>
                  <a:cubicBezTo>
                    <a:pt x="4207" y="14726"/>
                    <a:pt x="8415" y="25244"/>
                    <a:pt x="11044" y="36288"/>
                  </a:cubicBezTo>
                  <a:cubicBezTo>
                    <a:pt x="13148" y="45229"/>
                    <a:pt x="17881" y="47859"/>
                    <a:pt x="26822" y="47859"/>
                  </a:cubicBezTo>
                  <a:cubicBezTo>
                    <a:pt x="57325" y="47859"/>
                    <a:pt x="88354" y="48910"/>
                    <a:pt x="118858" y="49436"/>
                  </a:cubicBezTo>
                  <a:cubicBezTo>
                    <a:pt x="126220" y="49436"/>
                    <a:pt x="129902" y="52066"/>
                    <a:pt x="132531" y="59429"/>
                  </a:cubicBezTo>
                  <a:cubicBezTo>
                    <a:pt x="137265" y="73629"/>
                    <a:pt x="141998" y="88354"/>
                    <a:pt x="147783" y="102028"/>
                  </a:cubicBezTo>
                  <a:cubicBezTo>
                    <a:pt x="165664" y="145153"/>
                    <a:pt x="195116" y="173027"/>
                    <a:pt x="243500" y="176183"/>
                  </a:cubicBezTo>
                  <a:cubicBezTo>
                    <a:pt x="300299" y="180390"/>
                    <a:pt x="346580" y="160405"/>
                    <a:pt x="357624" y="96769"/>
                  </a:cubicBezTo>
                  <a:cubicBezTo>
                    <a:pt x="362358" y="69421"/>
                    <a:pt x="360780" y="41022"/>
                    <a:pt x="362358" y="12622"/>
                  </a:cubicBezTo>
                  <a:cubicBezTo>
                    <a:pt x="363410" y="3156"/>
                    <a:pt x="359728" y="0"/>
                    <a:pt x="349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3"/>
          <p:cNvGrpSpPr/>
          <p:nvPr/>
        </p:nvGrpSpPr>
        <p:grpSpPr>
          <a:xfrm>
            <a:off x="6579377" y="722976"/>
            <a:ext cx="435532" cy="529508"/>
            <a:chOff x="3099439" y="2219455"/>
            <a:chExt cx="2693960" cy="3275246"/>
          </a:xfrm>
        </p:grpSpPr>
        <p:sp>
          <p:nvSpPr>
            <p:cNvPr id="93" name="Google Shape;93;p23"/>
            <p:cNvSpPr/>
            <p:nvPr/>
          </p:nvSpPr>
          <p:spPr>
            <a:xfrm>
              <a:off x="3406628" y="2219455"/>
              <a:ext cx="1901309" cy="2240485"/>
            </a:xfrm>
            <a:custGeom>
              <a:rect b="b" l="l" r="r" t="t"/>
              <a:pathLst>
                <a:path extrusionOk="0" h="2240485" w="1901309">
                  <a:moveTo>
                    <a:pt x="1015664" y="649"/>
                  </a:moveTo>
                  <a:cubicBezTo>
                    <a:pt x="1076536" y="18574"/>
                    <a:pt x="1111267" y="62268"/>
                    <a:pt x="1112761" y="128742"/>
                  </a:cubicBezTo>
                  <a:cubicBezTo>
                    <a:pt x="1114255" y="209407"/>
                    <a:pt x="1113508" y="290445"/>
                    <a:pt x="1113508" y="371484"/>
                  </a:cubicBezTo>
                  <a:cubicBezTo>
                    <a:pt x="1112387" y="694517"/>
                    <a:pt x="1110893" y="1017177"/>
                    <a:pt x="1109773" y="1340210"/>
                  </a:cubicBezTo>
                  <a:cubicBezTo>
                    <a:pt x="1109773" y="1370086"/>
                    <a:pt x="1109400" y="1399962"/>
                    <a:pt x="1115375" y="1429464"/>
                  </a:cubicBezTo>
                  <a:cubicBezTo>
                    <a:pt x="1120603" y="1454485"/>
                    <a:pt x="1131807" y="1475772"/>
                    <a:pt x="1148985" y="1495191"/>
                  </a:cubicBezTo>
                  <a:cubicBezTo>
                    <a:pt x="1217326" y="1572122"/>
                    <a:pt x="1289029" y="1645318"/>
                    <a:pt x="1361478" y="1718140"/>
                  </a:cubicBezTo>
                  <a:cubicBezTo>
                    <a:pt x="1381271" y="1737933"/>
                    <a:pt x="1401437" y="1741294"/>
                    <a:pt x="1424964" y="1726356"/>
                  </a:cubicBezTo>
                  <a:cubicBezTo>
                    <a:pt x="1493679" y="1683410"/>
                    <a:pt x="1562020" y="1640090"/>
                    <a:pt x="1619531" y="1582578"/>
                  </a:cubicBezTo>
                  <a:cubicBezTo>
                    <a:pt x="1638577" y="1563533"/>
                    <a:pt x="1659117" y="1558304"/>
                    <a:pt x="1683764" y="1568387"/>
                  </a:cubicBezTo>
                  <a:cubicBezTo>
                    <a:pt x="1705051" y="1576977"/>
                    <a:pt x="1709905" y="1589300"/>
                    <a:pt x="1698329" y="1609093"/>
                  </a:cubicBezTo>
                  <a:cubicBezTo>
                    <a:pt x="1669573" y="1658015"/>
                    <a:pt x="1629988" y="1697601"/>
                    <a:pt x="1585547" y="1732331"/>
                  </a:cubicBezTo>
                  <a:cubicBezTo>
                    <a:pt x="1554177" y="1756979"/>
                    <a:pt x="1521314" y="1779386"/>
                    <a:pt x="1489197" y="1803287"/>
                  </a:cubicBezTo>
                  <a:cubicBezTo>
                    <a:pt x="1482475" y="1808142"/>
                    <a:pt x="1473886" y="1811503"/>
                    <a:pt x="1475753" y="1823453"/>
                  </a:cubicBezTo>
                  <a:cubicBezTo>
                    <a:pt x="1477994" y="1835403"/>
                    <a:pt x="1485836" y="1839511"/>
                    <a:pt x="1495919" y="1842499"/>
                  </a:cubicBezTo>
                  <a:cubicBezTo>
                    <a:pt x="1542974" y="1854823"/>
                    <a:pt x="1591149" y="1861545"/>
                    <a:pt x="1638950" y="1869387"/>
                  </a:cubicBezTo>
                  <a:cubicBezTo>
                    <a:pt x="1704677" y="1879844"/>
                    <a:pt x="1770778" y="1887686"/>
                    <a:pt x="1835011" y="1906359"/>
                  </a:cubicBezTo>
                  <a:cubicBezTo>
                    <a:pt x="1849949" y="1910840"/>
                    <a:pt x="1864513" y="1916068"/>
                    <a:pt x="1877958" y="1924284"/>
                  </a:cubicBezTo>
                  <a:cubicBezTo>
                    <a:pt x="1892149" y="1933247"/>
                    <a:pt x="1904099" y="1944077"/>
                    <a:pt x="1900738" y="1963123"/>
                  </a:cubicBezTo>
                  <a:cubicBezTo>
                    <a:pt x="1897377" y="1983289"/>
                    <a:pt x="1882813" y="1991878"/>
                    <a:pt x="1864513" y="1995613"/>
                  </a:cubicBezTo>
                  <a:cubicBezTo>
                    <a:pt x="1840986" y="2000841"/>
                    <a:pt x="1817459" y="1998227"/>
                    <a:pt x="1793932" y="1994866"/>
                  </a:cubicBezTo>
                  <a:cubicBezTo>
                    <a:pt x="1712146" y="1982916"/>
                    <a:pt x="1630734" y="1968351"/>
                    <a:pt x="1551190" y="1945197"/>
                  </a:cubicBezTo>
                  <a:cubicBezTo>
                    <a:pt x="1536999" y="1941089"/>
                    <a:pt x="1522061" y="1938102"/>
                    <a:pt x="1507496" y="1936981"/>
                  </a:cubicBezTo>
                  <a:cubicBezTo>
                    <a:pt x="1479861" y="1934741"/>
                    <a:pt x="1470525" y="1947065"/>
                    <a:pt x="1479488" y="1973206"/>
                  </a:cubicBezTo>
                  <a:cubicBezTo>
                    <a:pt x="1488077" y="1998974"/>
                    <a:pt x="1504135" y="2020634"/>
                    <a:pt x="1517206" y="2043788"/>
                  </a:cubicBezTo>
                  <a:cubicBezTo>
                    <a:pt x="1526542" y="2060219"/>
                    <a:pt x="1533264" y="2077398"/>
                    <a:pt x="1528783" y="2097191"/>
                  </a:cubicBezTo>
                  <a:cubicBezTo>
                    <a:pt x="1522061" y="2126694"/>
                    <a:pt x="1497787" y="2137150"/>
                    <a:pt x="1472019" y="2121465"/>
                  </a:cubicBezTo>
                  <a:cubicBezTo>
                    <a:pt x="1450732" y="2108395"/>
                    <a:pt x="1437288" y="2087855"/>
                    <a:pt x="1425337" y="2066568"/>
                  </a:cubicBezTo>
                  <a:cubicBezTo>
                    <a:pt x="1407785" y="2035572"/>
                    <a:pt x="1391354" y="2004202"/>
                    <a:pt x="1374548" y="1973206"/>
                  </a:cubicBezTo>
                  <a:cubicBezTo>
                    <a:pt x="1342805" y="1914574"/>
                    <a:pt x="1301726" y="1864532"/>
                    <a:pt x="1248696" y="1822706"/>
                  </a:cubicBezTo>
                  <a:cubicBezTo>
                    <a:pt x="1169898" y="1760714"/>
                    <a:pt x="1102678" y="1685650"/>
                    <a:pt x="1033216" y="1613575"/>
                  </a:cubicBezTo>
                  <a:cubicBezTo>
                    <a:pt x="1018278" y="1597890"/>
                    <a:pt x="1002967" y="1583325"/>
                    <a:pt x="978319" y="1589674"/>
                  </a:cubicBezTo>
                  <a:cubicBezTo>
                    <a:pt x="966369" y="1591541"/>
                    <a:pt x="958900" y="1600130"/>
                    <a:pt x="950684" y="1607599"/>
                  </a:cubicBezTo>
                  <a:cubicBezTo>
                    <a:pt x="862550" y="1692746"/>
                    <a:pt x="774042" y="1777892"/>
                    <a:pt x="686282" y="1863039"/>
                  </a:cubicBezTo>
                  <a:cubicBezTo>
                    <a:pt x="678440" y="1870881"/>
                    <a:pt x="670224" y="1879097"/>
                    <a:pt x="664995" y="1888807"/>
                  </a:cubicBezTo>
                  <a:cubicBezTo>
                    <a:pt x="639227" y="1935861"/>
                    <a:pt x="609351" y="1980302"/>
                    <a:pt x="579476" y="2024742"/>
                  </a:cubicBezTo>
                  <a:cubicBezTo>
                    <a:pt x="542878" y="2080012"/>
                    <a:pt x="538023" y="2142378"/>
                    <a:pt x="534288" y="2205118"/>
                  </a:cubicBezTo>
                  <a:cubicBezTo>
                    <a:pt x="532421" y="2233500"/>
                    <a:pt x="520097" y="2243210"/>
                    <a:pt x="491715" y="2239849"/>
                  </a:cubicBezTo>
                  <a:cubicBezTo>
                    <a:pt x="479765" y="2238355"/>
                    <a:pt x="473043" y="2232753"/>
                    <a:pt x="474163" y="2220429"/>
                  </a:cubicBezTo>
                  <a:cubicBezTo>
                    <a:pt x="481258" y="2126694"/>
                    <a:pt x="482752" y="2032584"/>
                    <a:pt x="516736" y="1942957"/>
                  </a:cubicBezTo>
                  <a:cubicBezTo>
                    <a:pt x="523458" y="1925778"/>
                    <a:pt x="511508" y="1931753"/>
                    <a:pt x="505159" y="1933247"/>
                  </a:cubicBezTo>
                  <a:cubicBezTo>
                    <a:pt x="464827" y="1941836"/>
                    <a:pt x="425615" y="1953413"/>
                    <a:pt x="387149" y="1967978"/>
                  </a:cubicBezTo>
                  <a:cubicBezTo>
                    <a:pt x="306484" y="1998227"/>
                    <a:pt x="229180" y="2035572"/>
                    <a:pt x="152623" y="2074037"/>
                  </a:cubicBezTo>
                  <a:cubicBezTo>
                    <a:pt x="120133" y="2090469"/>
                    <a:pt x="91004" y="2111756"/>
                    <a:pt x="69344" y="2141632"/>
                  </a:cubicBezTo>
                  <a:cubicBezTo>
                    <a:pt x="65610" y="2146486"/>
                    <a:pt x="61128" y="2150968"/>
                    <a:pt x="56647" y="2155449"/>
                  </a:cubicBezTo>
                  <a:cubicBezTo>
                    <a:pt x="44323" y="2166652"/>
                    <a:pt x="30879" y="2170014"/>
                    <a:pt x="15941" y="2160304"/>
                  </a:cubicBezTo>
                  <a:cubicBezTo>
                    <a:pt x="630" y="2150221"/>
                    <a:pt x="-3478" y="2136777"/>
                    <a:pt x="2870" y="2119971"/>
                  </a:cubicBezTo>
                  <a:cubicBezTo>
                    <a:pt x="11833" y="2095697"/>
                    <a:pt x="27145" y="2075157"/>
                    <a:pt x="44323" y="2056112"/>
                  </a:cubicBezTo>
                  <a:cubicBezTo>
                    <a:pt x="99594" y="1996360"/>
                    <a:pt x="165694" y="1951546"/>
                    <a:pt x="239264" y="1917189"/>
                  </a:cubicBezTo>
                  <a:cubicBezTo>
                    <a:pt x="291173" y="1893288"/>
                    <a:pt x="344576" y="1872748"/>
                    <a:pt x="398353" y="1852955"/>
                  </a:cubicBezTo>
                  <a:cubicBezTo>
                    <a:pt x="418892" y="1845486"/>
                    <a:pt x="440553" y="1842872"/>
                    <a:pt x="461839" y="1838017"/>
                  </a:cubicBezTo>
                  <a:cubicBezTo>
                    <a:pt x="490968" y="1831295"/>
                    <a:pt x="496570" y="1815611"/>
                    <a:pt x="477151" y="1792830"/>
                  </a:cubicBezTo>
                  <a:cubicBezTo>
                    <a:pt x="447648" y="1758473"/>
                    <a:pt x="408809" y="1735319"/>
                    <a:pt x="370718" y="1711418"/>
                  </a:cubicBezTo>
                  <a:cubicBezTo>
                    <a:pt x="306484" y="1671086"/>
                    <a:pt x="239264" y="1635608"/>
                    <a:pt x="172043" y="1600130"/>
                  </a:cubicBezTo>
                  <a:cubicBezTo>
                    <a:pt x="152250" y="1589674"/>
                    <a:pt x="132084" y="1579591"/>
                    <a:pt x="114158" y="1566147"/>
                  </a:cubicBezTo>
                  <a:cubicBezTo>
                    <a:pt x="102581" y="1557557"/>
                    <a:pt x="92125" y="1547474"/>
                    <a:pt x="86896" y="1533657"/>
                  </a:cubicBezTo>
                  <a:cubicBezTo>
                    <a:pt x="78680" y="1512370"/>
                    <a:pt x="86523" y="1493324"/>
                    <a:pt x="107436" y="1484735"/>
                  </a:cubicBezTo>
                  <a:cubicBezTo>
                    <a:pt x="124615" y="1477639"/>
                    <a:pt x="141420" y="1479133"/>
                    <a:pt x="158225" y="1485482"/>
                  </a:cubicBezTo>
                  <a:cubicBezTo>
                    <a:pt x="175777" y="1492204"/>
                    <a:pt x="191089" y="1503407"/>
                    <a:pt x="204906" y="1516104"/>
                  </a:cubicBezTo>
                  <a:cubicBezTo>
                    <a:pt x="249347" y="1557184"/>
                    <a:pt x="301256" y="1586313"/>
                    <a:pt x="356153" y="1610587"/>
                  </a:cubicBezTo>
                  <a:cubicBezTo>
                    <a:pt x="411423" y="1634861"/>
                    <a:pt x="466694" y="1659509"/>
                    <a:pt x="519724" y="1688264"/>
                  </a:cubicBezTo>
                  <a:cubicBezTo>
                    <a:pt x="526446" y="1691999"/>
                    <a:pt x="533168" y="1694986"/>
                    <a:pt x="539890" y="1697974"/>
                  </a:cubicBezTo>
                  <a:cubicBezTo>
                    <a:pt x="595160" y="1721501"/>
                    <a:pt x="623169" y="1714779"/>
                    <a:pt x="663875" y="1670339"/>
                  </a:cubicBezTo>
                  <a:cubicBezTo>
                    <a:pt x="714291" y="1615442"/>
                    <a:pt x="765827" y="1561292"/>
                    <a:pt x="817363" y="1507142"/>
                  </a:cubicBezTo>
                  <a:cubicBezTo>
                    <a:pt x="852093" y="1470917"/>
                    <a:pt x="865911" y="1427597"/>
                    <a:pt x="865911" y="1377928"/>
                  </a:cubicBezTo>
                  <a:cubicBezTo>
                    <a:pt x="866284" y="1018297"/>
                    <a:pt x="864791" y="658292"/>
                    <a:pt x="862176" y="298661"/>
                  </a:cubicBezTo>
                  <a:cubicBezTo>
                    <a:pt x="861803" y="245258"/>
                    <a:pt x="861429" y="191481"/>
                    <a:pt x="861429" y="138078"/>
                  </a:cubicBezTo>
                  <a:cubicBezTo>
                    <a:pt x="861429" y="46210"/>
                    <a:pt x="914459" y="-4206"/>
                    <a:pt x="1005954" y="275"/>
                  </a:cubicBezTo>
                  <a:cubicBezTo>
                    <a:pt x="1009315" y="649"/>
                    <a:pt x="1012303" y="649"/>
                    <a:pt x="1015664" y="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3099439" y="3035457"/>
              <a:ext cx="1144960" cy="2459244"/>
            </a:xfrm>
            <a:custGeom>
              <a:rect b="b" l="l" r="r" t="t"/>
              <a:pathLst>
                <a:path extrusionOk="0" h="2459244" w="1144960">
                  <a:moveTo>
                    <a:pt x="96" y="1590031"/>
                  </a:moveTo>
                  <a:cubicBezTo>
                    <a:pt x="-277" y="1384261"/>
                    <a:pt x="14287" y="1193429"/>
                    <a:pt x="63956" y="1006704"/>
                  </a:cubicBezTo>
                  <a:cubicBezTo>
                    <a:pt x="155824" y="661264"/>
                    <a:pt x="332466" y="368853"/>
                    <a:pt x="609191" y="139182"/>
                  </a:cubicBezTo>
                  <a:cubicBezTo>
                    <a:pt x="686122" y="75323"/>
                    <a:pt x="770521" y="27148"/>
                    <a:pt x="869112" y="5861"/>
                  </a:cubicBezTo>
                  <a:cubicBezTo>
                    <a:pt x="969943" y="-15799"/>
                    <a:pt x="1039031" y="22666"/>
                    <a:pt x="1074135" y="119763"/>
                  </a:cubicBezTo>
                  <a:cubicBezTo>
                    <a:pt x="1107746" y="212378"/>
                    <a:pt x="1115962" y="309102"/>
                    <a:pt x="1116709" y="406198"/>
                  </a:cubicBezTo>
                  <a:cubicBezTo>
                    <a:pt x="1117082" y="427858"/>
                    <a:pt x="1111480" y="448771"/>
                    <a:pt x="1089073" y="459601"/>
                  </a:cubicBezTo>
                  <a:cubicBezTo>
                    <a:pt x="1071521" y="467817"/>
                    <a:pt x="1061065" y="463709"/>
                    <a:pt x="1053969" y="445784"/>
                  </a:cubicBezTo>
                  <a:cubicBezTo>
                    <a:pt x="1049114" y="433460"/>
                    <a:pt x="1047247" y="420763"/>
                    <a:pt x="1046500" y="407692"/>
                  </a:cubicBezTo>
                  <a:cubicBezTo>
                    <a:pt x="1043139" y="351301"/>
                    <a:pt x="1040151" y="294537"/>
                    <a:pt x="1036044" y="238146"/>
                  </a:cubicBezTo>
                  <a:cubicBezTo>
                    <a:pt x="1033056" y="197440"/>
                    <a:pt x="1021106" y="158602"/>
                    <a:pt x="1002433" y="122377"/>
                  </a:cubicBezTo>
                  <a:cubicBezTo>
                    <a:pt x="980773" y="79804"/>
                    <a:pt x="948656" y="62625"/>
                    <a:pt x="901228" y="69721"/>
                  </a:cubicBezTo>
                  <a:cubicBezTo>
                    <a:pt x="819817" y="82045"/>
                    <a:pt x="748114" y="117896"/>
                    <a:pt x="683508" y="167191"/>
                  </a:cubicBezTo>
                  <a:cubicBezTo>
                    <a:pt x="530020" y="283334"/>
                    <a:pt x="407529" y="427111"/>
                    <a:pt x="309685" y="591802"/>
                  </a:cubicBezTo>
                  <a:cubicBezTo>
                    <a:pt x="186447" y="799440"/>
                    <a:pt x="112878" y="1023509"/>
                    <a:pt x="86363" y="1263264"/>
                  </a:cubicBezTo>
                  <a:cubicBezTo>
                    <a:pt x="71425" y="1398452"/>
                    <a:pt x="63582" y="1533640"/>
                    <a:pt x="68811" y="1669576"/>
                  </a:cubicBezTo>
                  <a:cubicBezTo>
                    <a:pt x="75533" y="1835761"/>
                    <a:pt x="93085" y="2000825"/>
                    <a:pt x="139393" y="2161782"/>
                  </a:cubicBezTo>
                  <a:cubicBezTo>
                    <a:pt x="152837" y="2208089"/>
                    <a:pt x="170389" y="2252530"/>
                    <a:pt x="191302" y="2295850"/>
                  </a:cubicBezTo>
                  <a:cubicBezTo>
                    <a:pt x="200265" y="2314522"/>
                    <a:pt x="210721" y="2332075"/>
                    <a:pt x="223045" y="2348506"/>
                  </a:cubicBezTo>
                  <a:cubicBezTo>
                    <a:pt x="261510" y="2399669"/>
                    <a:pt x="298855" y="2404150"/>
                    <a:pt x="347777" y="2360830"/>
                  </a:cubicBezTo>
                  <a:cubicBezTo>
                    <a:pt x="377653" y="2334315"/>
                    <a:pt x="406035" y="2306680"/>
                    <a:pt x="437031" y="2281285"/>
                  </a:cubicBezTo>
                  <a:cubicBezTo>
                    <a:pt x="540103" y="2197259"/>
                    <a:pt x="655873" y="2134893"/>
                    <a:pt x="774256" y="2075888"/>
                  </a:cubicBezTo>
                  <a:cubicBezTo>
                    <a:pt x="846705" y="2040037"/>
                    <a:pt x="918781" y="2002692"/>
                    <a:pt x="983014" y="1953024"/>
                  </a:cubicBezTo>
                  <a:cubicBezTo>
                    <a:pt x="1028201" y="1917920"/>
                    <a:pt x="1062185" y="1875720"/>
                    <a:pt x="1074135" y="1818582"/>
                  </a:cubicBezTo>
                  <a:cubicBezTo>
                    <a:pt x="1081231" y="1784225"/>
                    <a:pt x="1078990" y="1750241"/>
                    <a:pt x="1070401" y="1717004"/>
                  </a:cubicBezTo>
                  <a:cubicBezTo>
                    <a:pt x="1046874" y="1625882"/>
                    <a:pt x="1037911" y="1533267"/>
                    <a:pt x="1039405" y="1439532"/>
                  </a:cubicBezTo>
                  <a:cubicBezTo>
                    <a:pt x="1040525" y="1379033"/>
                    <a:pt x="1032683" y="1318907"/>
                    <a:pt x="1034550" y="1258409"/>
                  </a:cubicBezTo>
                  <a:cubicBezTo>
                    <a:pt x="1035297" y="1236002"/>
                    <a:pt x="1037164" y="1213595"/>
                    <a:pt x="1044259" y="1192308"/>
                  </a:cubicBezTo>
                  <a:cubicBezTo>
                    <a:pt x="1056583" y="1155710"/>
                    <a:pt x="1089820" y="1133677"/>
                    <a:pt x="1123804" y="1138532"/>
                  </a:cubicBezTo>
                  <a:cubicBezTo>
                    <a:pt x="1131647" y="1139652"/>
                    <a:pt x="1140609" y="1142266"/>
                    <a:pt x="1138369" y="1151602"/>
                  </a:cubicBezTo>
                  <a:cubicBezTo>
                    <a:pt x="1132393" y="1178491"/>
                    <a:pt x="1139489" y="1205005"/>
                    <a:pt x="1137248" y="1231520"/>
                  </a:cubicBezTo>
                  <a:cubicBezTo>
                    <a:pt x="1134634" y="1265878"/>
                    <a:pt x="1130526" y="1299862"/>
                    <a:pt x="1122684" y="1333099"/>
                  </a:cubicBezTo>
                  <a:cubicBezTo>
                    <a:pt x="1102144" y="1420112"/>
                    <a:pt x="1102891" y="1506752"/>
                    <a:pt x="1118576" y="1594513"/>
                  </a:cubicBezTo>
                  <a:cubicBezTo>
                    <a:pt x="1127539" y="1646422"/>
                    <a:pt x="1133887" y="1699079"/>
                    <a:pt x="1141730" y="1751361"/>
                  </a:cubicBezTo>
                  <a:cubicBezTo>
                    <a:pt x="1157414" y="1853686"/>
                    <a:pt x="1114841" y="1931364"/>
                    <a:pt x="1039031" y="1995223"/>
                  </a:cubicBezTo>
                  <a:cubicBezTo>
                    <a:pt x="981520" y="2043772"/>
                    <a:pt x="916166" y="2079623"/>
                    <a:pt x="849693" y="2114354"/>
                  </a:cubicBezTo>
                  <a:cubicBezTo>
                    <a:pt x="802638" y="2138628"/>
                    <a:pt x="755957" y="2163649"/>
                    <a:pt x="708529" y="2186803"/>
                  </a:cubicBezTo>
                  <a:cubicBezTo>
                    <a:pt x="603216" y="2238712"/>
                    <a:pt x="508360" y="2305186"/>
                    <a:pt x="422467" y="2384731"/>
                  </a:cubicBezTo>
                  <a:cubicBezTo>
                    <a:pt x="396325" y="2409005"/>
                    <a:pt x="367570" y="2429545"/>
                    <a:pt x="335080" y="2444856"/>
                  </a:cubicBezTo>
                  <a:cubicBezTo>
                    <a:pt x="282050" y="2469877"/>
                    <a:pt x="236863" y="2462408"/>
                    <a:pt x="195036" y="2421329"/>
                  </a:cubicBezTo>
                  <a:cubicBezTo>
                    <a:pt x="158065" y="2384731"/>
                    <a:pt x="131924" y="2341037"/>
                    <a:pt x="112504" y="2293609"/>
                  </a:cubicBezTo>
                  <a:cubicBezTo>
                    <a:pt x="71798" y="2195392"/>
                    <a:pt x="47898" y="2092320"/>
                    <a:pt x="30345" y="1987755"/>
                  </a:cubicBezTo>
                  <a:cubicBezTo>
                    <a:pt x="7565" y="1851446"/>
                    <a:pt x="-1024" y="1714390"/>
                    <a:pt x="96" y="1590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4603755" y="3054058"/>
              <a:ext cx="1189644" cy="2422960"/>
            </a:xfrm>
            <a:custGeom>
              <a:rect b="b" l="l" r="r" t="t"/>
              <a:pathLst>
                <a:path extrusionOk="0" h="2422960" w="1189644">
                  <a:moveTo>
                    <a:pt x="1121500" y="1677490"/>
                  </a:moveTo>
                  <a:cubicBezTo>
                    <a:pt x="1117392" y="1398897"/>
                    <a:pt x="1089384" y="1161757"/>
                    <a:pt x="1009466" y="932832"/>
                  </a:cubicBezTo>
                  <a:cubicBezTo>
                    <a:pt x="898925" y="616895"/>
                    <a:pt x="712947" y="357348"/>
                    <a:pt x="438836" y="162781"/>
                  </a:cubicBezTo>
                  <a:cubicBezTo>
                    <a:pt x="374602" y="117220"/>
                    <a:pt x="305514" y="82863"/>
                    <a:pt x="226343" y="72033"/>
                  </a:cubicBezTo>
                  <a:cubicBezTo>
                    <a:pt x="211405" y="70165"/>
                    <a:pt x="196467" y="68672"/>
                    <a:pt x="181529" y="70165"/>
                  </a:cubicBezTo>
                  <a:cubicBezTo>
                    <a:pt x="149039" y="72780"/>
                    <a:pt x="124765" y="88464"/>
                    <a:pt x="112068" y="118714"/>
                  </a:cubicBezTo>
                  <a:cubicBezTo>
                    <a:pt x="93022" y="165021"/>
                    <a:pt x="79951" y="212823"/>
                    <a:pt x="79951" y="263612"/>
                  </a:cubicBezTo>
                  <a:cubicBezTo>
                    <a:pt x="79951" y="327845"/>
                    <a:pt x="82939" y="391705"/>
                    <a:pt x="79578" y="455938"/>
                  </a:cubicBezTo>
                  <a:cubicBezTo>
                    <a:pt x="78457" y="474611"/>
                    <a:pt x="76217" y="493283"/>
                    <a:pt x="74349" y="511582"/>
                  </a:cubicBezTo>
                  <a:cubicBezTo>
                    <a:pt x="73229" y="524279"/>
                    <a:pt x="66881" y="525773"/>
                    <a:pt x="57171" y="518678"/>
                  </a:cubicBezTo>
                  <a:cubicBezTo>
                    <a:pt x="38125" y="505607"/>
                    <a:pt x="25428" y="487681"/>
                    <a:pt x="16838" y="466395"/>
                  </a:cubicBezTo>
                  <a:cubicBezTo>
                    <a:pt x="3768" y="434278"/>
                    <a:pt x="33" y="399921"/>
                    <a:pt x="33" y="365563"/>
                  </a:cubicBezTo>
                  <a:cubicBezTo>
                    <a:pt x="-714" y="287886"/>
                    <a:pt x="11237" y="211703"/>
                    <a:pt x="31403" y="137013"/>
                  </a:cubicBezTo>
                  <a:cubicBezTo>
                    <a:pt x="32897" y="131038"/>
                    <a:pt x="35137" y="125062"/>
                    <a:pt x="37378" y="119461"/>
                  </a:cubicBezTo>
                  <a:cubicBezTo>
                    <a:pt x="72856" y="24978"/>
                    <a:pt x="144558" y="-14607"/>
                    <a:pt x="243895" y="4812"/>
                  </a:cubicBezTo>
                  <a:cubicBezTo>
                    <a:pt x="359291" y="27592"/>
                    <a:pt x="458255" y="83236"/>
                    <a:pt x="547509" y="157552"/>
                  </a:cubicBezTo>
                  <a:cubicBezTo>
                    <a:pt x="870169" y="426062"/>
                    <a:pt x="1068844" y="767021"/>
                    <a:pt x="1144281" y="1180056"/>
                  </a:cubicBezTo>
                  <a:cubicBezTo>
                    <a:pt x="1179385" y="1372008"/>
                    <a:pt x="1195070" y="1564708"/>
                    <a:pt x="1187974" y="1759648"/>
                  </a:cubicBezTo>
                  <a:cubicBezTo>
                    <a:pt x="1182373" y="1910895"/>
                    <a:pt x="1169675" y="2061769"/>
                    <a:pt x="1122247" y="2207040"/>
                  </a:cubicBezTo>
                  <a:cubicBezTo>
                    <a:pt x="1104322" y="2262311"/>
                    <a:pt x="1082662" y="2316087"/>
                    <a:pt x="1047557" y="2362768"/>
                  </a:cubicBezTo>
                  <a:cubicBezTo>
                    <a:pt x="1018428" y="2401607"/>
                    <a:pt x="981457" y="2426628"/>
                    <a:pt x="929921" y="2422520"/>
                  </a:cubicBezTo>
                  <a:cubicBezTo>
                    <a:pt x="904527" y="2420653"/>
                    <a:pt x="881373" y="2411690"/>
                    <a:pt x="860460" y="2397873"/>
                  </a:cubicBezTo>
                  <a:cubicBezTo>
                    <a:pt x="841414" y="2385175"/>
                    <a:pt x="822368" y="2372105"/>
                    <a:pt x="805189" y="2356793"/>
                  </a:cubicBezTo>
                  <a:cubicBezTo>
                    <a:pt x="714068" y="2276502"/>
                    <a:pt x="609502" y="2218244"/>
                    <a:pt x="499708" y="2168575"/>
                  </a:cubicBezTo>
                  <a:cubicBezTo>
                    <a:pt x="413441" y="2129363"/>
                    <a:pt x="325307" y="2095006"/>
                    <a:pt x="243148" y="2047578"/>
                  </a:cubicBezTo>
                  <a:cubicBezTo>
                    <a:pt x="211779" y="2029652"/>
                    <a:pt x="181529" y="2010233"/>
                    <a:pt x="153521" y="1987079"/>
                  </a:cubicBezTo>
                  <a:cubicBezTo>
                    <a:pt x="70242" y="1917991"/>
                    <a:pt x="34764" y="1829110"/>
                    <a:pt x="55304" y="1722677"/>
                  </a:cubicBezTo>
                  <a:cubicBezTo>
                    <a:pt x="86673" y="1559853"/>
                    <a:pt x="76217" y="1399644"/>
                    <a:pt x="40739" y="1239434"/>
                  </a:cubicBezTo>
                  <a:cubicBezTo>
                    <a:pt x="34764" y="1213293"/>
                    <a:pt x="31403" y="1186778"/>
                    <a:pt x="28789" y="1160263"/>
                  </a:cubicBezTo>
                  <a:cubicBezTo>
                    <a:pt x="28415" y="1154661"/>
                    <a:pt x="28042" y="1149059"/>
                    <a:pt x="28415" y="1143458"/>
                  </a:cubicBezTo>
                  <a:cubicBezTo>
                    <a:pt x="29536" y="1133748"/>
                    <a:pt x="27295" y="1121051"/>
                    <a:pt x="38498" y="1117316"/>
                  </a:cubicBezTo>
                  <a:cubicBezTo>
                    <a:pt x="49702" y="1113208"/>
                    <a:pt x="56424" y="1124038"/>
                    <a:pt x="62399" y="1131507"/>
                  </a:cubicBezTo>
                  <a:cubicBezTo>
                    <a:pt x="104225" y="1180056"/>
                    <a:pt x="119910" y="1239434"/>
                    <a:pt x="131487" y="1300306"/>
                  </a:cubicBezTo>
                  <a:cubicBezTo>
                    <a:pt x="153147" y="1414582"/>
                    <a:pt x="148666" y="1529230"/>
                    <a:pt x="133728" y="1644253"/>
                  </a:cubicBezTo>
                  <a:cubicBezTo>
                    <a:pt x="128500" y="1683091"/>
                    <a:pt x="122898" y="1721930"/>
                    <a:pt x="119910" y="1761142"/>
                  </a:cubicBezTo>
                  <a:cubicBezTo>
                    <a:pt x="113935" y="1834712"/>
                    <a:pt x="140823" y="1894837"/>
                    <a:pt x="200949" y="1937410"/>
                  </a:cubicBezTo>
                  <a:cubicBezTo>
                    <a:pt x="278626" y="1991934"/>
                    <a:pt x="363772" y="2033760"/>
                    <a:pt x="450413" y="2071852"/>
                  </a:cubicBezTo>
                  <a:cubicBezTo>
                    <a:pt x="570290" y="2124508"/>
                    <a:pt x="687553" y="2182019"/>
                    <a:pt x="793239" y="2260443"/>
                  </a:cubicBezTo>
                  <a:cubicBezTo>
                    <a:pt x="818633" y="2279489"/>
                    <a:pt x="842907" y="2300029"/>
                    <a:pt x="867555" y="2319822"/>
                  </a:cubicBezTo>
                  <a:cubicBezTo>
                    <a:pt x="873530" y="2324677"/>
                    <a:pt x="878758" y="2329532"/>
                    <a:pt x="885107" y="2333639"/>
                  </a:cubicBezTo>
                  <a:cubicBezTo>
                    <a:pt x="933282" y="2367250"/>
                    <a:pt x="967639" y="2361275"/>
                    <a:pt x="1000503" y="2313100"/>
                  </a:cubicBezTo>
                  <a:cubicBezTo>
                    <a:pt x="1042329" y="2252228"/>
                    <a:pt x="1060628" y="2182393"/>
                    <a:pt x="1077060" y="2111811"/>
                  </a:cubicBezTo>
                  <a:cubicBezTo>
                    <a:pt x="1112538" y="1956829"/>
                    <a:pt x="1122247" y="1798860"/>
                    <a:pt x="1121500" y="1677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3"/>
          <p:cNvGrpSpPr/>
          <p:nvPr/>
        </p:nvGrpSpPr>
        <p:grpSpPr>
          <a:xfrm>
            <a:off x="10438111" y="681404"/>
            <a:ext cx="486538" cy="484119"/>
            <a:chOff x="6589011" y="441431"/>
            <a:chExt cx="3298883" cy="3282484"/>
          </a:xfrm>
        </p:grpSpPr>
        <p:sp>
          <p:nvSpPr>
            <p:cNvPr id="97" name="Google Shape;97;p23"/>
            <p:cNvSpPr/>
            <p:nvPr/>
          </p:nvSpPr>
          <p:spPr>
            <a:xfrm>
              <a:off x="6749875" y="2381170"/>
              <a:ext cx="2977545" cy="1342745"/>
            </a:xfrm>
            <a:custGeom>
              <a:rect b="b" l="l" r="r" t="t"/>
              <a:pathLst>
                <a:path extrusionOk="0" h="1342745" w="29775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8269493" y="441431"/>
              <a:ext cx="1618401" cy="2582023"/>
            </a:xfrm>
            <a:custGeom>
              <a:rect b="b" l="l" r="r" t="t"/>
              <a:pathLst>
                <a:path extrusionOk="0" h="2582023" w="1618401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6589011" y="445392"/>
              <a:ext cx="1619218" cy="2576891"/>
            </a:xfrm>
            <a:custGeom>
              <a:rect b="b" l="l" r="r" t="t"/>
              <a:pathLst>
                <a:path extrusionOk="0" h="2576891" w="1619218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7427691" y="2118400"/>
              <a:ext cx="522808" cy="903493"/>
            </a:xfrm>
            <a:custGeom>
              <a:rect b="b" l="l" r="r" t="t"/>
              <a:pathLst>
                <a:path extrusionOk="0" h="903493" w="522808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8524455" y="2117619"/>
              <a:ext cx="520855" cy="902712"/>
            </a:xfrm>
            <a:custGeom>
              <a:rect b="b" l="l" r="r" t="t"/>
              <a:pathLst>
                <a:path extrusionOk="0" h="902712" w="520855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7716621" y="1306856"/>
              <a:ext cx="1042882" cy="395220"/>
            </a:xfrm>
            <a:custGeom>
              <a:rect b="b" l="l" r="r" t="t"/>
              <a:pathLst>
                <a:path extrusionOk="0" h="395220" w="1042882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3"/>
          <p:cNvSpPr txBox="1"/>
          <p:nvPr/>
        </p:nvSpPr>
        <p:spPr>
          <a:xfrm>
            <a:off x="1004375" y="486806"/>
            <a:ext cx="41390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797" y="1313503"/>
            <a:ext cx="7364451" cy="527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/>
        </p:nvSpPr>
        <p:spPr>
          <a:xfrm>
            <a:off x="512725" y="100675"/>
            <a:ext cx="10799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Hypothesis Test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237900" y="761700"/>
            <a:ext cx="11866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Mu1: ChEMBL227; Mu2: ChEMBL213              H0: Mu1-Mu2=0;   Ha: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Mu1-Mu2&gt;0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p-value &lt; 2.2e-16, which means that p-value is less than 0.05, reject H0.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ChEMBL227 is better than ChEMBL213.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 b="67251" l="0" r="0" t="0"/>
          <a:stretch/>
        </p:blipFill>
        <p:spPr>
          <a:xfrm>
            <a:off x="5062425" y="1508200"/>
            <a:ext cx="6090150" cy="5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/>
          <p:nvPr/>
        </p:nvSpPr>
        <p:spPr>
          <a:xfrm>
            <a:off x="193950" y="2245000"/>
            <a:ext cx="1195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Mu1: ChEMBL227; Mu2: ChEMBL210             H0: Mu1-Mu2=0;   Ha: Mu1-Mu2&gt;0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&lt; 2.2e-16, which means that p-value is less than 0.05, reject H0.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ChEMBL227 is better than ChEMBL210.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193950" y="3480225"/>
            <a:ext cx="1213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Mu1: ChEMBL227; Mu2: ChEMBL1808            H0: Mu1-Mu2=0;   Ha: Mu1-Mu2&gt;0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=7.033e-06, which means that p-value is less than 0.05, reject H0.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ChEMBL227 is better than ChEMBL1808.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0"/>
          <p:cNvSpPr txBox="1"/>
          <p:nvPr/>
        </p:nvSpPr>
        <p:spPr>
          <a:xfrm>
            <a:off x="193950" y="4713625"/>
            <a:ext cx="11716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Mu1: ChEMBL227; Mu2: ChEMBL402             H0: Mu1-Mu2=0;   Ha: Mu1-Mu2&gt;0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p-value=0.3587, which means that p-value is greater than 0.05, do not reject H0;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0"/>
          <p:cNvSpPr txBox="1"/>
          <p:nvPr/>
        </p:nvSpPr>
        <p:spPr>
          <a:xfrm>
            <a:off x="237900" y="5788100"/>
            <a:ext cx="1186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ChEMBL227(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Type-1 angiotensin </a:t>
            </a:r>
            <a:r>
              <a:rPr b="1" lang="en-US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Ⅱ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receptor antagonist)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and ChEMBL402(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HMG-CoA reductase inhibitor)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are the best targets.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834485" y="246068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337050" y="1932900"/>
            <a:ext cx="85839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89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Ko, B., &amp; Hoover, R. (2009, September). Molecular physiology of the thiazide-sensitive sodium-chloride 	cotransporter. Retrieved 	from https://www.ncbi.nlm.nih.gov/pmc/articles/PMC2947818/#:~:text=The%20thiazide%2Dsensitive%20so 	dium%2Dchloride,in%20the%20kidney%20%5B1%5D.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t/>
            </a:r>
            <a:endParaRPr sz="4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Adrenergic and cholinergic receptors in the heart. (2014). Retrieved from 	https://www.cvphysiology.com/Blood%20Pressure/BP010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Beckerman, J. (2019). Treating heart failure with ace inhibitors. Retrieved from 	https://www.webmd.com/heart-	disease/heart-failure/heart-	failure-ace-inhibitors#1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Burnier, M., Michel Burnier From the Division of Hypertension and Vascular Medicine, &amp; Burnier, C. (2001). 	Angiotensin ii type 1 	receptor blockers. Retrieved from https://www.ahajournals.org/doi/full/10.1161/01.CIR.103.6.904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Staff, H. (2020). Statins: Should i take them to prevent a heart attack or stroke? Retrieved from 	https://www.uofmhealth.org/health-	library/aa44406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inhibitory constant (ki) and how does it relate to understanding drug interactions? (2015). Retrieved from 	https://www.ebmconsult.com/articles/inhibitory-constant-ki-drug-	interactions#:~:text=The%20inhibitory%20constant%20(Ki)%20and%20the%20IC50%20of%20a%20drug,of%20that%20enz	yme%20by%20half.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Protein binding. (2018). Retrieved from https://www.sciencedirect.com/topics/pharmacology-toxicology-and-pharmaceutical-science/protein-	binding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Disease.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NHS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 https://www.nhs.uk/conditions/cardiovascular-disease/  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ChEMBL Database. Retrieved from https://www.ebi.ac.uk/chembl/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48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0399" lvl="0" marL="320399" marR="89999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0399" lvl="0" marL="320399" marR="89999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-3970" y="4470639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999218" y="4701314"/>
            <a:ext cx="43393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999218" y="397054"/>
            <a:ext cx="34067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492" y="1280093"/>
            <a:ext cx="2582909" cy="3421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>
            <a:off x="763173" y="2319700"/>
            <a:ext cx="8251902" cy="2689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Cardiovascular Disease (CVD) is a general term for conditions affecting the heart or blood vessels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usually associated with a build-up of fatty deposits inside the arteries.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costs the United States about $219 billion each year from 2014 to 2015.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Deaths Vary by Sex, Race, and Ethnicity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is still not curable.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99218" y="4701314"/>
            <a:ext cx="43393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999218" y="397054"/>
            <a:ext cx="34067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2029523" y="2319700"/>
            <a:ext cx="7794702" cy="2689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  is to identify a single protein target with high cardiovascular disease effectiveness and help the data-driven decision-making of the sponsor company through data visualization.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activity form of the top 5 targets, the Max Phase of each type of action, and the Max Phase of the top 5 target proteins of each type of action.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comes from ChEMBL.</a:t>
            </a:r>
            <a:endParaRPr sz="20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Data Selection</a:t>
            </a:r>
            <a:endParaRPr sz="4000"/>
          </a:p>
        </p:txBody>
      </p:sp>
      <p:sp>
        <p:nvSpPr>
          <p:cNvPr id="125" name="Google Shape;125;p26"/>
          <p:cNvSpPr/>
          <p:nvPr/>
        </p:nvSpPr>
        <p:spPr>
          <a:xfrm>
            <a:off x="1402978" y="1321078"/>
            <a:ext cx="941429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ChEMBL - Open-access Drug Discovery Database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 7 Medicinal Chemistry Journals (MedChemComm, Journal of Medicinal Chemistry, ACS Medicinal Chemistry Letters, European Journal of Medicinal Chemistry, Bioorganic &amp; Medicinal Chemistry, Bioorganic &amp; Medicinal Chemistry Letters, Journal of Natural Products)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Format: Transforming texts to labels and numbers (Extract from full text articles).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To capture medicinal chemistry data and knowledge across the pharmaceutical research and development process.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Scale: 15 million bioactivity measurements for 1.8 million distinct compounds.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 ⅔ data: activities of measuring against human, mouse or rat targets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Strengths: Reduce the cost, improve the development of drugs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Noto Sans Symbols"/>
              <a:buChar char="●"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Weakness: Missing data(Data is from journals, difficult to extract)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Pro-bono &amp; no core data(Not much use for top companies)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Data Selection</a:t>
            </a:r>
            <a:endParaRPr sz="4000"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9" y="756574"/>
            <a:ext cx="2902843" cy="195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 rotWithShape="1">
          <a:blip r:embed="rId4">
            <a:alphaModFix/>
          </a:blip>
          <a:srcRect b="5243" l="3493" r="0" t="0"/>
          <a:stretch/>
        </p:blipFill>
        <p:spPr>
          <a:xfrm>
            <a:off x="4109826" y="1706461"/>
            <a:ext cx="2267783" cy="47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 rotWithShape="1">
          <a:blip r:embed="rId5">
            <a:alphaModFix/>
          </a:blip>
          <a:srcRect b="14449" l="0" r="0" t="70526"/>
          <a:stretch/>
        </p:blipFill>
        <p:spPr>
          <a:xfrm>
            <a:off x="7819187" y="1712388"/>
            <a:ext cx="2426630" cy="41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 rotWithShape="1">
          <a:blip r:embed="rId6">
            <a:alphaModFix/>
          </a:blip>
          <a:srcRect b="0" l="0" r="0" t="68397"/>
          <a:stretch/>
        </p:blipFill>
        <p:spPr>
          <a:xfrm>
            <a:off x="8099553" y="4734589"/>
            <a:ext cx="2360401" cy="41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 rotWithShape="1">
          <a:blip r:embed="rId7">
            <a:alphaModFix/>
          </a:blip>
          <a:srcRect b="0" l="0" r="0" t="77420"/>
          <a:stretch/>
        </p:blipFill>
        <p:spPr>
          <a:xfrm>
            <a:off x="4788400" y="4720295"/>
            <a:ext cx="2043919" cy="439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323529" y="2780441"/>
            <a:ext cx="2689322" cy="1027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ChEMBL Database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https://www.ebi.ac.uk/chembl/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890117" y="2832011"/>
            <a:ext cx="27072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 Drug Indications for Cardiovascular Disease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414224" y="5735372"/>
            <a:ext cx="30000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Type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PROTEIN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8099553" y="5735373"/>
            <a:ext cx="1934645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Organism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 sapiens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7819187" y="2832010"/>
            <a:ext cx="242663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Molecule Type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molecule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7"/>
          <p:cNvSpPr/>
          <p:nvPr/>
        </p:nvSpPr>
        <p:spPr>
          <a:xfrm flipH="1" rot="10800000">
            <a:off x="3323429" y="1814618"/>
            <a:ext cx="479136" cy="3624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 flipH="1" rot="10800000">
            <a:off x="6875416" y="1842840"/>
            <a:ext cx="538808" cy="3342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 flipH="1" rot="-5400000">
            <a:off x="8841702" y="3861230"/>
            <a:ext cx="477789" cy="3983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 flipH="1">
            <a:off x="7194104" y="4839612"/>
            <a:ext cx="538808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Exploratory Data Analysis (EDA)</a:t>
            </a:r>
            <a:endParaRPr sz="4000"/>
          </a:p>
        </p:txBody>
      </p:sp>
      <p:pic>
        <p:nvPicPr>
          <p:cNvPr descr="一張含有 文字 的圖片&#10;&#10;自動產生的描述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404" y="1504484"/>
            <a:ext cx="8445191" cy="468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Exploratory Data Analysis (EDA)</a:t>
            </a:r>
            <a:endParaRPr sz="4000"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435" y="1400057"/>
            <a:ext cx="7981130" cy="48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2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