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63" r:id="rId3"/>
    <p:sldId id="264" r:id="rId4"/>
    <p:sldId id="265" r:id="rId5"/>
    <p:sldId id="276" r:id="rId6"/>
    <p:sldId id="277" r:id="rId7"/>
    <p:sldId id="258" r:id="rId8"/>
    <p:sldId id="262" r:id="rId9"/>
    <p:sldId id="260" r:id="rId10"/>
    <p:sldId id="261" r:id="rId11"/>
    <p:sldId id="257" r:id="rId12"/>
    <p:sldId id="25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A96C00"/>
    <a:srgbClr val="E6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4B443-8744-47F8-817D-247E18728C24}"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9775D-660A-4989-A66F-26BFC6988120}" type="slidenum">
              <a:rPr lang="en-US" smtClean="0"/>
              <a:t>‹#›</a:t>
            </a:fld>
            <a:endParaRPr lang="en-US"/>
          </a:p>
        </p:txBody>
      </p:sp>
    </p:spTree>
    <p:extLst>
      <p:ext uri="{BB962C8B-B14F-4D97-AF65-F5344CB8AC3E}">
        <p14:creationId xmlns:p14="http://schemas.microsoft.com/office/powerpoint/2010/main" val="385193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mage.freepik.com/freie-ikonen/stoppuhr_318-1803.jp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crypted-tbn0.gstatic.com/images?q=tbn:ANd9GcR-FkkGu5E3WB_L5HTtmZp-IBQUGSoHU0An6A&amp;usqp=CA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 name="Google Shape;102;p3: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Um das zu erreichen, nutzen wir einen Top-Down modellgetriebene Ansatz. Der ermöglicht die Modellierung und Analyse von einem Hardware-Software System dass mit einem Tool der in diesem Projekt entstanden ist, realisiert werden kann.</a:t>
            </a:r>
          </a:p>
          <a:p>
            <a:pPr marL="0" lvl="0" indent="0" algn="l" rtl="0">
              <a:spcBef>
                <a:spcPts val="0"/>
              </a:spcBef>
              <a:spcAft>
                <a:spcPts val="0"/>
              </a:spcAft>
              <a:buNone/>
            </a:pPr>
            <a:r>
              <a:rPr lang="de-DE" dirty="0">
                <a:solidFill>
                  <a:srgbClr val="003359"/>
                </a:solidFill>
              </a:rPr>
              <a:t>Das Ziel ist einen Editor zu haben dass sowohl die Definition der Struktur als auch verschiedene Analysemöglichkeiten unterstützt. Danke an diese Analysen und Simulationen, ist es möglich das Design zu bewerten und zu validieren.</a:t>
            </a:r>
          </a:p>
          <a:p>
            <a:pPr marL="0" lvl="0" indent="0" algn="l" rtl="0">
              <a:spcBef>
                <a:spcPts val="0"/>
              </a:spcBef>
              <a:spcAft>
                <a:spcPts val="0"/>
              </a:spcAft>
              <a:buNone/>
            </a:pPr>
            <a:r>
              <a:rPr lang="de-DE" dirty="0">
                <a:solidFill>
                  <a:srgbClr val="003359"/>
                </a:solidFill>
              </a:rPr>
              <a:t>---</a:t>
            </a:r>
          </a:p>
          <a:p>
            <a:pPr marL="139700" lvl="0" indent="0" algn="l" rtl="0">
              <a:spcBef>
                <a:spcPts val="0"/>
              </a:spcBef>
              <a:spcAft>
                <a:spcPts val="0"/>
              </a:spcAft>
              <a:buClr>
                <a:schemeClr val="dk1"/>
              </a:buClr>
              <a:buSzPts val="1400"/>
              <a:buNone/>
            </a:pPr>
            <a:endParaRPr lang="de-DE" dirty="0">
              <a:solidFill>
                <a:srgbClr val="003359"/>
              </a:solidFill>
            </a:endParaRPr>
          </a:p>
          <a:p>
            <a:pPr marL="139700" lvl="0" indent="0" algn="l" rtl="0">
              <a:spcBef>
                <a:spcPts val="0"/>
              </a:spcBef>
              <a:spcAft>
                <a:spcPts val="0"/>
              </a:spcAft>
              <a:buClr>
                <a:schemeClr val="dk1"/>
              </a:buClr>
              <a:buSzPts val="1400"/>
              <a:buNone/>
            </a:pPr>
            <a:endParaRPr lang="de-DE" dirty="0">
              <a:solidFill>
                <a:srgbClr val="003359"/>
              </a:solidFill>
            </a:endParaRPr>
          </a:p>
          <a:p>
            <a:pPr marL="0" lvl="0" indent="0" algn="l" rtl="0">
              <a:spcBef>
                <a:spcPts val="0"/>
              </a:spcBef>
              <a:spcAft>
                <a:spcPts val="0"/>
              </a:spcAft>
              <a:buNone/>
            </a:pPr>
            <a:r>
              <a:rPr lang="de-DE" dirty="0"/>
              <a:t>Laufzeit: Stoppuhr </a:t>
            </a:r>
            <a:r>
              <a:rPr lang="de-DE" u="sng" dirty="0">
                <a:solidFill>
                  <a:schemeClr val="hlink"/>
                </a:solidFill>
                <a:hlinkClick r:id="rId3"/>
              </a:rPr>
              <a:t>https://image.freepik.com/freie-ikonen/stoppuhr_318-1803.jpg</a:t>
            </a:r>
            <a:endParaRPr lang="de-DE" dirty="0"/>
          </a:p>
          <a:p>
            <a:pPr marL="0" lvl="0" indent="0" algn="l" rtl="0">
              <a:spcBef>
                <a:spcPts val="0"/>
              </a:spcBef>
              <a:spcAft>
                <a:spcPts val="0"/>
              </a:spcAft>
              <a:buNone/>
            </a:pPr>
            <a:r>
              <a:rPr lang="de-DE" dirty="0"/>
              <a:t>Fehlerausbreitung: Dominosteine</a:t>
            </a:r>
          </a:p>
          <a:p>
            <a:pPr marL="0" lvl="0" indent="0" algn="l" rtl="0">
              <a:spcBef>
                <a:spcPts val="0"/>
              </a:spcBef>
              <a:spcAft>
                <a:spcPts val="0"/>
              </a:spcAft>
              <a:buNone/>
            </a:pPr>
            <a:r>
              <a:rPr lang="de-DE" dirty="0"/>
              <a:t>Sicherheit: Schloss </a:t>
            </a:r>
            <a:r>
              <a:rPr lang="de-DE" u="sng" dirty="0">
                <a:solidFill>
                  <a:schemeClr val="hlink"/>
                </a:solidFill>
                <a:hlinkClick r:id="rId4"/>
              </a:rPr>
              <a:t>https://encrypted-tbn0.gstatic.com/images?q=tbn:ANd9GcR-FkkGu5E3WB_L5HTtmZp-IBQUGSoHU0An6A&amp;usqp=CAU</a:t>
            </a:r>
            <a:endParaRPr lang="de-DE" dirty="0"/>
          </a:p>
          <a:p>
            <a:pPr marL="0" lvl="0" indent="0" algn="l" rtl="0">
              <a:spcBef>
                <a:spcPts val="0"/>
              </a:spcBef>
              <a:spcAft>
                <a:spcPts val="0"/>
              </a:spcAft>
              <a:buNone/>
            </a:pPr>
            <a:r>
              <a:rPr lang="de-DE" dirty="0"/>
              <a:t>Bandbreite: </a:t>
            </a:r>
            <a:r>
              <a:rPr lang="de-DE" dirty="0" err="1"/>
              <a:t>Netzwerkabel</a:t>
            </a:r>
            <a:endParaRPr lang="de-DE" dirty="0"/>
          </a:p>
          <a:p>
            <a:pPr marL="457200" lvl="0" indent="-317500" algn="l" rtl="0">
              <a:spcBef>
                <a:spcPts val="0"/>
              </a:spcBef>
              <a:spcAft>
                <a:spcPts val="0"/>
              </a:spcAft>
              <a:buClr>
                <a:schemeClr val="dk1"/>
              </a:buClr>
              <a:buSzPts val="1400"/>
              <a:buChar char="+"/>
            </a:pPr>
            <a:r>
              <a:rPr lang="de-DE" dirty="0">
                <a:solidFill>
                  <a:srgbClr val="003359"/>
                </a:solidFill>
              </a:rPr>
              <a:t>“</a:t>
            </a:r>
            <a:r>
              <a:rPr lang="de-DE" dirty="0" err="1">
                <a:solidFill>
                  <a:srgbClr val="003359"/>
                </a:solidFill>
              </a:rPr>
              <a:t>bandwidth</a:t>
            </a:r>
            <a:r>
              <a:rPr lang="de-DE" dirty="0">
                <a:solidFill>
                  <a:srgbClr val="003359"/>
                </a:solidFill>
              </a:rPr>
              <a:t> </a:t>
            </a:r>
            <a:r>
              <a:rPr lang="de-DE" dirty="0" err="1">
                <a:solidFill>
                  <a:srgbClr val="003359"/>
                </a:solidFill>
              </a:rPr>
              <a:t>by</a:t>
            </a:r>
            <a:r>
              <a:rPr lang="de-DE" dirty="0">
                <a:solidFill>
                  <a:srgbClr val="003359"/>
                </a:solidFill>
              </a:rPr>
              <a:t> Justin Blake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a:p>
            <a:pPr marL="457200" lvl="0" indent="-317500" algn="l" rtl="0">
              <a:spcBef>
                <a:spcPts val="0"/>
              </a:spcBef>
              <a:spcAft>
                <a:spcPts val="0"/>
              </a:spcAft>
              <a:buClr>
                <a:schemeClr val="dk1"/>
              </a:buClr>
              <a:buSzPts val="1400"/>
              <a:buChar char="+"/>
            </a:pPr>
            <a:r>
              <a:rPr lang="de-DE" dirty="0">
                <a:solidFill>
                  <a:srgbClr val="003359"/>
                </a:solidFill>
              </a:rPr>
              <a:t>“Domino </a:t>
            </a:r>
            <a:r>
              <a:rPr lang="de-DE" dirty="0" err="1">
                <a:solidFill>
                  <a:srgbClr val="003359"/>
                </a:solidFill>
              </a:rPr>
              <a:t>Effect</a:t>
            </a:r>
            <a:r>
              <a:rPr lang="de-DE" dirty="0">
                <a:solidFill>
                  <a:srgbClr val="003359"/>
                </a:solidFill>
              </a:rPr>
              <a:t> </a:t>
            </a:r>
            <a:r>
              <a:rPr lang="de-DE" dirty="0" err="1">
                <a:solidFill>
                  <a:srgbClr val="003359"/>
                </a:solidFill>
              </a:rPr>
              <a:t>by</a:t>
            </a:r>
            <a:r>
              <a:rPr lang="de-DE" dirty="0">
                <a:solidFill>
                  <a:srgbClr val="003359"/>
                </a:solidFill>
              </a:rPr>
              <a:t> </a:t>
            </a:r>
            <a:r>
              <a:rPr lang="de-DE" dirty="0" err="1">
                <a:solidFill>
                  <a:srgbClr val="003359"/>
                </a:solidFill>
              </a:rPr>
              <a:t>IconforYou</a:t>
            </a:r>
            <a:r>
              <a:rPr lang="de-DE" dirty="0">
                <a:solidFill>
                  <a:srgbClr val="003359"/>
                </a:solidFill>
              </a:rPr>
              <a:t>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p:txBody>
      </p:sp>
      <p:sp>
        <p:nvSpPr>
          <p:cNvPr id="103" name="Google Shape;103;p3: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a:t>
            </a:fld>
            <a:endParaRPr/>
          </a:p>
        </p:txBody>
      </p:sp>
    </p:spTree>
    <p:extLst>
      <p:ext uri="{BB962C8B-B14F-4D97-AF65-F5344CB8AC3E}">
        <p14:creationId xmlns:p14="http://schemas.microsoft.com/office/powerpoint/2010/main" val="74291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5: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dirty="0" err="1"/>
              <a:t>Erstmal</a:t>
            </a:r>
            <a:r>
              <a:rPr lang="it-IT" dirty="0"/>
              <a:t>, </a:t>
            </a:r>
            <a:r>
              <a:rPr lang="it-IT" dirty="0" err="1"/>
              <a:t>kurz</a:t>
            </a:r>
            <a:r>
              <a:rPr lang="it-IT" dirty="0"/>
              <a:t> </a:t>
            </a:r>
            <a:r>
              <a:rPr lang="it-IT" dirty="0" err="1"/>
              <a:t>eine</a:t>
            </a:r>
            <a:r>
              <a:rPr lang="it-IT" dirty="0"/>
              <a:t> Art von Legende </a:t>
            </a:r>
            <a:r>
              <a:rPr lang="it-IT" dirty="0" err="1"/>
              <a:t>über</a:t>
            </a:r>
            <a:r>
              <a:rPr lang="it-IT" dirty="0"/>
              <a:t> </a:t>
            </a:r>
            <a:r>
              <a:rPr lang="it-IT" dirty="0" err="1"/>
              <a:t>wie</a:t>
            </a:r>
            <a:r>
              <a:rPr lang="it-IT" dirty="0"/>
              <a:t> die </a:t>
            </a:r>
            <a:r>
              <a:rPr lang="it-IT" dirty="0" err="1"/>
              <a:t>einzelne</a:t>
            </a:r>
            <a:r>
              <a:rPr lang="it-IT" dirty="0"/>
              <a:t> </a:t>
            </a:r>
            <a:r>
              <a:rPr lang="it-IT" dirty="0" err="1"/>
              <a:t>Modellelemente</a:t>
            </a:r>
            <a:r>
              <a:rPr lang="it-IT" dirty="0"/>
              <a:t> in </a:t>
            </a:r>
            <a:r>
              <a:rPr lang="it-IT" dirty="0" err="1"/>
              <a:t>dem</a:t>
            </a:r>
            <a:r>
              <a:rPr lang="it-IT" dirty="0"/>
              <a:t> Editor </a:t>
            </a:r>
            <a:r>
              <a:rPr lang="it-IT" dirty="0" err="1"/>
              <a:t>aussehen</a:t>
            </a:r>
            <a:r>
              <a:rPr lang="it-IT" dirty="0"/>
              <a:t>.</a:t>
            </a:r>
          </a:p>
          <a:p>
            <a:pPr marL="0" lvl="0" indent="0" algn="l" rtl="0">
              <a:spcBef>
                <a:spcPts val="0"/>
              </a:spcBef>
              <a:spcAft>
                <a:spcPts val="0"/>
              </a:spcAft>
              <a:buNone/>
            </a:pPr>
            <a:r>
              <a:rPr lang="it-IT" dirty="0"/>
              <a:t>Man </a:t>
            </a:r>
            <a:r>
              <a:rPr lang="it-IT" dirty="0" err="1"/>
              <a:t>kann</a:t>
            </a:r>
            <a:r>
              <a:rPr lang="it-IT" dirty="0"/>
              <a:t> </a:t>
            </a:r>
            <a:r>
              <a:rPr lang="it-IT" dirty="0" err="1"/>
              <a:t>verschiedene</a:t>
            </a:r>
            <a:r>
              <a:rPr lang="it-IT" dirty="0"/>
              <a:t> Arten von </a:t>
            </a:r>
            <a:r>
              <a:rPr lang="it-IT" dirty="0" err="1"/>
              <a:t>Komponenten</a:t>
            </a:r>
            <a:r>
              <a:rPr lang="it-IT" dirty="0"/>
              <a:t> </a:t>
            </a:r>
            <a:r>
              <a:rPr lang="it-IT" dirty="0" err="1"/>
              <a:t>definieren</a:t>
            </a:r>
            <a:r>
              <a:rPr lang="it-IT" dirty="0"/>
              <a:t>, die </a:t>
            </a:r>
            <a:r>
              <a:rPr lang="it-IT" dirty="0" err="1"/>
              <a:t>als</a:t>
            </a:r>
            <a:r>
              <a:rPr lang="it-IT" dirty="0"/>
              <a:t> </a:t>
            </a:r>
            <a:r>
              <a:rPr lang="it-IT" dirty="0" err="1"/>
              <a:t>Blöcke</a:t>
            </a:r>
            <a:r>
              <a:rPr lang="it-IT" dirty="0"/>
              <a:t> </a:t>
            </a:r>
            <a:r>
              <a:rPr lang="it-IT" dirty="0" err="1"/>
              <a:t>angezeigt</a:t>
            </a:r>
            <a:r>
              <a:rPr lang="it-IT" dirty="0"/>
              <a:t> </a:t>
            </a:r>
            <a:r>
              <a:rPr lang="it-IT" dirty="0" err="1"/>
              <a:t>werden</a:t>
            </a:r>
            <a:r>
              <a:rPr lang="it-IT" dirty="0"/>
              <a:t>:</a:t>
            </a:r>
          </a:p>
          <a:p>
            <a:pPr marL="0" lvl="0" indent="0" algn="l" rtl="0">
              <a:spcBef>
                <a:spcPts val="0"/>
              </a:spcBef>
              <a:spcAft>
                <a:spcPts val="0"/>
              </a:spcAft>
              <a:buNone/>
            </a:pPr>
            <a:r>
              <a:rPr lang="it-IT" dirty="0"/>
              <a:t>Alle </a:t>
            </a:r>
            <a:r>
              <a:rPr lang="it-IT" dirty="0" err="1"/>
              <a:t>Elemente</a:t>
            </a:r>
            <a:r>
              <a:rPr lang="it-IT" dirty="0"/>
              <a:t> </a:t>
            </a:r>
            <a:r>
              <a:rPr lang="it-IT" dirty="0" err="1"/>
              <a:t>sind</a:t>
            </a:r>
            <a:r>
              <a:rPr lang="it-IT" dirty="0"/>
              <a:t> </a:t>
            </a:r>
            <a:r>
              <a:rPr lang="it-IT" dirty="0" err="1"/>
              <a:t>farblich</a:t>
            </a:r>
            <a:r>
              <a:rPr lang="it-IT" dirty="0"/>
              <a:t> </a:t>
            </a:r>
            <a:r>
              <a:rPr lang="it-IT" dirty="0" err="1"/>
              <a:t>kodiert</a:t>
            </a:r>
            <a:r>
              <a:rPr lang="it-IT" dirty="0"/>
              <a:t> </a:t>
            </a:r>
            <a:r>
              <a:rPr lang="it-IT" dirty="0" err="1"/>
              <a:t>um</a:t>
            </a:r>
            <a:r>
              <a:rPr lang="it-IT" dirty="0"/>
              <a:t> die </a:t>
            </a:r>
            <a:r>
              <a:rPr lang="it-IT" dirty="0" err="1"/>
              <a:t>schnell</a:t>
            </a:r>
            <a:r>
              <a:rPr lang="it-IT" dirty="0"/>
              <a:t> </a:t>
            </a:r>
            <a:r>
              <a:rPr lang="it-IT" dirty="0" err="1"/>
              <a:t>zu</a:t>
            </a:r>
            <a:r>
              <a:rPr lang="it-IT" dirty="0"/>
              <a:t> </a:t>
            </a:r>
            <a:r>
              <a:rPr lang="it-IT" dirty="0" err="1"/>
              <a:t>unterscheiden</a:t>
            </a:r>
            <a:r>
              <a:rPr lang="it-IT" dirty="0"/>
              <a:t>.</a:t>
            </a:r>
          </a:p>
          <a:p>
            <a:pPr marL="171450" lvl="0" indent="-171450" algn="l" rtl="0">
              <a:spcBef>
                <a:spcPts val="0"/>
              </a:spcBef>
              <a:spcAft>
                <a:spcPts val="0"/>
              </a:spcAft>
              <a:buFont typeface="Arial" panose="020B0604020202020204" pitchFamily="34" charset="0"/>
              <a:buChar char="•"/>
            </a:pPr>
            <a:r>
              <a:rPr lang="it-IT" dirty="0" err="1"/>
              <a:t>Phys</a:t>
            </a:r>
            <a:r>
              <a:rPr lang="it-IT" dirty="0"/>
              <a:t>: </a:t>
            </a:r>
            <a:r>
              <a:rPr lang="it-IT" dirty="0" err="1"/>
              <a:t>im</a:t>
            </a:r>
            <a:r>
              <a:rPr lang="it-IT" dirty="0"/>
              <a:t> Orange Werden </a:t>
            </a:r>
            <a:r>
              <a:rPr lang="it-IT" dirty="0" err="1"/>
              <a:t>als</a:t>
            </a:r>
            <a:r>
              <a:rPr lang="it-IT" dirty="0"/>
              <a:t> Hardware </a:t>
            </a:r>
            <a:r>
              <a:rPr lang="it-IT" dirty="0" err="1"/>
              <a:t>realisiert</a:t>
            </a:r>
            <a:endParaRPr lang="it-IT" dirty="0"/>
          </a:p>
          <a:p>
            <a:pPr marL="171450" lvl="0" indent="-171450" algn="l" rtl="0">
              <a:spcBef>
                <a:spcPts val="0"/>
              </a:spcBef>
              <a:spcAft>
                <a:spcPts val="0"/>
              </a:spcAft>
              <a:buFont typeface="Arial" panose="020B0604020202020204" pitchFamily="34" charset="0"/>
              <a:buChar char="•"/>
            </a:pPr>
            <a:r>
              <a:rPr lang="it-IT" dirty="0"/>
              <a:t>Software: </a:t>
            </a:r>
            <a:r>
              <a:rPr lang="it-IT" dirty="0" err="1"/>
              <a:t>verschiedene</a:t>
            </a:r>
            <a:r>
              <a:rPr lang="it-IT" dirty="0"/>
              <a:t> </a:t>
            </a:r>
            <a:r>
              <a:rPr lang="it-IT" dirty="0" err="1"/>
              <a:t>Types</a:t>
            </a:r>
            <a:r>
              <a:rPr lang="it-IT" dirty="0"/>
              <a:t>: Machine Learning, </a:t>
            </a:r>
            <a:r>
              <a:rPr lang="it-IT" dirty="0" err="1"/>
              <a:t>Heuristics</a:t>
            </a:r>
            <a:r>
              <a:rPr lang="it-IT" dirty="0"/>
              <a:t>…</a:t>
            </a:r>
          </a:p>
          <a:p>
            <a:pPr marL="171450" lvl="0" indent="-171450" algn="l" rtl="0">
              <a:spcBef>
                <a:spcPts val="0"/>
              </a:spcBef>
              <a:spcAft>
                <a:spcPts val="0"/>
              </a:spcAft>
              <a:buFont typeface="Arial" panose="020B0604020202020204" pitchFamily="34" charset="0"/>
              <a:buChar char="•"/>
            </a:pPr>
            <a:r>
              <a:rPr lang="it-IT" dirty="0" err="1"/>
              <a:t>Generische</a:t>
            </a:r>
            <a:r>
              <a:rPr lang="it-IT" dirty="0"/>
              <a:t>: </a:t>
            </a:r>
            <a:r>
              <a:rPr lang="it-IT" dirty="0" err="1"/>
              <a:t>Als</a:t>
            </a:r>
            <a:r>
              <a:rPr lang="it-IT" dirty="0"/>
              <a:t> die </a:t>
            </a:r>
            <a:r>
              <a:rPr lang="it-IT" dirty="0" err="1"/>
              <a:t>Modellierung</a:t>
            </a:r>
            <a:r>
              <a:rPr lang="it-IT" dirty="0"/>
              <a:t> </a:t>
            </a:r>
            <a:r>
              <a:rPr lang="it-IT" dirty="0" err="1"/>
              <a:t>immer</a:t>
            </a:r>
            <a:r>
              <a:rPr lang="it-IT" dirty="0"/>
              <a:t> </a:t>
            </a:r>
            <a:r>
              <a:rPr lang="it-IT" dirty="0" err="1"/>
              <a:t>ein</a:t>
            </a:r>
            <a:r>
              <a:rPr lang="it-IT" dirty="0"/>
              <a:t> </a:t>
            </a:r>
            <a:r>
              <a:rPr lang="it-IT" dirty="0" err="1"/>
              <a:t>Iteratives</a:t>
            </a:r>
            <a:r>
              <a:rPr lang="it-IT" dirty="0"/>
              <a:t> </a:t>
            </a:r>
            <a:r>
              <a:rPr lang="it-IT" dirty="0" err="1"/>
              <a:t>Prozess</a:t>
            </a:r>
            <a:r>
              <a:rPr lang="it-IT" dirty="0"/>
              <a:t> </a:t>
            </a:r>
            <a:r>
              <a:rPr lang="it-IT" dirty="0" err="1"/>
              <a:t>ist</a:t>
            </a:r>
            <a:r>
              <a:rPr lang="it-IT" dirty="0"/>
              <a:t>, </a:t>
            </a:r>
            <a:r>
              <a:rPr lang="it-IT" dirty="0" err="1"/>
              <a:t>wenn</a:t>
            </a:r>
            <a:r>
              <a:rPr lang="it-IT" dirty="0"/>
              <a:t> man in </a:t>
            </a:r>
            <a:r>
              <a:rPr lang="it-IT" dirty="0" err="1"/>
              <a:t>dem</a:t>
            </a:r>
            <a:r>
              <a:rPr lang="it-IT" dirty="0"/>
              <a:t> Moment </a:t>
            </a:r>
            <a:r>
              <a:rPr lang="it-IT" dirty="0" err="1"/>
              <a:t>nicht</a:t>
            </a:r>
            <a:r>
              <a:rPr lang="it-IT" dirty="0"/>
              <a:t> </a:t>
            </a:r>
            <a:r>
              <a:rPr lang="it-IT" dirty="0" err="1"/>
              <a:t>wei</a:t>
            </a:r>
            <a:r>
              <a:rPr lang="de-DE" dirty="0"/>
              <a:t>ß was ein </a:t>
            </a:r>
            <a:r>
              <a:rPr lang="de-DE" dirty="0" err="1"/>
              <a:t>Komponent</a:t>
            </a:r>
            <a:r>
              <a:rPr lang="de-DE" dirty="0"/>
              <a:t> wird, kann man generische Komponente benutzten.</a:t>
            </a:r>
          </a:p>
          <a:p>
            <a:pPr marL="0" lvl="0" indent="0" algn="l" rtl="0">
              <a:spcBef>
                <a:spcPts val="0"/>
              </a:spcBef>
              <a:spcAft>
                <a:spcPts val="0"/>
              </a:spcAft>
              <a:buFont typeface="Arial" panose="020B0604020202020204" pitchFamily="34" charset="0"/>
              <a:buNone/>
            </a:pPr>
            <a:r>
              <a:rPr lang="de-DE" dirty="0"/>
              <a:t>Es ist jederzeit möglich dann mit dem Editor die Komponenten zu einer spezifischen oder generischen Komponente umzuwandeln.</a:t>
            </a:r>
          </a:p>
          <a:p>
            <a:pPr marL="0" lvl="0" indent="0" algn="l" rtl="0">
              <a:spcBef>
                <a:spcPts val="0"/>
              </a:spcBef>
              <a:spcAft>
                <a:spcPts val="0"/>
              </a:spcAft>
              <a:buFont typeface="Arial" panose="020B0604020202020204" pitchFamily="34" charset="0"/>
              <a:buNone/>
            </a:pPr>
            <a:r>
              <a:rPr lang="de-DE" dirty="0"/>
              <a:t>Man kann Komponenten in einander definieren…</a:t>
            </a:r>
          </a:p>
          <a:p>
            <a:pPr marL="0" lvl="0" indent="0" algn="l" rtl="0">
              <a:spcBef>
                <a:spcPts val="0"/>
              </a:spcBef>
              <a:spcAft>
                <a:spcPts val="0"/>
              </a:spcAft>
              <a:buFont typeface="Arial" panose="020B0604020202020204" pitchFamily="34" charset="0"/>
              <a:buNone/>
            </a:pPr>
            <a:r>
              <a:rPr lang="de-DE" dirty="0"/>
              <a:t>Logische </a:t>
            </a:r>
            <a:r>
              <a:rPr lang="de-DE" dirty="0" err="1"/>
              <a:t>verbindungen</a:t>
            </a:r>
            <a:r>
              <a:rPr lang="de-DE" dirty="0"/>
              <a:t> zwischen Software-Komponenten im Weiß, Physische-Verbindungen zwischen </a:t>
            </a:r>
            <a:r>
              <a:rPr lang="de-DE" dirty="0" err="1"/>
              <a:t>Phyisische</a:t>
            </a:r>
            <a:r>
              <a:rPr lang="de-DE" dirty="0"/>
              <a:t> Komponenten in Schwarz.</a:t>
            </a:r>
          </a:p>
          <a:p>
            <a:pPr marL="0" lvl="0" indent="0" algn="l" rtl="0">
              <a:spcBef>
                <a:spcPts val="0"/>
              </a:spcBef>
              <a:spcAft>
                <a:spcPts val="0"/>
              </a:spcAft>
              <a:buFont typeface="Arial" panose="020B0604020202020204" pitchFamily="34" charset="0"/>
              <a:buNone/>
            </a:pPr>
            <a:r>
              <a:rPr lang="de-DE" dirty="0"/>
              <a:t>Alle Komponenten können eine beliebige Anzahl für Input und Output Pins haben, außer Sensoren die nur Output </a:t>
            </a:r>
            <a:r>
              <a:rPr lang="de-DE" dirty="0" err="1"/>
              <a:t>pins</a:t>
            </a:r>
            <a:r>
              <a:rPr lang="de-DE" dirty="0"/>
              <a:t> haben dürfen und Aktuatoren die nur Input Pins haben dürfen.</a:t>
            </a:r>
            <a:endParaRPr dirty="0"/>
          </a:p>
        </p:txBody>
      </p:sp>
      <p:sp>
        <p:nvSpPr>
          <p:cNvPr id="116" name="Google Shape;116;p5: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3</a:t>
            </a:fld>
            <a:endParaRPr/>
          </a:p>
        </p:txBody>
      </p:sp>
    </p:spTree>
    <p:extLst>
      <p:ext uri="{BB962C8B-B14F-4D97-AF65-F5344CB8AC3E}">
        <p14:creationId xmlns:p14="http://schemas.microsoft.com/office/powerpoint/2010/main" val="62957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685c54378_4_0: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gd685c54378_4_0: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Hier noch ein Screenshot von dem E4SM-Editor, wo man eine mögliche Definition des Variantenreiche-Szenario mit dem verschiedene Komponentenarten sehen kann.</a:t>
            </a:r>
          </a:p>
          <a:p>
            <a:pPr marL="0" lvl="0" indent="0" algn="l" rtl="0">
              <a:spcBef>
                <a:spcPts val="0"/>
              </a:spcBef>
              <a:spcAft>
                <a:spcPts val="0"/>
              </a:spcAft>
              <a:buNone/>
            </a:pPr>
            <a:r>
              <a:rPr lang="de-DE" dirty="0"/>
              <a:t>Es ist natürlich noch kein endgültiges Design, sondern mehr ein Beispiel um den Editor zu testen.</a:t>
            </a:r>
            <a:endParaRPr dirty="0"/>
          </a:p>
        </p:txBody>
      </p:sp>
      <p:sp>
        <p:nvSpPr>
          <p:cNvPr id="134" name="Google Shape;134;gd685c54378_4_0: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4</a:t>
            </a:fld>
            <a:endParaRPr/>
          </a:p>
        </p:txBody>
      </p:sp>
    </p:spTree>
    <p:extLst>
      <p:ext uri="{BB962C8B-B14F-4D97-AF65-F5344CB8AC3E}">
        <p14:creationId xmlns:p14="http://schemas.microsoft.com/office/powerpoint/2010/main" val="147960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6: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7" name="Google Shape;337;p6: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a:t>Besser als Teil der Demo als eine Folie</a:t>
            </a:r>
            <a:endParaRPr/>
          </a:p>
        </p:txBody>
      </p:sp>
      <p:sp>
        <p:nvSpPr>
          <p:cNvPr id="338" name="Google Shape;338;p6: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5</a:t>
            </a:fld>
            <a:endParaRPr/>
          </a:p>
        </p:txBody>
      </p:sp>
    </p:spTree>
    <p:extLst>
      <p:ext uri="{BB962C8B-B14F-4D97-AF65-F5344CB8AC3E}">
        <p14:creationId xmlns:p14="http://schemas.microsoft.com/office/powerpoint/2010/main" val="23171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8: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6" name="Google Shape;356;p8: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8: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6</a:t>
            </a:fld>
            <a:endParaRPr/>
          </a:p>
        </p:txBody>
      </p:sp>
    </p:spTree>
    <p:extLst>
      <p:ext uri="{BB962C8B-B14F-4D97-AF65-F5344CB8AC3E}">
        <p14:creationId xmlns:p14="http://schemas.microsoft.com/office/powerpoint/2010/main" val="37059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383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448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13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01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832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7807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249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376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654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58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259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0531509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loud.tu-ilmenau.de/s/8k24LoiFSCbrTbC"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FCA5B2-D64E-4120-9548-9135DC4FBA3E}"/>
              </a:ext>
            </a:extLst>
          </p:cNvPr>
          <p:cNvSpPr>
            <a:spLocks noGrp="1"/>
          </p:cNvSpPr>
          <p:nvPr>
            <p:ph type="ctrTitle"/>
          </p:nvPr>
        </p:nvSpPr>
        <p:spPr>
          <a:xfrm>
            <a:off x="609601" y="663960"/>
            <a:ext cx="4747014" cy="3310164"/>
          </a:xfrm>
        </p:spPr>
        <p:txBody>
          <a:bodyPr anchor="t">
            <a:normAutofit/>
          </a:bodyPr>
          <a:lstStyle/>
          <a:p>
            <a:r>
              <a:rPr lang="en-US" sz="4400"/>
              <a:t>E4SM to SCPN</a:t>
            </a:r>
          </a:p>
        </p:txBody>
      </p:sp>
      <p:sp>
        <p:nvSpPr>
          <p:cNvPr id="3" name="Subtitle 2">
            <a:extLst>
              <a:ext uri="{FF2B5EF4-FFF2-40B4-BE49-F238E27FC236}">
                <a16:creationId xmlns:a16="http://schemas.microsoft.com/office/drawing/2014/main" id="{D5B84CFC-9EFD-4DF5-9320-CCCE71447A78}"/>
              </a:ext>
            </a:extLst>
          </p:cNvPr>
          <p:cNvSpPr>
            <a:spLocks noGrp="1"/>
          </p:cNvSpPr>
          <p:nvPr>
            <p:ph type="subTitle" idx="1"/>
          </p:nvPr>
        </p:nvSpPr>
        <p:spPr>
          <a:xfrm>
            <a:off x="609601" y="4265235"/>
            <a:ext cx="4747018" cy="1447274"/>
          </a:xfrm>
        </p:spPr>
        <p:txBody>
          <a:bodyPr anchor="ctr">
            <a:normAutofit/>
          </a:bodyPr>
          <a:lstStyle/>
          <a:p>
            <a:r>
              <a:rPr lang="en-US"/>
              <a:t>E4SM Metamodel to Stochastic colored Petri Nets</a:t>
            </a:r>
          </a:p>
        </p:txBody>
      </p:sp>
      <p:pic>
        <p:nvPicPr>
          <p:cNvPr id="1026" name="Picture 2" descr="E4SM-Projekt">
            <a:extLst>
              <a:ext uri="{FF2B5EF4-FFF2-40B4-BE49-F238E27FC236}">
                <a16:creationId xmlns:a16="http://schemas.microsoft.com/office/drawing/2014/main" id="{0323F362-907B-4F82-B130-5BFA597CB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607566" y="700817"/>
            <a:ext cx="4974834" cy="497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0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1">
            <a:extLst>
              <a:ext uri="{FF2B5EF4-FFF2-40B4-BE49-F238E27FC236}">
                <a16:creationId xmlns:a16="http://schemas.microsoft.com/office/drawing/2014/main" id="{8C03B8B5-25D4-418E-9671-75137D4E05B4}"/>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op">
            <a:extLst>
              <a:ext uri="{FF2B5EF4-FFF2-40B4-BE49-F238E27FC236}">
                <a16:creationId xmlns:a16="http://schemas.microsoft.com/office/drawing/2014/main" id="{5647EB69-CE7D-4736-B3BA-6EFE22DE2FD7}"/>
              </a:ext>
            </a:extLst>
          </p:cNvPr>
          <p:cNvCxnSpPr>
            <a:cxnSpLocks/>
            <a:stCxn id="10" idx="3"/>
            <a:endCxn id="11"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28" name="other">
            <a:extLst>
              <a:ext uri="{FF2B5EF4-FFF2-40B4-BE49-F238E27FC236}">
                <a16:creationId xmlns:a16="http://schemas.microsoft.com/office/drawing/2014/main" id="{97AFCCA8-A822-4716-955E-72FBC35DFE34}"/>
              </a:ext>
            </a:extLst>
          </p:cNvPr>
          <p:cNvSpPr/>
          <p:nvPr/>
        </p:nvSpPr>
        <p:spPr>
          <a:xfrm>
            <a:off x="5493144" y="483894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29" name="asga">
            <a:extLst>
              <a:ext uri="{FF2B5EF4-FFF2-40B4-BE49-F238E27FC236}">
                <a16:creationId xmlns:a16="http://schemas.microsoft.com/office/drawing/2014/main" id="{91EF0902-E26C-461F-950C-150BDBDD7ECC}"/>
              </a:ext>
            </a:extLst>
          </p:cNvPr>
          <p:cNvSpPr/>
          <p:nvPr/>
        </p:nvSpPr>
        <p:spPr>
          <a:xfrm>
            <a:off x="7359309" y="4830143"/>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cxnSp>
        <p:nvCxnSpPr>
          <p:cNvPr id="32" name="Straight Arrow Connector 31">
            <a:extLst>
              <a:ext uri="{FF2B5EF4-FFF2-40B4-BE49-F238E27FC236}">
                <a16:creationId xmlns:a16="http://schemas.microsoft.com/office/drawing/2014/main" id="{6BE92B93-F5CE-479A-BE9D-76DF7CBD5B4A}"/>
              </a:ext>
            </a:extLst>
          </p:cNvPr>
          <p:cNvCxnSpPr>
            <a:cxnSpLocks/>
            <a:stCxn id="28" idx="0"/>
          </p:cNvCxnSpPr>
          <p:nvPr/>
        </p:nvCxnSpPr>
        <p:spPr>
          <a:xfrm flipH="1" flipV="1">
            <a:off x="6401105" y="4378441"/>
            <a:ext cx="128789" cy="460507"/>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EAB1B9B-47F7-4C6C-B82B-CC9267FC642A}"/>
              </a:ext>
            </a:extLst>
          </p:cNvPr>
          <p:cNvCxnSpPr>
            <a:cxnSpLocks/>
          </p:cNvCxnSpPr>
          <p:nvPr/>
        </p:nvCxnSpPr>
        <p:spPr>
          <a:xfrm flipV="1">
            <a:off x="7566643" y="4545302"/>
            <a:ext cx="48743" cy="226932"/>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gasf">
            <a:extLst>
              <a:ext uri="{FF2B5EF4-FFF2-40B4-BE49-F238E27FC236}">
                <a16:creationId xmlns:a16="http://schemas.microsoft.com/office/drawing/2014/main" id="{65DFC915-B66E-4587-8B78-80A4685FA2A4}"/>
              </a:ext>
            </a:extLst>
          </p:cNvPr>
          <p:cNvSpPr/>
          <p:nvPr/>
        </p:nvSpPr>
        <p:spPr>
          <a:xfrm>
            <a:off x="5293521" y="5043400"/>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43" name="Other">
            <a:extLst>
              <a:ext uri="{FF2B5EF4-FFF2-40B4-BE49-F238E27FC236}">
                <a16:creationId xmlns:a16="http://schemas.microsoft.com/office/drawing/2014/main" id="{704644FE-9935-4419-9B72-A3CD0C831F5E}"/>
              </a:ext>
            </a:extLst>
          </p:cNvPr>
          <p:cNvSpPr/>
          <p:nvPr/>
        </p:nvSpPr>
        <p:spPr>
          <a:xfrm>
            <a:off x="5293521" y="5614899"/>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cxnSp>
        <p:nvCxnSpPr>
          <p:cNvPr id="44" name="Straight Arrow Connector 43">
            <a:extLst>
              <a:ext uri="{FF2B5EF4-FFF2-40B4-BE49-F238E27FC236}">
                <a16:creationId xmlns:a16="http://schemas.microsoft.com/office/drawing/2014/main" id="{AD2DF046-F7FD-45B3-BF5A-DC4E7219734F}"/>
              </a:ext>
            </a:extLst>
          </p:cNvPr>
          <p:cNvCxnSpPr>
            <a:cxnSpLocks/>
          </p:cNvCxnSpPr>
          <p:nvPr/>
        </p:nvCxnSpPr>
        <p:spPr>
          <a:xfrm flipH="1" flipV="1">
            <a:off x="5058725" y="4679316"/>
            <a:ext cx="168751" cy="781037"/>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9" name="!!o2">
            <a:extLst>
              <a:ext uri="{FF2B5EF4-FFF2-40B4-BE49-F238E27FC236}">
                <a16:creationId xmlns:a16="http://schemas.microsoft.com/office/drawing/2014/main" id="{DED75877-5485-43D3-8FA3-61B6B3AE716A}"/>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o3">
            <a:extLst>
              <a:ext uri="{FF2B5EF4-FFF2-40B4-BE49-F238E27FC236}">
                <a16:creationId xmlns:a16="http://schemas.microsoft.com/office/drawing/2014/main" id="{35BC3E98-5765-4F20-A900-051DB9FD841B}"/>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1" name="!!op">
            <a:extLst>
              <a:ext uri="{FF2B5EF4-FFF2-40B4-BE49-F238E27FC236}">
                <a16:creationId xmlns:a16="http://schemas.microsoft.com/office/drawing/2014/main" id="{576D14F5-0791-4350-A818-88D494622219}"/>
              </a:ext>
            </a:extLst>
          </p:cNvPr>
          <p:cNvCxnSpPr>
            <a:cxnSpLocks/>
            <a:stCxn id="10" idx="3"/>
            <a:endCxn id="49"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op">
            <a:extLst>
              <a:ext uri="{FF2B5EF4-FFF2-40B4-BE49-F238E27FC236}">
                <a16:creationId xmlns:a16="http://schemas.microsoft.com/office/drawing/2014/main" id="{876F71F8-9595-4F12-A9BD-08456A339CF9}"/>
              </a:ext>
            </a:extLst>
          </p:cNvPr>
          <p:cNvCxnSpPr>
            <a:cxnSpLocks/>
            <a:stCxn id="10" idx="3"/>
            <a:endCxn id="50"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asga">
            <a:extLst>
              <a:ext uri="{FF2B5EF4-FFF2-40B4-BE49-F238E27FC236}">
                <a16:creationId xmlns:a16="http://schemas.microsoft.com/office/drawing/2014/main" id="{8C97F5C2-E40D-4BEB-BF42-5C7BE66D783E}"/>
              </a:ext>
            </a:extLst>
          </p:cNvPr>
          <p:cNvSpPr/>
          <p:nvPr/>
        </p:nvSpPr>
        <p:spPr>
          <a:xfrm>
            <a:off x="7359308" y="526924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60" name="asga">
            <a:extLst>
              <a:ext uri="{FF2B5EF4-FFF2-40B4-BE49-F238E27FC236}">
                <a16:creationId xmlns:a16="http://schemas.microsoft.com/office/drawing/2014/main" id="{5BED11BA-0BB7-4025-A7C1-3D25AC642639}"/>
              </a:ext>
            </a:extLst>
          </p:cNvPr>
          <p:cNvSpPr/>
          <p:nvPr/>
        </p:nvSpPr>
        <p:spPr>
          <a:xfrm>
            <a:off x="7359307" y="5685025"/>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66" name="Graphic 65" descr="Research with solid fill">
            <a:extLst>
              <a:ext uri="{FF2B5EF4-FFF2-40B4-BE49-F238E27FC236}">
                <a16:creationId xmlns:a16="http://schemas.microsoft.com/office/drawing/2014/main" id="{74CC436F-9D6E-467A-B59F-79E3BF3E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0050" y="3224548"/>
            <a:ext cx="914400" cy="914400"/>
          </a:xfrm>
          <a:prstGeom prst="rect">
            <a:avLst/>
          </a:prstGeom>
        </p:spPr>
      </p:pic>
      <p:sp>
        <p:nvSpPr>
          <p:cNvPr id="67" name="TextBox 66">
            <a:extLst>
              <a:ext uri="{FF2B5EF4-FFF2-40B4-BE49-F238E27FC236}">
                <a16:creationId xmlns:a16="http://schemas.microsoft.com/office/drawing/2014/main" id="{BA5652A1-0B81-4DDD-B8D0-A787A5C7894E}"/>
              </a:ext>
            </a:extLst>
          </p:cNvPr>
          <p:cNvSpPr txBox="1"/>
          <p:nvPr/>
        </p:nvSpPr>
        <p:spPr>
          <a:xfrm>
            <a:off x="9406631" y="4031748"/>
            <a:ext cx="1061238" cy="369332"/>
          </a:xfrm>
          <a:prstGeom prst="rect">
            <a:avLst/>
          </a:prstGeom>
          <a:noFill/>
        </p:spPr>
        <p:txBody>
          <a:bodyPr wrap="square" rtlCol="0">
            <a:spAutoFit/>
          </a:bodyPr>
          <a:lstStyle/>
          <a:p>
            <a:r>
              <a:rPr lang="en-US" dirty="0"/>
              <a:t>Analysis</a:t>
            </a:r>
          </a:p>
        </p:txBody>
      </p:sp>
      <p:sp>
        <p:nvSpPr>
          <p:cNvPr id="68" name="Arrow: Right 67">
            <a:extLst>
              <a:ext uri="{FF2B5EF4-FFF2-40B4-BE49-F238E27FC236}">
                <a16:creationId xmlns:a16="http://schemas.microsoft.com/office/drawing/2014/main" id="{F1979936-5339-473A-A837-4B243DF97A4A}"/>
              </a:ext>
            </a:extLst>
          </p:cNvPr>
          <p:cNvSpPr/>
          <p:nvPr/>
        </p:nvSpPr>
        <p:spPr>
          <a:xfrm>
            <a:off x="8449857" y="3512184"/>
            <a:ext cx="742502" cy="56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278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 - Sensors</a:t>
            </a:r>
          </a:p>
        </p:txBody>
      </p:sp>
      <p:pic>
        <p:nvPicPr>
          <p:cNvPr id="11" name="Content Placeholder 10">
            <a:extLst>
              <a:ext uri="{FF2B5EF4-FFF2-40B4-BE49-F238E27FC236}">
                <a16:creationId xmlns:a16="http://schemas.microsoft.com/office/drawing/2014/main" id="{B56F2E39-8105-42AD-A3F2-0AC373FDB380}"/>
              </a:ext>
            </a:extLst>
          </p:cNvPr>
          <p:cNvPicPr>
            <a:picLocks noGrp="1" noChangeAspect="1"/>
          </p:cNvPicPr>
          <p:nvPr>
            <p:ph idx="1"/>
          </p:nvPr>
        </p:nvPicPr>
        <p:blipFill>
          <a:blip r:embed="rId2"/>
          <a:stretch>
            <a:fillRect/>
          </a:stretch>
        </p:blipFill>
        <p:spPr>
          <a:xfrm>
            <a:off x="7813405" y="3478162"/>
            <a:ext cx="3768995" cy="1440325"/>
          </a:xfrm>
        </p:spPr>
      </p:pic>
      <p:pic>
        <p:nvPicPr>
          <p:cNvPr id="9" name="Picture 8">
            <a:extLst>
              <a:ext uri="{FF2B5EF4-FFF2-40B4-BE49-F238E27FC236}">
                <a16:creationId xmlns:a16="http://schemas.microsoft.com/office/drawing/2014/main" id="{5343402C-93DE-49E1-A565-0BBE1982102D}"/>
              </a:ext>
            </a:extLst>
          </p:cNvPr>
          <p:cNvPicPr>
            <a:picLocks noChangeAspect="1"/>
          </p:cNvPicPr>
          <p:nvPr/>
        </p:nvPicPr>
        <p:blipFill>
          <a:blip r:embed="rId3"/>
          <a:stretch>
            <a:fillRect/>
          </a:stretch>
        </p:blipFill>
        <p:spPr>
          <a:xfrm>
            <a:off x="2096387" y="3607092"/>
            <a:ext cx="1941658" cy="1182463"/>
          </a:xfrm>
          <a:prstGeom prst="rect">
            <a:avLst/>
          </a:prstGeom>
        </p:spPr>
      </p:pic>
    </p:spTree>
    <p:extLst>
      <p:ext uri="{BB962C8B-B14F-4D97-AF65-F5344CB8AC3E}">
        <p14:creationId xmlns:p14="http://schemas.microsoft.com/office/powerpoint/2010/main" val="150337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a:t>
            </a:r>
          </a:p>
        </p:txBody>
      </p:sp>
      <p:pic>
        <p:nvPicPr>
          <p:cNvPr id="8" name="Content Placeholder 7">
            <a:extLst>
              <a:ext uri="{FF2B5EF4-FFF2-40B4-BE49-F238E27FC236}">
                <a16:creationId xmlns:a16="http://schemas.microsoft.com/office/drawing/2014/main" id="{73F6A426-ABEE-40BB-A500-E274E39AD261}"/>
              </a:ext>
            </a:extLst>
          </p:cNvPr>
          <p:cNvPicPr>
            <a:picLocks noGrp="1" noChangeAspect="1"/>
          </p:cNvPicPr>
          <p:nvPr>
            <p:ph idx="1"/>
          </p:nvPr>
        </p:nvPicPr>
        <p:blipFill>
          <a:blip r:embed="rId2"/>
          <a:stretch>
            <a:fillRect/>
          </a:stretch>
        </p:blipFill>
        <p:spPr>
          <a:xfrm>
            <a:off x="1798858" y="3305929"/>
            <a:ext cx="2667372" cy="1428949"/>
          </a:xfrm>
        </p:spPr>
      </p:pic>
      <p:pic>
        <p:nvPicPr>
          <p:cNvPr id="6" name="Picture 5">
            <a:extLst>
              <a:ext uri="{FF2B5EF4-FFF2-40B4-BE49-F238E27FC236}">
                <a16:creationId xmlns:a16="http://schemas.microsoft.com/office/drawing/2014/main" id="{5D842DF2-7374-4011-AD8B-3BA570ED7872}"/>
              </a:ext>
            </a:extLst>
          </p:cNvPr>
          <p:cNvPicPr>
            <a:picLocks noChangeAspect="1"/>
          </p:cNvPicPr>
          <p:nvPr/>
        </p:nvPicPr>
        <p:blipFill>
          <a:blip r:embed="rId3"/>
          <a:stretch>
            <a:fillRect/>
          </a:stretch>
        </p:blipFill>
        <p:spPr>
          <a:xfrm>
            <a:off x="6534287" y="3076699"/>
            <a:ext cx="4887043" cy="1887410"/>
          </a:xfrm>
          <a:prstGeom prst="rect">
            <a:avLst/>
          </a:prstGeom>
        </p:spPr>
      </p:pic>
    </p:spTree>
    <p:extLst>
      <p:ext uri="{BB962C8B-B14F-4D97-AF65-F5344CB8AC3E}">
        <p14:creationId xmlns:p14="http://schemas.microsoft.com/office/powerpoint/2010/main" val="323663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287355" y="57151"/>
            <a:ext cx="11809200" cy="8508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Goal</a:t>
            </a:r>
            <a:endParaRPr dirty="0"/>
          </a:p>
        </p:txBody>
      </p:sp>
      <p:sp>
        <p:nvSpPr>
          <p:cNvPr id="106" name="Google Shape;106;p3"/>
          <p:cNvSpPr txBox="1">
            <a:spLocks noGrp="1"/>
          </p:cNvSpPr>
          <p:nvPr>
            <p:ph type="body" idx="1"/>
          </p:nvPr>
        </p:nvSpPr>
        <p:spPr>
          <a:xfrm>
            <a:off x="287363" y="1010167"/>
            <a:ext cx="5589002" cy="2674327"/>
          </a:xfrm>
          <a:prstGeom prst="rect">
            <a:avLst/>
          </a:prstGeom>
          <a:noFill/>
          <a:ln>
            <a:noFill/>
          </a:ln>
        </p:spPr>
        <p:txBody>
          <a:bodyPr spcFirstLastPara="1" vert="horz" wrap="square" lIns="121900" tIns="60933" rIns="121900" bIns="60933" rtlCol="0" anchor="t" anchorCtr="0">
            <a:noAutofit/>
          </a:bodyPr>
          <a:lstStyle/>
          <a:p>
            <a:pPr marL="609585" indent="-457189">
              <a:spcBef>
                <a:spcPts val="0"/>
              </a:spcBef>
              <a:buSzPts val="1800"/>
              <a:buChar char="▪"/>
            </a:pPr>
            <a:r>
              <a:rPr lang="de-DE" b="1" dirty="0"/>
              <a:t>Design </a:t>
            </a:r>
            <a:r>
              <a:rPr lang="de-DE" dirty="0" err="1"/>
              <a:t>of</a:t>
            </a:r>
            <a:r>
              <a:rPr lang="de-DE" dirty="0"/>
              <a:t> </a:t>
            </a:r>
            <a:r>
              <a:rPr lang="de-DE" b="1" dirty="0" err="1"/>
              <a:t>complex</a:t>
            </a:r>
            <a:r>
              <a:rPr lang="de-DE" b="1" dirty="0"/>
              <a:t> </a:t>
            </a:r>
            <a:r>
              <a:rPr lang="de-DE" b="1" dirty="0" err="1"/>
              <a:t>systems</a:t>
            </a:r>
            <a:r>
              <a:rPr lang="de-DE" b="1" dirty="0"/>
              <a:t> </a:t>
            </a:r>
            <a:r>
              <a:rPr lang="de-DE" dirty="0" err="1"/>
              <a:t>containing</a:t>
            </a:r>
            <a:r>
              <a:rPr lang="de-DE" dirty="0"/>
              <a:t> </a:t>
            </a:r>
            <a:r>
              <a:rPr lang="de-DE" b="1" dirty="0" err="1"/>
              <a:t>machine</a:t>
            </a:r>
            <a:r>
              <a:rPr lang="de-DE" b="1" dirty="0"/>
              <a:t> </a:t>
            </a:r>
            <a:r>
              <a:rPr lang="de-DE" b="1" dirty="0" err="1"/>
              <a:t>learning</a:t>
            </a:r>
            <a:r>
              <a:rPr lang="de-DE" b="1" dirty="0"/>
              <a:t> </a:t>
            </a:r>
            <a:r>
              <a:rPr lang="de-DE" dirty="0" err="1"/>
              <a:t>components</a:t>
            </a:r>
            <a:r>
              <a:rPr lang="de-DE" dirty="0"/>
              <a:t> </a:t>
            </a:r>
            <a:br>
              <a:rPr lang="de-DE" dirty="0"/>
            </a:br>
            <a:endParaRPr dirty="0"/>
          </a:p>
          <a:p>
            <a:pPr marL="609585" indent="-474121">
              <a:spcBef>
                <a:spcPts val="0"/>
              </a:spcBef>
              <a:buSzPts val="2000"/>
              <a:buChar char="▪"/>
            </a:pPr>
            <a:r>
              <a:rPr lang="de-DE" b="1" dirty="0"/>
              <a:t>Tool</a:t>
            </a:r>
            <a:r>
              <a:rPr lang="de-DE" dirty="0"/>
              <a:t> </a:t>
            </a:r>
            <a:r>
              <a:rPr lang="de-DE" dirty="0" err="1"/>
              <a:t>for</a:t>
            </a:r>
            <a:endParaRPr dirty="0"/>
          </a:p>
          <a:p>
            <a:pPr marL="1219170" lvl="1" indent="-474121">
              <a:spcBef>
                <a:spcPts val="0"/>
              </a:spcBef>
              <a:buSzPts val="2000"/>
              <a:buChar char="–"/>
            </a:pPr>
            <a:r>
              <a:rPr lang="de-DE" b="1" dirty="0"/>
              <a:t>Definition</a:t>
            </a:r>
            <a:r>
              <a:rPr lang="de-DE" dirty="0"/>
              <a:t> von Gesamtsystem und  Einzelkomponenten ohne </a:t>
            </a:r>
            <a:r>
              <a:rPr lang="de-DE" i="1" dirty="0" err="1"/>
              <a:t>Machine</a:t>
            </a:r>
            <a:r>
              <a:rPr lang="de-DE" i="1" dirty="0"/>
              <a:t>-Learning</a:t>
            </a:r>
            <a:r>
              <a:rPr lang="de-DE" dirty="0"/>
              <a:t>-Kenntnisse</a:t>
            </a:r>
            <a:endParaRPr dirty="0"/>
          </a:p>
          <a:p>
            <a:pPr marL="1219170" lvl="1" indent="-474121">
              <a:spcBef>
                <a:spcPts val="0"/>
              </a:spcBef>
              <a:buSzPts val="2000"/>
              <a:buChar char="–"/>
            </a:pPr>
            <a:r>
              <a:rPr lang="de-DE" b="1" dirty="0"/>
              <a:t>Analysis</a:t>
            </a:r>
            <a:r>
              <a:rPr lang="de-DE" dirty="0"/>
              <a:t> </a:t>
            </a:r>
            <a:r>
              <a:rPr lang="de-DE" dirty="0" err="1"/>
              <a:t>of</a:t>
            </a:r>
            <a:r>
              <a:rPr lang="de-DE" dirty="0"/>
              <a:t>:</a:t>
            </a:r>
            <a:endParaRPr b="1" dirty="0"/>
          </a:p>
        </p:txBody>
      </p:sp>
      <p:pic>
        <p:nvPicPr>
          <p:cNvPr id="108" name="Google Shape;108;p3"/>
          <p:cNvPicPr preferRelativeResize="0"/>
          <p:nvPr/>
        </p:nvPicPr>
        <p:blipFill rotWithShape="1">
          <a:blip r:embed="rId3">
            <a:alphaModFix/>
          </a:blip>
          <a:srcRect l="18345" t="13763" r="14182" b="14848"/>
          <a:stretch/>
        </p:blipFill>
        <p:spPr>
          <a:xfrm>
            <a:off x="1835701" y="4491441"/>
            <a:ext cx="804116" cy="850801"/>
          </a:xfrm>
          <a:prstGeom prst="rect">
            <a:avLst/>
          </a:prstGeom>
          <a:noFill/>
          <a:ln>
            <a:noFill/>
          </a:ln>
        </p:spPr>
      </p:pic>
      <p:pic>
        <p:nvPicPr>
          <p:cNvPr id="109" name="Google Shape;109;p3"/>
          <p:cNvPicPr preferRelativeResize="0"/>
          <p:nvPr/>
        </p:nvPicPr>
        <p:blipFill>
          <a:blip r:embed="rId4">
            <a:alphaModFix/>
          </a:blip>
          <a:stretch>
            <a:fillRect/>
          </a:stretch>
        </p:blipFill>
        <p:spPr>
          <a:xfrm>
            <a:off x="5998955" y="907951"/>
            <a:ext cx="5905682" cy="3280808"/>
          </a:xfrm>
          <a:prstGeom prst="rect">
            <a:avLst/>
          </a:prstGeom>
          <a:noFill/>
          <a:ln>
            <a:noFill/>
          </a:ln>
        </p:spPr>
      </p:pic>
      <p:pic>
        <p:nvPicPr>
          <p:cNvPr id="110" name="Google Shape;110;p3"/>
          <p:cNvPicPr preferRelativeResize="0"/>
          <p:nvPr/>
        </p:nvPicPr>
        <p:blipFill rotWithShape="1">
          <a:blip r:embed="rId5">
            <a:alphaModFix/>
          </a:blip>
          <a:srcRect l="11949" t="14233" r="11987" b="28189"/>
          <a:stretch/>
        </p:blipFill>
        <p:spPr>
          <a:xfrm>
            <a:off x="4198340" y="4445471"/>
            <a:ext cx="1245433" cy="942735"/>
          </a:xfrm>
          <a:prstGeom prst="rect">
            <a:avLst/>
          </a:prstGeom>
          <a:noFill/>
          <a:ln>
            <a:noFill/>
          </a:ln>
        </p:spPr>
      </p:pic>
      <p:pic>
        <p:nvPicPr>
          <p:cNvPr id="111" name="Google Shape;111;p3"/>
          <p:cNvPicPr preferRelativeResize="0"/>
          <p:nvPr/>
        </p:nvPicPr>
        <p:blipFill rotWithShape="1">
          <a:blip r:embed="rId6">
            <a:alphaModFix/>
          </a:blip>
          <a:srcRect l="10217" t="12596" b="-8"/>
          <a:stretch/>
        </p:blipFill>
        <p:spPr>
          <a:xfrm>
            <a:off x="7261289" y="4561557"/>
            <a:ext cx="919800" cy="712433"/>
          </a:xfrm>
          <a:prstGeom prst="rect">
            <a:avLst/>
          </a:prstGeom>
          <a:noFill/>
          <a:ln>
            <a:noFill/>
          </a:ln>
        </p:spPr>
      </p:pic>
      <p:sp>
        <p:nvSpPr>
          <p:cNvPr id="112" name="Google Shape;112;p3"/>
          <p:cNvSpPr txBox="1"/>
          <p:nvPr/>
        </p:nvSpPr>
        <p:spPr>
          <a:xfrm>
            <a:off x="287355" y="5393183"/>
            <a:ext cx="11423200" cy="1067047"/>
          </a:xfrm>
          <a:prstGeom prst="rect">
            <a:avLst/>
          </a:prstGeom>
          <a:noFill/>
          <a:ln>
            <a:noFill/>
          </a:ln>
        </p:spPr>
        <p:txBody>
          <a:bodyPr spcFirstLastPara="1" wrap="square" lIns="121900" tIns="121900" rIns="121900" bIns="121900" anchor="t" anchorCtr="0">
            <a:spAutoFit/>
          </a:bodyPr>
          <a:lstStyle/>
          <a:p>
            <a:pPr marL="1219170"/>
            <a:r>
              <a:rPr lang="de-DE" sz="2667" dirty="0" err="1">
                <a:solidFill>
                  <a:schemeClr val="dk1"/>
                </a:solidFill>
                <a:latin typeface="Calibri"/>
                <a:ea typeface="Calibri"/>
                <a:cs typeface="Calibri"/>
                <a:sym typeface="Calibri"/>
              </a:rPr>
              <a:t>Exec</a:t>
            </a:r>
            <a:r>
              <a:rPr lang="de-DE" sz="2667" dirty="0">
                <a:solidFill>
                  <a:schemeClr val="dk1"/>
                </a:solidFill>
                <a:latin typeface="Calibri"/>
                <a:ea typeface="Calibri"/>
                <a:cs typeface="Calibri"/>
                <a:sym typeface="Calibri"/>
              </a:rPr>
              <a:t>. time       Errors </a:t>
            </a:r>
            <a:r>
              <a:rPr lang="de-DE" sz="2667" dirty="0" err="1">
                <a:solidFill>
                  <a:schemeClr val="dk1"/>
                </a:solidFill>
                <a:latin typeface="Calibri"/>
                <a:ea typeface="Calibri"/>
                <a:cs typeface="Calibri"/>
                <a:sym typeface="Calibri"/>
              </a:rPr>
              <a:t>propagation</a:t>
            </a:r>
            <a:r>
              <a:rPr lang="de-DE" sz="2667" dirty="0">
                <a:solidFill>
                  <a:schemeClr val="dk1"/>
                </a:solidFill>
                <a:latin typeface="Calibri"/>
                <a:ea typeface="Calibri"/>
                <a:cs typeface="Calibri"/>
                <a:sym typeface="Calibri"/>
              </a:rPr>
              <a:t>          </a:t>
            </a:r>
            <a:r>
              <a:rPr lang="de-DE" sz="2667" dirty="0" err="1">
                <a:solidFill>
                  <a:schemeClr val="dk1"/>
                </a:solidFill>
                <a:latin typeface="Calibri"/>
                <a:ea typeface="Calibri"/>
                <a:cs typeface="Calibri"/>
                <a:sym typeface="Calibri"/>
              </a:rPr>
              <a:t>Bandwidth</a:t>
            </a:r>
            <a:r>
              <a:rPr lang="de-DE" sz="2667" dirty="0">
                <a:solidFill>
                  <a:schemeClr val="dk1"/>
                </a:solidFill>
                <a:latin typeface="Calibri"/>
                <a:ea typeface="Calibri"/>
                <a:cs typeface="Calibri"/>
                <a:sym typeface="Calibri"/>
              </a:rPr>
              <a:t>          </a:t>
            </a:r>
            <a:r>
              <a:rPr lang="de-DE" sz="2667" dirty="0">
                <a:solidFill>
                  <a:srgbClr val="BFBFBF"/>
                </a:solidFill>
                <a:latin typeface="Calibri"/>
                <a:ea typeface="Calibri"/>
                <a:cs typeface="Calibri"/>
                <a:sym typeface="Calibri"/>
              </a:rPr>
              <a:t>... Security ...</a:t>
            </a:r>
          </a:p>
          <a:p>
            <a:pPr marL="1219170" lvl="1" indent="-474121">
              <a:buClr>
                <a:schemeClr val="dk1"/>
              </a:buClr>
              <a:buSzPts val="2000"/>
              <a:buFont typeface="Calibri"/>
              <a:buChar char="–"/>
            </a:pPr>
            <a:r>
              <a:rPr lang="de-DE" sz="2667" dirty="0">
                <a:solidFill>
                  <a:schemeClr val="dk1"/>
                </a:solidFill>
                <a:latin typeface="Calibri"/>
                <a:ea typeface="Calibri"/>
                <a:cs typeface="Calibri"/>
                <a:sym typeface="Calibri"/>
              </a:rPr>
              <a:t>Design </a:t>
            </a:r>
            <a:r>
              <a:rPr lang="de-DE" sz="2667" dirty="0" err="1">
                <a:solidFill>
                  <a:schemeClr val="dk1"/>
                </a:solidFill>
                <a:latin typeface="Calibri"/>
                <a:ea typeface="Calibri"/>
                <a:cs typeface="Calibri"/>
                <a:sym typeface="Calibri"/>
              </a:rPr>
              <a:t>based</a:t>
            </a:r>
            <a:r>
              <a:rPr lang="de-DE" sz="2667" dirty="0">
                <a:solidFill>
                  <a:schemeClr val="dk1"/>
                </a:solidFill>
                <a:latin typeface="Calibri"/>
                <a:ea typeface="Calibri"/>
                <a:cs typeface="Calibri"/>
                <a:sym typeface="Calibri"/>
              </a:rPr>
              <a:t> on </a:t>
            </a:r>
            <a:r>
              <a:rPr lang="de-DE" sz="2667" dirty="0" err="1">
                <a:solidFill>
                  <a:schemeClr val="dk1"/>
                </a:solidFill>
                <a:latin typeface="Calibri"/>
                <a:ea typeface="Calibri"/>
                <a:cs typeface="Calibri"/>
                <a:sym typeface="Calibri"/>
              </a:rPr>
              <a:t>analyses</a:t>
            </a:r>
            <a:r>
              <a:rPr lang="de-DE" sz="2667" dirty="0">
                <a:solidFill>
                  <a:schemeClr val="dk1"/>
                </a:solidFill>
                <a:latin typeface="Calibri"/>
                <a:ea typeface="Calibri"/>
                <a:cs typeface="Calibri"/>
                <a:sym typeface="Calibri"/>
              </a:rPr>
              <a:t> </a:t>
            </a:r>
            <a:r>
              <a:rPr lang="de-DE" sz="2667" b="1" dirty="0">
                <a:solidFill>
                  <a:schemeClr val="dk1"/>
                </a:solidFill>
                <a:latin typeface="Calibri"/>
                <a:ea typeface="Calibri"/>
                <a:cs typeface="Calibri"/>
                <a:sym typeface="Calibri"/>
              </a:rPr>
              <a:t>Evaluation/Validation</a:t>
            </a:r>
            <a:endParaRPr sz="2667" b="1" dirty="0">
              <a:solidFill>
                <a:schemeClr val="dk1"/>
              </a:solidFill>
              <a:latin typeface="Calibri"/>
              <a:ea typeface="Calibri"/>
              <a:cs typeface="Calibri"/>
              <a:sym typeface="Calibri"/>
            </a:endParaRPr>
          </a:p>
        </p:txBody>
      </p:sp>
      <p:pic>
        <p:nvPicPr>
          <p:cNvPr id="10" name="Google Shape;244;gd685c542e2_0_18"/>
          <p:cNvPicPr preferRelativeResize="0"/>
          <p:nvPr/>
        </p:nvPicPr>
        <p:blipFill>
          <a:blip r:embed="rId7">
            <a:alphaModFix amt="50000"/>
          </a:blip>
          <a:stretch>
            <a:fillRect/>
          </a:stretch>
        </p:blipFill>
        <p:spPr>
          <a:xfrm>
            <a:off x="9625641" y="4550433"/>
            <a:ext cx="710400" cy="71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a:blip r:embed="rId3">
            <a:alphaModFix/>
          </a:blip>
          <a:stretch>
            <a:fillRect/>
          </a:stretch>
        </p:blipFill>
        <p:spPr>
          <a:xfrm>
            <a:off x="441901" y="1206501"/>
            <a:ext cx="11500225" cy="4724233"/>
          </a:xfrm>
          <a:prstGeom prst="rect">
            <a:avLst/>
          </a:prstGeom>
          <a:noFill/>
          <a:ln>
            <a:noFill/>
          </a:ln>
        </p:spPr>
      </p:pic>
      <p:sp>
        <p:nvSpPr>
          <p:cNvPr id="119" name="Google Shape;119;p5"/>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a:t>E4SM – Editor</a:t>
            </a:r>
            <a:endParaRPr/>
          </a:p>
        </p:txBody>
      </p:sp>
      <p:sp>
        <p:nvSpPr>
          <p:cNvPr id="120" name="Google Shape;120;p5"/>
          <p:cNvSpPr/>
          <p:nvPr/>
        </p:nvSpPr>
        <p:spPr>
          <a:xfrm>
            <a:off x="586533" y="1819767"/>
            <a:ext cx="6244400" cy="1068000"/>
          </a:xfrm>
          <a:prstGeom prst="rect">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1" name="Google Shape;121;p5"/>
          <p:cNvSpPr/>
          <p:nvPr/>
        </p:nvSpPr>
        <p:spPr>
          <a:xfrm>
            <a:off x="287367" y="3183800"/>
            <a:ext cx="7097200" cy="2897200"/>
          </a:xfrm>
          <a:prstGeom prst="rect">
            <a:avLst/>
          </a:prstGeom>
          <a:noFill/>
          <a:ln w="38100" cap="flat"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22;p5"/>
          <p:cNvSpPr/>
          <p:nvPr/>
        </p:nvSpPr>
        <p:spPr>
          <a:xfrm>
            <a:off x="7294133" y="1479933"/>
            <a:ext cx="4256000" cy="1132000"/>
          </a:xfrm>
          <a:prstGeom prst="rect">
            <a:avLst/>
          </a:prstGeom>
          <a:noFill/>
          <a:ln w="38100" cap="flat" cmpd="sng">
            <a:solidFill>
              <a:srgbClr val="A4C2F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5"/>
          <p:cNvSpPr/>
          <p:nvPr/>
        </p:nvSpPr>
        <p:spPr>
          <a:xfrm>
            <a:off x="7458067" y="2887767"/>
            <a:ext cx="4484000" cy="3042800"/>
          </a:xfrm>
          <a:prstGeom prst="rect">
            <a:avLst/>
          </a:prstGeom>
          <a:solidFill>
            <a:srgbClr val="D1D1D1"/>
          </a:solidFill>
          <a:ln>
            <a:noFill/>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2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 name="Picture 1">
            <a:extLst>
              <a:ext uri="{FF2B5EF4-FFF2-40B4-BE49-F238E27FC236}">
                <a16:creationId xmlns:a16="http://schemas.microsoft.com/office/drawing/2014/main" id="{70060807-94F9-483D-948C-CDB671870BE9}"/>
              </a:ext>
            </a:extLst>
          </p:cNvPr>
          <p:cNvPicPr>
            <a:picLocks noChangeAspect="1"/>
          </p:cNvPicPr>
          <p:nvPr/>
        </p:nvPicPr>
        <p:blipFill>
          <a:blip r:embed="rId3"/>
          <a:stretch>
            <a:fillRect/>
          </a:stretch>
        </p:blipFill>
        <p:spPr>
          <a:xfrm>
            <a:off x="780636" y="0"/>
            <a:ext cx="10630632" cy="6424875"/>
          </a:xfrm>
          <a:prstGeom prst="rect">
            <a:avLst/>
          </a:prstGeom>
        </p:spPr>
      </p:pic>
      <p:sp>
        <p:nvSpPr>
          <p:cNvPr id="137" name="Google Shape;137;gd685c54378_4_0"/>
          <p:cNvSpPr txBox="1">
            <a:spLocks noGrp="1"/>
          </p:cNvSpPr>
          <p:nvPr>
            <p:ph type="title"/>
          </p:nvPr>
        </p:nvSpPr>
        <p:spPr>
          <a:xfrm>
            <a:off x="287365" y="57167"/>
            <a:ext cx="11124000" cy="850800"/>
          </a:xfrm>
          <a:prstGeom prst="rect">
            <a:avLst/>
          </a:prstGeom>
          <a:noFill/>
          <a:ln>
            <a:noFill/>
          </a:ln>
        </p:spPr>
        <p:txBody>
          <a:bodyPr spcFirstLastPara="1" vert="horz" wrap="square" lIns="121900" tIns="60933" rIns="121900" bIns="60933" rtlCol="0" anchor="ctr" anchorCtr="0">
            <a:noAutofit/>
          </a:bodyPr>
          <a:lstStyle/>
          <a:p>
            <a:pPr algn="r">
              <a:spcBef>
                <a:spcPts val="0"/>
              </a:spcBef>
            </a:pPr>
            <a:r>
              <a:rPr lang="de-DE" sz="3200" dirty="0"/>
              <a:t>S2: </a:t>
            </a:r>
            <a:r>
              <a:rPr lang="de-DE" sz="3200" dirty="0" err="1"/>
              <a:t>Mounting</a:t>
            </a:r>
            <a:r>
              <a:rPr lang="de-DE" sz="3200" dirty="0"/>
              <a:t> </a:t>
            </a:r>
            <a:r>
              <a:rPr lang="de-DE" sz="3200" dirty="0" err="1"/>
              <a:t>process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6"/>
          <p:cNvPicPr preferRelativeResize="0"/>
          <p:nvPr/>
        </p:nvPicPr>
        <p:blipFill>
          <a:blip r:embed="rId3">
            <a:alphaModFix/>
          </a:blip>
          <a:stretch>
            <a:fillRect/>
          </a:stretch>
        </p:blipFill>
        <p:spPr>
          <a:xfrm>
            <a:off x="524043" y="27351"/>
            <a:ext cx="2990691" cy="2071584"/>
          </a:xfrm>
          <a:prstGeom prst="rect">
            <a:avLst/>
          </a:prstGeom>
          <a:ln>
            <a:noFill/>
          </a:ln>
          <a:effectLst>
            <a:outerShdw blurRad="190500" algn="tl" rotWithShape="0">
              <a:srgbClr val="000000">
                <a:alpha val="70000"/>
              </a:srgbClr>
            </a:outerShdw>
          </a:effectLst>
        </p:spPr>
      </p:pic>
      <p:pic>
        <p:nvPicPr>
          <p:cNvPr id="341" name="Google Shape;341;p6"/>
          <p:cNvPicPr preferRelativeResize="0"/>
          <p:nvPr/>
        </p:nvPicPr>
        <p:blipFill>
          <a:blip r:embed="rId4">
            <a:alphaModFix/>
          </a:blip>
          <a:stretch>
            <a:fillRect/>
          </a:stretch>
        </p:blipFill>
        <p:spPr>
          <a:xfrm>
            <a:off x="1009767" y="2273967"/>
            <a:ext cx="10982765" cy="1903367"/>
          </a:xfrm>
          <a:prstGeom prst="rect">
            <a:avLst/>
          </a:prstGeom>
          <a:ln>
            <a:noFill/>
          </a:ln>
          <a:effectLst>
            <a:outerShdw blurRad="190500" algn="tl" rotWithShape="0">
              <a:srgbClr val="000000">
                <a:alpha val="70000"/>
              </a:srgbClr>
            </a:outerShdw>
          </a:effectLst>
        </p:spPr>
      </p:pic>
      <p:pic>
        <p:nvPicPr>
          <p:cNvPr id="342" name="Google Shape;342;p6"/>
          <p:cNvPicPr preferRelativeResize="0"/>
          <p:nvPr/>
        </p:nvPicPr>
        <p:blipFill>
          <a:blip r:embed="rId5">
            <a:alphaModFix/>
          </a:blip>
          <a:stretch>
            <a:fillRect/>
          </a:stretch>
        </p:blipFill>
        <p:spPr>
          <a:xfrm>
            <a:off x="5011901" y="4397467"/>
            <a:ext cx="6980633" cy="1903367"/>
          </a:xfrm>
          <a:prstGeom prst="rect">
            <a:avLst/>
          </a:prstGeom>
          <a:ln>
            <a:noFill/>
          </a:ln>
          <a:effectLst>
            <a:outerShdw blurRad="190500" algn="tl" rotWithShape="0">
              <a:srgbClr val="000000">
                <a:alpha val="70000"/>
              </a:srgbClr>
            </a:outerShdw>
          </a:effectLst>
        </p:spPr>
      </p:pic>
      <p:sp>
        <p:nvSpPr>
          <p:cNvPr id="343" name="Google Shape;343;p6"/>
          <p:cNvSpPr txBox="1">
            <a:spLocks noGrp="1"/>
          </p:cNvSpPr>
          <p:nvPr>
            <p:ph type="title"/>
          </p:nvPr>
        </p:nvSpPr>
        <p:spPr>
          <a:xfrm>
            <a:off x="7357073" y="57167"/>
            <a:ext cx="4760064" cy="12004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Editor: DEMO</a:t>
            </a:r>
            <a:endParaRPr dirty="0"/>
          </a:p>
        </p:txBody>
      </p:sp>
      <p:sp>
        <p:nvSpPr>
          <p:cNvPr id="344" name="Google Shape;344;p6"/>
          <p:cNvSpPr/>
          <p:nvPr/>
        </p:nvSpPr>
        <p:spPr>
          <a:xfrm>
            <a:off x="1588148" y="642767"/>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5" name="Google Shape;345;p6"/>
          <p:cNvSpPr/>
          <p:nvPr/>
        </p:nvSpPr>
        <p:spPr>
          <a:xfrm>
            <a:off x="594693" y="2855151"/>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6" name="Google Shape;346;p6"/>
          <p:cNvSpPr/>
          <p:nvPr/>
        </p:nvSpPr>
        <p:spPr>
          <a:xfrm>
            <a:off x="2461017" y="1048428"/>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7" name="Google Shape;347;p6"/>
          <p:cNvSpPr/>
          <p:nvPr/>
        </p:nvSpPr>
        <p:spPr>
          <a:xfrm rot="5400000">
            <a:off x="11096800" y="2518984"/>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8" name="Google Shape;348;p6"/>
          <p:cNvSpPr/>
          <p:nvPr/>
        </p:nvSpPr>
        <p:spPr>
          <a:xfrm>
            <a:off x="9552467" y="2905784"/>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9" name="Google Shape;349;p6"/>
          <p:cNvSpPr/>
          <p:nvPr/>
        </p:nvSpPr>
        <p:spPr>
          <a:xfrm rot="-5400000">
            <a:off x="11229400" y="5349817"/>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 name="Google Shape;350;p6"/>
          <p:cNvSpPr/>
          <p:nvPr/>
        </p:nvSpPr>
        <p:spPr>
          <a:xfrm rot="10800000">
            <a:off x="7324100" y="2589951"/>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1" name="Google Shape;351;p6"/>
          <p:cNvSpPr/>
          <p:nvPr/>
        </p:nvSpPr>
        <p:spPr>
          <a:xfrm>
            <a:off x="4650300" y="45611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2" name="Google Shape;352;p6"/>
          <p:cNvSpPr/>
          <p:nvPr/>
        </p:nvSpPr>
        <p:spPr>
          <a:xfrm>
            <a:off x="4650300" y="5349817"/>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3" name="Google Shape;353;p6"/>
          <p:cNvSpPr/>
          <p:nvPr/>
        </p:nvSpPr>
        <p:spPr>
          <a:xfrm rot="10800000">
            <a:off x="7324100" y="31709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 name="Textfeld 1"/>
          <p:cNvSpPr txBox="1"/>
          <p:nvPr/>
        </p:nvSpPr>
        <p:spPr>
          <a:xfrm>
            <a:off x="8655083" y="1125834"/>
            <a:ext cx="2489917" cy="509498"/>
          </a:xfrm>
          <a:prstGeom prst="rect">
            <a:avLst/>
          </a:prstGeom>
        </p:spPr>
        <p:txBody>
          <a:bodyPr wrap="square" rtlCol="0">
            <a:spAutoFit/>
          </a:bodyPr>
          <a:lstStyle/>
          <a:p>
            <a:r>
              <a:rPr lang="de-DE" sz="2711" dirty="0">
                <a:solidFill>
                  <a:srgbClr val="004B83"/>
                </a:solidFill>
                <a:latin typeface="Calibri"/>
              </a:rPr>
              <a:t>⏯︎ </a:t>
            </a:r>
            <a:r>
              <a:rPr lang="de-DE" sz="2711" dirty="0">
                <a:solidFill>
                  <a:srgbClr val="004B83"/>
                </a:solidFill>
                <a:hlinkClick r:id="rId6"/>
              </a:rPr>
              <a:t>Play Video</a:t>
            </a:r>
          </a:p>
        </p:txBody>
      </p:sp>
      <p:pic>
        <p:nvPicPr>
          <p:cNvPr id="20" name="Picture 3">
            <a:extLst>
              <a:ext uri="{FF2B5EF4-FFF2-40B4-BE49-F238E27FC236}">
                <a16:creationId xmlns:a16="http://schemas.microsoft.com/office/drawing/2014/main" id="{9B13FD95-D0A2-4B42-95C2-4BD7FD50FA0C}"/>
              </a:ext>
            </a:extLst>
          </p:cNvPr>
          <p:cNvPicPr>
            <a:picLocks noChangeAspect="1"/>
          </p:cNvPicPr>
          <p:nvPr/>
        </p:nvPicPr>
        <p:blipFill>
          <a:blip r:embed="rId7"/>
          <a:stretch>
            <a:fillRect/>
          </a:stretch>
        </p:blipFill>
        <p:spPr>
          <a:xfrm>
            <a:off x="6379013" y="150691"/>
            <a:ext cx="978060" cy="10435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err="1"/>
              <a:t>Conclusion</a:t>
            </a:r>
            <a:r>
              <a:rPr lang="de-DE" dirty="0"/>
              <a:t>: Model </a:t>
            </a:r>
            <a:r>
              <a:rPr lang="de-DE" dirty="0" err="1"/>
              <a:t>based</a:t>
            </a:r>
            <a:r>
              <a:rPr lang="de-DE" dirty="0"/>
              <a:t> Design / Editor</a:t>
            </a:r>
            <a:endParaRPr dirty="0"/>
          </a:p>
        </p:txBody>
      </p:sp>
      <p:sp>
        <p:nvSpPr>
          <p:cNvPr id="360" name="Google Shape;360;p8"/>
          <p:cNvSpPr txBox="1">
            <a:spLocks noGrp="1"/>
          </p:cNvSpPr>
          <p:nvPr>
            <p:ph type="body" idx="1"/>
          </p:nvPr>
        </p:nvSpPr>
        <p:spPr>
          <a:xfrm>
            <a:off x="830821" y="1090863"/>
            <a:ext cx="11265847" cy="5267119"/>
          </a:xfrm>
          <a:prstGeom prst="rect">
            <a:avLst/>
          </a:prstGeom>
          <a:noFill/>
          <a:ln>
            <a:noFill/>
          </a:ln>
        </p:spPr>
        <p:txBody>
          <a:bodyPr spcFirstLastPara="1" vert="horz" wrap="square" lIns="121900" tIns="60933" rIns="121900" bIns="60933" rtlCol="0" anchor="t" anchorCtr="0">
            <a:noAutofit/>
          </a:bodyPr>
          <a:lstStyle/>
          <a:p>
            <a:pPr marL="457189" indent="-457189">
              <a:spcBef>
                <a:spcPts val="0"/>
              </a:spcBef>
              <a:buClr>
                <a:schemeClr val="bg1"/>
              </a:buClr>
              <a:buSzPts val="2000"/>
              <a:buChar char="▪"/>
            </a:pPr>
            <a:r>
              <a:rPr lang="de-DE" dirty="0"/>
              <a:t>Supports </a:t>
            </a:r>
            <a:r>
              <a:rPr lang="de-DE" dirty="0" err="1"/>
              <a:t>the</a:t>
            </a:r>
            <a:r>
              <a:rPr lang="de-DE" dirty="0"/>
              <a:t> design </a:t>
            </a:r>
            <a:r>
              <a:rPr lang="de-DE" dirty="0" err="1"/>
              <a:t>process</a:t>
            </a:r>
            <a:r>
              <a:rPr lang="de-DE" dirty="0"/>
              <a:t> </a:t>
            </a:r>
            <a:r>
              <a:rPr lang="de-DE" dirty="0" err="1"/>
              <a:t>with</a:t>
            </a:r>
            <a:r>
              <a:rPr lang="de-DE" dirty="0"/>
              <a:t> a top-down </a:t>
            </a:r>
            <a:r>
              <a:rPr lang="de-DE" dirty="0" err="1"/>
              <a:t>approach</a:t>
            </a:r>
            <a:endParaRPr lang="de-DE" dirty="0"/>
          </a:p>
          <a:p>
            <a:pPr marL="1066773" lvl="1" indent="-457189">
              <a:spcBef>
                <a:spcPts val="0"/>
              </a:spcBef>
              <a:buChar char="▪"/>
            </a:pPr>
            <a:r>
              <a:rPr lang="it-IT" dirty="0"/>
              <a:t>Comprehensive system model</a:t>
            </a:r>
            <a:endParaRPr dirty="0"/>
          </a:p>
          <a:p>
            <a:pPr marL="457189" indent="-457189">
              <a:spcBef>
                <a:spcPts val="533"/>
              </a:spcBef>
              <a:buClr>
                <a:schemeClr val="bg1"/>
              </a:buClr>
              <a:buSzPts val="2000"/>
              <a:buChar char="▪"/>
            </a:pPr>
            <a:r>
              <a:rPr lang="de-DE" dirty="0" err="1"/>
              <a:t>Better</a:t>
            </a:r>
            <a:r>
              <a:rPr lang="de-DE" dirty="0"/>
              <a:t> </a:t>
            </a:r>
            <a:r>
              <a:rPr lang="de-DE" dirty="0" err="1"/>
              <a:t>collaboration</a:t>
            </a:r>
            <a:r>
              <a:rPr lang="de-DE" dirty="0"/>
              <a:t> and </a:t>
            </a:r>
            <a:r>
              <a:rPr lang="de-DE" dirty="0" err="1"/>
              <a:t>clear</a:t>
            </a:r>
            <a:r>
              <a:rPr lang="de-DE" dirty="0"/>
              <a:t> </a:t>
            </a:r>
            <a:r>
              <a:rPr lang="de-DE" dirty="0" err="1"/>
              <a:t>division</a:t>
            </a:r>
            <a:r>
              <a:rPr lang="de-DE" dirty="0"/>
              <a:t> </a:t>
            </a:r>
            <a:r>
              <a:rPr lang="de-DE" dirty="0" err="1"/>
              <a:t>of</a:t>
            </a:r>
            <a:r>
              <a:rPr lang="de-DE" dirty="0"/>
              <a:t> </a:t>
            </a:r>
            <a:r>
              <a:rPr lang="de-DE" dirty="0" err="1"/>
              <a:t>tasks</a:t>
            </a:r>
            <a:r>
              <a:rPr lang="de-DE" dirty="0"/>
              <a:t> / </a:t>
            </a:r>
            <a:r>
              <a:rPr lang="de-DE" dirty="0" err="1"/>
              <a:t>responsibilities</a:t>
            </a:r>
            <a:endParaRPr dirty="0"/>
          </a:p>
          <a:p>
            <a:pPr marL="457189" indent="-457189">
              <a:spcBef>
                <a:spcPts val="533"/>
              </a:spcBef>
              <a:buClr>
                <a:schemeClr val="bg1"/>
              </a:buClr>
              <a:buSzPts val="2000"/>
              <a:buChar char="▪"/>
            </a:pPr>
            <a:r>
              <a:rPr lang="de-DE" dirty="0" err="1"/>
              <a:t>Automatic</a:t>
            </a:r>
            <a:r>
              <a:rPr lang="de-DE" dirty="0"/>
              <a:t> </a:t>
            </a:r>
            <a:r>
              <a:rPr lang="de-DE" dirty="0" err="1"/>
              <a:t>generation</a:t>
            </a:r>
            <a:r>
              <a:rPr lang="de-DE" dirty="0"/>
              <a:t> </a:t>
            </a:r>
            <a:r>
              <a:rPr lang="de-DE" dirty="0" err="1"/>
              <a:t>of</a:t>
            </a:r>
            <a:r>
              <a:rPr lang="de-DE" dirty="0"/>
              <a:t> </a:t>
            </a:r>
            <a:r>
              <a:rPr lang="de-DE" dirty="0" err="1"/>
              <a:t>interfaces</a:t>
            </a:r>
            <a:r>
              <a:rPr lang="de-DE" dirty="0"/>
              <a:t> </a:t>
            </a:r>
            <a:r>
              <a:rPr lang="de-DE" dirty="0" err="1"/>
              <a:t>between</a:t>
            </a:r>
            <a:r>
              <a:rPr lang="de-DE" dirty="0"/>
              <a:t> </a:t>
            </a:r>
            <a:r>
              <a:rPr lang="de-DE" dirty="0" err="1"/>
              <a:t>components</a:t>
            </a:r>
            <a:r>
              <a:rPr lang="de-DE" dirty="0"/>
              <a:t> (</a:t>
            </a:r>
            <a:r>
              <a:rPr lang="de-DE" dirty="0" err="1"/>
              <a:t>inferenced</a:t>
            </a:r>
            <a:r>
              <a:rPr lang="de-DE" dirty="0"/>
              <a:t> </a:t>
            </a:r>
            <a:r>
              <a:rPr lang="de-DE" dirty="0" err="1"/>
              <a:t>automatically</a:t>
            </a:r>
            <a:r>
              <a:rPr lang="de-DE" dirty="0"/>
              <a:t> </a:t>
            </a:r>
            <a:r>
              <a:rPr lang="de-DE" dirty="0" err="1"/>
              <a:t>from</a:t>
            </a:r>
            <a:r>
              <a:rPr lang="de-DE" dirty="0"/>
              <a:t> </a:t>
            </a:r>
            <a:r>
              <a:rPr lang="de-DE" dirty="0" err="1"/>
              <a:t>the</a:t>
            </a:r>
            <a:r>
              <a:rPr lang="de-DE" dirty="0"/>
              <a:t> design)</a:t>
            </a:r>
            <a:endParaRPr dirty="0"/>
          </a:p>
          <a:p>
            <a:pPr marL="457189" indent="-457189">
              <a:spcBef>
                <a:spcPts val="533"/>
              </a:spcBef>
              <a:buClr>
                <a:schemeClr val="bg1"/>
              </a:buClr>
              <a:buSzPts val="2000"/>
              <a:buChar char="▪"/>
            </a:pPr>
            <a:r>
              <a:rPr lang="de-DE" dirty="0" err="1"/>
              <a:t>Structure</a:t>
            </a:r>
            <a:r>
              <a:rPr lang="de-DE" dirty="0"/>
              <a:t> </a:t>
            </a:r>
            <a:r>
              <a:rPr lang="de-DE" dirty="0" err="1"/>
              <a:t>analysis</a:t>
            </a:r>
            <a:r>
              <a:rPr lang="de-DE" dirty="0"/>
              <a:t> </a:t>
            </a:r>
            <a:r>
              <a:rPr lang="de-DE" dirty="0" err="1"/>
              <a:t>of</a:t>
            </a:r>
            <a:r>
              <a:rPr lang="de-DE" dirty="0"/>
              <a:t> </a:t>
            </a:r>
            <a:r>
              <a:rPr lang="de-DE" dirty="0" err="1"/>
              <a:t>the</a:t>
            </a:r>
            <a:r>
              <a:rPr lang="de-DE" dirty="0"/>
              <a:t> </a:t>
            </a:r>
            <a:r>
              <a:rPr lang="de-DE" dirty="0" err="1"/>
              <a:t>model</a:t>
            </a:r>
            <a:endParaRPr dirty="0"/>
          </a:p>
          <a:p>
            <a:pPr marL="990575" lvl="1" indent="-380990">
              <a:spcBef>
                <a:spcPts val="533"/>
              </a:spcBef>
              <a:buClr>
                <a:schemeClr val="dk1"/>
              </a:buClr>
              <a:buSzPts val="2000"/>
              <a:buFont typeface="Calibri"/>
              <a:buChar char="–"/>
            </a:pPr>
            <a:r>
              <a:rPr lang="de-DE" dirty="0"/>
              <a:t>E.g. </a:t>
            </a:r>
            <a:r>
              <a:rPr lang="de-DE" dirty="0" err="1"/>
              <a:t>are</a:t>
            </a:r>
            <a:r>
              <a:rPr lang="de-DE" dirty="0"/>
              <a:t> all </a:t>
            </a:r>
            <a:r>
              <a:rPr lang="de-DE" dirty="0" err="1"/>
              <a:t>required</a:t>
            </a:r>
            <a:r>
              <a:rPr lang="de-DE" dirty="0"/>
              <a:t> </a:t>
            </a:r>
            <a:r>
              <a:rPr lang="de-DE" dirty="0" err="1"/>
              <a:t>connections</a:t>
            </a:r>
            <a:r>
              <a:rPr lang="de-DE" dirty="0"/>
              <a:t> </a:t>
            </a:r>
            <a:r>
              <a:rPr lang="de-DE" dirty="0" err="1"/>
              <a:t>present</a:t>
            </a:r>
            <a:r>
              <a:rPr lang="de-DE" dirty="0"/>
              <a:t> in </a:t>
            </a:r>
            <a:r>
              <a:rPr lang="de-DE" dirty="0" err="1"/>
              <a:t>the</a:t>
            </a:r>
            <a:r>
              <a:rPr lang="de-DE" dirty="0"/>
              <a:t> </a:t>
            </a:r>
            <a:r>
              <a:rPr lang="de-DE" dirty="0" err="1"/>
              <a:t>model</a:t>
            </a:r>
            <a:r>
              <a:rPr lang="de-DE" dirty="0"/>
              <a:t>?</a:t>
            </a:r>
            <a:endParaRPr dirty="0"/>
          </a:p>
          <a:p>
            <a:pPr marL="457189" indent="-457189">
              <a:spcBef>
                <a:spcPts val="533"/>
              </a:spcBef>
              <a:buClr>
                <a:schemeClr val="bg1"/>
              </a:buClr>
              <a:buSzPts val="2000"/>
              <a:buChar char="▪"/>
            </a:pPr>
            <a:r>
              <a:rPr lang="de-DE" dirty="0"/>
              <a:t>Simulation / </a:t>
            </a:r>
            <a:r>
              <a:rPr lang="de-DE" dirty="0" err="1"/>
              <a:t>Computation</a:t>
            </a:r>
            <a:r>
              <a:rPr lang="de-DE" dirty="0"/>
              <a:t> </a:t>
            </a:r>
            <a:r>
              <a:rPr lang="de-DE" dirty="0" err="1"/>
              <a:t>of</a:t>
            </a:r>
            <a:r>
              <a:rPr lang="de-DE" dirty="0"/>
              <a:t> </a:t>
            </a:r>
            <a:r>
              <a:rPr lang="de-DE" dirty="0" err="1"/>
              <a:t>important</a:t>
            </a:r>
            <a:r>
              <a:rPr lang="de-DE" dirty="0"/>
              <a:t> </a:t>
            </a:r>
            <a:r>
              <a:rPr lang="de-DE" dirty="0" err="1"/>
              <a:t>properties</a:t>
            </a:r>
            <a:endParaRPr lang="de-DE" dirty="0"/>
          </a:p>
          <a:p>
            <a:pPr marL="1066773" lvl="1" indent="-457189">
              <a:buChar char="▪"/>
            </a:pPr>
            <a:r>
              <a:rPr lang="de-DE" dirty="0"/>
              <a:t>u.a.</a:t>
            </a:r>
            <a:r>
              <a:rPr lang="en-US" dirty="0"/>
              <a:t> Trade-Off </a:t>
            </a:r>
            <a:r>
              <a:rPr lang="de-DE" dirty="0" err="1"/>
              <a:t>Bandwidth</a:t>
            </a:r>
            <a:r>
              <a:rPr lang="en-US" dirty="0"/>
              <a:t>, End-to-end delays, Uncertainties</a:t>
            </a:r>
            <a:endParaRPr dirty="0"/>
          </a:p>
          <a:p>
            <a:pPr marL="457189" indent="-457189">
              <a:spcBef>
                <a:spcPts val="533"/>
              </a:spcBef>
              <a:buClr>
                <a:schemeClr val="bg1"/>
              </a:buClr>
              <a:buSzPts val="2000"/>
              <a:buChar char="▪"/>
            </a:pPr>
            <a:r>
              <a:rPr lang="de-DE" dirty="0" err="1"/>
              <a:t>Extendible</a:t>
            </a:r>
            <a:r>
              <a:rPr lang="de-DE" dirty="0"/>
              <a:t> </a:t>
            </a:r>
            <a:r>
              <a:rPr lang="de-DE" dirty="0" err="1"/>
              <a:t>for</a:t>
            </a:r>
            <a:r>
              <a:rPr lang="de-DE" dirty="0"/>
              <a:t> </a:t>
            </a:r>
            <a:r>
              <a:rPr lang="de-DE" dirty="0" err="1"/>
              <a:t>other</a:t>
            </a:r>
            <a:r>
              <a:rPr lang="de-DE" dirty="0"/>
              <a:t> </a:t>
            </a:r>
            <a:r>
              <a:rPr lang="de-DE" dirty="0" err="1"/>
              <a:t>scenarios</a:t>
            </a:r>
            <a:r>
              <a:rPr lang="de-DE" dirty="0"/>
              <a:t> / </a:t>
            </a:r>
            <a:r>
              <a:rPr lang="de-DE" dirty="0" err="1"/>
              <a:t>simulations</a:t>
            </a:r>
            <a:endParaRPr dirty="0"/>
          </a:p>
        </p:txBody>
      </p:sp>
      <p:pic>
        <p:nvPicPr>
          <p:cNvPr id="3" name="Elemento grafico 2" descr="Freccia: curva oraria con riempimento a tinta unita">
            <a:extLst>
              <a:ext uri="{FF2B5EF4-FFF2-40B4-BE49-F238E27FC236}">
                <a16:creationId xmlns:a16="http://schemas.microsoft.com/office/drawing/2014/main" id="{DAC4F042-8C51-4953-87E7-0A17DC0427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56628" y="1022502"/>
            <a:ext cx="480000" cy="480000"/>
          </a:xfrm>
          <a:prstGeom prst="rect">
            <a:avLst/>
          </a:prstGeom>
        </p:spPr>
      </p:pic>
      <p:pic>
        <p:nvPicPr>
          <p:cNvPr id="5" name="Elemento grafico 4" descr="Utenti con riempimento a tinta unita">
            <a:extLst>
              <a:ext uri="{FF2B5EF4-FFF2-40B4-BE49-F238E27FC236}">
                <a16:creationId xmlns:a16="http://schemas.microsoft.com/office/drawing/2014/main" id="{F68B69BE-F6CC-4B58-9BEC-D3E03B2C5F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067" y="1719628"/>
            <a:ext cx="480000" cy="480000"/>
          </a:xfrm>
          <a:prstGeom prst="rect">
            <a:avLst/>
          </a:prstGeom>
        </p:spPr>
      </p:pic>
      <p:pic>
        <p:nvPicPr>
          <p:cNvPr id="7" name="Elemento grafico 6" descr="USB con riempimento a tinta unita">
            <a:extLst>
              <a:ext uri="{FF2B5EF4-FFF2-40B4-BE49-F238E27FC236}">
                <a16:creationId xmlns:a16="http://schemas.microsoft.com/office/drawing/2014/main" id="{E6DBE8B7-0CB0-416A-AB03-C80D8F0837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067" y="2199628"/>
            <a:ext cx="480000" cy="480000"/>
          </a:xfrm>
          <a:prstGeom prst="rect">
            <a:avLst/>
          </a:prstGeom>
        </p:spPr>
      </p:pic>
      <p:pic>
        <p:nvPicPr>
          <p:cNvPr id="9" name="Elemento grafico 8" descr="Gerarchia con riempimento a tinta unita">
            <a:extLst>
              <a:ext uri="{FF2B5EF4-FFF2-40B4-BE49-F238E27FC236}">
                <a16:creationId xmlns:a16="http://schemas.microsoft.com/office/drawing/2014/main" id="{9E0B3C96-BDD2-4346-9420-C540F6AE98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5067" y="2890107"/>
            <a:ext cx="480000" cy="480000"/>
          </a:xfrm>
          <a:prstGeom prst="rect">
            <a:avLst/>
          </a:prstGeom>
        </p:spPr>
      </p:pic>
      <p:pic>
        <p:nvPicPr>
          <p:cNvPr id="11" name="Elemento grafico 10" descr="Matematica con riempimento a tinta unita">
            <a:extLst>
              <a:ext uri="{FF2B5EF4-FFF2-40B4-BE49-F238E27FC236}">
                <a16:creationId xmlns:a16="http://schemas.microsoft.com/office/drawing/2014/main" id="{D51BFB2C-F61B-4A2B-ABD9-5F177E2040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5067" y="3629625"/>
            <a:ext cx="480000" cy="480000"/>
          </a:xfrm>
          <a:prstGeom prst="rect">
            <a:avLst/>
          </a:prstGeom>
        </p:spPr>
      </p:pic>
      <p:pic>
        <p:nvPicPr>
          <p:cNvPr id="13" name="Elemento grafico 12" descr="Design dei livelli contorno">
            <a:extLst>
              <a:ext uri="{FF2B5EF4-FFF2-40B4-BE49-F238E27FC236}">
                <a16:creationId xmlns:a16="http://schemas.microsoft.com/office/drawing/2014/main" id="{EF67428C-7508-47A8-BAE5-3C939144E15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336" y="4418373"/>
            <a:ext cx="480000" cy="48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D7D0-8B32-4AAB-AB62-F86E17BA5E85}"/>
              </a:ext>
            </a:extLst>
          </p:cNvPr>
          <p:cNvSpPr>
            <a:spLocks noGrp="1"/>
          </p:cNvSpPr>
          <p:nvPr>
            <p:ph type="title"/>
          </p:nvPr>
        </p:nvSpPr>
        <p:spPr/>
        <p:txBody>
          <a:bodyPr/>
          <a:lstStyle/>
          <a:p>
            <a:r>
              <a:rPr lang="en-US" dirty="0"/>
              <a:t>Metamodel Elements</a:t>
            </a:r>
          </a:p>
        </p:txBody>
      </p:sp>
      <p:sp>
        <p:nvSpPr>
          <p:cNvPr id="3" name="Content Placeholder 2">
            <a:extLst>
              <a:ext uri="{FF2B5EF4-FFF2-40B4-BE49-F238E27FC236}">
                <a16:creationId xmlns:a16="http://schemas.microsoft.com/office/drawing/2014/main" id="{4327C5C5-6FE3-43E9-950A-3C4CF3F9ED59}"/>
              </a:ext>
            </a:extLst>
          </p:cNvPr>
          <p:cNvSpPr>
            <a:spLocks noGrp="1"/>
          </p:cNvSpPr>
          <p:nvPr>
            <p:ph idx="1"/>
          </p:nvPr>
        </p:nvSpPr>
        <p:spPr>
          <a:xfrm>
            <a:off x="7264029" y="2900462"/>
            <a:ext cx="3261582" cy="239237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b="1" dirty="0">
                <a:solidFill>
                  <a:schemeClr val="bg1"/>
                </a:solidFill>
              </a:rPr>
              <a:t>E4SM</a:t>
            </a:r>
          </a:p>
          <a:p>
            <a:r>
              <a:rPr lang="en-US" dirty="0"/>
              <a:t>Components</a:t>
            </a:r>
          </a:p>
          <a:p>
            <a:r>
              <a:rPr lang="en-US" dirty="0"/>
              <a:t>Sectors</a:t>
            </a:r>
          </a:p>
          <a:p>
            <a:r>
              <a:rPr lang="en-US" dirty="0"/>
              <a:t>Input and Output Pins</a:t>
            </a:r>
          </a:p>
          <a:p>
            <a:r>
              <a:rPr lang="en-US" dirty="0"/>
              <a:t>Connectors</a:t>
            </a:r>
          </a:p>
        </p:txBody>
      </p:sp>
      <p:sp>
        <p:nvSpPr>
          <p:cNvPr id="4" name="Content Placeholder 2">
            <a:extLst>
              <a:ext uri="{FF2B5EF4-FFF2-40B4-BE49-F238E27FC236}">
                <a16:creationId xmlns:a16="http://schemas.microsoft.com/office/drawing/2014/main" id="{21741940-D3C2-4377-95BC-4F17F83B0215}"/>
              </a:ext>
            </a:extLst>
          </p:cNvPr>
          <p:cNvSpPr txBox="1">
            <a:spLocks/>
          </p:cNvSpPr>
          <p:nvPr/>
        </p:nvSpPr>
        <p:spPr>
          <a:xfrm>
            <a:off x="1252572" y="2703566"/>
            <a:ext cx="3261582" cy="27861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SCPN</a:t>
            </a:r>
          </a:p>
          <a:p>
            <a:r>
              <a:rPr lang="en-US" dirty="0"/>
              <a:t>Places</a:t>
            </a:r>
          </a:p>
          <a:p>
            <a:r>
              <a:rPr lang="en-US" dirty="0"/>
              <a:t>Transitions</a:t>
            </a:r>
          </a:p>
          <a:p>
            <a:pPr marL="342900" indent="-342900">
              <a:buFont typeface="Arial" panose="020B0604020202020204" pitchFamily="34" charset="0"/>
              <a:buChar char="•"/>
            </a:pPr>
            <a:r>
              <a:rPr lang="en-US" dirty="0"/>
              <a:t>Immediate</a:t>
            </a:r>
          </a:p>
          <a:p>
            <a:pPr marL="342900" indent="-342900">
              <a:buFont typeface="Arial" panose="020B0604020202020204" pitchFamily="34" charset="0"/>
              <a:buChar char="•"/>
            </a:pPr>
            <a:r>
              <a:rPr lang="en-US" dirty="0"/>
              <a:t>Timed</a:t>
            </a:r>
          </a:p>
          <a:p>
            <a:r>
              <a:rPr lang="en-US" dirty="0"/>
              <a:t>Arcs</a:t>
            </a:r>
          </a:p>
        </p:txBody>
      </p:sp>
    </p:spTree>
    <p:extLst>
      <p:ext uri="{BB962C8B-B14F-4D97-AF65-F5344CB8AC3E}">
        <p14:creationId xmlns:p14="http://schemas.microsoft.com/office/powerpoint/2010/main" val="292311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o1">
            <a:extLst>
              <a:ext uri="{FF2B5EF4-FFF2-40B4-BE49-F238E27FC236}">
                <a16:creationId xmlns:a16="http://schemas.microsoft.com/office/drawing/2014/main" id="{6F590E24-11E6-439C-BCB3-B7A53C8DD12A}"/>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3" name="!!op">
            <a:extLst>
              <a:ext uri="{FF2B5EF4-FFF2-40B4-BE49-F238E27FC236}">
                <a16:creationId xmlns:a16="http://schemas.microsoft.com/office/drawing/2014/main" id="{A18178A9-A622-44E4-BF34-F7E9C059B21A}"/>
              </a:ext>
            </a:extLst>
          </p:cNvPr>
          <p:cNvCxnSpPr>
            <a:cxnSpLocks/>
            <a:endCxn id="22"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2">
            <a:extLst>
              <a:ext uri="{FF2B5EF4-FFF2-40B4-BE49-F238E27FC236}">
                <a16:creationId xmlns:a16="http://schemas.microsoft.com/office/drawing/2014/main" id="{1E803548-452D-4D00-BAC3-ED186E62D30F}"/>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o3">
            <a:extLst>
              <a:ext uri="{FF2B5EF4-FFF2-40B4-BE49-F238E27FC236}">
                <a16:creationId xmlns:a16="http://schemas.microsoft.com/office/drawing/2014/main" id="{8BFC60F4-2B87-493B-B54E-9E2461F643CA}"/>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6" name="!!op">
            <a:extLst>
              <a:ext uri="{FF2B5EF4-FFF2-40B4-BE49-F238E27FC236}">
                <a16:creationId xmlns:a16="http://schemas.microsoft.com/office/drawing/2014/main" id="{0C971D13-861A-4206-AC19-B5DC8F06A9A9}"/>
              </a:ext>
            </a:extLst>
          </p:cNvPr>
          <p:cNvCxnSpPr>
            <a:cxnSpLocks/>
            <a:endCxn id="24"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op">
            <a:extLst>
              <a:ext uri="{FF2B5EF4-FFF2-40B4-BE49-F238E27FC236}">
                <a16:creationId xmlns:a16="http://schemas.microsoft.com/office/drawing/2014/main" id="{798E1F46-819B-4771-AF68-2AE613F1458A}"/>
              </a:ext>
            </a:extLst>
          </p:cNvPr>
          <p:cNvCxnSpPr>
            <a:cxnSpLocks/>
            <a:endCxn id="25"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8374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1a">
            <a:extLst>
              <a:ext uri="{FF2B5EF4-FFF2-40B4-BE49-F238E27FC236}">
                <a16:creationId xmlns:a16="http://schemas.microsoft.com/office/drawing/2014/main" id="{232A0163-7C30-4167-BFE7-A822D3CBE06C}"/>
              </a:ext>
            </a:extLst>
          </p:cNvPr>
          <p:cNvSpPr/>
          <p:nvPr/>
        </p:nvSpPr>
        <p:spPr>
          <a:xfrm>
            <a:off x="5514131" y="3302838"/>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14" name="!!s1b">
            <a:extLst>
              <a:ext uri="{FF2B5EF4-FFF2-40B4-BE49-F238E27FC236}">
                <a16:creationId xmlns:a16="http://schemas.microsoft.com/office/drawing/2014/main" id="{F1F25819-96EA-4181-9FB6-CBD480FAE769}"/>
              </a:ext>
            </a:extLst>
          </p:cNvPr>
          <p:cNvSpPr/>
          <p:nvPr/>
        </p:nvSpPr>
        <p:spPr>
          <a:xfrm>
            <a:off x="6854473" y="3302837"/>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s1">
            <a:extLst>
              <a:ext uri="{FF2B5EF4-FFF2-40B4-BE49-F238E27FC236}">
                <a16:creationId xmlns:a16="http://schemas.microsoft.com/office/drawing/2014/main" id="{810355B5-CFD5-4CB9-B60B-8A2A0F9B235C}"/>
              </a:ext>
            </a:extLst>
          </p:cNvPr>
          <p:cNvSpPr/>
          <p:nvPr/>
        </p:nvSpPr>
        <p:spPr>
          <a:xfrm>
            <a:off x="5514132" y="330283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5" name="!!o1">
            <a:extLst>
              <a:ext uri="{FF2B5EF4-FFF2-40B4-BE49-F238E27FC236}">
                <a16:creationId xmlns:a16="http://schemas.microsoft.com/office/drawing/2014/main" id="{615D7B34-CA8D-40F3-ACE2-85FC8F2E0A61}"/>
              </a:ext>
            </a:extLst>
          </p:cNvPr>
          <p:cNvSpPr/>
          <p:nvPr/>
        </p:nvSpPr>
        <p:spPr>
          <a:xfrm>
            <a:off x="7388006" y="3315804"/>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8" name="!!text">
            <a:extLst>
              <a:ext uri="{FF2B5EF4-FFF2-40B4-BE49-F238E27FC236}">
                <a16:creationId xmlns:a16="http://schemas.microsoft.com/office/drawing/2014/main" id="{701A1987-5DA4-4B28-A1C4-2390229B5EA5}"/>
              </a:ext>
            </a:extLst>
          </p:cNvPr>
          <p:cNvSpPr/>
          <p:nvPr/>
        </p:nvSpPr>
        <p:spPr>
          <a:xfrm>
            <a:off x="1095271" y="3338498"/>
            <a:ext cx="2459328" cy="1938992"/>
          </a:xfrm>
          <a:prstGeom prst="rect">
            <a:avLst/>
          </a:prstGeom>
          <a:noFill/>
        </p:spPr>
        <p:txBody>
          <a:bodyPr wrap="none" lIns="91440" tIns="45720" rIns="91440" bIns="45720">
            <a:spAutoFit/>
          </a:bodyPr>
          <a:lstStyle/>
          <a:p>
            <a:pPr algn="ctr"/>
            <a:endParaRPr lang="en-US" sz="6000" dirty="0">
              <a:ln w="0"/>
              <a:solidFill>
                <a:schemeClr val="accent1"/>
              </a:solidFill>
              <a:effectLst>
                <a:outerShdw blurRad="38100" dist="25400" dir="5400000" algn="ctr" rotWithShape="0">
                  <a:srgbClr val="6E747A">
                    <a:alpha val="43000"/>
                  </a:srgbClr>
                </a:outerShdw>
              </a:effectLst>
            </a:endParaRPr>
          </a:p>
          <a:p>
            <a:pPr algn="ctr"/>
            <a:r>
              <a:rPr lang="en-US" sz="6000" b="0" cap="none" spc="0" dirty="0">
                <a:ln w="0"/>
                <a:solidFill>
                  <a:srgbClr val="003366"/>
                </a:solidFill>
                <a:effectLst>
                  <a:outerShdw blurRad="38100" dist="25400" dir="5400000" algn="ctr" rotWithShape="0">
                    <a:srgbClr val="6E747A">
                      <a:alpha val="43000"/>
                    </a:srgbClr>
                  </a:outerShdw>
                </a:effectLst>
              </a:rPr>
              <a:t>Model</a:t>
            </a:r>
          </a:p>
        </p:txBody>
      </p:sp>
      <p:sp>
        <p:nvSpPr>
          <p:cNvPr id="10" name="!!in1">
            <a:extLst>
              <a:ext uri="{FF2B5EF4-FFF2-40B4-BE49-F238E27FC236}">
                <a16:creationId xmlns:a16="http://schemas.microsoft.com/office/drawing/2014/main" id="{5218B61C-4A08-4265-930A-F625D92A42BC}"/>
              </a:ext>
            </a:extLst>
          </p:cNvPr>
          <p:cNvSpPr/>
          <p:nvPr/>
        </p:nvSpPr>
        <p:spPr>
          <a:xfrm>
            <a:off x="5312676" y="3499328"/>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2" name="!!in2">
            <a:extLst>
              <a:ext uri="{FF2B5EF4-FFF2-40B4-BE49-F238E27FC236}">
                <a16:creationId xmlns:a16="http://schemas.microsoft.com/office/drawing/2014/main" id="{93C1DB8E-5F3D-4AAA-9DD7-0B277BE49923}"/>
              </a:ext>
            </a:extLst>
          </p:cNvPr>
          <p:cNvSpPr/>
          <p:nvPr/>
        </p:nvSpPr>
        <p:spPr>
          <a:xfrm>
            <a:off x="5312676" y="4062865"/>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6" name="!!o2">
            <a:extLst>
              <a:ext uri="{FF2B5EF4-FFF2-40B4-BE49-F238E27FC236}">
                <a16:creationId xmlns:a16="http://schemas.microsoft.com/office/drawing/2014/main" id="{5AF28A16-9DD5-4FA0-818F-9A8A09E73014}"/>
              </a:ext>
            </a:extLst>
          </p:cNvPr>
          <p:cNvSpPr/>
          <p:nvPr/>
        </p:nvSpPr>
        <p:spPr>
          <a:xfrm>
            <a:off x="7388006" y="3743650"/>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17" name="!!o3">
            <a:extLst>
              <a:ext uri="{FF2B5EF4-FFF2-40B4-BE49-F238E27FC236}">
                <a16:creationId xmlns:a16="http://schemas.microsoft.com/office/drawing/2014/main" id="{CBB91536-BE4D-4B0A-BCBF-540CB3937114}"/>
              </a:ext>
            </a:extLst>
          </p:cNvPr>
          <p:cNvSpPr/>
          <p:nvPr/>
        </p:nvSpPr>
        <p:spPr>
          <a:xfrm>
            <a:off x="7388006" y="417149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18" name="Picture 2" descr="E4SM-Projekt">
            <a:extLst>
              <a:ext uri="{FF2B5EF4-FFF2-40B4-BE49-F238E27FC236}">
                <a16:creationId xmlns:a16="http://schemas.microsoft.com/office/drawing/2014/main" id="{19FB641F-E010-4B15-9E19-BF14BDC01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1772455" y="3318665"/>
            <a:ext cx="1104960" cy="110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740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Widescreen</PresentationFormat>
  <Paragraphs>85</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Posterama</vt:lpstr>
      <vt:lpstr>SplashVTI</vt:lpstr>
      <vt:lpstr>E4SM to SCPN</vt:lpstr>
      <vt:lpstr>Goal</vt:lpstr>
      <vt:lpstr>E4SM – Editor</vt:lpstr>
      <vt:lpstr>S2: Mounting process</vt:lpstr>
      <vt:lpstr>Editor: DEMO</vt:lpstr>
      <vt:lpstr>Conclusion: Model based Design / Editor</vt:lpstr>
      <vt:lpstr>Metamodel Elements</vt:lpstr>
      <vt:lpstr>PowerPoint Presentation</vt:lpstr>
      <vt:lpstr>PowerPoint Presentation</vt:lpstr>
      <vt:lpstr>PowerPoint Presentation</vt:lpstr>
      <vt:lpstr>Components - Sensors</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E4SM to SCPN</dc:title>
  <dc:creator>francesco.bedini</dc:creator>
  <cp:lastModifiedBy>francesco.bedini</cp:lastModifiedBy>
  <cp:revision>9</cp:revision>
  <dcterms:created xsi:type="dcterms:W3CDTF">2022-03-01T12:32:39Z</dcterms:created>
  <dcterms:modified xsi:type="dcterms:W3CDTF">2022-03-09T15:34:36Z</dcterms:modified>
</cp:coreProperties>
</file>