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6"/>
  </p:notesMasterIdLst>
  <p:sldIdLst>
    <p:sldId id="256" r:id="rId2"/>
    <p:sldId id="263" r:id="rId3"/>
    <p:sldId id="264" r:id="rId4"/>
    <p:sldId id="265" r:id="rId5"/>
    <p:sldId id="276" r:id="rId6"/>
    <p:sldId id="277" r:id="rId7"/>
    <p:sldId id="258" r:id="rId8"/>
    <p:sldId id="262" r:id="rId9"/>
    <p:sldId id="260" r:id="rId10"/>
    <p:sldId id="261" r:id="rId11"/>
    <p:sldId id="257" r:id="rId12"/>
    <p:sldId id="259" r:id="rId13"/>
    <p:sldId id="278" r:id="rId14"/>
    <p:sldId id="279" r:id="rId1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A96C00"/>
    <a:srgbClr val="E69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608" y="1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74B443-8744-47F8-817D-247E18728C24}" type="datetimeFigureOut">
              <a:rPr lang="en-US" smtClean="0"/>
              <a:t>4/5/2022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9775D-660A-4989-A66F-26BFC6988120}" type="slidenum">
              <a:rPr lang="en-US" smtClean="0"/>
              <a:t>‹#›</a:t>
            </a:fld>
            <a:endParaRPr lang="en-US"/>
          </a:p>
        </p:txBody>
      </p:sp>
    </p:spTree>
    <p:extLst>
      <p:ext uri="{BB962C8B-B14F-4D97-AF65-F5344CB8AC3E}">
        <p14:creationId xmlns:p14="http://schemas.microsoft.com/office/powerpoint/2010/main" val="3851930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image.freepik.com/freie-ikonen/stoppuhr_318-1803.jp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encrypted-tbn0.gstatic.com/images?q=tbn:ANd9GcR-FkkGu5E3WB_L5HTtmZp-IBQUGSoHU0An6A&amp;usqp=CAU"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a:spLocks noGrp="1" noRot="1" noChangeAspect="1"/>
          </p:cNvSpPr>
          <p:nvPr>
            <p:ph type="sldImg" idx="2"/>
          </p:nvPr>
        </p:nvSpPr>
        <p:spPr>
          <a:xfrm>
            <a:off x="2697163" y="509588"/>
            <a:ext cx="4532312"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2" name="Google Shape;102;p3:notes"/>
          <p:cNvSpPr txBox="1">
            <a:spLocks noGrp="1"/>
          </p:cNvSpPr>
          <p:nvPr>
            <p:ph type="body" idx="1"/>
          </p:nvPr>
        </p:nvSpPr>
        <p:spPr>
          <a:xfrm>
            <a:off x="1323552" y="3228896"/>
            <a:ext cx="7279535" cy="305895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de-DE" dirty="0"/>
              <a:t>Um das zu erreichen, nutzen wir einen Top-Down modellgetriebene Ansatz. Der ermöglicht die Modellierung und Analyse von einem Hardware-Software System dass mit einem Tool der in diesem Projekt entstanden ist, realisiert werden kann.</a:t>
            </a:r>
          </a:p>
          <a:p>
            <a:pPr marL="0" lvl="0" indent="0" algn="l" rtl="0">
              <a:spcBef>
                <a:spcPts val="0"/>
              </a:spcBef>
              <a:spcAft>
                <a:spcPts val="0"/>
              </a:spcAft>
              <a:buNone/>
            </a:pPr>
            <a:r>
              <a:rPr lang="de-DE" dirty="0">
                <a:solidFill>
                  <a:srgbClr val="003359"/>
                </a:solidFill>
              </a:rPr>
              <a:t>Das Ziel ist einen Editor zu haben dass sowohl die Definition der Struktur als auch verschiedene Analysemöglichkeiten unterstützt. Danke an diese Analysen und Simulationen, ist es möglich das Design zu bewerten und zu validieren.</a:t>
            </a:r>
          </a:p>
          <a:p>
            <a:pPr marL="0" lvl="0" indent="0" algn="l" rtl="0">
              <a:spcBef>
                <a:spcPts val="0"/>
              </a:spcBef>
              <a:spcAft>
                <a:spcPts val="0"/>
              </a:spcAft>
              <a:buNone/>
            </a:pPr>
            <a:r>
              <a:rPr lang="de-DE" dirty="0">
                <a:solidFill>
                  <a:srgbClr val="003359"/>
                </a:solidFill>
              </a:rPr>
              <a:t>---</a:t>
            </a:r>
          </a:p>
          <a:p>
            <a:pPr marL="139700" lvl="0" indent="0" algn="l" rtl="0">
              <a:spcBef>
                <a:spcPts val="0"/>
              </a:spcBef>
              <a:spcAft>
                <a:spcPts val="0"/>
              </a:spcAft>
              <a:buClr>
                <a:schemeClr val="dk1"/>
              </a:buClr>
              <a:buSzPts val="1400"/>
              <a:buNone/>
            </a:pPr>
            <a:endParaRPr lang="de-DE" dirty="0">
              <a:solidFill>
                <a:srgbClr val="003359"/>
              </a:solidFill>
            </a:endParaRPr>
          </a:p>
          <a:p>
            <a:pPr marL="139700" lvl="0" indent="0" algn="l" rtl="0">
              <a:spcBef>
                <a:spcPts val="0"/>
              </a:spcBef>
              <a:spcAft>
                <a:spcPts val="0"/>
              </a:spcAft>
              <a:buClr>
                <a:schemeClr val="dk1"/>
              </a:buClr>
              <a:buSzPts val="1400"/>
              <a:buNone/>
            </a:pPr>
            <a:endParaRPr lang="de-DE" dirty="0">
              <a:solidFill>
                <a:srgbClr val="003359"/>
              </a:solidFill>
            </a:endParaRPr>
          </a:p>
          <a:p>
            <a:pPr marL="0" lvl="0" indent="0" algn="l" rtl="0">
              <a:spcBef>
                <a:spcPts val="0"/>
              </a:spcBef>
              <a:spcAft>
                <a:spcPts val="0"/>
              </a:spcAft>
              <a:buNone/>
            </a:pPr>
            <a:r>
              <a:rPr lang="de-DE" dirty="0"/>
              <a:t>Laufzeit: Stoppuhr </a:t>
            </a:r>
            <a:r>
              <a:rPr lang="de-DE" u="sng" dirty="0">
                <a:solidFill>
                  <a:schemeClr val="hlink"/>
                </a:solidFill>
                <a:hlinkClick r:id="rId3"/>
              </a:rPr>
              <a:t>https://image.freepik.com/freie-ikonen/stoppuhr_318-1803.jpg</a:t>
            </a:r>
            <a:endParaRPr lang="de-DE" dirty="0"/>
          </a:p>
          <a:p>
            <a:pPr marL="0" lvl="0" indent="0" algn="l" rtl="0">
              <a:spcBef>
                <a:spcPts val="0"/>
              </a:spcBef>
              <a:spcAft>
                <a:spcPts val="0"/>
              </a:spcAft>
              <a:buNone/>
            </a:pPr>
            <a:r>
              <a:rPr lang="de-DE" dirty="0"/>
              <a:t>Fehlerausbreitung: Dominosteine</a:t>
            </a:r>
          </a:p>
          <a:p>
            <a:pPr marL="0" lvl="0" indent="0" algn="l" rtl="0">
              <a:spcBef>
                <a:spcPts val="0"/>
              </a:spcBef>
              <a:spcAft>
                <a:spcPts val="0"/>
              </a:spcAft>
              <a:buNone/>
            </a:pPr>
            <a:r>
              <a:rPr lang="de-DE" dirty="0"/>
              <a:t>Sicherheit: Schloss </a:t>
            </a:r>
            <a:r>
              <a:rPr lang="de-DE" u="sng" dirty="0">
                <a:solidFill>
                  <a:schemeClr val="hlink"/>
                </a:solidFill>
                <a:hlinkClick r:id="rId4"/>
              </a:rPr>
              <a:t>https://encrypted-tbn0.gstatic.com/images?q=tbn:ANd9GcR-FkkGu5E3WB_L5HTtmZp-IBQUGSoHU0An6A&amp;usqp=CAU</a:t>
            </a:r>
            <a:endParaRPr lang="de-DE" dirty="0"/>
          </a:p>
          <a:p>
            <a:pPr marL="0" lvl="0" indent="0" algn="l" rtl="0">
              <a:spcBef>
                <a:spcPts val="0"/>
              </a:spcBef>
              <a:spcAft>
                <a:spcPts val="0"/>
              </a:spcAft>
              <a:buNone/>
            </a:pPr>
            <a:r>
              <a:rPr lang="de-DE" dirty="0"/>
              <a:t>Bandbreite: </a:t>
            </a:r>
            <a:r>
              <a:rPr lang="de-DE" dirty="0" err="1"/>
              <a:t>Netzwerkabel</a:t>
            </a:r>
            <a:endParaRPr lang="de-DE" dirty="0"/>
          </a:p>
          <a:p>
            <a:pPr marL="457200" lvl="0" indent="-317500" algn="l" rtl="0">
              <a:spcBef>
                <a:spcPts val="0"/>
              </a:spcBef>
              <a:spcAft>
                <a:spcPts val="0"/>
              </a:spcAft>
              <a:buClr>
                <a:schemeClr val="dk1"/>
              </a:buClr>
              <a:buSzPts val="1400"/>
              <a:buChar char="+"/>
            </a:pPr>
            <a:r>
              <a:rPr lang="de-DE" dirty="0">
                <a:solidFill>
                  <a:srgbClr val="003359"/>
                </a:solidFill>
              </a:rPr>
              <a:t>“</a:t>
            </a:r>
            <a:r>
              <a:rPr lang="de-DE" dirty="0" err="1">
                <a:solidFill>
                  <a:srgbClr val="003359"/>
                </a:solidFill>
              </a:rPr>
              <a:t>bandwidth</a:t>
            </a:r>
            <a:r>
              <a:rPr lang="de-DE" dirty="0">
                <a:solidFill>
                  <a:srgbClr val="003359"/>
                </a:solidFill>
              </a:rPr>
              <a:t> </a:t>
            </a:r>
            <a:r>
              <a:rPr lang="de-DE" dirty="0" err="1">
                <a:solidFill>
                  <a:srgbClr val="003359"/>
                </a:solidFill>
              </a:rPr>
              <a:t>by</a:t>
            </a:r>
            <a:r>
              <a:rPr lang="de-DE" dirty="0">
                <a:solidFill>
                  <a:srgbClr val="003359"/>
                </a:solidFill>
              </a:rPr>
              <a:t> Justin Blake </a:t>
            </a:r>
            <a:r>
              <a:rPr lang="de-DE" dirty="0" err="1">
                <a:solidFill>
                  <a:srgbClr val="003359"/>
                </a:solidFill>
              </a:rPr>
              <a:t>from</a:t>
            </a:r>
            <a:r>
              <a:rPr lang="de-DE" dirty="0">
                <a:solidFill>
                  <a:srgbClr val="003359"/>
                </a:solidFill>
              </a:rPr>
              <a:t> </a:t>
            </a:r>
            <a:r>
              <a:rPr lang="de-DE" dirty="0" err="1">
                <a:solidFill>
                  <a:srgbClr val="003359"/>
                </a:solidFill>
              </a:rPr>
              <a:t>the</a:t>
            </a:r>
            <a:r>
              <a:rPr lang="de-DE" dirty="0">
                <a:solidFill>
                  <a:srgbClr val="003359"/>
                </a:solidFill>
              </a:rPr>
              <a:t> </a:t>
            </a:r>
            <a:r>
              <a:rPr lang="de-DE" dirty="0" err="1">
                <a:solidFill>
                  <a:srgbClr val="003359"/>
                </a:solidFill>
              </a:rPr>
              <a:t>Noun</a:t>
            </a:r>
            <a:r>
              <a:rPr lang="de-DE" dirty="0">
                <a:solidFill>
                  <a:srgbClr val="003359"/>
                </a:solidFill>
              </a:rPr>
              <a:t> Project”</a:t>
            </a:r>
          </a:p>
          <a:p>
            <a:pPr marL="457200" lvl="0" indent="-317500" algn="l" rtl="0">
              <a:spcBef>
                <a:spcPts val="0"/>
              </a:spcBef>
              <a:spcAft>
                <a:spcPts val="0"/>
              </a:spcAft>
              <a:buClr>
                <a:schemeClr val="dk1"/>
              </a:buClr>
              <a:buSzPts val="1400"/>
              <a:buChar char="+"/>
            </a:pPr>
            <a:r>
              <a:rPr lang="de-DE" dirty="0">
                <a:solidFill>
                  <a:srgbClr val="003359"/>
                </a:solidFill>
              </a:rPr>
              <a:t>“Domino </a:t>
            </a:r>
            <a:r>
              <a:rPr lang="de-DE" dirty="0" err="1">
                <a:solidFill>
                  <a:srgbClr val="003359"/>
                </a:solidFill>
              </a:rPr>
              <a:t>Effect</a:t>
            </a:r>
            <a:r>
              <a:rPr lang="de-DE" dirty="0">
                <a:solidFill>
                  <a:srgbClr val="003359"/>
                </a:solidFill>
              </a:rPr>
              <a:t> </a:t>
            </a:r>
            <a:r>
              <a:rPr lang="de-DE" dirty="0" err="1">
                <a:solidFill>
                  <a:srgbClr val="003359"/>
                </a:solidFill>
              </a:rPr>
              <a:t>by</a:t>
            </a:r>
            <a:r>
              <a:rPr lang="de-DE" dirty="0">
                <a:solidFill>
                  <a:srgbClr val="003359"/>
                </a:solidFill>
              </a:rPr>
              <a:t> </a:t>
            </a:r>
            <a:r>
              <a:rPr lang="de-DE" dirty="0" err="1">
                <a:solidFill>
                  <a:srgbClr val="003359"/>
                </a:solidFill>
              </a:rPr>
              <a:t>IconforYou</a:t>
            </a:r>
            <a:r>
              <a:rPr lang="de-DE" dirty="0">
                <a:solidFill>
                  <a:srgbClr val="003359"/>
                </a:solidFill>
              </a:rPr>
              <a:t> </a:t>
            </a:r>
            <a:r>
              <a:rPr lang="de-DE" dirty="0" err="1">
                <a:solidFill>
                  <a:srgbClr val="003359"/>
                </a:solidFill>
              </a:rPr>
              <a:t>from</a:t>
            </a:r>
            <a:r>
              <a:rPr lang="de-DE" dirty="0">
                <a:solidFill>
                  <a:srgbClr val="003359"/>
                </a:solidFill>
              </a:rPr>
              <a:t> </a:t>
            </a:r>
            <a:r>
              <a:rPr lang="de-DE" dirty="0" err="1">
                <a:solidFill>
                  <a:srgbClr val="003359"/>
                </a:solidFill>
              </a:rPr>
              <a:t>the</a:t>
            </a:r>
            <a:r>
              <a:rPr lang="de-DE" dirty="0">
                <a:solidFill>
                  <a:srgbClr val="003359"/>
                </a:solidFill>
              </a:rPr>
              <a:t> </a:t>
            </a:r>
            <a:r>
              <a:rPr lang="de-DE" dirty="0" err="1">
                <a:solidFill>
                  <a:srgbClr val="003359"/>
                </a:solidFill>
              </a:rPr>
              <a:t>Noun</a:t>
            </a:r>
            <a:r>
              <a:rPr lang="de-DE" dirty="0">
                <a:solidFill>
                  <a:srgbClr val="003359"/>
                </a:solidFill>
              </a:rPr>
              <a:t> Project”</a:t>
            </a:r>
          </a:p>
        </p:txBody>
      </p:sp>
      <p:sp>
        <p:nvSpPr>
          <p:cNvPr id="103" name="Google Shape;103;p3:notes"/>
          <p:cNvSpPr txBox="1">
            <a:spLocks noGrp="1"/>
          </p:cNvSpPr>
          <p:nvPr>
            <p:ph type="sldNum" idx="12"/>
          </p:nvPr>
        </p:nvSpPr>
        <p:spPr>
          <a:xfrm>
            <a:off x="5625095" y="6457791"/>
            <a:ext cx="4301543"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2</a:t>
            </a:fld>
            <a:endParaRPr/>
          </a:p>
        </p:txBody>
      </p:sp>
    </p:spTree>
    <p:extLst>
      <p:ext uri="{BB962C8B-B14F-4D97-AF65-F5344CB8AC3E}">
        <p14:creationId xmlns:p14="http://schemas.microsoft.com/office/powerpoint/2010/main" val="742913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a:spLocks noGrp="1" noRot="1" noChangeAspect="1"/>
          </p:cNvSpPr>
          <p:nvPr>
            <p:ph type="sldImg" idx="2"/>
          </p:nvPr>
        </p:nvSpPr>
        <p:spPr>
          <a:xfrm>
            <a:off x="2697163" y="509588"/>
            <a:ext cx="4532312"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5" name="Google Shape;115;p5:notes"/>
          <p:cNvSpPr txBox="1">
            <a:spLocks noGrp="1"/>
          </p:cNvSpPr>
          <p:nvPr>
            <p:ph type="body" idx="1"/>
          </p:nvPr>
        </p:nvSpPr>
        <p:spPr>
          <a:xfrm>
            <a:off x="1323552" y="3228896"/>
            <a:ext cx="7279535" cy="305895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t-IT" dirty="0" err="1"/>
              <a:t>Erstmal</a:t>
            </a:r>
            <a:r>
              <a:rPr lang="it-IT" dirty="0"/>
              <a:t>, </a:t>
            </a:r>
            <a:r>
              <a:rPr lang="it-IT" dirty="0" err="1"/>
              <a:t>kurz</a:t>
            </a:r>
            <a:r>
              <a:rPr lang="it-IT" dirty="0"/>
              <a:t> </a:t>
            </a:r>
            <a:r>
              <a:rPr lang="it-IT" dirty="0" err="1"/>
              <a:t>eine</a:t>
            </a:r>
            <a:r>
              <a:rPr lang="it-IT" dirty="0"/>
              <a:t> Art von Legende </a:t>
            </a:r>
            <a:r>
              <a:rPr lang="it-IT" dirty="0" err="1"/>
              <a:t>über</a:t>
            </a:r>
            <a:r>
              <a:rPr lang="it-IT" dirty="0"/>
              <a:t> </a:t>
            </a:r>
            <a:r>
              <a:rPr lang="it-IT" dirty="0" err="1"/>
              <a:t>wie</a:t>
            </a:r>
            <a:r>
              <a:rPr lang="it-IT" dirty="0"/>
              <a:t> die </a:t>
            </a:r>
            <a:r>
              <a:rPr lang="it-IT" dirty="0" err="1"/>
              <a:t>einzelne</a:t>
            </a:r>
            <a:r>
              <a:rPr lang="it-IT" dirty="0"/>
              <a:t> </a:t>
            </a:r>
            <a:r>
              <a:rPr lang="it-IT" dirty="0" err="1"/>
              <a:t>Modellelemente</a:t>
            </a:r>
            <a:r>
              <a:rPr lang="it-IT" dirty="0"/>
              <a:t> in </a:t>
            </a:r>
            <a:r>
              <a:rPr lang="it-IT" dirty="0" err="1"/>
              <a:t>dem</a:t>
            </a:r>
            <a:r>
              <a:rPr lang="it-IT" dirty="0"/>
              <a:t> Editor </a:t>
            </a:r>
            <a:r>
              <a:rPr lang="it-IT" dirty="0" err="1"/>
              <a:t>aussehen</a:t>
            </a:r>
            <a:r>
              <a:rPr lang="it-IT" dirty="0"/>
              <a:t>.</a:t>
            </a:r>
          </a:p>
          <a:p>
            <a:pPr marL="0" lvl="0" indent="0" algn="l" rtl="0">
              <a:spcBef>
                <a:spcPts val="0"/>
              </a:spcBef>
              <a:spcAft>
                <a:spcPts val="0"/>
              </a:spcAft>
              <a:buNone/>
            </a:pPr>
            <a:r>
              <a:rPr lang="it-IT" dirty="0"/>
              <a:t>Man </a:t>
            </a:r>
            <a:r>
              <a:rPr lang="it-IT" dirty="0" err="1"/>
              <a:t>kann</a:t>
            </a:r>
            <a:r>
              <a:rPr lang="it-IT" dirty="0"/>
              <a:t> </a:t>
            </a:r>
            <a:r>
              <a:rPr lang="it-IT" dirty="0" err="1"/>
              <a:t>verschiedene</a:t>
            </a:r>
            <a:r>
              <a:rPr lang="it-IT" dirty="0"/>
              <a:t> Arten von </a:t>
            </a:r>
            <a:r>
              <a:rPr lang="it-IT" dirty="0" err="1"/>
              <a:t>Komponenten</a:t>
            </a:r>
            <a:r>
              <a:rPr lang="it-IT" dirty="0"/>
              <a:t> </a:t>
            </a:r>
            <a:r>
              <a:rPr lang="it-IT" dirty="0" err="1"/>
              <a:t>definieren</a:t>
            </a:r>
            <a:r>
              <a:rPr lang="it-IT" dirty="0"/>
              <a:t>, die </a:t>
            </a:r>
            <a:r>
              <a:rPr lang="it-IT" dirty="0" err="1"/>
              <a:t>als</a:t>
            </a:r>
            <a:r>
              <a:rPr lang="it-IT" dirty="0"/>
              <a:t> </a:t>
            </a:r>
            <a:r>
              <a:rPr lang="it-IT" dirty="0" err="1"/>
              <a:t>Blöcke</a:t>
            </a:r>
            <a:r>
              <a:rPr lang="it-IT" dirty="0"/>
              <a:t> </a:t>
            </a:r>
            <a:r>
              <a:rPr lang="it-IT" dirty="0" err="1"/>
              <a:t>angezeigt</a:t>
            </a:r>
            <a:r>
              <a:rPr lang="it-IT" dirty="0"/>
              <a:t> </a:t>
            </a:r>
            <a:r>
              <a:rPr lang="it-IT" dirty="0" err="1"/>
              <a:t>werden</a:t>
            </a:r>
            <a:r>
              <a:rPr lang="it-IT" dirty="0"/>
              <a:t>:</a:t>
            </a:r>
          </a:p>
          <a:p>
            <a:pPr marL="0" lvl="0" indent="0" algn="l" rtl="0">
              <a:spcBef>
                <a:spcPts val="0"/>
              </a:spcBef>
              <a:spcAft>
                <a:spcPts val="0"/>
              </a:spcAft>
              <a:buNone/>
            </a:pPr>
            <a:r>
              <a:rPr lang="it-IT" dirty="0"/>
              <a:t>Alle </a:t>
            </a:r>
            <a:r>
              <a:rPr lang="it-IT" dirty="0" err="1"/>
              <a:t>Elemente</a:t>
            </a:r>
            <a:r>
              <a:rPr lang="it-IT" dirty="0"/>
              <a:t> </a:t>
            </a:r>
            <a:r>
              <a:rPr lang="it-IT" dirty="0" err="1"/>
              <a:t>sind</a:t>
            </a:r>
            <a:r>
              <a:rPr lang="it-IT" dirty="0"/>
              <a:t> </a:t>
            </a:r>
            <a:r>
              <a:rPr lang="it-IT" dirty="0" err="1"/>
              <a:t>farblich</a:t>
            </a:r>
            <a:r>
              <a:rPr lang="it-IT" dirty="0"/>
              <a:t> </a:t>
            </a:r>
            <a:r>
              <a:rPr lang="it-IT" dirty="0" err="1"/>
              <a:t>kodiert</a:t>
            </a:r>
            <a:r>
              <a:rPr lang="it-IT" dirty="0"/>
              <a:t> </a:t>
            </a:r>
            <a:r>
              <a:rPr lang="it-IT" dirty="0" err="1"/>
              <a:t>um</a:t>
            </a:r>
            <a:r>
              <a:rPr lang="it-IT" dirty="0"/>
              <a:t> die </a:t>
            </a:r>
            <a:r>
              <a:rPr lang="it-IT" dirty="0" err="1"/>
              <a:t>schnell</a:t>
            </a:r>
            <a:r>
              <a:rPr lang="it-IT" dirty="0"/>
              <a:t> </a:t>
            </a:r>
            <a:r>
              <a:rPr lang="it-IT" dirty="0" err="1"/>
              <a:t>zu</a:t>
            </a:r>
            <a:r>
              <a:rPr lang="it-IT" dirty="0"/>
              <a:t> </a:t>
            </a:r>
            <a:r>
              <a:rPr lang="it-IT" dirty="0" err="1"/>
              <a:t>unterscheiden</a:t>
            </a:r>
            <a:r>
              <a:rPr lang="it-IT" dirty="0"/>
              <a:t>.</a:t>
            </a:r>
          </a:p>
          <a:p>
            <a:pPr marL="171450" lvl="0" indent="-171450" algn="l" rtl="0">
              <a:spcBef>
                <a:spcPts val="0"/>
              </a:spcBef>
              <a:spcAft>
                <a:spcPts val="0"/>
              </a:spcAft>
              <a:buFont typeface="Arial" panose="020B0604020202020204" pitchFamily="34" charset="0"/>
              <a:buChar char="•"/>
            </a:pPr>
            <a:r>
              <a:rPr lang="it-IT" dirty="0" err="1"/>
              <a:t>Phys</a:t>
            </a:r>
            <a:r>
              <a:rPr lang="it-IT" dirty="0"/>
              <a:t>: </a:t>
            </a:r>
            <a:r>
              <a:rPr lang="it-IT" dirty="0" err="1"/>
              <a:t>im</a:t>
            </a:r>
            <a:r>
              <a:rPr lang="it-IT" dirty="0"/>
              <a:t> Orange Werden </a:t>
            </a:r>
            <a:r>
              <a:rPr lang="it-IT" dirty="0" err="1"/>
              <a:t>als</a:t>
            </a:r>
            <a:r>
              <a:rPr lang="it-IT" dirty="0"/>
              <a:t> Hardware </a:t>
            </a:r>
            <a:r>
              <a:rPr lang="it-IT" dirty="0" err="1"/>
              <a:t>realisiert</a:t>
            </a:r>
            <a:endParaRPr lang="it-IT" dirty="0"/>
          </a:p>
          <a:p>
            <a:pPr marL="171450" lvl="0" indent="-171450" algn="l" rtl="0">
              <a:spcBef>
                <a:spcPts val="0"/>
              </a:spcBef>
              <a:spcAft>
                <a:spcPts val="0"/>
              </a:spcAft>
              <a:buFont typeface="Arial" panose="020B0604020202020204" pitchFamily="34" charset="0"/>
              <a:buChar char="•"/>
            </a:pPr>
            <a:r>
              <a:rPr lang="it-IT" dirty="0"/>
              <a:t>Software: </a:t>
            </a:r>
            <a:r>
              <a:rPr lang="it-IT" dirty="0" err="1"/>
              <a:t>verschiedene</a:t>
            </a:r>
            <a:r>
              <a:rPr lang="it-IT" dirty="0"/>
              <a:t> </a:t>
            </a:r>
            <a:r>
              <a:rPr lang="it-IT" dirty="0" err="1"/>
              <a:t>Types</a:t>
            </a:r>
            <a:r>
              <a:rPr lang="it-IT" dirty="0"/>
              <a:t>: Machine Learning, </a:t>
            </a:r>
            <a:r>
              <a:rPr lang="it-IT" dirty="0" err="1"/>
              <a:t>Heuristics</a:t>
            </a:r>
            <a:r>
              <a:rPr lang="it-IT" dirty="0"/>
              <a:t>…</a:t>
            </a:r>
          </a:p>
          <a:p>
            <a:pPr marL="171450" lvl="0" indent="-171450" algn="l" rtl="0">
              <a:spcBef>
                <a:spcPts val="0"/>
              </a:spcBef>
              <a:spcAft>
                <a:spcPts val="0"/>
              </a:spcAft>
              <a:buFont typeface="Arial" panose="020B0604020202020204" pitchFamily="34" charset="0"/>
              <a:buChar char="•"/>
            </a:pPr>
            <a:r>
              <a:rPr lang="it-IT" dirty="0" err="1"/>
              <a:t>Generische</a:t>
            </a:r>
            <a:r>
              <a:rPr lang="it-IT" dirty="0"/>
              <a:t>: </a:t>
            </a:r>
            <a:r>
              <a:rPr lang="it-IT" dirty="0" err="1"/>
              <a:t>Als</a:t>
            </a:r>
            <a:r>
              <a:rPr lang="it-IT" dirty="0"/>
              <a:t> die </a:t>
            </a:r>
            <a:r>
              <a:rPr lang="it-IT" dirty="0" err="1"/>
              <a:t>Modellierung</a:t>
            </a:r>
            <a:r>
              <a:rPr lang="it-IT" dirty="0"/>
              <a:t> </a:t>
            </a:r>
            <a:r>
              <a:rPr lang="it-IT" dirty="0" err="1"/>
              <a:t>immer</a:t>
            </a:r>
            <a:r>
              <a:rPr lang="it-IT" dirty="0"/>
              <a:t> </a:t>
            </a:r>
            <a:r>
              <a:rPr lang="it-IT" dirty="0" err="1"/>
              <a:t>ein</a:t>
            </a:r>
            <a:r>
              <a:rPr lang="it-IT" dirty="0"/>
              <a:t> </a:t>
            </a:r>
            <a:r>
              <a:rPr lang="it-IT" dirty="0" err="1"/>
              <a:t>Iteratives</a:t>
            </a:r>
            <a:r>
              <a:rPr lang="it-IT" dirty="0"/>
              <a:t> </a:t>
            </a:r>
            <a:r>
              <a:rPr lang="it-IT" dirty="0" err="1"/>
              <a:t>Prozess</a:t>
            </a:r>
            <a:r>
              <a:rPr lang="it-IT" dirty="0"/>
              <a:t> </a:t>
            </a:r>
            <a:r>
              <a:rPr lang="it-IT" dirty="0" err="1"/>
              <a:t>ist</a:t>
            </a:r>
            <a:r>
              <a:rPr lang="it-IT" dirty="0"/>
              <a:t>, </a:t>
            </a:r>
            <a:r>
              <a:rPr lang="it-IT" dirty="0" err="1"/>
              <a:t>wenn</a:t>
            </a:r>
            <a:r>
              <a:rPr lang="it-IT" dirty="0"/>
              <a:t> man in </a:t>
            </a:r>
            <a:r>
              <a:rPr lang="it-IT" dirty="0" err="1"/>
              <a:t>dem</a:t>
            </a:r>
            <a:r>
              <a:rPr lang="it-IT" dirty="0"/>
              <a:t> Moment </a:t>
            </a:r>
            <a:r>
              <a:rPr lang="it-IT" dirty="0" err="1"/>
              <a:t>nicht</a:t>
            </a:r>
            <a:r>
              <a:rPr lang="it-IT" dirty="0"/>
              <a:t> </a:t>
            </a:r>
            <a:r>
              <a:rPr lang="it-IT" dirty="0" err="1"/>
              <a:t>wei</a:t>
            </a:r>
            <a:r>
              <a:rPr lang="de-DE" dirty="0"/>
              <a:t>ß was ein </a:t>
            </a:r>
            <a:r>
              <a:rPr lang="de-DE" dirty="0" err="1"/>
              <a:t>Komponent</a:t>
            </a:r>
            <a:r>
              <a:rPr lang="de-DE" dirty="0"/>
              <a:t> wird, kann man generische Komponente benutzten.</a:t>
            </a:r>
          </a:p>
          <a:p>
            <a:pPr marL="0" lvl="0" indent="0" algn="l" rtl="0">
              <a:spcBef>
                <a:spcPts val="0"/>
              </a:spcBef>
              <a:spcAft>
                <a:spcPts val="0"/>
              </a:spcAft>
              <a:buFont typeface="Arial" panose="020B0604020202020204" pitchFamily="34" charset="0"/>
              <a:buNone/>
            </a:pPr>
            <a:r>
              <a:rPr lang="de-DE" dirty="0"/>
              <a:t>Es ist jederzeit möglich dann mit dem Editor die Komponenten zu einer spezifischen oder generischen Komponente umzuwandeln.</a:t>
            </a:r>
          </a:p>
          <a:p>
            <a:pPr marL="0" lvl="0" indent="0" algn="l" rtl="0">
              <a:spcBef>
                <a:spcPts val="0"/>
              </a:spcBef>
              <a:spcAft>
                <a:spcPts val="0"/>
              </a:spcAft>
              <a:buFont typeface="Arial" panose="020B0604020202020204" pitchFamily="34" charset="0"/>
              <a:buNone/>
            </a:pPr>
            <a:r>
              <a:rPr lang="de-DE" dirty="0"/>
              <a:t>Man kann Komponenten in einander definieren…</a:t>
            </a:r>
          </a:p>
          <a:p>
            <a:pPr marL="0" lvl="0" indent="0" algn="l" rtl="0">
              <a:spcBef>
                <a:spcPts val="0"/>
              </a:spcBef>
              <a:spcAft>
                <a:spcPts val="0"/>
              </a:spcAft>
              <a:buFont typeface="Arial" panose="020B0604020202020204" pitchFamily="34" charset="0"/>
              <a:buNone/>
            </a:pPr>
            <a:r>
              <a:rPr lang="de-DE" dirty="0"/>
              <a:t>Logische </a:t>
            </a:r>
            <a:r>
              <a:rPr lang="de-DE" dirty="0" err="1"/>
              <a:t>verbindungen</a:t>
            </a:r>
            <a:r>
              <a:rPr lang="de-DE" dirty="0"/>
              <a:t> zwischen Software-Komponenten im Weiß, Physische-Verbindungen zwischen </a:t>
            </a:r>
            <a:r>
              <a:rPr lang="de-DE" dirty="0" err="1"/>
              <a:t>Phyisische</a:t>
            </a:r>
            <a:r>
              <a:rPr lang="de-DE" dirty="0"/>
              <a:t> Komponenten in Schwarz.</a:t>
            </a:r>
          </a:p>
          <a:p>
            <a:pPr marL="0" lvl="0" indent="0" algn="l" rtl="0">
              <a:spcBef>
                <a:spcPts val="0"/>
              </a:spcBef>
              <a:spcAft>
                <a:spcPts val="0"/>
              </a:spcAft>
              <a:buFont typeface="Arial" panose="020B0604020202020204" pitchFamily="34" charset="0"/>
              <a:buNone/>
            </a:pPr>
            <a:r>
              <a:rPr lang="de-DE" dirty="0"/>
              <a:t>Alle Komponenten können eine beliebige Anzahl für Input und Output Pins haben, außer Sensoren die nur Output </a:t>
            </a:r>
            <a:r>
              <a:rPr lang="de-DE" dirty="0" err="1"/>
              <a:t>pins</a:t>
            </a:r>
            <a:r>
              <a:rPr lang="de-DE" dirty="0"/>
              <a:t> haben dürfen und Aktuatoren die nur Input Pins haben dürfen.</a:t>
            </a:r>
            <a:endParaRPr dirty="0"/>
          </a:p>
        </p:txBody>
      </p:sp>
      <p:sp>
        <p:nvSpPr>
          <p:cNvPr id="116" name="Google Shape;116;p5:notes"/>
          <p:cNvSpPr txBox="1">
            <a:spLocks noGrp="1"/>
          </p:cNvSpPr>
          <p:nvPr>
            <p:ph type="sldNum" idx="12"/>
          </p:nvPr>
        </p:nvSpPr>
        <p:spPr>
          <a:xfrm>
            <a:off x="5625095" y="6457791"/>
            <a:ext cx="4301543"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3</a:t>
            </a:fld>
            <a:endParaRPr/>
          </a:p>
        </p:txBody>
      </p:sp>
    </p:spTree>
    <p:extLst>
      <p:ext uri="{BB962C8B-B14F-4D97-AF65-F5344CB8AC3E}">
        <p14:creationId xmlns:p14="http://schemas.microsoft.com/office/powerpoint/2010/main" val="629576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685c54378_4_0:notes"/>
          <p:cNvSpPr>
            <a:spLocks noGrp="1" noRot="1" noChangeAspect="1"/>
          </p:cNvSpPr>
          <p:nvPr>
            <p:ph type="sldImg" idx="2"/>
          </p:nvPr>
        </p:nvSpPr>
        <p:spPr>
          <a:xfrm>
            <a:off x="2697163" y="509588"/>
            <a:ext cx="4532312"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3" name="Google Shape;133;gd685c54378_4_0:notes"/>
          <p:cNvSpPr txBox="1">
            <a:spLocks noGrp="1"/>
          </p:cNvSpPr>
          <p:nvPr>
            <p:ph type="body" idx="1"/>
          </p:nvPr>
        </p:nvSpPr>
        <p:spPr>
          <a:xfrm>
            <a:off x="1323552" y="3228896"/>
            <a:ext cx="7279535" cy="305895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de-DE" dirty="0"/>
              <a:t>Hier noch ein Screenshot von dem E4SM-Editor, wo man eine mögliche Definition des Variantenreiche-Szenario mit dem verschiedene Komponentenarten sehen kann.</a:t>
            </a:r>
          </a:p>
          <a:p>
            <a:pPr marL="0" lvl="0" indent="0" algn="l" rtl="0">
              <a:spcBef>
                <a:spcPts val="0"/>
              </a:spcBef>
              <a:spcAft>
                <a:spcPts val="0"/>
              </a:spcAft>
              <a:buNone/>
            </a:pPr>
            <a:r>
              <a:rPr lang="de-DE" dirty="0"/>
              <a:t>Es ist natürlich noch kein endgültiges Design, sondern mehr ein Beispiel um den Editor zu testen.</a:t>
            </a:r>
            <a:endParaRPr dirty="0"/>
          </a:p>
        </p:txBody>
      </p:sp>
      <p:sp>
        <p:nvSpPr>
          <p:cNvPr id="134" name="Google Shape;134;gd685c54378_4_0:notes"/>
          <p:cNvSpPr txBox="1">
            <a:spLocks noGrp="1"/>
          </p:cNvSpPr>
          <p:nvPr>
            <p:ph type="sldNum" idx="12"/>
          </p:nvPr>
        </p:nvSpPr>
        <p:spPr>
          <a:xfrm>
            <a:off x="5625095" y="6457791"/>
            <a:ext cx="4301543"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4</a:t>
            </a:fld>
            <a:endParaRPr/>
          </a:p>
        </p:txBody>
      </p:sp>
    </p:spTree>
    <p:extLst>
      <p:ext uri="{BB962C8B-B14F-4D97-AF65-F5344CB8AC3E}">
        <p14:creationId xmlns:p14="http://schemas.microsoft.com/office/powerpoint/2010/main" val="1479601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6:notes"/>
          <p:cNvSpPr>
            <a:spLocks noGrp="1" noRot="1" noChangeAspect="1"/>
          </p:cNvSpPr>
          <p:nvPr>
            <p:ph type="sldImg" idx="2"/>
          </p:nvPr>
        </p:nvSpPr>
        <p:spPr>
          <a:xfrm>
            <a:off x="2697163" y="509588"/>
            <a:ext cx="4532312"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7" name="Google Shape;337;p6:notes"/>
          <p:cNvSpPr txBox="1">
            <a:spLocks noGrp="1"/>
          </p:cNvSpPr>
          <p:nvPr>
            <p:ph type="body" idx="1"/>
          </p:nvPr>
        </p:nvSpPr>
        <p:spPr>
          <a:xfrm>
            <a:off x="1323552" y="3228896"/>
            <a:ext cx="7279535" cy="305895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de-DE"/>
              <a:t>Besser als Teil der Demo als eine Folie</a:t>
            </a:r>
            <a:endParaRPr/>
          </a:p>
        </p:txBody>
      </p:sp>
      <p:sp>
        <p:nvSpPr>
          <p:cNvPr id="338" name="Google Shape;338;p6:notes"/>
          <p:cNvSpPr txBox="1">
            <a:spLocks noGrp="1"/>
          </p:cNvSpPr>
          <p:nvPr>
            <p:ph type="sldNum" idx="12"/>
          </p:nvPr>
        </p:nvSpPr>
        <p:spPr>
          <a:xfrm>
            <a:off x="5625095" y="6457791"/>
            <a:ext cx="4301543"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5</a:t>
            </a:fld>
            <a:endParaRPr/>
          </a:p>
        </p:txBody>
      </p:sp>
    </p:spTree>
    <p:extLst>
      <p:ext uri="{BB962C8B-B14F-4D97-AF65-F5344CB8AC3E}">
        <p14:creationId xmlns:p14="http://schemas.microsoft.com/office/powerpoint/2010/main" val="2317147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8:notes"/>
          <p:cNvSpPr>
            <a:spLocks noGrp="1" noRot="1" noChangeAspect="1"/>
          </p:cNvSpPr>
          <p:nvPr>
            <p:ph type="sldImg" idx="2"/>
          </p:nvPr>
        </p:nvSpPr>
        <p:spPr>
          <a:xfrm>
            <a:off x="2697163" y="509588"/>
            <a:ext cx="4532312"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6" name="Google Shape;356;p8:notes"/>
          <p:cNvSpPr txBox="1">
            <a:spLocks noGrp="1"/>
          </p:cNvSpPr>
          <p:nvPr>
            <p:ph type="body" idx="1"/>
          </p:nvPr>
        </p:nvSpPr>
        <p:spPr>
          <a:xfrm>
            <a:off x="1323552" y="3228896"/>
            <a:ext cx="7279535" cy="305895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7" name="Google Shape;357;p8:notes"/>
          <p:cNvSpPr txBox="1">
            <a:spLocks noGrp="1"/>
          </p:cNvSpPr>
          <p:nvPr>
            <p:ph type="sldNum" idx="12"/>
          </p:nvPr>
        </p:nvSpPr>
        <p:spPr>
          <a:xfrm>
            <a:off x="5625095" y="6457791"/>
            <a:ext cx="4301543"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6</a:t>
            </a:fld>
            <a:endParaRPr/>
          </a:p>
        </p:txBody>
      </p:sp>
    </p:spTree>
    <p:extLst>
      <p:ext uri="{BB962C8B-B14F-4D97-AF65-F5344CB8AC3E}">
        <p14:creationId xmlns:p14="http://schemas.microsoft.com/office/powerpoint/2010/main" val="3705912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4/5/2022</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83836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4/5/2022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2448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4/5/2022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3137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4/5/2022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4013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4/5/2022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58320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4/5/2022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78079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4/5/2022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92490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4/5/2022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23765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4/5/2022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65416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4/5/2022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0588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4/5/2022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92595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4/5/2022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05315097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cloud.tu-ilmenau.de/s/8k24LoiFSCbrTbC" TargetMode="Externa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5"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603D3CC2-92C0-446B-91D6-D95EB3355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Freeform: Shape 138">
            <a:extLst>
              <a:ext uri="{FF2B5EF4-FFF2-40B4-BE49-F238E27FC236}">
                <a16:creationId xmlns:a16="http://schemas.microsoft.com/office/drawing/2014/main" id="{2897C999-28FA-4C54-8B7D-F10AACDEF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8177" y="0"/>
            <a:ext cx="7360775" cy="6858000"/>
          </a:xfrm>
          <a:custGeom>
            <a:avLst/>
            <a:gdLst>
              <a:gd name="connsiteX0" fmla="*/ 615190 w 7360775"/>
              <a:gd name="connsiteY0" fmla="*/ 3536635 h 6858000"/>
              <a:gd name="connsiteX1" fmla="*/ 1124778 w 7360775"/>
              <a:gd name="connsiteY1" fmla="*/ 4046223 h 6858000"/>
              <a:gd name="connsiteX2" fmla="*/ 615190 w 7360775"/>
              <a:gd name="connsiteY2" fmla="*/ 4555811 h 6858000"/>
              <a:gd name="connsiteX3" fmla="*/ 105602 w 7360775"/>
              <a:gd name="connsiteY3" fmla="*/ 4046223 h 6858000"/>
              <a:gd name="connsiteX4" fmla="*/ 615190 w 7360775"/>
              <a:gd name="connsiteY4" fmla="*/ 3536635 h 6858000"/>
              <a:gd name="connsiteX5" fmla="*/ 1497780 w 7360775"/>
              <a:gd name="connsiteY5" fmla="*/ 0 h 6858000"/>
              <a:gd name="connsiteX6" fmla="*/ 1997377 w 7360775"/>
              <a:gd name="connsiteY6" fmla="*/ 0 h 6858000"/>
              <a:gd name="connsiteX7" fmla="*/ 5164844 w 7360775"/>
              <a:gd name="connsiteY7" fmla="*/ 0 h 6858000"/>
              <a:gd name="connsiteX8" fmla="*/ 5726653 w 7360775"/>
              <a:gd name="connsiteY8" fmla="*/ 0 h 6858000"/>
              <a:gd name="connsiteX9" fmla="*/ 7360775 w 7360775"/>
              <a:gd name="connsiteY9" fmla="*/ 0 h 6858000"/>
              <a:gd name="connsiteX10" fmla="*/ 7360775 w 7360775"/>
              <a:gd name="connsiteY10" fmla="*/ 6858000 h 6858000"/>
              <a:gd name="connsiteX11" fmla="*/ 5726653 w 7360775"/>
              <a:gd name="connsiteY11" fmla="*/ 6858000 h 6858000"/>
              <a:gd name="connsiteX12" fmla="*/ 1997377 w 7360775"/>
              <a:gd name="connsiteY12" fmla="*/ 6858000 h 6858000"/>
              <a:gd name="connsiteX13" fmla="*/ 311757 w 7360775"/>
              <a:gd name="connsiteY13" fmla="*/ 6858000 h 6858000"/>
              <a:gd name="connsiteX14" fmla="*/ 314130 w 7360775"/>
              <a:gd name="connsiteY14" fmla="*/ 6707670 h 6858000"/>
              <a:gd name="connsiteX15" fmla="*/ 599702 w 7360775"/>
              <a:gd name="connsiteY15" fmla="*/ 5670858 h 6858000"/>
              <a:gd name="connsiteX16" fmla="*/ 1211433 w 7360775"/>
              <a:gd name="connsiteY16" fmla="*/ 4641255 h 6858000"/>
              <a:gd name="connsiteX17" fmla="*/ 1053041 w 7360775"/>
              <a:gd name="connsiteY17" fmla="*/ 3164269 h 6858000"/>
              <a:gd name="connsiteX18" fmla="*/ 607048 w 7360775"/>
              <a:gd name="connsiteY18" fmla="*/ 2589405 h 6858000"/>
              <a:gd name="connsiteX19" fmla="*/ 1054915 w 7360775"/>
              <a:gd name="connsiteY19" fmla="*/ 1068099 h 6858000"/>
              <a:gd name="connsiteX20" fmla="*/ 1502877 w 7360775"/>
              <a:gd name="connsiteY20" fmla="*/ 419995 h 6858000"/>
              <a:gd name="connsiteX21" fmla="*/ 1505904 w 7360775"/>
              <a:gd name="connsiteY21" fmla="*/ 184996 h 6858000"/>
              <a:gd name="connsiteX22" fmla="*/ 14543 w 7360775"/>
              <a:gd name="connsiteY22" fmla="*/ 0 h 6858000"/>
              <a:gd name="connsiteX23" fmla="*/ 879351 w 7360775"/>
              <a:gd name="connsiteY23" fmla="*/ 0 h 6858000"/>
              <a:gd name="connsiteX24" fmla="*/ 892053 w 7360775"/>
              <a:gd name="connsiteY24" fmla="*/ 78052 h 6858000"/>
              <a:gd name="connsiteX25" fmla="*/ 561940 w 7360775"/>
              <a:gd name="connsiteY25" fmla="*/ 535443 h 6858000"/>
              <a:gd name="connsiteX26" fmla="*/ 15319 w 7360775"/>
              <a:gd name="connsiteY26" fmla="*/ 219852 h 6858000"/>
              <a:gd name="connsiteX27" fmla="*/ 4234 w 7360775"/>
              <a:gd name="connsiteY27" fmla="*/ 429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60775" h="6858000">
                <a:moveTo>
                  <a:pt x="615190" y="3536635"/>
                </a:moveTo>
                <a:cubicBezTo>
                  <a:pt x="896628" y="3536635"/>
                  <a:pt x="1124778" y="3764785"/>
                  <a:pt x="1124778" y="4046223"/>
                </a:cubicBezTo>
                <a:cubicBezTo>
                  <a:pt x="1124778" y="4327661"/>
                  <a:pt x="896628" y="4555811"/>
                  <a:pt x="615190" y="4555811"/>
                </a:cubicBezTo>
                <a:cubicBezTo>
                  <a:pt x="333752" y="4555811"/>
                  <a:pt x="105602" y="4327661"/>
                  <a:pt x="105602" y="4046223"/>
                </a:cubicBezTo>
                <a:cubicBezTo>
                  <a:pt x="105602" y="3764785"/>
                  <a:pt x="333752" y="3536635"/>
                  <a:pt x="615190" y="3536635"/>
                </a:cubicBezTo>
                <a:close/>
                <a:moveTo>
                  <a:pt x="1497780" y="0"/>
                </a:moveTo>
                <a:lnTo>
                  <a:pt x="1997377" y="0"/>
                </a:lnTo>
                <a:lnTo>
                  <a:pt x="5164844" y="0"/>
                </a:lnTo>
                <a:lnTo>
                  <a:pt x="5726653" y="0"/>
                </a:lnTo>
                <a:lnTo>
                  <a:pt x="7360775" y="0"/>
                </a:lnTo>
                <a:lnTo>
                  <a:pt x="7360775" y="6858000"/>
                </a:lnTo>
                <a:lnTo>
                  <a:pt x="5726653" y="6858000"/>
                </a:lnTo>
                <a:lnTo>
                  <a:pt x="1997377" y="6858000"/>
                </a:lnTo>
                <a:lnTo>
                  <a:pt x="311757" y="6858000"/>
                </a:lnTo>
                <a:lnTo>
                  <a:pt x="314130" y="6707670"/>
                </a:lnTo>
                <a:cubicBezTo>
                  <a:pt x="335132" y="6366409"/>
                  <a:pt x="433651" y="6019042"/>
                  <a:pt x="599702" y="5670858"/>
                </a:cubicBezTo>
                <a:cubicBezTo>
                  <a:pt x="770257" y="5311556"/>
                  <a:pt x="1010813" y="4986832"/>
                  <a:pt x="1211433" y="4641255"/>
                </a:cubicBezTo>
                <a:cubicBezTo>
                  <a:pt x="1493036" y="4154456"/>
                  <a:pt x="1511835" y="3622744"/>
                  <a:pt x="1053041" y="3164269"/>
                </a:cubicBezTo>
                <a:cubicBezTo>
                  <a:pt x="881977" y="2993264"/>
                  <a:pt x="700422" y="2805523"/>
                  <a:pt x="607048" y="2589405"/>
                </a:cubicBezTo>
                <a:cubicBezTo>
                  <a:pt x="366279" y="2032158"/>
                  <a:pt x="541125" y="1508061"/>
                  <a:pt x="1054915" y="1068099"/>
                </a:cubicBezTo>
                <a:cubicBezTo>
                  <a:pt x="1261027" y="891535"/>
                  <a:pt x="1489688" y="709488"/>
                  <a:pt x="1502877" y="419995"/>
                </a:cubicBezTo>
                <a:cubicBezTo>
                  <a:pt x="1506389" y="341910"/>
                  <a:pt x="1507262" y="263520"/>
                  <a:pt x="1505904" y="184996"/>
                </a:cubicBezTo>
                <a:close/>
                <a:moveTo>
                  <a:pt x="14543" y="0"/>
                </a:moveTo>
                <a:lnTo>
                  <a:pt x="879351" y="0"/>
                </a:lnTo>
                <a:lnTo>
                  <a:pt x="892053" y="78052"/>
                </a:lnTo>
                <a:cubicBezTo>
                  <a:pt x="904492" y="285271"/>
                  <a:pt x="770271" y="479621"/>
                  <a:pt x="561940" y="535443"/>
                </a:cubicBezTo>
                <a:cubicBezTo>
                  <a:pt x="323846" y="599240"/>
                  <a:pt x="79116" y="457945"/>
                  <a:pt x="15319" y="219852"/>
                </a:cubicBezTo>
                <a:cubicBezTo>
                  <a:pt x="-631" y="160329"/>
                  <a:pt x="-3762" y="100391"/>
                  <a:pt x="4234" y="42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EFCA5B2-D64E-4120-9548-9135DC4FBA3E}"/>
              </a:ext>
            </a:extLst>
          </p:cNvPr>
          <p:cNvSpPr>
            <a:spLocks noGrp="1"/>
          </p:cNvSpPr>
          <p:nvPr>
            <p:ph type="ctrTitle"/>
          </p:nvPr>
        </p:nvSpPr>
        <p:spPr>
          <a:xfrm>
            <a:off x="609601" y="663960"/>
            <a:ext cx="4747014" cy="3310164"/>
          </a:xfrm>
        </p:spPr>
        <p:txBody>
          <a:bodyPr anchor="t">
            <a:normAutofit/>
          </a:bodyPr>
          <a:lstStyle/>
          <a:p>
            <a:r>
              <a:rPr lang="en-US" sz="4400"/>
              <a:t>E4SM to SCPN</a:t>
            </a:r>
          </a:p>
        </p:txBody>
      </p:sp>
      <p:sp>
        <p:nvSpPr>
          <p:cNvPr id="3" name="Subtitle 2">
            <a:extLst>
              <a:ext uri="{FF2B5EF4-FFF2-40B4-BE49-F238E27FC236}">
                <a16:creationId xmlns:a16="http://schemas.microsoft.com/office/drawing/2014/main" id="{D5B84CFC-9EFD-4DF5-9320-CCCE71447A78}"/>
              </a:ext>
            </a:extLst>
          </p:cNvPr>
          <p:cNvSpPr>
            <a:spLocks noGrp="1"/>
          </p:cNvSpPr>
          <p:nvPr>
            <p:ph type="subTitle" idx="1"/>
          </p:nvPr>
        </p:nvSpPr>
        <p:spPr>
          <a:xfrm>
            <a:off x="609601" y="4265235"/>
            <a:ext cx="4747018" cy="1447274"/>
          </a:xfrm>
        </p:spPr>
        <p:txBody>
          <a:bodyPr anchor="ctr">
            <a:normAutofit/>
          </a:bodyPr>
          <a:lstStyle/>
          <a:p>
            <a:r>
              <a:rPr lang="en-US"/>
              <a:t>E4SM Metamodel to Stochastic colored Petri Nets</a:t>
            </a:r>
          </a:p>
        </p:txBody>
      </p:sp>
      <p:pic>
        <p:nvPicPr>
          <p:cNvPr id="1026" name="Picture 2" descr="E4SM-Projekt">
            <a:extLst>
              <a:ext uri="{FF2B5EF4-FFF2-40B4-BE49-F238E27FC236}">
                <a16:creationId xmlns:a16="http://schemas.microsoft.com/office/drawing/2014/main" id="{0323F362-907B-4F82-B130-5BFA597CBA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2"/>
          <a:stretch/>
        </p:blipFill>
        <p:spPr bwMode="auto">
          <a:xfrm>
            <a:off x="6607566" y="700817"/>
            <a:ext cx="4974834" cy="4974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306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1b">
            <a:extLst>
              <a:ext uri="{FF2B5EF4-FFF2-40B4-BE49-F238E27FC236}">
                <a16:creationId xmlns:a16="http://schemas.microsoft.com/office/drawing/2014/main" id="{98CC0FDF-032D-4D65-A528-5863D0E0BFD7}"/>
              </a:ext>
            </a:extLst>
          </p:cNvPr>
          <p:cNvSpPr/>
          <p:nvPr/>
        </p:nvSpPr>
        <p:spPr>
          <a:xfrm>
            <a:off x="6900162" y="3602964"/>
            <a:ext cx="225380" cy="408904"/>
          </a:xfrm>
          <a:prstGeom prst="rect">
            <a:avLst/>
          </a:prstGeom>
          <a:solidFill>
            <a:schemeClr val="bg1"/>
          </a:solidFill>
          <a:ln w="38100">
            <a:solidFill>
              <a:srgbClr val="E6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5E7FA5-D38D-4528-95E6-AAD9DA2D2ACA}"/>
              </a:ext>
            </a:extLst>
          </p:cNvPr>
          <p:cNvSpPr>
            <a:spLocks noGrp="1"/>
          </p:cNvSpPr>
          <p:nvPr>
            <p:ph type="title"/>
          </p:nvPr>
        </p:nvSpPr>
        <p:spPr/>
        <p:txBody>
          <a:bodyPr/>
          <a:lstStyle/>
          <a:p>
            <a:endParaRPr lang="en-US"/>
          </a:p>
        </p:txBody>
      </p:sp>
      <p:sp>
        <p:nvSpPr>
          <p:cNvPr id="7" name="!!s1">
            <a:extLst>
              <a:ext uri="{FF2B5EF4-FFF2-40B4-BE49-F238E27FC236}">
                <a16:creationId xmlns:a16="http://schemas.microsoft.com/office/drawing/2014/main" id="{BB749C50-622C-4C68-82C3-2C0487DADA78}"/>
              </a:ext>
            </a:extLst>
          </p:cNvPr>
          <p:cNvSpPr/>
          <p:nvPr/>
        </p:nvSpPr>
        <p:spPr>
          <a:xfrm>
            <a:off x="5992201" y="3602964"/>
            <a:ext cx="408904" cy="408904"/>
          </a:xfrm>
          <a:prstGeom prst="ellipse">
            <a:avLst/>
          </a:prstGeom>
          <a:solidFill>
            <a:schemeClr val="bg1"/>
          </a:solidFill>
          <a:ln w="38100">
            <a:solidFill>
              <a:srgbClr val="E6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1a">
            <a:extLst>
              <a:ext uri="{FF2B5EF4-FFF2-40B4-BE49-F238E27FC236}">
                <a16:creationId xmlns:a16="http://schemas.microsoft.com/office/drawing/2014/main" id="{31A077AC-B90C-4AB1-BB8B-7C3259645A18}"/>
              </a:ext>
            </a:extLst>
          </p:cNvPr>
          <p:cNvSpPr/>
          <p:nvPr/>
        </p:nvSpPr>
        <p:spPr>
          <a:xfrm>
            <a:off x="5379608" y="3602965"/>
            <a:ext cx="113536" cy="408904"/>
          </a:xfrm>
          <a:prstGeom prst="rect">
            <a:avLst/>
          </a:prstGeom>
          <a:solidFill>
            <a:srgbClr val="E69500"/>
          </a:solidFill>
          <a:ln>
            <a:solidFill>
              <a:srgbClr val="A96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1">
            <a:extLst>
              <a:ext uri="{FF2B5EF4-FFF2-40B4-BE49-F238E27FC236}">
                <a16:creationId xmlns:a16="http://schemas.microsoft.com/office/drawing/2014/main" id="{8C03B8B5-25D4-418E-9671-75137D4E05B4}"/>
              </a:ext>
            </a:extLst>
          </p:cNvPr>
          <p:cNvSpPr/>
          <p:nvPr/>
        </p:nvSpPr>
        <p:spPr>
          <a:xfrm>
            <a:off x="7617924" y="3103280"/>
            <a:ext cx="408904" cy="408904"/>
          </a:xfrm>
          <a:prstGeom prst="ellipse">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3" name="!!s1">
            <a:extLst>
              <a:ext uri="{FF2B5EF4-FFF2-40B4-BE49-F238E27FC236}">
                <a16:creationId xmlns:a16="http://schemas.microsoft.com/office/drawing/2014/main" id="{BDE36FC5-A906-4FDE-B294-5FDF461B018F}"/>
              </a:ext>
            </a:extLst>
          </p:cNvPr>
          <p:cNvCxnSpPr>
            <a:cxnSpLocks/>
            <a:stCxn id="8" idx="3"/>
            <a:endCxn id="7" idx="2"/>
          </p:cNvCxnSpPr>
          <p:nvPr/>
        </p:nvCxnSpPr>
        <p:spPr>
          <a:xfrm flipV="1">
            <a:off x="5493144" y="3807416"/>
            <a:ext cx="49905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1">
            <a:extLst>
              <a:ext uri="{FF2B5EF4-FFF2-40B4-BE49-F238E27FC236}">
                <a16:creationId xmlns:a16="http://schemas.microsoft.com/office/drawing/2014/main" id="{CFB861F2-7F5A-43C9-8388-D3ADAD58BBC7}"/>
              </a:ext>
            </a:extLst>
          </p:cNvPr>
          <p:cNvCxnSpPr>
            <a:cxnSpLocks/>
            <a:stCxn id="7" idx="6"/>
            <a:endCxn id="10" idx="1"/>
          </p:cNvCxnSpPr>
          <p:nvPr/>
        </p:nvCxnSpPr>
        <p:spPr>
          <a:xfrm>
            <a:off x="6401105" y="3807416"/>
            <a:ext cx="4990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op">
            <a:extLst>
              <a:ext uri="{FF2B5EF4-FFF2-40B4-BE49-F238E27FC236}">
                <a16:creationId xmlns:a16="http://schemas.microsoft.com/office/drawing/2014/main" id="{5647EB69-CE7D-4736-B3BA-6EFE22DE2FD7}"/>
              </a:ext>
            </a:extLst>
          </p:cNvPr>
          <p:cNvCxnSpPr>
            <a:cxnSpLocks/>
            <a:stCxn id="10" idx="3"/>
            <a:endCxn id="11" idx="2"/>
          </p:cNvCxnSpPr>
          <p:nvPr/>
        </p:nvCxnSpPr>
        <p:spPr>
          <a:xfrm flipV="1">
            <a:off x="7125542" y="3307732"/>
            <a:ext cx="492382" cy="4996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text">
            <a:extLst>
              <a:ext uri="{FF2B5EF4-FFF2-40B4-BE49-F238E27FC236}">
                <a16:creationId xmlns:a16="http://schemas.microsoft.com/office/drawing/2014/main" id="{ED4B6439-1057-4737-9272-6B1719435C43}"/>
              </a:ext>
            </a:extLst>
          </p:cNvPr>
          <p:cNvSpPr/>
          <p:nvPr/>
        </p:nvSpPr>
        <p:spPr>
          <a:xfrm>
            <a:off x="830581" y="3307732"/>
            <a:ext cx="2892138" cy="1754326"/>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Colored</a:t>
            </a:r>
          </a:p>
          <a:p>
            <a:pPr algn="ctr"/>
            <a:r>
              <a:rPr lang="en-US" sz="5400" b="0" cap="none" spc="0" dirty="0">
                <a:ln w="0"/>
                <a:solidFill>
                  <a:schemeClr val="accent1"/>
                </a:solidFill>
                <a:effectLst>
                  <a:outerShdw blurRad="38100" dist="25400" dir="5400000" algn="ctr" rotWithShape="0">
                    <a:srgbClr val="6E747A">
                      <a:alpha val="43000"/>
                    </a:srgbClr>
                  </a:outerShdw>
                </a:effectLst>
              </a:rPr>
              <a:t>Petri Net</a:t>
            </a:r>
          </a:p>
        </p:txBody>
      </p:sp>
      <p:sp>
        <p:nvSpPr>
          <p:cNvPr id="28" name="other">
            <a:extLst>
              <a:ext uri="{FF2B5EF4-FFF2-40B4-BE49-F238E27FC236}">
                <a16:creationId xmlns:a16="http://schemas.microsoft.com/office/drawing/2014/main" id="{97AFCCA8-A822-4716-955E-72FBC35DFE34}"/>
              </a:ext>
            </a:extLst>
          </p:cNvPr>
          <p:cNvSpPr/>
          <p:nvPr/>
        </p:nvSpPr>
        <p:spPr>
          <a:xfrm>
            <a:off x="5493144" y="4838948"/>
            <a:ext cx="2073499" cy="12428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Component</a:t>
            </a:r>
          </a:p>
        </p:txBody>
      </p:sp>
      <p:sp>
        <p:nvSpPr>
          <p:cNvPr id="29" name="asga">
            <a:extLst>
              <a:ext uri="{FF2B5EF4-FFF2-40B4-BE49-F238E27FC236}">
                <a16:creationId xmlns:a16="http://schemas.microsoft.com/office/drawing/2014/main" id="{91EF0902-E26C-461F-950C-150BDBDD7ECC}"/>
              </a:ext>
            </a:extLst>
          </p:cNvPr>
          <p:cNvSpPr/>
          <p:nvPr/>
        </p:nvSpPr>
        <p:spPr>
          <a:xfrm>
            <a:off x="7359309" y="4830143"/>
            <a:ext cx="399245" cy="367047"/>
          </a:xfrm>
          <a:prstGeom prst="rect">
            <a:avLst/>
          </a:prstGeom>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O</a:t>
            </a:r>
          </a:p>
        </p:txBody>
      </p:sp>
      <p:cxnSp>
        <p:nvCxnSpPr>
          <p:cNvPr id="32" name="Straight Arrow Connector 31">
            <a:extLst>
              <a:ext uri="{FF2B5EF4-FFF2-40B4-BE49-F238E27FC236}">
                <a16:creationId xmlns:a16="http://schemas.microsoft.com/office/drawing/2014/main" id="{6BE92B93-F5CE-479A-BE9D-76DF7CBD5B4A}"/>
              </a:ext>
            </a:extLst>
          </p:cNvPr>
          <p:cNvCxnSpPr>
            <a:cxnSpLocks/>
            <a:stCxn id="28" idx="0"/>
          </p:cNvCxnSpPr>
          <p:nvPr/>
        </p:nvCxnSpPr>
        <p:spPr>
          <a:xfrm flipH="1" flipV="1">
            <a:off x="6401105" y="4378441"/>
            <a:ext cx="128789" cy="460507"/>
          </a:xfrm>
          <a:prstGeom prst="straightConnector1">
            <a:avLst/>
          </a:prstGeom>
          <a:ln>
            <a:prstDash val="dash"/>
            <a:tailEnd type="triangle"/>
          </a:ln>
        </p:spPr>
        <p:style>
          <a:lnRef idx="3">
            <a:schemeClr val="accent2"/>
          </a:lnRef>
          <a:fillRef idx="0">
            <a:schemeClr val="accent2"/>
          </a:fillRef>
          <a:effectRef idx="2">
            <a:schemeClr val="accent2"/>
          </a:effectRef>
          <a:fontRef idx="minor">
            <a:schemeClr val="tx1"/>
          </a:fontRef>
        </p:style>
      </p:cxnSp>
      <p:cxnSp>
        <p:nvCxnSpPr>
          <p:cNvPr id="34" name="Straight Arrow Connector 33">
            <a:extLst>
              <a:ext uri="{FF2B5EF4-FFF2-40B4-BE49-F238E27FC236}">
                <a16:creationId xmlns:a16="http://schemas.microsoft.com/office/drawing/2014/main" id="{BEAB1B9B-47F7-4C6C-B82B-CC9267FC642A}"/>
              </a:ext>
            </a:extLst>
          </p:cNvPr>
          <p:cNvCxnSpPr>
            <a:cxnSpLocks/>
          </p:cNvCxnSpPr>
          <p:nvPr/>
        </p:nvCxnSpPr>
        <p:spPr>
          <a:xfrm flipV="1">
            <a:off x="7566643" y="4545302"/>
            <a:ext cx="48743" cy="226932"/>
          </a:xfrm>
          <a:prstGeom prst="straightConnector1">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36" name="!!in1">
            <a:extLst>
              <a:ext uri="{FF2B5EF4-FFF2-40B4-BE49-F238E27FC236}">
                <a16:creationId xmlns:a16="http://schemas.microsoft.com/office/drawing/2014/main" id="{FC5B6D34-4E25-4034-9ACE-178D21EE1F7B}"/>
              </a:ext>
            </a:extLst>
          </p:cNvPr>
          <p:cNvSpPr/>
          <p:nvPr/>
        </p:nvSpPr>
        <p:spPr>
          <a:xfrm>
            <a:off x="4649821" y="3224548"/>
            <a:ext cx="408904" cy="408904"/>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n2">
            <a:extLst>
              <a:ext uri="{FF2B5EF4-FFF2-40B4-BE49-F238E27FC236}">
                <a16:creationId xmlns:a16="http://schemas.microsoft.com/office/drawing/2014/main" id="{49CE31FF-0128-4E53-AF67-3BAFB34BAF2D}"/>
              </a:ext>
            </a:extLst>
          </p:cNvPr>
          <p:cNvSpPr/>
          <p:nvPr/>
        </p:nvSpPr>
        <p:spPr>
          <a:xfrm>
            <a:off x="4666441" y="4031748"/>
            <a:ext cx="408904" cy="408904"/>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B96935BB-DFEC-4236-9F1A-89107A43F8F4}"/>
              </a:ext>
            </a:extLst>
          </p:cNvPr>
          <p:cNvCxnSpPr>
            <a:stCxn id="36" idx="6"/>
            <a:endCxn id="8" idx="1"/>
          </p:cNvCxnSpPr>
          <p:nvPr/>
        </p:nvCxnSpPr>
        <p:spPr>
          <a:xfrm>
            <a:off x="5058725" y="3429000"/>
            <a:ext cx="320883" cy="3784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5B621BCD-770B-43DE-9BBA-466401CA2DBE}"/>
              </a:ext>
            </a:extLst>
          </p:cNvPr>
          <p:cNvCxnSpPr>
            <a:stCxn id="37" idx="6"/>
            <a:endCxn id="8" idx="1"/>
          </p:cNvCxnSpPr>
          <p:nvPr/>
        </p:nvCxnSpPr>
        <p:spPr>
          <a:xfrm flipV="1">
            <a:off x="5075345" y="3807417"/>
            <a:ext cx="304263" cy="4287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gasf">
            <a:extLst>
              <a:ext uri="{FF2B5EF4-FFF2-40B4-BE49-F238E27FC236}">
                <a16:creationId xmlns:a16="http://schemas.microsoft.com/office/drawing/2014/main" id="{65DFC915-B66E-4587-8B78-80A4685FA2A4}"/>
              </a:ext>
            </a:extLst>
          </p:cNvPr>
          <p:cNvSpPr/>
          <p:nvPr/>
        </p:nvSpPr>
        <p:spPr>
          <a:xfrm>
            <a:off x="5293521" y="5043400"/>
            <a:ext cx="399245" cy="367047"/>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t>IN</a:t>
            </a:r>
          </a:p>
        </p:txBody>
      </p:sp>
      <p:sp>
        <p:nvSpPr>
          <p:cNvPr id="43" name="Other">
            <a:extLst>
              <a:ext uri="{FF2B5EF4-FFF2-40B4-BE49-F238E27FC236}">
                <a16:creationId xmlns:a16="http://schemas.microsoft.com/office/drawing/2014/main" id="{704644FE-9935-4419-9B72-A3CD0C831F5E}"/>
              </a:ext>
            </a:extLst>
          </p:cNvPr>
          <p:cNvSpPr/>
          <p:nvPr/>
        </p:nvSpPr>
        <p:spPr>
          <a:xfrm>
            <a:off x="5293521" y="5614899"/>
            <a:ext cx="399245" cy="367047"/>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t>IN</a:t>
            </a:r>
          </a:p>
        </p:txBody>
      </p:sp>
      <p:cxnSp>
        <p:nvCxnSpPr>
          <p:cNvPr id="44" name="Straight Arrow Connector 43">
            <a:extLst>
              <a:ext uri="{FF2B5EF4-FFF2-40B4-BE49-F238E27FC236}">
                <a16:creationId xmlns:a16="http://schemas.microsoft.com/office/drawing/2014/main" id="{AD2DF046-F7FD-45B3-BF5A-DC4E7219734F}"/>
              </a:ext>
            </a:extLst>
          </p:cNvPr>
          <p:cNvCxnSpPr>
            <a:cxnSpLocks/>
          </p:cNvCxnSpPr>
          <p:nvPr/>
        </p:nvCxnSpPr>
        <p:spPr>
          <a:xfrm flipH="1" flipV="1">
            <a:off x="5058725" y="4679316"/>
            <a:ext cx="168751" cy="781037"/>
          </a:xfrm>
          <a:prstGeom prst="straightConnector1">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49" name="!!o2">
            <a:extLst>
              <a:ext uri="{FF2B5EF4-FFF2-40B4-BE49-F238E27FC236}">
                <a16:creationId xmlns:a16="http://schemas.microsoft.com/office/drawing/2014/main" id="{DED75877-5485-43D3-8FA3-61B6B3AE716A}"/>
              </a:ext>
            </a:extLst>
          </p:cNvPr>
          <p:cNvSpPr/>
          <p:nvPr/>
        </p:nvSpPr>
        <p:spPr>
          <a:xfrm>
            <a:off x="7615386" y="3601843"/>
            <a:ext cx="408904" cy="408904"/>
          </a:xfrm>
          <a:prstGeom prst="ellipse">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0" name="!!o3">
            <a:extLst>
              <a:ext uri="{FF2B5EF4-FFF2-40B4-BE49-F238E27FC236}">
                <a16:creationId xmlns:a16="http://schemas.microsoft.com/office/drawing/2014/main" id="{35BC3E98-5765-4F20-A900-051DB9FD841B}"/>
              </a:ext>
            </a:extLst>
          </p:cNvPr>
          <p:cNvSpPr/>
          <p:nvPr/>
        </p:nvSpPr>
        <p:spPr>
          <a:xfrm>
            <a:off x="7615386" y="4079056"/>
            <a:ext cx="408904" cy="408904"/>
          </a:xfrm>
          <a:prstGeom prst="ellipse">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51" name="!!op">
            <a:extLst>
              <a:ext uri="{FF2B5EF4-FFF2-40B4-BE49-F238E27FC236}">
                <a16:creationId xmlns:a16="http://schemas.microsoft.com/office/drawing/2014/main" id="{576D14F5-0791-4350-A818-88D494622219}"/>
              </a:ext>
            </a:extLst>
          </p:cNvPr>
          <p:cNvCxnSpPr>
            <a:cxnSpLocks/>
            <a:stCxn id="10" idx="3"/>
            <a:endCxn id="49" idx="2"/>
          </p:cNvCxnSpPr>
          <p:nvPr/>
        </p:nvCxnSpPr>
        <p:spPr>
          <a:xfrm flipV="1">
            <a:off x="7125542" y="3806295"/>
            <a:ext cx="489844" cy="11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op">
            <a:extLst>
              <a:ext uri="{FF2B5EF4-FFF2-40B4-BE49-F238E27FC236}">
                <a16:creationId xmlns:a16="http://schemas.microsoft.com/office/drawing/2014/main" id="{876F71F8-9595-4F12-A9BD-08456A339CF9}"/>
              </a:ext>
            </a:extLst>
          </p:cNvPr>
          <p:cNvCxnSpPr>
            <a:cxnSpLocks/>
            <a:stCxn id="10" idx="3"/>
            <a:endCxn id="50" idx="2"/>
          </p:cNvCxnSpPr>
          <p:nvPr/>
        </p:nvCxnSpPr>
        <p:spPr>
          <a:xfrm>
            <a:off x="7125542" y="3807416"/>
            <a:ext cx="489844" cy="4760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9" name="asga">
            <a:extLst>
              <a:ext uri="{FF2B5EF4-FFF2-40B4-BE49-F238E27FC236}">
                <a16:creationId xmlns:a16="http://schemas.microsoft.com/office/drawing/2014/main" id="{8C97F5C2-E40D-4BEB-BF42-5C7BE66D783E}"/>
              </a:ext>
            </a:extLst>
          </p:cNvPr>
          <p:cNvSpPr/>
          <p:nvPr/>
        </p:nvSpPr>
        <p:spPr>
          <a:xfrm>
            <a:off x="7359308" y="5269247"/>
            <a:ext cx="399245" cy="367047"/>
          </a:xfrm>
          <a:prstGeom prst="rect">
            <a:avLst/>
          </a:prstGeom>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O</a:t>
            </a:r>
          </a:p>
        </p:txBody>
      </p:sp>
      <p:sp>
        <p:nvSpPr>
          <p:cNvPr id="60" name="asga">
            <a:extLst>
              <a:ext uri="{FF2B5EF4-FFF2-40B4-BE49-F238E27FC236}">
                <a16:creationId xmlns:a16="http://schemas.microsoft.com/office/drawing/2014/main" id="{5BED11BA-0BB7-4025-A7C1-3D25AC642639}"/>
              </a:ext>
            </a:extLst>
          </p:cNvPr>
          <p:cNvSpPr/>
          <p:nvPr/>
        </p:nvSpPr>
        <p:spPr>
          <a:xfrm>
            <a:off x="7359307" y="5685025"/>
            <a:ext cx="399245" cy="367047"/>
          </a:xfrm>
          <a:prstGeom prst="rect">
            <a:avLst/>
          </a:prstGeom>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O</a:t>
            </a:r>
          </a:p>
        </p:txBody>
      </p:sp>
      <p:pic>
        <p:nvPicPr>
          <p:cNvPr id="66" name="Graphic 65" descr="Research with solid fill">
            <a:extLst>
              <a:ext uri="{FF2B5EF4-FFF2-40B4-BE49-F238E27FC236}">
                <a16:creationId xmlns:a16="http://schemas.microsoft.com/office/drawing/2014/main" id="{74CC436F-9D6E-467A-B59F-79E3BF3E98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80050" y="3224548"/>
            <a:ext cx="914400" cy="914400"/>
          </a:xfrm>
          <a:prstGeom prst="rect">
            <a:avLst/>
          </a:prstGeom>
        </p:spPr>
      </p:pic>
      <p:sp>
        <p:nvSpPr>
          <p:cNvPr id="67" name="TextBox 66">
            <a:extLst>
              <a:ext uri="{FF2B5EF4-FFF2-40B4-BE49-F238E27FC236}">
                <a16:creationId xmlns:a16="http://schemas.microsoft.com/office/drawing/2014/main" id="{BA5652A1-0B81-4DDD-B8D0-A787A5C7894E}"/>
              </a:ext>
            </a:extLst>
          </p:cNvPr>
          <p:cNvSpPr txBox="1"/>
          <p:nvPr/>
        </p:nvSpPr>
        <p:spPr>
          <a:xfrm>
            <a:off x="9406631" y="4031748"/>
            <a:ext cx="1061238" cy="369332"/>
          </a:xfrm>
          <a:prstGeom prst="rect">
            <a:avLst/>
          </a:prstGeom>
          <a:noFill/>
        </p:spPr>
        <p:txBody>
          <a:bodyPr wrap="square" rtlCol="0">
            <a:spAutoFit/>
          </a:bodyPr>
          <a:lstStyle/>
          <a:p>
            <a:r>
              <a:rPr lang="en-US" dirty="0"/>
              <a:t>Analysis</a:t>
            </a:r>
          </a:p>
        </p:txBody>
      </p:sp>
      <p:sp>
        <p:nvSpPr>
          <p:cNvPr id="68" name="Arrow: Right 67">
            <a:extLst>
              <a:ext uri="{FF2B5EF4-FFF2-40B4-BE49-F238E27FC236}">
                <a16:creationId xmlns:a16="http://schemas.microsoft.com/office/drawing/2014/main" id="{F1979936-5339-473A-A837-4B243DF97A4A}"/>
              </a:ext>
            </a:extLst>
          </p:cNvPr>
          <p:cNvSpPr/>
          <p:nvPr/>
        </p:nvSpPr>
        <p:spPr>
          <a:xfrm>
            <a:off x="8449857" y="3512184"/>
            <a:ext cx="742502" cy="566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8278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DFA79-B8EE-412D-AB84-A7F0397399C7}"/>
              </a:ext>
            </a:extLst>
          </p:cNvPr>
          <p:cNvSpPr>
            <a:spLocks noGrp="1"/>
          </p:cNvSpPr>
          <p:nvPr>
            <p:ph type="title"/>
          </p:nvPr>
        </p:nvSpPr>
        <p:spPr/>
        <p:txBody>
          <a:bodyPr/>
          <a:lstStyle/>
          <a:p>
            <a:r>
              <a:rPr lang="en-US" dirty="0"/>
              <a:t>Components - Sensors</a:t>
            </a:r>
          </a:p>
        </p:txBody>
      </p:sp>
      <p:pic>
        <p:nvPicPr>
          <p:cNvPr id="11" name="Content Placeholder 10">
            <a:extLst>
              <a:ext uri="{FF2B5EF4-FFF2-40B4-BE49-F238E27FC236}">
                <a16:creationId xmlns:a16="http://schemas.microsoft.com/office/drawing/2014/main" id="{B56F2E39-8105-42AD-A3F2-0AC373FDB380}"/>
              </a:ext>
            </a:extLst>
          </p:cNvPr>
          <p:cNvPicPr>
            <a:picLocks noGrp="1" noChangeAspect="1"/>
          </p:cNvPicPr>
          <p:nvPr>
            <p:ph idx="1"/>
          </p:nvPr>
        </p:nvPicPr>
        <p:blipFill>
          <a:blip r:embed="rId2"/>
          <a:stretch>
            <a:fillRect/>
          </a:stretch>
        </p:blipFill>
        <p:spPr>
          <a:xfrm>
            <a:off x="7813405" y="3478162"/>
            <a:ext cx="3768995" cy="1440325"/>
          </a:xfrm>
        </p:spPr>
      </p:pic>
      <p:pic>
        <p:nvPicPr>
          <p:cNvPr id="9" name="Picture 8">
            <a:extLst>
              <a:ext uri="{FF2B5EF4-FFF2-40B4-BE49-F238E27FC236}">
                <a16:creationId xmlns:a16="http://schemas.microsoft.com/office/drawing/2014/main" id="{5343402C-93DE-49E1-A565-0BBE1982102D}"/>
              </a:ext>
            </a:extLst>
          </p:cNvPr>
          <p:cNvPicPr>
            <a:picLocks noChangeAspect="1"/>
          </p:cNvPicPr>
          <p:nvPr/>
        </p:nvPicPr>
        <p:blipFill>
          <a:blip r:embed="rId3"/>
          <a:stretch>
            <a:fillRect/>
          </a:stretch>
        </p:blipFill>
        <p:spPr>
          <a:xfrm>
            <a:off x="2096387" y="3607092"/>
            <a:ext cx="1941658" cy="1182463"/>
          </a:xfrm>
          <a:prstGeom prst="rect">
            <a:avLst/>
          </a:prstGeom>
        </p:spPr>
      </p:pic>
    </p:spTree>
    <p:extLst>
      <p:ext uri="{BB962C8B-B14F-4D97-AF65-F5344CB8AC3E}">
        <p14:creationId xmlns:p14="http://schemas.microsoft.com/office/powerpoint/2010/main" val="1503373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DFA79-B8EE-412D-AB84-A7F0397399C7}"/>
              </a:ext>
            </a:extLst>
          </p:cNvPr>
          <p:cNvSpPr>
            <a:spLocks noGrp="1"/>
          </p:cNvSpPr>
          <p:nvPr>
            <p:ph type="title"/>
          </p:nvPr>
        </p:nvSpPr>
        <p:spPr/>
        <p:txBody>
          <a:bodyPr/>
          <a:lstStyle/>
          <a:p>
            <a:r>
              <a:rPr lang="en-US" dirty="0"/>
              <a:t>Components</a:t>
            </a:r>
          </a:p>
        </p:txBody>
      </p:sp>
      <p:pic>
        <p:nvPicPr>
          <p:cNvPr id="8" name="Content Placeholder 7">
            <a:extLst>
              <a:ext uri="{FF2B5EF4-FFF2-40B4-BE49-F238E27FC236}">
                <a16:creationId xmlns:a16="http://schemas.microsoft.com/office/drawing/2014/main" id="{73F6A426-ABEE-40BB-A500-E274E39AD261}"/>
              </a:ext>
            </a:extLst>
          </p:cNvPr>
          <p:cNvPicPr>
            <a:picLocks noGrp="1" noChangeAspect="1"/>
          </p:cNvPicPr>
          <p:nvPr>
            <p:ph idx="1"/>
          </p:nvPr>
        </p:nvPicPr>
        <p:blipFill>
          <a:blip r:embed="rId2"/>
          <a:stretch>
            <a:fillRect/>
          </a:stretch>
        </p:blipFill>
        <p:spPr>
          <a:xfrm>
            <a:off x="1798858" y="3305929"/>
            <a:ext cx="2667372" cy="1428949"/>
          </a:xfrm>
        </p:spPr>
      </p:pic>
      <p:pic>
        <p:nvPicPr>
          <p:cNvPr id="6" name="Picture 5">
            <a:extLst>
              <a:ext uri="{FF2B5EF4-FFF2-40B4-BE49-F238E27FC236}">
                <a16:creationId xmlns:a16="http://schemas.microsoft.com/office/drawing/2014/main" id="{5D842DF2-7374-4011-AD8B-3BA570ED7872}"/>
              </a:ext>
            </a:extLst>
          </p:cNvPr>
          <p:cNvPicPr>
            <a:picLocks noChangeAspect="1"/>
          </p:cNvPicPr>
          <p:nvPr/>
        </p:nvPicPr>
        <p:blipFill>
          <a:blip r:embed="rId3"/>
          <a:stretch>
            <a:fillRect/>
          </a:stretch>
        </p:blipFill>
        <p:spPr>
          <a:xfrm>
            <a:off x="6534287" y="3076699"/>
            <a:ext cx="4887043" cy="1887410"/>
          </a:xfrm>
          <a:prstGeom prst="rect">
            <a:avLst/>
          </a:prstGeom>
        </p:spPr>
      </p:pic>
    </p:spTree>
    <p:extLst>
      <p:ext uri="{BB962C8B-B14F-4D97-AF65-F5344CB8AC3E}">
        <p14:creationId xmlns:p14="http://schemas.microsoft.com/office/powerpoint/2010/main" val="3236639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F8B0F-255E-495C-872C-6408AA751A0F}"/>
              </a:ext>
            </a:extLst>
          </p:cNvPr>
          <p:cNvSpPr>
            <a:spLocks noGrp="1"/>
          </p:cNvSpPr>
          <p:nvPr>
            <p:ph type="title"/>
          </p:nvPr>
        </p:nvSpPr>
        <p:spPr/>
        <p:txBody>
          <a:bodyPr/>
          <a:lstStyle/>
          <a:p>
            <a:r>
              <a:rPr lang="en-US" dirty="0"/>
              <a:t>Components, before</a:t>
            </a:r>
          </a:p>
        </p:txBody>
      </p:sp>
      <p:pic>
        <p:nvPicPr>
          <p:cNvPr id="11" name="Picture 10">
            <a:extLst>
              <a:ext uri="{FF2B5EF4-FFF2-40B4-BE49-F238E27FC236}">
                <a16:creationId xmlns:a16="http://schemas.microsoft.com/office/drawing/2014/main" id="{C8B2582B-6F5F-41E1-82AB-6AE0A0E8EED8}"/>
              </a:ext>
            </a:extLst>
          </p:cNvPr>
          <p:cNvPicPr>
            <a:picLocks noChangeAspect="1"/>
          </p:cNvPicPr>
          <p:nvPr/>
        </p:nvPicPr>
        <p:blipFill>
          <a:blip r:embed="rId2"/>
          <a:stretch>
            <a:fillRect/>
          </a:stretch>
        </p:blipFill>
        <p:spPr>
          <a:xfrm>
            <a:off x="6876157" y="323850"/>
            <a:ext cx="5315843" cy="6210300"/>
          </a:xfrm>
          <a:prstGeom prst="rect">
            <a:avLst/>
          </a:prstGeom>
        </p:spPr>
      </p:pic>
      <p:pic>
        <p:nvPicPr>
          <p:cNvPr id="12" name="Picture 11">
            <a:extLst>
              <a:ext uri="{FF2B5EF4-FFF2-40B4-BE49-F238E27FC236}">
                <a16:creationId xmlns:a16="http://schemas.microsoft.com/office/drawing/2014/main" id="{12F7F6FD-4112-4913-B92D-0EA30BB05295}"/>
              </a:ext>
            </a:extLst>
          </p:cNvPr>
          <p:cNvPicPr>
            <a:picLocks noChangeAspect="1"/>
          </p:cNvPicPr>
          <p:nvPr/>
        </p:nvPicPr>
        <p:blipFill>
          <a:blip r:embed="rId3"/>
          <a:stretch>
            <a:fillRect/>
          </a:stretch>
        </p:blipFill>
        <p:spPr>
          <a:xfrm>
            <a:off x="457200" y="2023886"/>
            <a:ext cx="3781953" cy="2524477"/>
          </a:xfrm>
          <a:prstGeom prst="rect">
            <a:avLst/>
          </a:prstGeom>
        </p:spPr>
      </p:pic>
    </p:spTree>
    <p:extLst>
      <p:ext uri="{BB962C8B-B14F-4D97-AF65-F5344CB8AC3E}">
        <p14:creationId xmlns:p14="http://schemas.microsoft.com/office/powerpoint/2010/main" val="3052128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A042E77A-C236-4288-A07E-8556420FA4D0}"/>
              </a:ext>
            </a:extLst>
          </p:cNvPr>
          <p:cNvPicPr>
            <a:picLocks noChangeAspect="1"/>
          </p:cNvPicPr>
          <p:nvPr/>
        </p:nvPicPr>
        <p:blipFill>
          <a:blip r:embed="rId2"/>
          <a:stretch>
            <a:fillRect/>
          </a:stretch>
        </p:blipFill>
        <p:spPr>
          <a:xfrm>
            <a:off x="454961" y="2023886"/>
            <a:ext cx="3781953" cy="2524477"/>
          </a:xfrm>
          <a:prstGeom prst="rect">
            <a:avLst/>
          </a:prstGeom>
        </p:spPr>
      </p:pic>
      <p:sp>
        <p:nvSpPr>
          <p:cNvPr id="2" name="Title 1">
            <a:extLst>
              <a:ext uri="{FF2B5EF4-FFF2-40B4-BE49-F238E27FC236}">
                <a16:creationId xmlns:a16="http://schemas.microsoft.com/office/drawing/2014/main" id="{531F8B0F-255E-495C-872C-6408AA751A0F}"/>
              </a:ext>
            </a:extLst>
          </p:cNvPr>
          <p:cNvSpPr>
            <a:spLocks noGrp="1"/>
          </p:cNvSpPr>
          <p:nvPr>
            <p:ph type="title"/>
          </p:nvPr>
        </p:nvSpPr>
        <p:spPr/>
        <p:txBody>
          <a:bodyPr>
            <a:normAutofit/>
          </a:bodyPr>
          <a:lstStyle/>
          <a:p>
            <a:r>
              <a:rPr lang="en-US" dirty="0"/>
              <a:t>Components, after</a:t>
            </a:r>
          </a:p>
        </p:txBody>
      </p:sp>
      <p:pic>
        <p:nvPicPr>
          <p:cNvPr id="14" name="Content Placeholder 13">
            <a:extLst>
              <a:ext uri="{FF2B5EF4-FFF2-40B4-BE49-F238E27FC236}">
                <a16:creationId xmlns:a16="http://schemas.microsoft.com/office/drawing/2014/main" id="{427603C7-2603-4F90-A6D8-69D3B4DAA898}"/>
              </a:ext>
            </a:extLst>
          </p:cNvPr>
          <p:cNvPicPr>
            <a:picLocks noGrp="1" noChangeAspect="1"/>
          </p:cNvPicPr>
          <p:nvPr>
            <p:ph idx="1"/>
          </p:nvPr>
        </p:nvPicPr>
        <p:blipFill>
          <a:blip r:embed="rId3"/>
          <a:stretch>
            <a:fillRect/>
          </a:stretch>
        </p:blipFill>
        <p:spPr>
          <a:xfrm>
            <a:off x="4729029" y="1981113"/>
            <a:ext cx="1914792" cy="3658111"/>
          </a:xfrm>
        </p:spPr>
      </p:pic>
      <p:pic>
        <p:nvPicPr>
          <p:cNvPr id="16" name="Picture 15">
            <a:extLst>
              <a:ext uri="{FF2B5EF4-FFF2-40B4-BE49-F238E27FC236}">
                <a16:creationId xmlns:a16="http://schemas.microsoft.com/office/drawing/2014/main" id="{7575259D-CF2B-4207-939D-69D2C5272CE8}"/>
              </a:ext>
            </a:extLst>
          </p:cNvPr>
          <p:cNvPicPr>
            <a:picLocks noChangeAspect="1"/>
          </p:cNvPicPr>
          <p:nvPr/>
        </p:nvPicPr>
        <p:blipFill>
          <a:blip r:embed="rId4"/>
          <a:stretch>
            <a:fillRect/>
          </a:stretch>
        </p:blipFill>
        <p:spPr>
          <a:xfrm>
            <a:off x="1769594" y="2785973"/>
            <a:ext cx="1152686" cy="1286054"/>
          </a:xfrm>
          <a:prstGeom prst="rect">
            <a:avLst/>
          </a:prstGeom>
        </p:spPr>
      </p:pic>
      <p:pic>
        <p:nvPicPr>
          <p:cNvPr id="20" name="Picture 19">
            <a:extLst>
              <a:ext uri="{FF2B5EF4-FFF2-40B4-BE49-F238E27FC236}">
                <a16:creationId xmlns:a16="http://schemas.microsoft.com/office/drawing/2014/main" id="{058152B4-81D0-4554-8F86-20CE7A5B2441}"/>
              </a:ext>
            </a:extLst>
          </p:cNvPr>
          <p:cNvPicPr>
            <a:picLocks noChangeAspect="1"/>
          </p:cNvPicPr>
          <p:nvPr/>
        </p:nvPicPr>
        <p:blipFill>
          <a:blip r:embed="rId5"/>
          <a:stretch>
            <a:fillRect/>
          </a:stretch>
        </p:blipFill>
        <p:spPr>
          <a:xfrm>
            <a:off x="6780552" y="278892"/>
            <a:ext cx="5411448" cy="6300216"/>
          </a:xfrm>
          <a:prstGeom prst="rect">
            <a:avLst/>
          </a:prstGeom>
        </p:spPr>
      </p:pic>
      <p:pic>
        <p:nvPicPr>
          <p:cNvPr id="22" name="Picture 21">
            <a:extLst>
              <a:ext uri="{FF2B5EF4-FFF2-40B4-BE49-F238E27FC236}">
                <a16:creationId xmlns:a16="http://schemas.microsoft.com/office/drawing/2014/main" id="{5CBF3533-925F-4856-8B83-D739914B4633}"/>
              </a:ext>
            </a:extLst>
          </p:cNvPr>
          <p:cNvPicPr>
            <a:picLocks noChangeAspect="1"/>
          </p:cNvPicPr>
          <p:nvPr/>
        </p:nvPicPr>
        <p:blipFill>
          <a:blip r:embed="rId6"/>
          <a:stretch>
            <a:fillRect/>
          </a:stretch>
        </p:blipFill>
        <p:spPr>
          <a:xfrm>
            <a:off x="1528630" y="4688902"/>
            <a:ext cx="1895740" cy="1495634"/>
          </a:xfrm>
          <a:prstGeom prst="rect">
            <a:avLst/>
          </a:prstGeom>
        </p:spPr>
      </p:pic>
      <p:sp>
        <p:nvSpPr>
          <p:cNvPr id="23" name="TextBox 22">
            <a:extLst>
              <a:ext uri="{FF2B5EF4-FFF2-40B4-BE49-F238E27FC236}">
                <a16:creationId xmlns:a16="http://schemas.microsoft.com/office/drawing/2014/main" id="{6A82496F-EECC-417A-9A97-C313FFC00463}"/>
              </a:ext>
            </a:extLst>
          </p:cNvPr>
          <p:cNvSpPr txBox="1"/>
          <p:nvPr/>
        </p:nvSpPr>
        <p:spPr>
          <a:xfrm>
            <a:off x="985837" y="6300216"/>
            <a:ext cx="2981326" cy="369332"/>
          </a:xfrm>
          <a:prstGeom prst="rect">
            <a:avLst/>
          </a:prstGeom>
          <a:noFill/>
        </p:spPr>
        <p:txBody>
          <a:bodyPr wrap="square" rtlCol="0">
            <a:spAutoFit/>
          </a:bodyPr>
          <a:lstStyle/>
          <a:p>
            <a:r>
              <a:rPr lang="en-US" dirty="0"/>
              <a:t>Support for time functions</a:t>
            </a:r>
          </a:p>
        </p:txBody>
      </p:sp>
      <p:sp>
        <p:nvSpPr>
          <p:cNvPr id="24" name="TextBox 23">
            <a:extLst>
              <a:ext uri="{FF2B5EF4-FFF2-40B4-BE49-F238E27FC236}">
                <a16:creationId xmlns:a16="http://schemas.microsoft.com/office/drawing/2014/main" id="{68F019A7-AF87-42AB-B4FB-1A7BD638FBB0}"/>
              </a:ext>
            </a:extLst>
          </p:cNvPr>
          <p:cNvSpPr txBox="1"/>
          <p:nvPr/>
        </p:nvSpPr>
        <p:spPr>
          <a:xfrm>
            <a:off x="7753350" y="373118"/>
            <a:ext cx="2543175" cy="369332"/>
          </a:xfrm>
          <a:prstGeom prst="rect">
            <a:avLst/>
          </a:prstGeom>
          <a:noFill/>
        </p:spPr>
        <p:txBody>
          <a:bodyPr wrap="square" rtlCol="0">
            <a:spAutoFit/>
          </a:bodyPr>
          <a:lstStyle/>
          <a:p>
            <a:r>
              <a:rPr lang="en-US" dirty="0"/>
              <a:t>Not yet implemented!</a:t>
            </a:r>
          </a:p>
        </p:txBody>
      </p:sp>
    </p:spTree>
    <p:extLst>
      <p:ext uri="{BB962C8B-B14F-4D97-AF65-F5344CB8AC3E}">
        <p14:creationId xmlns:p14="http://schemas.microsoft.com/office/powerpoint/2010/main" val="426419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additive="base">
                                        <p:cTn id="26" dur="500" fill="hold"/>
                                        <p:tgtEl>
                                          <p:spTgt spid="23"/>
                                        </p:tgtEl>
                                        <p:attrNameLst>
                                          <p:attrName>ppt_x</p:attrName>
                                        </p:attrNameLst>
                                      </p:cBhvr>
                                      <p:tavLst>
                                        <p:tav tm="0">
                                          <p:val>
                                            <p:strVal val="#ppt_x"/>
                                          </p:val>
                                        </p:tav>
                                        <p:tav tm="100000">
                                          <p:val>
                                            <p:strVal val="#ppt_x"/>
                                          </p:val>
                                        </p:tav>
                                      </p:tavLst>
                                    </p:anim>
                                    <p:anim calcmode="lin" valueType="num">
                                      <p:cBhvr additive="base">
                                        <p:cTn id="27" dur="500" fill="hold"/>
                                        <p:tgtEl>
                                          <p:spTgt spid="23"/>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ppt_x"/>
                                          </p:val>
                                        </p:tav>
                                        <p:tav tm="100000">
                                          <p:val>
                                            <p:strVal val="#ppt_x"/>
                                          </p:val>
                                        </p:tav>
                                      </p:tavLst>
                                    </p:anim>
                                    <p:anim calcmode="lin" valueType="num">
                                      <p:cBhvr additive="base">
                                        <p:cTn id="31"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287355" y="57151"/>
            <a:ext cx="11809200" cy="850800"/>
          </a:xfrm>
          <a:prstGeom prst="rect">
            <a:avLst/>
          </a:prstGeom>
          <a:noFill/>
          <a:ln>
            <a:noFill/>
          </a:ln>
        </p:spPr>
        <p:txBody>
          <a:bodyPr spcFirstLastPara="1" vert="horz" wrap="square" lIns="121900" tIns="60933" rIns="121900" bIns="60933" rtlCol="0" anchor="ctr" anchorCtr="0">
            <a:noAutofit/>
          </a:bodyPr>
          <a:lstStyle/>
          <a:p>
            <a:pPr>
              <a:spcBef>
                <a:spcPts val="0"/>
              </a:spcBef>
            </a:pPr>
            <a:r>
              <a:rPr lang="de-DE" dirty="0"/>
              <a:t>Goal</a:t>
            </a:r>
            <a:endParaRPr dirty="0"/>
          </a:p>
        </p:txBody>
      </p:sp>
      <p:sp>
        <p:nvSpPr>
          <p:cNvPr id="106" name="Google Shape;106;p3"/>
          <p:cNvSpPr txBox="1">
            <a:spLocks noGrp="1"/>
          </p:cNvSpPr>
          <p:nvPr>
            <p:ph type="body" idx="1"/>
          </p:nvPr>
        </p:nvSpPr>
        <p:spPr>
          <a:xfrm>
            <a:off x="287363" y="1010167"/>
            <a:ext cx="5589002" cy="2674327"/>
          </a:xfrm>
          <a:prstGeom prst="rect">
            <a:avLst/>
          </a:prstGeom>
          <a:noFill/>
          <a:ln>
            <a:noFill/>
          </a:ln>
        </p:spPr>
        <p:txBody>
          <a:bodyPr spcFirstLastPara="1" vert="horz" wrap="square" lIns="121900" tIns="60933" rIns="121900" bIns="60933" rtlCol="0" anchor="t" anchorCtr="0">
            <a:noAutofit/>
          </a:bodyPr>
          <a:lstStyle/>
          <a:p>
            <a:pPr marL="609585" indent="-457189">
              <a:spcBef>
                <a:spcPts val="0"/>
              </a:spcBef>
              <a:buSzPts val="1800"/>
              <a:buChar char="▪"/>
            </a:pPr>
            <a:r>
              <a:rPr lang="de-DE" b="1" dirty="0"/>
              <a:t>Design </a:t>
            </a:r>
            <a:r>
              <a:rPr lang="de-DE" dirty="0" err="1"/>
              <a:t>of</a:t>
            </a:r>
            <a:r>
              <a:rPr lang="de-DE" dirty="0"/>
              <a:t> </a:t>
            </a:r>
            <a:r>
              <a:rPr lang="de-DE" b="1" dirty="0" err="1"/>
              <a:t>complex</a:t>
            </a:r>
            <a:r>
              <a:rPr lang="de-DE" b="1" dirty="0"/>
              <a:t> </a:t>
            </a:r>
            <a:r>
              <a:rPr lang="de-DE" b="1" dirty="0" err="1"/>
              <a:t>systems</a:t>
            </a:r>
            <a:r>
              <a:rPr lang="de-DE" b="1" dirty="0"/>
              <a:t> </a:t>
            </a:r>
            <a:r>
              <a:rPr lang="de-DE" dirty="0" err="1"/>
              <a:t>containing</a:t>
            </a:r>
            <a:r>
              <a:rPr lang="de-DE" dirty="0"/>
              <a:t> </a:t>
            </a:r>
            <a:r>
              <a:rPr lang="de-DE" b="1" dirty="0" err="1"/>
              <a:t>machine</a:t>
            </a:r>
            <a:r>
              <a:rPr lang="de-DE" b="1" dirty="0"/>
              <a:t> </a:t>
            </a:r>
            <a:r>
              <a:rPr lang="de-DE" b="1" dirty="0" err="1"/>
              <a:t>learning</a:t>
            </a:r>
            <a:r>
              <a:rPr lang="de-DE" b="1" dirty="0"/>
              <a:t> </a:t>
            </a:r>
            <a:r>
              <a:rPr lang="de-DE" dirty="0" err="1"/>
              <a:t>components</a:t>
            </a:r>
            <a:r>
              <a:rPr lang="de-DE" dirty="0"/>
              <a:t> </a:t>
            </a:r>
            <a:br>
              <a:rPr lang="de-DE" dirty="0"/>
            </a:br>
            <a:endParaRPr dirty="0"/>
          </a:p>
          <a:p>
            <a:pPr marL="609585" indent="-474121">
              <a:spcBef>
                <a:spcPts val="0"/>
              </a:spcBef>
              <a:buSzPts val="2000"/>
              <a:buChar char="▪"/>
            </a:pPr>
            <a:r>
              <a:rPr lang="de-DE" b="1" dirty="0"/>
              <a:t>Tool</a:t>
            </a:r>
            <a:r>
              <a:rPr lang="de-DE" dirty="0"/>
              <a:t> </a:t>
            </a:r>
            <a:r>
              <a:rPr lang="de-DE" dirty="0" err="1"/>
              <a:t>for</a:t>
            </a:r>
            <a:endParaRPr dirty="0"/>
          </a:p>
          <a:p>
            <a:pPr marL="1219170" lvl="1" indent="-474121">
              <a:spcBef>
                <a:spcPts val="0"/>
              </a:spcBef>
              <a:buSzPts val="2000"/>
              <a:buChar char="–"/>
            </a:pPr>
            <a:r>
              <a:rPr lang="de-DE" b="1" dirty="0"/>
              <a:t>Definition</a:t>
            </a:r>
            <a:r>
              <a:rPr lang="de-DE" dirty="0"/>
              <a:t> von Gesamtsystem und  Einzelkomponenten ohne </a:t>
            </a:r>
            <a:r>
              <a:rPr lang="de-DE" i="1" dirty="0" err="1"/>
              <a:t>Machine</a:t>
            </a:r>
            <a:r>
              <a:rPr lang="de-DE" i="1" dirty="0"/>
              <a:t>-Learning</a:t>
            </a:r>
            <a:r>
              <a:rPr lang="de-DE" dirty="0"/>
              <a:t>-Kenntnisse</a:t>
            </a:r>
            <a:endParaRPr dirty="0"/>
          </a:p>
          <a:p>
            <a:pPr marL="1219170" lvl="1" indent="-474121">
              <a:spcBef>
                <a:spcPts val="0"/>
              </a:spcBef>
              <a:buSzPts val="2000"/>
              <a:buChar char="–"/>
            </a:pPr>
            <a:r>
              <a:rPr lang="de-DE" b="1" dirty="0"/>
              <a:t>Analysis</a:t>
            </a:r>
            <a:r>
              <a:rPr lang="de-DE" dirty="0"/>
              <a:t> </a:t>
            </a:r>
            <a:r>
              <a:rPr lang="de-DE" dirty="0" err="1"/>
              <a:t>of</a:t>
            </a:r>
            <a:r>
              <a:rPr lang="de-DE" dirty="0"/>
              <a:t>:</a:t>
            </a:r>
            <a:endParaRPr b="1" dirty="0"/>
          </a:p>
        </p:txBody>
      </p:sp>
      <p:pic>
        <p:nvPicPr>
          <p:cNvPr id="108" name="Google Shape;108;p3"/>
          <p:cNvPicPr preferRelativeResize="0"/>
          <p:nvPr/>
        </p:nvPicPr>
        <p:blipFill rotWithShape="1">
          <a:blip r:embed="rId3">
            <a:alphaModFix/>
          </a:blip>
          <a:srcRect l="18345" t="13763" r="14182" b="14848"/>
          <a:stretch/>
        </p:blipFill>
        <p:spPr>
          <a:xfrm>
            <a:off x="1835701" y="4491441"/>
            <a:ext cx="804116" cy="850801"/>
          </a:xfrm>
          <a:prstGeom prst="rect">
            <a:avLst/>
          </a:prstGeom>
          <a:noFill/>
          <a:ln>
            <a:noFill/>
          </a:ln>
        </p:spPr>
      </p:pic>
      <p:pic>
        <p:nvPicPr>
          <p:cNvPr id="109" name="Google Shape;109;p3"/>
          <p:cNvPicPr preferRelativeResize="0"/>
          <p:nvPr/>
        </p:nvPicPr>
        <p:blipFill>
          <a:blip r:embed="rId4">
            <a:alphaModFix/>
          </a:blip>
          <a:stretch>
            <a:fillRect/>
          </a:stretch>
        </p:blipFill>
        <p:spPr>
          <a:xfrm>
            <a:off x="5998955" y="907951"/>
            <a:ext cx="5905682" cy="3280808"/>
          </a:xfrm>
          <a:prstGeom prst="rect">
            <a:avLst/>
          </a:prstGeom>
          <a:noFill/>
          <a:ln>
            <a:noFill/>
          </a:ln>
        </p:spPr>
      </p:pic>
      <p:pic>
        <p:nvPicPr>
          <p:cNvPr id="110" name="Google Shape;110;p3"/>
          <p:cNvPicPr preferRelativeResize="0"/>
          <p:nvPr/>
        </p:nvPicPr>
        <p:blipFill rotWithShape="1">
          <a:blip r:embed="rId5">
            <a:alphaModFix/>
          </a:blip>
          <a:srcRect l="11949" t="14233" r="11987" b="28189"/>
          <a:stretch/>
        </p:blipFill>
        <p:spPr>
          <a:xfrm>
            <a:off x="4198340" y="4445471"/>
            <a:ext cx="1245433" cy="942735"/>
          </a:xfrm>
          <a:prstGeom prst="rect">
            <a:avLst/>
          </a:prstGeom>
          <a:noFill/>
          <a:ln>
            <a:noFill/>
          </a:ln>
        </p:spPr>
      </p:pic>
      <p:pic>
        <p:nvPicPr>
          <p:cNvPr id="111" name="Google Shape;111;p3"/>
          <p:cNvPicPr preferRelativeResize="0"/>
          <p:nvPr/>
        </p:nvPicPr>
        <p:blipFill rotWithShape="1">
          <a:blip r:embed="rId6">
            <a:alphaModFix/>
          </a:blip>
          <a:srcRect l="10217" t="12596" b="-8"/>
          <a:stretch/>
        </p:blipFill>
        <p:spPr>
          <a:xfrm>
            <a:off x="7261289" y="4561557"/>
            <a:ext cx="919800" cy="712433"/>
          </a:xfrm>
          <a:prstGeom prst="rect">
            <a:avLst/>
          </a:prstGeom>
          <a:noFill/>
          <a:ln>
            <a:noFill/>
          </a:ln>
        </p:spPr>
      </p:pic>
      <p:sp>
        <p:nvSpPr>
          <p:cNvPr id="112" name="Google Shape;112;p3"/>
          <p:cNvSpPr txBox="1"/>
          <p:nvPr/>
        </p:nvSpPr>
        <p:spPr>
          <a:xfrm>
            <a:off x="287355" y="5393183"/>
            <a:ext cx="11423200" cy="1067047"/>
          </a:xfrm>
          <a:prstGeom prst="rect">
            <a:avLst/>
          </a:prstGeom>
          <a:noFill/>
          <a:ln>
            <a:noFill/>
          </a:ln>
        </p:spPr>
        <p:txBody>
          <a:bodyPr spcFirstLastPara="1" wrap="square" lIns="121900" tIns="121900" rIns="121900" bIns="121900" anchor="t" anchorCtr="0">
            <a:spAutoFit/>
          </a:bodyPr>
          <a:lstStyle/>
          <a:p>
            <a:pPr marL="1219170"/>
            <a:r>
              <a:rPr lang="de-DE" sz="2667" dirty="0" err="1">
                <a:solidFill>
                  <a:schemeClr val="dk1"/>
                </a:solidFill>
                <a:latin typeface="Calibri"/>
                <a:ea typeface="Calibri"/>
                <a:cs typeface="Calibri"/>
                <a:sym typeface="Calibri"/>
              </a:rPr>
              <a:t>Exec</a:t>
            </a:r>
            <a:r>
              <a:rPr lang="de-DE" sz="2667" dirty="0">
                <a:solidFill>
                  <a:schemeClr val="dk1"/>
                </a:solidFill>
                <a:latin typeface="Calibri"/>
                <a:ea typeface="Calibri"/>
                <a:cs typeface="Calibri"/>
                <a:sym typeface="Calibri"/>
              </a:rPr>
              <a:t>. time       Errors </a:t>
            </a:r>
            <a:r>
              <a:rPr lang="de-DE" sz="2667" dirty="0" err="1">
                <a:solidFill>
                  <a:schemeClr val="dk1"/>
                </a:solidFill>
                <a:latin typeface="Calibri"/>
                <a:ea typeface="Calibri"/>
                <a:cs typeface="Calibri"/>
                <a:sym typeface="Calibri"/>
              </a:rPr>
              <a:t>propagation</a:t>
            </a:r>
            <a:r>
              <a:rPr lang="de-DE" sz="2667" dirty="0">
                <a:solidFill>
                  <a:schemeClr val="dk1"/>
                </a:solidFill>
                <a:latin typeface="Calibri"/>
                <a:ea typeface="Calibri"/>
                <a:cs typeface="Calibri"/>
                <a:sym typeface="Calibri"/>
              </a:rPr>
              <a:t>          </a:t>
            </a:r>
            <a:r>
              <a:rPr lang="de-DE" sz="2667" dirty="0" err="1">
                <a:solidFill>
                  <a:schemeClr val="dk1"/>
                </a:solidFill>
                <a:latin typeface="Calibri"/>
                <a:ea typeface="Calibri"/>
                <a:cs typeface="Calibri"/>
                <a:sym typeface="Calibri"/>
              </a:rPr>
              <a:t>Bandwidth</a:t>
            </a:r>
            <a:r>
              <a:rPr lang="de-DE" sz="2667" dirty="0">
                <a:solidFill>
                  <a:schemeClr val="dk1"/>
                </a:solidFill>
                <a:latin typeface="Calibri"/>
                <a:ea typeface="Calibri"/>
                <a:cs typeface="Calibri"/>
                <a:sym typeface="Calibri"/>
              </a:rPr>
              <a:t>          </a:t>
            </a:r>
            <a:r>
              <a:rPr lang="de-DE" sz="2667" dirty="0">
                <a:solidFill>
                  <a:srgbClr val="BFBFBF"/>
                </a:solidFill>
                <a:latin typeface="Calibri"/>
                <a:ea typeface="Calibri"/>
                <a:cs typeface="Calibri"/>
                <a:sym typeface="Calibri"/>
              </a:rPr>
              <a:t>... Security ...</a:t>
            </a:r>
          </a:p>
          <a:p>
            <a:pPr marL="1219170" lvl="1" indent="-474121">
              <a:buClr>
                <a:schemeClr val="dk1"/>
              </a:buClr>
              <a:buSzPts val="2000"/>
              <a:buFont typeface="Calibri"/>
              <a:buChar char="–"/>
            </a:pPr>
            <a:r>
              <a:rPr lang="de-DE" sz="2667" dirty="0">
                <a:solidFill>
                  <a:schemeClr val="dk1"/>
                </a:solidFill>
                <a:latin typeface="Calibri"/>
                <a:ea typeface="Calibri"/>
                <a:cs typeface="Calibri"/>
                <a:sym typeface="Calibri"/>
              </a:rPr>
              <a:t>Design </a:t>
            </a:r>
            <a:r>
              <a:rPr lang="de-DE" sz="2667" dirty="0" err="1">
                <a:solidFill>
                  <a:schemeClr val="dk1"/>
                </a:solidFill>
                <a:latin typeface="Calibri"/>
                <a:ea typeface="Calibri"/>
                <a:cs typeface="Calibri"/>
                <a:sym typeface="Calibri"/>
              </a:rPr>
              <a:t>based</a:t>
            </a:r>
            <a:r>
              <a:rPr lang="de-DE" sz="2667" dirty="0">
                <a:solidFill>
                  <a:schemeClr val="dk1"/>
                </a:solidFill>
                <a:latin typeface="Calibri"/>
                <a:ea typeface="Calibri"/>
                <a:cs typeface="Calibri"/>
                <a:sym typeface="Calibri"/>
              </a:rPr>
              <a:t> on </a:t>
            </a:r>
            <a:r>
              <a:rPr lang="de-DE" sz="2667" dirty="0" err="1">
                <a:solidFill>
                  <a:schemeClr val="dk1"/>
                </a:solidFill>
                <a:latin typeface="Calibri"/>
                <a:ea typeface="Calibri"/>
                <a:cs typeface="Calibri"/>
                <a:sym typeface="Calibri"/>
              </a:rPr>
              <a:t>analyses</a:t>
            </a:r>
            <a:r>
              <a:rPr lang="de-DE" sz="2667" dirty="0">
                <a:solidFill>
                  <a:schemeClr val="dk1"/>
                </a:solidFill>
                <a:latin typeface="Calibri"/>
                <a:ea typeface="Calibri"/>
                <a:cs typeface="Calibri"/>
                <a:sym typeface="Calibri"/>
              </a:rPr>
              <a:t> </a:t>
            </a:r>
            <a:r>
              <a:rPr lang="de-DE" sz="2667" b="1" dirty="0">
                <a:solidFill>
                  <a:schemeClr val="dk1"/>
                </a:solidFill>
                <a:latin typeface="Calibri"/>
                <a:ea typeface="Calibri"/>
                <a:cs typeface="Calibri"/>
                <a:sym typeface="Calibri"/>
              </a:rPr>
              <a:t>Evaluation/Validation</a:t>
            </a:r>
            <a:endParaRPr sz="2667" b="1" dirty="0">
              <a:solidFill>
                <a:schemeClr val="dk1"/>
              </a:solidFill>
              <a:latin typeface="Calibri"/>
              <a:ea typeface="Calibri"/>
              <a:cs typeface="Calibri"/>
              <a:sym typeface="Calibri"/>
            </a:endParaRPr>
          </a:p>
        </p:txBody>
      </p:sp>
      <p:pic>
        <p:nvPicPr>
          <p:cNvPr id="10" name="Google Shape;244;gd685c542e2_0_18"/>
          <p:cNvPicPr preferRelativeResize="0"/>
          <p:nvPr/>
        </p:nvPicPr>
        <p:blipFill>
          <a:blip r:embed="rId7">
            <a:alphaModFix amt="50000"/>
          </a:blip>
          <a:stretch>
            <a:fillRect/>
          </a:stretch>
        </p:blipFill>
        <p:spPr>
          <a:xfrm>
            <a:off x="9625641" y="4550433"/>
            <a:ext cx="710400" cy="710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5"/>
          <p:cNvPicPr preferRelativeResize="0"/>
          <p:nvPr/>
        </p:nvPicPr>
        <p:blipFill>
          <a:blip r:embed="rId3">
            <a:alphaModFix/>
          </a:blip>
          <a:stretch>
            <a:fillRect/>
          </a:stretch>
        </p:blipFill>
        <p:spPr>
          <a:xfrm>
            <a:off x="441901" y="1206501"/>
            <a:ext cx="11500225" cy="4724233"/>
          </a:xfrm>
          <a:prstGeom prst="rect">
            <a:avLst/>
          </a:prstGeom>
          <a:noFill/>
          <a:ln>
            <a:noFill/>
          </a:ln>
        </p:spPr>
      </p:pic>
      <p:sp>
        <p:nvSpPr>
          <p:cNvPr id="119" name="Google Shape;119;p5"/>
          <p:cNvSpPr txBox="1">
            <a:spLocks noGrp="1"/>
          </p:cNvSpPr>
          <p:nvPr>
            <p:ph type="title"/>
          </p:nvPr>
        </p:nvSpPr>
        <p:spPr>
          <a:xfrm>
            <a:off x="287356" y="57151"/>
            <a:ext cx="11809313" cy="850900"/>
          </a:xfrm>
          <a:prstGeom prst="rect">
            <a:avLst/>
          </a:prstGeom>
          <a:noFill/>
          <a:ln>
            <a:noFill/>
          </a:ln>
        </p:spPr>
        <p:txBody>
          <a:bodyPr spcFirstLastPara="1" vert="horz" wrap="square" lIns="121900" tIns="60933" rIns="121900" bIns="60933" rtlCol="0" anchor="ctr" anchorCtr="0">
            <a:noAutofit/>
          </a:bodyPr>
          <a:lstStyle/>
          <a:p>
            <a:pPr>
              <a:spcBef>
                <a:spcPts val="0"/>
              </a:spcBef>
            </a:pPr>
            <a:r>
              <a:rPr lang="de-DE"/>
              <a:t>E4SM – Editor</a:t>
            </a:r>
            <a:endParaRPr/>
          </a:p>
        </p:txBody>
      </p:sp>
      <p:sp>
        <p:nvSpPr>
          <p:cNvPr id="120" name="Google Shape;120;p5"/>
          <p:cNvSpPr/>
          <p:nvPr/>
        </p:nvSpPr>
        <p:spPr>
          <a:xfrm>
            <a:off x="586533" y="1819767"/>
            <a:ext cx="6244400" cy="1068000"/>
          </a:xfrm>
          <a:prstGeom prst="rect">
            <a:avLst/>
          </a:prstGeom>
          <a:noFill/>
          <a:ln w="381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1" name="Google Shape;121;p5"/>
          <p:cNvSpPr/>
          <p:nvPr/>
        </p:nvSpPr>
        <p:spPr>
          <a:xfrm>
            <a:off x="287367" y="3183800"/>
            <a:ext cx="7097200" cy="2897200"/>
          </a:xfrm>
          <a:prstGeom prst="rect">
            <a:avLst/>
          </a:prstGeom>
          <a:noFill/>
          <a:ln w="38100" cap="flat" cmpd="sng">
            <a:solidFill>
              <a:srgbClr val="FFFF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2" name="Google Shape;122;p5"/>
          <p:cNvSpPr/>
          <p:nvPr/>
        </p:nvSpPr>
        <p:spPr>
          <a:xfrm>
            <a:off x="7294133" y="1479933"/>
            <a:ext cx="4256000" cy="1132000"/>
          </a:xfrm>
          <a:prstGeom prst="rect">
            <a:avLst/>
          </a:prstGeom>
          <a:noFill/>
          <a:ln w="38100" cap="flat" cmpd="sng">
            <a:solidFill>
              <a:srgbClr val="A4C2F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3" name="Google Shape;123;p5"/>
          <p:cNvSpPr/>
          <p:nvPr/>
        </p:nvSpPr>
        <p:spPr>
          <a:xfrm>
            <a:off x="7458067" y="2887767"/>
            <a:ext cx="4484000" cy="3042800"/>
          </a:xfrm>
          <a:prstGeom prst="rect">
            <a:avLst/>
          </a:prstGeom>
          <a:solidFill>
            <a:srgbClr val="D1D1D1"/>
          </a:solidFill>
          <a:ln>
            <a:noFill/>
          </a:ln>
        </p:spPr>
        <p:txBody>
          <a:bodyPr spcFirstLastPara="1" wrap="square" lIns="121900" tIns="121900" rIns="121900" bIns="121900" anchor="ctr" anchorCtr="0">
            <a:noAutofit/>
          </a:bodyPr>
          <a:lstStyle/>
          <a:p>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nodeType="afterEffect">
                                  <p:stCondLst>
                                    <p:cond delay="0"/>
                                  </p:stCondLst>
                                  <p:childTnLst>
                                    <p:set>
                                      <p:cBhvr>
                                        <p:cTn id="9" dur="1" fill="hold">
                                          <p:stCondLst>
                                            <p:cond delay="0"/>
                                          </p:stCondLst>
                                        </p:cTn>
                                        <p:tgtEl>
                                          <p:spTgt spid="121"/>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1000"/>
                                          </p:stCondLst>
                                        </p:cTn>
                                        <p:tgtEl>
                                          <p:spTgt spid="1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2" name="Picture 1">
            <a:extLst>
              <a:ext uri="{FF2B5EF4-FFF2-40B4-BE49-F238E27FC236}">
                <a16:creationId xmlns:a16="http://schemas.microsoft.com/office/drawing/2014/main" id="{70060807-94F9-483D-948C-CDB671870BE9}"/>
              </a:ext>
            </a:extLst>
          </p:cNvPr>
          <p:cNvPicPr>
            <a:picLocks noChangeAspect="1"/>
          </p:cNvPicPr>
          <p:nvPr/>
        </p:nvPicPr>
        <p:blipFill>
          <a:blip r:embed="rId3"/>
          <a:stretch>
            <a:fillRect/>
          </a:stretch>
        </p:blipFill>
        <p:spPr>
          <a:xfrm>
            <a:off x="780636" y="0"/>
            <a:ext cx="10630632" cy="6424875"/>
          </a:xfrm>
          <a:prstGeom prst="rect">
            <a:avLst/>
          </a:prstGeom>
        </p:spPr>
      </p:pic>
      <p:sp>
        <p:nvSpPr>
          <p:cNvPr id="137" name="Google Shape;137;gd685c54378_4_0"/>
          <p:cNvSpPr txBox="1">
            <a:spLocks noGrp="1"/>
          </p:cNvSpPr>
          <p:nvPr>
            <p:ph type="title"/>
          </p:nvPr>
        </p:nvSpPr>
        <p:spPr>
          <a:xfrm>
            <a:off x="287365" y="57167"/>
            <a:ext cx="11124000" cy="850800"/>
          </a:xfrm>
          <a:prstGeom prst="rect">
            <a:avLst/>
          </a:prstGeom>
          <a:noFill/>
          <a:ln>
            <a:noFill/>
          </a:ln>
        </p:spPr>
        <p:txBody>
          <a:bodyPr spcFirstLastPara="1" vert="horz" wrap="square" lIns="121900" tIns="60933" rIns="121900" bIns="60933" rtlCol="0" anchor="ctr" anchorCtr="0">
            <a:noAutofit/>
          </a:bodyPr>
          <a:lstStyle/>
          <a:p>
            <a:pPr algn="r">
              <a:spcBef>
                <a:spcPts val="0"/>
              </a:spcBef>
            </a:pPr>
            <a:r>
              <a:rPr lang="de-DE" sz="3200" dirty="0"/>
              <a:t>S2: </a:t>
            </a:r>
            <a:r>
              <a:rPr lang="de-DE" sz="3200" dirty="0" err="1"/>
              <a:t>Mounting</a:t>
            </a:r>
            <a:r>
              <a:rPr lang="de-DE" sz="3200" dirty="0"/>
              <a:t> </a:t>
            </a:r>
            <a:r>
              <a:rPr lang="de-DE" sz="3200" dirty="0" err="1"/>
              <a:t>process</a:t>
            </a:r>
            <a:endParaRPr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340" name="Google Shape;340;p6"/>
          <p:cNvPicPr preferRelativeResize="0"/>
          <p:nvPr/>
        </p:nvPicPr>
        <p:blipFill>
          <a:blip r:embed="rId3">
            <a:alphaModFix/>
          </a:blip>
          <a:stretch>
            <a:fillRect/>
          </a:stretch>
        </p:blipFill>
        <p:spPr>
          <a:xfrm>
            <a:off x="524043" y="27351"/>
            <a:ext cx="2990691" cy="2071584"/>
          </a:xfrm>
          <a:prstGeom prst="rect">
            <a:avLst/>
          </a:prstGeom>
          <a:ln>
            <a:noFill/>
          </a:ln>
          <a:effectLst>
            <a:outerShdw blurRad="190500" algn="tl" rotWithShape="0">
              <a:srgbClr val="000000">
                <a:alpha val="70000"/>
              </a:srgbClr>
            </a:outerShdw>
          </a:effectLst>
        </p:spPr>
      </p:pic>
      <p:pic>
        <p:nvPicPr>
          <p:cNvPr id="341" name="Google Shape;341;p6"/>
          <p:cNvPicPr preferRelativeResize="0"/>
          <p:nvPr/>
        </p:nvPicPr>
        <p:blipFill>
          <a:blip r:embed="rId4">
            <a:alphaModFix/>
          </a:blip>
          <a:stretch>
            <a:fillRect/>
          </a:stretch>
        </p:blipFill>
        <p:spPr>
          <a:xfrm>
            <a:off x="1009767" y="2273967"/>
            <a:ext cx="10982765" cy="1903367"/>
          </a:xfrm>
          <a:prstGeom prst="rect">
            <a:avLst/>
          </a:prstGeom>
          <a:ln>
            <a:noFill/>
          </a:ln>
          <a:effectLst>
            <a:outerShdw blurRad="190500" algn="tl" rotWithShape="0">
              <a:srgbClr val="000000">
                <a:alpha val="70000"/>
              </a:srgbClr>
            </a:outerShdw>
          </a:effectLst>
        </p:spPr>
      </p:pic>
      <p:pic>
        <p:nvPicPr>
          <p:cNvPr id="342" name="Google Shape;342;p6"/>
          <p:cNvPicPr preferRelativeResize="0"/>
          <p:nvPr/>
        </p:nvPicPr>
        <p:blipFill>
          <a:blip r:embed="rId5">
            <a:alphaModFix/>
          </a:blip>
          <a:stretch>
            <a:fillRect/>
          </a:stretch>
        </p:blipFill>
        <p:spPr>
          <a:xfrm>
            <a:off x="5011901" y="4397467"/>
            <a:ext cx="6980633" cy="1903367"/>
          </a:xfrm>
          <a:prstGeom prst="rect">
            <a:avLst/>
          </a:prstGeom>
          <a:ln>
            <a:noFill/>
          </a:ln>
          <a:effectLst>
            <a:outerShdw blurRad="190500" algn="tl" rotWithShape="0">
              <a:srgbClr val="000000">
                <a:alpha val="70000"/>
              </a:srgbClr>
            </a:outerShdw>
          </a:effectLst>
        </p:spPr>
      </p:pic>
      <p:sp>
        <p:nvSpPr>
          <p:cNvPr id="343" name="Google Shape;343;p6"/>
          <p:cNvSpPr txBox="1">
            <a:spLocks noGrp="1"/>
          </p:cNvSpPr>
          <p:nvPr>
            <p:ph type="title"/>
          </p:nvPr>
        </p:nvSpPr>
        <p:spPr>
          <a:xfrm>
            <a:off x="7357073" y="57167"/>
            <a:ext cx="4760064" cy="1200400"/>
          </a:xfrm>
          <a:prstGeom prst="rect">
            <a:avLst/>
          </a:prstGeom>
          <a:noFill/>
          <a:ln>
            <a:noFill/>
          </a:ln>
        </p:spPr>
        <p:txBody>
          <a:bodyPr spcFirstLastPara="1" vert="horz" wrap="square" lIns="121900" tIns="60933" rIns="121900" bIns="60933" rtlCol="0" anchor="ctr" anchorCtr="0">
            <a:noAutofit/>
          </a:bodyPr>
          <a:lstStyle/>
          <a:p>
            <a:pPr>
              <a:spcBef>
                <a:spcPts val="0"/>
              </a:spcBef>
            </a:pPr>
            <a:r>
              <a:rPr lang="de-DE" dirty="0"/>
              <a:t>Editor: DEMO</a:t>
            </a:r>
            <a:endParaRPr dirty="0"/>
          </a:p>
        </p:txBody>
      </p:sp>
      <p:sp>
        <p:nvSpPr>
          <p:cNvPr id="344" name="Google Shape;344;p6"/>
          <p:cNvSpPr/>
          <p:nvPr/>
        </p:nvSpPr>
        <p:spPr>
          <a:xfrm>
            <a:off x="1588148" y="642767"/>
            <a:ext cx="361600" cy="2652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5" name="Google Shape;345;p6"/>
          <p:cNvSpPr/>
          <p:nvPr/>
        </p:nvSpPr>
        <p:spPr>
          <a:xfrm>
            <a:off x="594693" y="2855151"/>
            <a:ext cx="361600" cy="2652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6" name="Google Shape;346;p6"/>
          <p:cNvSpPr/>
          <p:nvPr/>
        </p:nvSpPr>
        <p:spPr>
          <a:xfrm>
            <a:off x="2461017" y="1048428"/>
            <a:ext cx="361600" cy="265200"/>
          </a:xfrm>
          <a:prstGeom prst="righ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7" name="Google Shape;347;p6"/>
          <p:cNvSpPr/>
          <p:nvPr/>
        </p:nvSpPr>
        <p:spPr>
          <a:xfrm rot="5400000">
            <a:off x="11096800" y="2518984"/>
            <a:ext cx="361600" cy="265200"/>
          </a:xfrm>
          <a:prstGeom prst="righ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8" name="Google Shape;348;p6"/>
          <p:cNvSpPr/>
          <p:nvPr/>
        </p:nvSpPr>
        <p:spPr>
          <a:xfrm>
            <a:off x="9552467" y="2905784"/>
            <a:ext cx="361600" cy="2652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9" name="Google Shape;349;p6"/>
          <p:cNvSpPr/>
          <p:nvPr/>
        </p:nvSpPr>
        <p:spPr>
          <a:xfrm rot="-5400000">
            <a:off x="11229400" y="5349817"/>
            <a:ext cx="361600" cy="2652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0" name="Google Shape;350;p6"/>
          <p:cNvSpPr/>
          <p:nvPr/>
        </p:nvSpPr>
        <p:spPr>
          <a:xfrm rot="10800000">
            <a:off x="7324100" y="2589951"/>
            <a:ext cx="361600" cy="2652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1" name="Google Shape;351;p6"/>
          <p:cNvSpPr/>
          <p:nvPr/>
        </p:nvSpPr>
        <p:spPr>
          <a:xfrm>
            <a:off x="4650300" y="4561184"/>
            <a:ext cx="361600" cy="2652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2" name="Google Shape;352;p6"/>
          <p:cNvSpPr/>
          <p:nvPr/>
        </p:nvSpPr>
        <p:spPr>
          <a:xfrm>
            <a:off x="4650300" y="5349817"/>
            <a:ext cx="361600" cy="2652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3" name="Google Shape;353;p6"/>
          <p:cNvSpPr/>
          <p:nvPr/>
        </p:nvSpPr>
        <p:spPr>
          <a:xfrm rot="10800000">
            <a:off x="7324100" y="3170984"/>
            <a:ext cx="361600" cy="2652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 name="Textfeld 1"/>
          <p:cNvSpPr txBox="1"/>
          <p:nvPr/>
        </p:nvSpPr>
        <p:spPr>
          <a:xfrm>
            <a:off x="8655083" y="1125834"/>
            <a:ext cx="2489917" cy="509498"/>
          </a:xfrm>
          <a:prstGeom prst="rect">
            <a:avLst/>
          </a:prstGeom>
        </p:spPr>
        <p:txBody>
          <a:bodyPr wrap="square" rtlCol="0">
            <a:spAutoFit/>
          </a:bodyPr>
          <a:lstStyle/>
          <a:p>
            <a:r>
              <a:rPr lang="de-DE" sz="2711" dirty="0">
                <a:solidFill>
                  <a:srgbClr val="004B83"/>
                </a:solidFill>
                <a:latin typeface="Calibri"/>
              </a:rPr>
              <a:t>⏯︎ </a:t>
            </a:r>
            <a:r>
              <a:rPr lang="de-DE" sz="2711" dirty="0">
                <a:solidFill>
                  <a:srgbClr val="004B83"/>
                </a:solidFill>
                <a:hlinkClick r:id="rId6"/>
              </a:rPr>
              <a:t>Play Video</a:t>
            </a:r>
          </a:p>
        </p:txBody>
      </p:sp>
      <p:pic>
        <p:nvPicPr>
          <p:cNvPr id="20" name="Picture 3">
            <a:extLst>
              <a:ext uri="{FF2B5EF4-FFF2-40B4-BE49-F238E27FC236}">
                <a16:creationId xmlns:a16="http://schemas.microsoft.com/office/drawing/2014/main" id="{9B13FD95-D0A2-4B42-95C2-4BD7FD50FA0C}"/>
              </a:ext>
            </a:extLst>
          </p:cNvPr>
          <p:cNvPicPr>
            <a:picLocks noChangeAspect="1"/>
          </p:cNvPicPr>
          <p:nvPr/>
        </p:nvPicPr>
        <p:blipFill>
          <a:blip r:embed="rId7"/>
          <a:stretch>
            <a:fillRect/>
          </a:stretch>
        </p:blipFill>
        <p:spPr>
          <a:xfrm>
            <a:off x="6379013" y="150691"/>
            <a:ext cx="978060" cy="104357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8"/>
          <p:cNvSpPr txBox="1">
            <a:spLocks noGrp="1"/>
          </p:cNvSpPr>
          <p:nvPr>
            <p:ph type="title"/>
          </p:nvPr>
        </p:nvSpPr>
        <p:spPr>
          <a:xfrm>
            <a:off x="287356" y="57151"/>
            <a:ext cx="11809313" cy="850900"/>
          </a:xfrm>
          <a:prstGeom prst="rect">
            <a:avLst/>
          </a:prstGeom>
          <a:noFill/>
          <a:ln>
            <a:noFill/>
          </a:ln>
        </p:spPr>
        <p:txBody>
          <a:bodyPr spcFirstLastPara="1" vert="horz" wrap="square" lIns="121900" tIns="60933" rIns="121900" bIns="60933" rtlCol="0" anchor="ctr" anchorCtr="0">
            <a:noAutofit/>
          </a:bodyPr>
          <a:lstStyle/>
          <a:p>
            <a:pPr>
              <a:spcBef>
                <a:spcPts val="0"/>
              </a:spcBef>
            </a:pPr>
            <a:r>
              <a:rPr lang="de-DE" dirty="0" err="1"/>
              <a:t>Conclusion</a:t>
            </a:r>
            <a:r>
              <a:rPr lang="de-DE" dirty="0"/>
              <a:t>: Model </a:t>
            </a:r>
            <a:r>
              <a:rPr lang="de-DE" dirty="0" err="1"/>
              <a:t>based</a:t>
            </a:r>
            <a:r>
              <a:rPr lang="de-DE" dirty="0"/>
              <a:t> Design / Editor</a:t>
            </a:r>
            <a:endParaRPr dirty="0"/>
          </a:p>
        </p:txBody>
      </p:sp>
      <p:sp>
        <p:nvSpPr>
          <p:cNvPr id="360" name="Google Shape;360;p8"/>
          <p:cNvSpPr txBox="1">
            <a:spLocks noGrp="1"/>
          </p:cNvSpPr>
          <p:nvPr>
            <p:ph type="body" idx="1"/>
          </p:nvPr>
        </p:nvSpPr>
        <p:spPr>
          <a:xfrm>
            <a:off x="830821" y="1090863"/>
            <a:ext cx="11265847" cy="5267119"/>
          </a:xfrm>
          <a:prstGeom prst="rect">
            <a:avLst/>
          </a:prstGeom>
          <a:noFill/>
          <a:ln>
            <a:noFill/>
          </a:ln>
        </p:spPr>
        <p:txBody>
          <a:bodyPr spcFirstLastPara="1" vert="horz" wrap="square" lIns="121900" tIns="60933" rIns="121900" bIns="60933" rtlCol="0" anchor="t" anchorCtr="0">
            <a:noAutofit/>
          </a:bodyPr>
          <a:lstStyle/>
          <a:p>
            <a:pPr marL="457189" indent="-457189">
              <a:spcBef>
                <a:spcPts val="0"/>
              </a:spcBef>
              <a:buClr>
                <a:schemeClr val="bg1"/>
              </a:buClr>
              <a:buSzPts val="2000"/>
              <a:buChar char="▪"/>
            </a:pPr>
            <a:r>
              <a:rPr lang="de-DE" dirty="0"/>
              <a:t>Supports </a:t>
            </a:r>
            <a:r>
              <a:rPr lang="de-DE" dirty="0" err="1"/>
              <a:t>the</a:t>
            </a:r>
            <a:r>
              <a:rPr lang="de-DE" dirty="0"/>
              <a:t> design </a:t>
            </a:r>
            <a:r>
              <a:rPr lang="de-DE" dirty="0" err="1"/>
              <a:t>process</a:t>
            </a:r>
            <a:r>
              <a:rPr lang="de-DE" dirty="0"/>
              <a:t> </a:t>
            </a:r>
            <a:r>
              <a:rPr lang="de-DE" dirty="0" err="1"/>
              <a:t>with</a:t>
            </a:r>
            <a:r>
              <a:rPr lang="de-DE" dirty="0"/>
              <a:t> a top-down </a:t>
            </a:r>
            <a:r>
              <a:rPr lang="de-DE" dirty="0" err="1"/>
              <a:t>approach</a:t>
            </a:r>
            <a:endParaRPr lang="de-DE" dirty="0"/>
          </a:p>
          <a:p>
            <a:pPr marL="1066773" lvl="1" indent="-457189">
              <a:spcBef>
                <a:spcPts val="0"/>
              </a:spcBef>
              <a:buChar char="▪"/>
            </a:pPr>
            <a:r>
              <a:rPr lang="it-IT" dirty="0"/>
              <a:t>Comprehensive system model</a:t>
            </a:r>
            <a:endParaRPr dirty="0"/>
          </a:p>
          <a:p>
            <a:pPr marL="457189" indent="-457189">
              <a:spcBef>
                <a:spcPts val="533"/>
              </a:spcBef>
              <a:buClr>
                <a:schemeClr val="bg1"/>
              </a:buClr>
              <a:buSzPts val="2000"/>
              <a:buChar char="▪"/>
            </a:pPr>
            <a:r>
              <a:rPr lang="de-DE" dirty="0" err="1"/>
              <a:t>Better</a:t>
            </a:r>
            <a:r>
              <a:rPr lang="de-DE" dirty="0"/>
              <a:t> </a:t>
            </a:r>
            <a:r>
              <a:rPr lang="de-DE" dirty="0" err="1"/>
              <a:t>collaboration</a:t>
            </a:r>
            <a:r>
              <a:rPr lang="de-DE" dirty="0"/>
              <a:t> and </a:t>
            </a:r>
            <a:r>
              <a:rPr lang="de-DE" dirty="0" err="1"/>
              <a:t>clear</a:t>
            </a:r>
            <a:r>
              <a:rPr lang="de-DE" dirty="0"/>
              <a:t> </a:t>
            </a:r>
            <a:r>
              <a:rPr lang="de-DE" dirty="0" err="1"/>
              <a:t>division</a:t>
            </a:r>
            <a:r>
              <a:rPr lang="de-DE" dirty="0"/>
              <a:t> </a:t>
            </a:r>
            <a:r>
              <a:rPr lang="de-DE" dirty="0" err="1"/>
              <a:t>of</a:t>
            </a:r>
            <a:r>
              <a:rPr lang="de-DE" dirty="0"/>
              <a:t> </a:t>
            </a:r>
            <a:r>
              <a:rPr lang="de-DE" dirty="0" err="1"/>
              <a:t>tasks</a:t>
            </a:r>
            <a:r>
              <a:rPr lang="de-DE" dirty="0"/>
              <a:t> / </a:t>
            </a:r>
            <a:r>
              <a:rPr lang="de-DE" dirty="0" err="1"/>
              <a:t>responsibilities</a:t>
            </a:r>
            <a:endParaRPr dirty="0"/>
          </a:p>
          <a:p>
            <a:pPr marL="457189" indent="-457189">
              <a:spcBef>
                <a:spcPts val="533"/>
              </a:spcBef>
              <a:buClr>
                <a:schemeClr val="bg1"/>
              </a:buClr>
              <a:buSzPts val="2000"/>
              <a:buChar char="▪"/>
            </a:pPr>
            <a:r>
              <a:rPr lang="de-DE" dirty="0" err="1"/>
              <a:t>Automatic</a:t>
            </a:r>
            <a:r>
              <a:rPr lang="de-DE" dirty="0"/>
              <a:t> </a:t>
            </a:r>
            <a:r>
              <a:rPr lang="de-DE" dirty="0" err="1"/>
              <a:t>generation</a:t>
            </a:r>
            <a:r>
              <a:rPr lang="de-DE" dirty="0"/>
              <a:t> </a:t>
            </a:r>
            <a:r>
              <a:rPr lang="de-DE" dirty="0" err="1"/>
              <a:t>of</a:t>
            </a:r>
            <a:r>
              <a:rPr lang="de-DE" dirty="0"/>
              <a:t> </a:t>
            </a:r>
            <a:r>
              <a:rPr lang="de-DE" dirty="0" err="1"/>
              <a:t>interfaces</a:t>
            </a:r>
            <a:r>
              <a:rPr lang="de-DE" dirty="0"/>
              <a:t> </a:t>
            </a:r>
            <a:r>
              <a:rPr lang="de-DE" dirty="0" err="1"/>
              <a:t>between</a:t>
            </a:r>
            <a:r>
              <a:rPr lang="de-DE" dirty="0"/>
              <a:t> </a:t>
            </a:r>
            <a:r>
              <a:rPr lang="de-DE" dirty="0" err="1"/>
              <a:t>components</a:t>
            </a:r>
            <a:r>
              <a:rPr lang="de-DE" dirty="0"/>
              <a:t> (</a:t>
            </a:r>
            <a:r>
              <a:rPr lang="de-DE" dirty="0" err="1"/>
              <a:t>inferenced</a:t>
            </a:r>
            <a:r>
              <a:rPr lang="de-DE" dirty="0"/>
              <a:t> </a:t>
            </a:r>
            <a:r>
              <a:rPr lang="de-DE" dirty="0" err="1"/>
              <a:t>automatically</a:t>
            </a:r>
            <a:r>
              <a:rPr lang="de-DE" dirty="0"/>
              <a:t> </a:t>
            </a:r>
            <a:r>
              <a:rPr lang="de-DE" dirty="0" err="1"/>
              <a:t>from</a:t>
            </a:r>
            <a:r>
              <a:rPr lang="de-DE" dirty="0"/>
              <a:t> </a:t>
            </a:r>
            <a:r>
              <a:rPr lang="de-DE" dirty="0" err="1"/>
              <a:t>the</a:t>
            </a:r>
            <a:r>
              <a:rPr lang="de-DE" dirty="0"/>
              <a:t> design)</a:t>
            </a:r>
            <a:endParaRPr dirty="0"/>
          </a:p>
          <a:p>
            <a:pPr marL="457189" indent="-457189">
              <a:spcBef>
                <a:spcPts val="533"/>
              </a:spcBef>
              <a:buClr>
                <a:schemeClr val="bg1"/>
              </a:buClr>
              <a:buSzPts val="2000"/>
              <a:buChar char="▪"/>
            </a:pPr>
            <a:r>
              <a:rPr lang="de-DE" dirty="0" err="1"/>
              <a:t>Structure</a:t>
            </a:r>
            <a:r>
              <a:rPr lang="de-DE" dirty="0"/>
              <a:t> </a:t>
            </a:r>
            <a:r>
              <a:rPr lang="de-DE" dirty="0" err="1"/>
              <a:t>analysis</a:t>
            </a:r>
            <a:r>
              <a:rPr lang="de-DE" dirty="0"/>
              <a:t> </a:t>
            </a:r>
            <a:r>
              <a:rPr lang="de-DE" dirty="0" err="1"/>
              <a:t>of</a:t>
            </a:r>
            <a:r>
              <a:rPr lang="de-DE" dirty="0"/>
              <a:t> </a:t>
            </a:r>
            <a:r>
              <a:rPr lang="de-DE" dirty="0" err="1"/>
              <a:t>the</a:t>
            </a:r>
            <a:r>
              <a:rPr lang="de-DE" dirty="0"/>
              <a:t> </a:t>
            </a:r>
            <a:r>
              <a:rPr lang="de-DE" dirty="0" err="1"/>
              <a:t>model</a:t>
            </a:r>
            <a:endParaRPr dirty="0"/>
          </a:p>
          <a:p>
            <a:pPr marL="990575" lvl="1" indent="-380990">
              <a:spcBef>
                <a:spcPts val="533"/>
              </a:spcBef>
              <a:buClr>
                <a:schemeClr val="dk1"/>
              </a:buClr>
              <a:buSzPts val="2000"/>
              <a:buFont typeface="Calibri"/>
              <a:buChar char="–"/>
            </a:pPr>
            <a:r>
              <a:rPr lang="de-DE" dirty="0"/>
              <a:t>E.g. </a:t>
            </a:r>
            <a:r>
              <a:rPr lang="de-DE" dirty="0" err="1"/>
              <a:t>are</a:t>
            </a:r>
            <a:r>
              <a:rPr lang="de-DE" dirty="0"/>
              <a:t> all </a:t>
            </a:r>
            <a:r>
              <a:rPr lang="de-DE" dirty="0" err="1"/>
              <a:t>required</a:t>
            </a:r>
            <a:r>
              <a:rPr lang="de-DE" dirty="0"/>
              <a:t> </a:t>
            </a:r>
            <a:r>
              <a:rPr lang="de-DE" dirty="0" err="1"/>
              <a:t>connections</a:t>
            </a:r>
            <a:r>
              <a:rPr lang="de-DE" dirty="0"/>
              <a:t> </a:t>
            </a:r>
            <a:r>
              <a:rPr lang="de-DE" dirty="0" err="1"/>
              <a:t>present</a:t>
            </a:r>
            <a:r>
              <a:rPr lang="de-DE" dirty="0"/>
              <a:t> in </a:t>
            </a:r>
            <a:r>
              <a:rPr lang="de-DE" dirty="0" err="1"/>
              <a:t>the</a:t>
            </a:r>
            <a:r>
              <a:rPr lang="de-DE" dirty="0"/>
              <a:t> </a:t>
            </a:r>
            <a:r>
              <a:rPr lang="de-DE" dirty="0" err="1"/>
              <a:t>model</a:t>
            </a:r>
            <a:r>
              <a:rPr lang="de-DE" dirty="0"/>
              <a:t>?</a:t>
            </a:r>
            <a:endParaRPr dirty="0"/>
          </a:p>
          <a:p>
            <a:pPr marL="457189" indent="-457189">
              <a:spcBef>
                <a:spcPts val="533"/>
              </a:spcBef>
              <a:buClr>
                <a:schemeClr val="bg1"/>
              </a:buClr>
              <a:buSzPts val="2000"/>
              <a:buChar char="▪"/>
            </a:pPr>
            <a:r>
              <a:rPr lang="de-DE" dirty="0"/>
              <a:t>Simulation / </a:t>
            </a:r>
            <a:r>
              <a:rPr lang="de-DE" dirty="0" err="1"/>
              <a:t>Computation</a:t>
            </a:r>
            <a:r>
              <a:rPr lang="de-DE" dirty="0"/>
              <a:t> </a:t>
            </a:r>
            <a:r>
              <a:rPr lang="de-DE" dirty="0" err="1"/>
              <a:t>of</a:t>
            </a:r>
            <a:r>
              <a:rPr lang="de-DE" dirty="0"/>
              <a:t> </a:t>
            </a:r>
            <a:r>
              <a:rPr lang="de-DE" dirty="0" err="1"/>
              <a:t>important</a:t>
            </a:r>
            <a:r>
              <a:rPr lang="de-DE" dirty="0"/>
              <a:t> </a:t>
            </a:r>
            <a:r>
              <a:rPr lang="de-DE" dirty="0" err="1"/>
              <a:t>properties</a:t>
            </a:r>
            <a:endParaRPr lang="de-DE" dirty="0"/>
          </a:p>
          <a:p>
            <a:pPr marL="1066773" lvl="1" indent="-457189">
              <a:buChar char="▪"/>
            </a:pPr>
            <a:r>
              <a:rPr lang="de-DE" dirty="0"/>
              <a:t>u.a.</a:t>
            </a:r>
            <a:r>
              <a:rPr lang="en-US" dirty="0"/>
              <a:t> Trade-Off </a:t>
            </a:r>
            <a:r>
              <a:rPr lang="de-DE" dirty="0" err="1"/>
              <a:t>Bandwidth</a:t>
            </a:r>
            <a:r>
              <a:rPr lang="en-US" dirty="0"/>
              <a:t>, End-to-end delays, Uncertainties</a:t>
            </a:r>
            <a:endParaRPr dirty="0"/>
          </a:p>
          <a:p>
            <a:pPr marL="457189" indent="-457189">
              <a:spcBef>
                <a:spcPts val="533"/>
              </a:spcBef>
              <a:buClr>
                <a:schemeClr val="bg1"/>
              </a:buClr>
              <a:buSzPts val="2000"/>
              <a:buChar char="▪"/>
            </a:pPr>
            <a:r>
              <a:rPr lang="de-DE" dirty="0" err="1"/>
              <a:t>Extendible</a:t>
            </a:r>
            <a:r>
              <a:rPr lang="de-DE" dirty="0"/>
              <a:t> </a:t>
            </a:r>
            <a:r>
              <a:rPr lang="de-DE" dirty="0" err="1"/>
              <a:t>for</a:t>
            </a:r>
            <a:r>
              <a:rPr lang="de-DE" dirty="0"/>
              <a:t> </a:t>
            </a:r>
            <a:r>
              <a:rPr lang="de-DE" dirty="0" err="1"/>
              <a:t>other</a:t>
            </a:r>
            <a:r>
              <a:rPr lang="de-DE" dirty="0"/>
              <a:t> </a:t>
            </a:r>
            <a:r>
              <a:rPr lang="de-DE" dirty="0" err="1"/>
              <a:t>scenarios</a:t>
            </a:r>
            <a:r>
              <a:rPr lang="de-DE" dirty="0"/>
              <a:t> / </a:t>
            </a:r>
            <a:r>
              <a:rPr lang="de-DE" dirty="0" err="1"/>
              <a:t>simulations</a:t>
            </a:r>
            <a:endParaRPr dirty="0"/>
          </a:p>
        </p:txBody>
      </p:sp>
      <p:pic>
        <p:nvPicPr>
          <p:cNvPr id="3" name="Elemento grafico 2" descr="Freccia: curva oraria con riempimento a tinta unita">
            <a:extLst>
              <a:ext uri="{FF2B5EF4-FFF2-40B4-BE49-F238E27FC236}">
                <a16:creationId xmlns:a16="http://schemas.microsoft.com/office/drawing/2014/main" id="{DAC4F042-8C51-4953-87E7-0A17DC0427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756628" y="1022502"/>
            <a:ext cx="480000" cy="480000"/>
          </a:xfrm>
          <a:prstGeom prst="rect">
            <a:avLst/>
          </a:prstGeom>
        </p:spPr>
      </p:pic>
      <p:pic>
        <p:nvPicPr>
          <p:cNvPr id="5" name="Elemento grafico 4" descr="Utenti con riempimento a tinta unita">
            <a:extLst>
              <a:ext uri="{FF2B5EF4-FFF2-40B4-BE49-F238E27FC236}">
                <a16:creationId xmlns:a16="http://schemas.microsoft.com/office/drawing/2014/main" id="{F68B69BE-F6CC-4B58-9BEC-D3E03B2C5F2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5067" y="1719628"/>
            <a:ext cx="480000" cy="480000"/>
          </a:xfrm>
          <a:prstGeom prst="rect">
            <a:avLst/>
          </a:prstGeom>
        </p:spPr>
      </p:pic>
      <p:pic>
        <p:nvPicPr>
          <p:cNvPr id="7" name="Elemento grafico 6" descr="USB con riempimento a tinta unita">
            <a:extLst>
              <a:ext uri="{FF2B5EF4-FFF2-40B4-BE49-F238E27FC236}">
                <a16:creationId xmlns:a16="http://schemas.microsoft.com/office/drawing/2014/main" id="{E6DBE8B7-0CB0-416A-AB03-C80D8F08372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5067" y="2199628"/>
            <a:ext cx="480000" cy="480000"/>
          </a:xfrm>
          <a:prstGeom prst="rect">
            <a:avLst/>
          </a:prstGeom>
        </p:spPr>
      </p:pic>
      <p:pic>
        <p:nvPicPr>
          <p:cNvPr id="9" name="Elemento grafico 8" descr="Gerarchia con riempimento a tinta unita">
            <a:extLst>
              <a:ext uri="{FF2B5EF4-FFF2-40B4-BE49-F238E27FC236}">
                <a16:creationId xmlns:a16="http://schemas.microsoft.com/office/drawing/2014/main" id="{9E0B3C96-BDD2-4346-9420-C540F6AE98A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85067" y="2890107"/>
            <a:ext cx="480000" cy="480000"/>
          </a:xfrm>
          <a:prstGeom prst="rect">
            <a:avLst/>
          </a:prstGeom>
        </p:spPr>
      </p:pic>
      <p:pic>
        <p:nvPicPr>
          <p:cNvPr id="11" name="Elemento grafico 10" descr="Matematica con riempimento a tinta unita">
            <a:extLst>
              <a:ext uri="{FF2B5EF4-FFF2-40B4-BE49-F238E27FC236}">
                <a16:creationId xmlns:a16="http://schemas.microsoft.com/office/drawing/2014/main" id="{D51BFB2C-F61B-4A2B-ABD9-5F177E20401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5067" y="3629625"/>
            <a:ext cx="480000" cy="480000"/>
          </a:xfrm>
          <a:prstGeom prst="rect">
            <a:avLst/>
          </a:prstGeom>
        </p:spPr>
      </p:pic>
      <p:pic>
        <p:nvPicPr>
          <p:cNvPr id="13" name="Elemento grafico 12" descr="Design dei livelli contorno">
            <a:extLst>
              <a:ext uri="{FF2B5EF4-FFF2-40B4-BE49-F238E27FC236}">
                <a16:creationId xmlns:a16="http://schemas.microsoft.com/office/drawing/2014/main" id="{EF67428C-7508-47A8-BAE5-3C939144E15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3336" y="4418373"/>
            <a:ext cx="480000" cy="48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D7D0-8B32-4AAB-AB62-F86E17BA5E85}"/>
              </a:ext>
            </a:extLst>
          </p:cNvPr>
          <p:cNvSpPr>
            <a:spLocks noGrp="1"/>
          </p:cNvSpPr>
          <p:nvPr>
            <p:ph type="title"/>
          </p:nvPr>
        </p:nvSpPr>
        <p:spPr/>
        <p:txBody>
          <a:bodyPr/>
          <a:lstStyle/>
          <a:p>
            <a:r>
              <a:rPr lang="en-US" dirty="0"/>
              <a:t>Metamodel Elements</a:t>
            </a:r>
          </a:p>
        </p:txBody>
      </p:sp>
      <p:sp>
        <p:nvSpPr>
          <p:cNvPr id="3" name="Content Placeholder 2">
            <a:extLst>
              <a:ext uri="{FF2B5EF4-FFF2-40B4-BE49-F238E27FC236}">
                <a16:creationId xmlns:a16="http://schemas.microsoft.com/office/drawing/2014/main" id="{4327C5C5-6FE3-43E9-950A-3C4CF3F9ED59}"/>
              </a:ext>
            </a:extLst>
          </p:cNvPr>
          <p:cNvSpPr>
            <a:spLocks noGrp="1"/>
          </p:cNvSpPr>
          <p:nvPr>
            <p:ph idx="1"/>
          </p:nvPr>
        </p:nvSpPr>
        <p:spPr>
          <a:xfrm>
            <a:off x="7264029" y="2900462"/>
            <a:ext cx="3261582" cy="2392378"/>
          </a:xfr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algn="ctr"/>
            <a:r>
              <a:rPr lang="en-US" b="1" dirty="0">
                <a:solidFill>
                  <a:schemeClr val="bg1"/>
                </a:solidFill>
              </a:rPr>
              <a:t>E4SM</a:t>
            </a:r>
          </a:p>
          <a:p>
            <a:r>
              <a:rPr lang="en-US" dirty="0"/>
              <a:t>Components</a:t>
            </a:r>
          </a:p>
          <a:p>
            <a:r>
              <a:rPr lang="en-US" dirty="0"/>
              <a:t>Sectors</a:t>
            </a:r>
          </a:p>
          <a:p>
            <a:r>
              <a:rPr lang="en-US" dirty="0"/>
              <a:t>Input and Output Pins</a:t>
            </a:r>
          </a:p>
          <a:p>
            <a:r>
              <a:rPr lang="en-US" dirty="0"/>
              <a:t>Connectors</a:t>
            </a:r>
          </a:p>
        </p:txBody>
      </p:sp>
      <p:sp>
        <p:nvSpPr>
          <p:cNvPr id="4" name="Content Placeholder 2">
            <a:extLst>
              <a:ext uri="{FF2B5EF4-FFF2-40B4-BE49-F238E27FC236}">
                <a16:creationId xmlns:a16="http://schemas.microsoft.com/office/drawing/2014/main" id="{21741940-D3C2-4377-95BC-4F17F83B0215}"/>
              </a:ext>
            </a:extLst>
          </p:cNvPr>
          <p:cNvSpPr txBox="1">
            <a:spLocks/>
          </p:cNvSpPr>
          <p:nvPr/>
        </p:nvSpPr>
        <p:spPr>
          <a:xfrm>
            <a:off x="1252572" y="2703566"/>
            <a:ext cx="3261582" cy="278617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SCPN</a:t>
            </a:r>
          </a:p>
          <a:p>
            <a:r>
              <a:rPr lang="en-US" dirty="0"/>
              <a:t>Places</a:t>
            </a:r>
          </a:p>
          <a:p>
            <a:r>
              <a:rPr lang="en-US" dirty="0"/>
              <a:t>Transitions</a:t>
            </a:r>
          </a:p>
          <a:p>
            <a:pPr marL="342900" indent="-342900">
              <a:buFont typeface="Arial" panose="020B0604020202020204" pitchFamily="34" charset="0"/>
              <a:buChar char="•"/>
            </a:pPr>
            <a:r>
              <a:rPr lang="en-US" dirty="0"/>
              <a:t>Immediate</a:t>
            </a:r>
          </a:p>
          <a:p>
            <a:pPr marL="342900" indent="-342900">
              <a:buFont typeface="Arial" panose="020B0604020202020204" pitchFamily="34" charset="0"/>
              <a:buChar char="•"/>
            </a:pPr>
            <a:r>
              <a:rPr lang="en-US" dirty="0"/>
              <a:t>Timed</a:t>
            </a:r>
          </a:p>
          <a:p>
            <a:r>
              <a:rPr lang="en-US" dirty="0"/>
              <a:t>Arcs</a:t>
            </a:r>
          </a:p>
        </p:txBody>
      </p:sp>
    </p:spTree>
    <p:extLst>
      <p:ext uri="{BB962C8B-B14F-4D97-AF65-F5344CB8AC3E}">
        <p14:creationId xmlns:p14="http://schemas.microsoft.com/office/powerpoint/2010/main" val="2923119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1b">
            <a:extLst>
              <a:ext uri="{FF2B5EF4-FFF2-40B4-BE49-F238E27FC236}">
                <a16:creationId xmlns:a16="http://schemas.microsoft.com/office/drawing/2014/main" id="{98CC0FDF-032D-4D65-A528-5863D0E0BFD7}"/>
              </a:ext>
            </a:extLst>
          </p:cNvPr>
          <p:cNvSpPr/>
          <p:nvPr/>
        </p:nvSpPr>
        <p:spPr>
          <a:xfrm>
            <a:off x="6900162" y="3602964"/>
            <a:ext cx="225380" cy="408904"/>
          </a:xfrm>
          <a:prstGeom prst="rect">
            <a:avLst/>
          </a:prstGeom>
          <a:solidFill>
            <a:schemeClr val="bg1"/>
          </a:solidFill>
          <a:ln w="38100">
            <a:solidFill>
              <a:srgbClr val="E6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5E7FA5-D38D-4528-95E6-AAD9DA2D2ACA}"/>
              </a:ext>
            </a:extLst>
          </p:cNvPr>
          <p:cNvSpPr>
            <a:spLocks noGrp="1"/>
          </p:cNvSpPr>
          <p:nvPr>
            <p:ph type="title"/>
          </p:nvPr>
        </p:nvSpPr>
        <p:spPr/>
        <p:txBody>
          <a:bodyPr/>
          <a:lstStyle/>
          <a:p>
            <a:endParaRPr lang="en-US"/>
          </a:p>
        </p:txBody>
      </p:sp>
      <p:sp>
        <p:nvSpPr>
          <p:cNvPr id="7" name="!!s1">
            <a:extLst>
              <a:ext uri="{FF2B5EF4-FFF2-40B4-BE49-F238E27FC236}">
                <a16:creationId xmlns:a16="http://schemas.microsoft.com/office/drawing/2014/main" id="{BB749C50-622C-4C68-82C3-2C0487DADA78}"/>
              </a:ext>
            </a:extLst>
          </p:cNvPr>
          <p:cNvSpPr/>
          <p:nvPr/>
        </p:nvSpPr>
        <p:spPr>
          <a:xfrm>
            <a:off x="5992201" y="3602964"/>
            <a:ext cx="408904" cy="408904"/>
          </a:xfrm>
          <a:prstGeom prst="ellipse">
            <a:avLst/>
          </a:prstGeom>
          <a:solidFill>
            <a:schemeClr val="bg1"/>
          </a:solidFill>
          <a:ln w="38100">
            <a:solidFill>
              <a:srgbClr val="E6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1a">
            <a:extLst>
              <a:ext uri="{FF2B5EF4-FFF2-40B4-BE49-F238E27FC236}">
                <a16:creationId xmlns:a16="http://schemas.microsoft.com/office/drawing/2014/main" id="{31A077AC-B90C-4AB1-BB8B-7C3259645A18}"/>
              </a:ext>
            </a:extLst>
          </p:cNvPr>
          <p:cNvSpPr/>
          <p:nvPr/>
        </p:nvSpPr>
        <p:spPr>
          <a:xfrm>
            <a:off x="5379608" y="3602965"/>
            <a:ext cx="113536" cy="408904"/>
          </a:xfrm>
          <a:prstGeom prst="rect">
            <a:avLst/>
          </a:prstGeom>
          <a:solidFill>
            <a:srgbClr val="E69500"/>
          </a:solidFill>
          <a:ln>
            <a:solidFill>
              <a:srgbClr val="A96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1">
            <a:extLst>
              <a:ext uri="{FF2B5EF4-FFF2-40B4-BE49-F238E27FC236}">
                <a16:creationId xmlns:a16="http://schemas.microsoft.com/office/drawing/2014/main" id="{BDE36FC5-A906-4FDE-B294-5FDF461B018F}"/>
              </a:ext>
            </a:extLst>
          </p:cNvPr>
          <p:cNvCxnSpPr>
            <a:cxnSpLocks/>
            <a:stCxn id="8" idx="3"/>
            <a:endCxn id="7" idx="2"/>
          </p:cNvCxnSpPr>
          <p:nvPr/>
        </p:nvCxnSpPr>
        <p:spPr>
          <a:xfrm flipV="1">
            <a:off x="5493144" y="3807416"/>
            <a:ext cx="49905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1">
            <a:extLst>
              <a:ext uri="{FF2B5EF4-FFF2-40B4-BE49-F238E27FC236}">
                <a16:creationId xmlns:a16="http://schemas.microsoft.com/office/drawing/2014/main" id="{CFB861F2-7F5A-43C9-8388-D3ADAD58BBC7}"/>
              </a:ext>
            </a:extLst>
          </p:cNvPr>
          <p:cNvCxnSpPr>
            <a:cxnSpLocks/>
            <a:stCxn id="7" idx="6"/>
            <a:endCxn id="10" idx="1"/>
          </p:cNvCxnSpPr>
          <p:nvPr/>
        </p:nvCxnSpPr>
        <p:spPr>
          <a:xfrm>
            <a:off x="6401105" y="3807416"/>
            <a:ext cx="4990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text">
            <a:extLst>
              <a:ext uri="{FF2B5EF4-FFF2-40B4-BE49-F238E27FC236}">
                <a16:creationId xmlns:a16="http://schemas.microsoft.com/office/drawing/2014/main" id="{ED4B6439-1057-4737-9272-6B1719435C43}"/>
              </a:ext>
            </a:extLst>
          </p:cNvPr>
          <p:cNvSpPr/>
          <p:nvPr/>
        </p:nvSpPr>
        <p:spPr>
          <a:xfrm>
            <a:off x="830581" y="3307732"/>
            <a:ext cx="2892138" cy="1754326"/>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Colored</a:t>
            </a:r>
          </a:p>
          <a:p>
            <a:pPr algn="ctr"/>
            <a:r>
              <a:rPr lang="en-US" sz="5400" b="0" cap="none" spc="0" dirty="0">
                <a:ln w="0"/>
                <a:solidFill>
                  <a:schemeClr val="accent1"/>
                </a:solidFill>
                <a:effectLst>
                  <a:outerShdw blurRad="38100" dist="25400" dir="5400000" algn="ctr" rotWithShape="0">
                    <a:srgbClr val="6E747A">
                      <a:alpha val="43000"/>
                    </a:srgbClr>
                  </a:outerShdw>
                </a:effectLst>
              </a:rPr>
              <a:t>Petri Net</a:t>
            </a:r>
          </a:p>
        </p:txBody>
      </p:sp>
      <p:sp>
        <p:nvSpPr>
          <p:cNvPr id="36" name="!!in1">
            <a:extLst>
              <a:ext uri="{FF2B5EF4-FFF2-40B4-BE49-F238E27FC236}">
                <a16:creationId xmlns:a16="http://schemas.microsoft.com/office/drawing/2014/main" id="{FC5B6D34-4E25-4034-9ACE-178D21EE1F7B}"/>
              </a:ext>
            </a:extLst>
          </p:cNvPr>
          <p:cNvSpPr/>
          <p:nvPr/>
        </p:nvSpPr>
        <p:spPr>
          <a:xfrm>
            <a:off x="4649821" y="3224548"/>
            <a:ext cx="408904" cy="408904"/>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n2">
            <a:extLst>
              <a:ext uri="{FF2B5EF4-FFF2-40B4-BE49-F238E27FC236}">
                <a16:creationId xmlns:a16="http://schemas.microsoft.com/office/drawing/2014/main" id="{49CE31FF-0128-4E53-AF67-3BAFB34BAF2D}"/>
              </a:ext>
            </a:extLst>
          </p:cNvPr>
          <p:cNvSpPr/>
          <p:nvPr/>
        </p:nvSpPr>
        <p:spPr>
          <a:xfrm>
            <a:off x="4666441" y="4031748"/>
            <a:ext cx="408904" cy="408904"/>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B96935BB-DFEC-4236-9F1A-89107A43F8F4}"/>
              </a:ext>
            </a:extLst>
          </p:cNvPr>
          <p:cNvCxnSpPr>
            <a:stCxn id="36" idx="6"/>
            <a:endCxn id="8" idx="1"/>
          </p:cNvCxnSpPr>
          <p:nvPr/>
        </p:nvCxnSpPr>
        <p:spPr>
          <a:xfrm>
            <a:off x="5058725" y="3429000"/>
            <a:ext cx="320883" cy="3784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5B621BCD-770B-43DE-9BBA-466401CA2DBE}"/>
              </a:ext>
            </a:extLst>
          </p:cNvPr>
          <p:cNvCxnSpPr>
            <a:stCxn id="37" idx="6"/>
            <a:endCxn id="8" idx="1"/>
          </p:cNvCxnSpPr>
          <p:nvPr/>
        </p:nvCxnSpPr>
        <p:spPr>
          <a:xfrm flipV="1">
            <a:off x="5075345" y="3807417"/>
            <a:ext cx="304263" cy="4287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o1">
            <a:extLst>
              <a:ext uri="{FF2B5EF4-FFF2-40B4-BE49-F238E27FC236}">
                <a16:creationId xmlns:a16="http://schemas.microsoft.com/office/drawing/2014/main" id="{6F590E24-11E6-439C-BCB3-B7A53C8DD12A}"/>
              </a:ext>
            </a:extLst>
          </p:cNvPr>
          <p:cNvSpPr/>
          <p:nvPr/>
        </p:nvSpPr>
        <p:spPr>
          <a:xfrm>
            <a:off x="7617924" y="3103280"/>
            <a:ext cx="408904" cy="408904"/>
          </a:xfrm>
          <a:prstGeom prst="ellipse">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3" name="!!op">
            <a:extLst>
              <a:ext uri="{FF2B5EF4-FFF2-40B4-BE49-F238E27FC236}">
                <a16:creationId xmlns:a16="http://schemas.microsoft.com/office/drawing/2014/main" id="{A18178A9-A622-44E4-BF34-F7E9C059B21A}"/>
              </a:ext>
            </a:extLst>
          </p:cNvPr>
          <p:cNvCxnSpPr>
            <a:cxnSpLocks/>
            <a:endCxn id="22" idx="2"/>
          </p:cNvCxnSpPr>
          <p:nvPr/>
        </p:nvCxnSpPr>
        <p:spPr>
          <a:xfrm flipV="1">
            <a:off x="7125542" y="3307732"/>
            <a:ext cx="492382" cy="4996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o2">
            <a:extLst>
              <a:ext uri="{FF2B5EF4-FFF2-40B4-BE49-F238E27FC236}">
                <a16:creationId xmlns:a16="http://schemas.microsoft.com/office/drawing/2014/main" id="{1E803548-452D-4D00-BAC3-ED186E62D30F}"/>
              </a:ext>
            </a:extLst>
          </p:cNvPr>
          <p:cNvSpPr/>
          <p:nvPr/>
        </p:nvSpPr>
        <p:spPr>
          <a:xfrm>
            <a:off x="7615386" y="3601843"/>
            <a:ext cx="408904" cy="408904"/>
          </a:xfrm>
          <a:prstGeom prst="ellipse">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o3">
            <a:extLst>
              <a:ext uri="{FF2B5EF4-FFF2-40B4-BE49-F238E27FC236}">
                <a16:creationId xmlns:a16="http://schemas.microsoft.com/office/drawing/2014/main" id="{8BFC60F4-2B87-493B-B54E-9E2461F643CA}"/>
              </a:ext>
            </a:extLst>
          </p:cNvPr>
          <p:cNvSpPr/>
          <p:nvPr/>
        </p:nvSpPr>
        <p:spPr>
          <a:xfrm>
            <a:off x="7615386" y="4079056"/>
            <a:ext cx="408904" cy="408904"/>
          </a:xfrm>
          <a:prstGeom prst="ellipse">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6" name="!!op">
            <a:extLst>
              <a:ext uri="{FF2B5EF4-FFF2-40B4-BE49-F238E27FC236}">
                <a16:creationId xmlns:a16="http://schemas.microsoft.com/office/drawing/2014/main" id="{0C971D13-861A-4206-AC19-B5DC8F06A9A9}"/>
              </a:ext>
            </a:extLst>
          </p:cNvPr>
          <p:cNvCxnSpPr>
            <a:cxnSpLocks/>
            <a:endCxn id="24" idx="2"/>
          </p:cNvCxnSpPr>
          <p:nvPr/>
        </p:nvCxnSpPr>
        <p:spPr>
          <a:xfrm flipV="1">
            <a:off x="7125542" y="3806295"/>
            <a:ext cx="489844" cy="11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op">
            <a:extLst>
              <a:ext uri="{FF2B5EF4-FFF2-40B4-BE49-F238E27FC236}">
                <a16:creationId xmlns:a16="http://schemas.microsoft.com/office/drawing/2014/main" id="{798E1F46-819B-4771-AF68-2AE613F1458A}"/>
              </a:ext>
            </a:extLst>
          </p:cNvPr>
          <p:cNvCxnSpPr>
            <a:cxnSpLocks/>
            <a:endCxn id="25" idx="2"/>
          </p:cNvCxnSpPr>
          <p:nvPr/>
        </p:nvCxnSpPr>
        <p:spPr>
          <a:xfrm>
            <a:off x="7125542" y="3807416"/>
            <a:ext cx="489844" cy="4760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78374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1a">
            <a:extLst>
              <a:ext uri="{FF2B5EF4-FFF2-40B4-BE49-F238E27FC236}">
                <a16:creationId xmlns:a16="http://schemas.microsoft.com/office/drawing/2014/main" id="{232A0163-7C30-4167-BFE7-A822D3CBE06C}"/>
              </a:ext>
            </a:extLst>
          </p:cNvPr>
          <p:cNvSpPr/>
          <p:nvPr/>
        </p:nvSpPr>
        <p:spPr>
          <a:xfrm>
            <a:off x="5514131" y="3302838"/>
            <a:ext cx="733157" cy="1242812"/>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5E7FA5-D38D-4528-95E6-AAD9DA2D2ACA}"/>
              </a:ext>
            </a:extLst>
          </p:cNvPr>
          <p:cNvSpPr>
            <a:spLocks noGrp="1"/>
          </p:cNvSpPr>
          <p:nvPr>
            <p:ph type="title"/>
          </p:nvPr>
        </p:nvSpPr>
        <p:spPr/>
        <p:txBody>
          <a:bodyPr/>
          <a:lstStyle/>
          <a:p>
            <a:endParaRPr lang="en-US"/>
          </a:p>
        </p:txBody>
      </p:sp>
      <p:sp>
        <p:nvSpPr>
          <p:cNvPr id="14" name="!!s1b">
            <a:extLst>
              <a:ext uri="{FF2B5EF4-FFF2-40B4-BE49-F238E27FC236}">
                <a16:creationId xmlns:a16="http://schemas.microsoft.com/office/drawing/2014/main" id="{F1F25819-96EA-4181-9FB6-CBD480FAE769}"/>
              </a:ext>
            </a:extLst>
          </p:cNvPr>
          <p:cNvSpPr/>
          <p:nvPr/>
        </p:nvSpPr>
        <p:spPr>
          <a:xfrm>
            <a:off x="6854473" y="3302837"/>
            <a:ext cx="733157" cy="1242812"/>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 name="!!s1">
            <a:extLst>
              <a:ext uri="{FF2B5EF4-FFF2-40B4-BE49-F238E27FC236}">
                <a16:creationId xmlns:a16="http://schemas.microsoft.com/office/drawing/2014/main" id="{810355B5-CFD5-4CB9-B60B-8A2A0F9B235C}"/>
              </a:ext>
            </a:extLst>
          </p:cNvPr>
          <p:cNvSpPr/>
          <p:nvPr/>
        </p:nvSpPr>
        <p:spPr>
          <a:xfrm>
            <a:off x="5514132" y="3302838"/>
            <a:ext cx="2073499" cy="12428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Component</a:t>
            </a:r>
          </a:p>
        </p:txBody>
      </p:sp>
      <p:sp>
        <p:nvSpPr>
          <p:cNvPr id="5" name="!!o1">
            <a:extLst>
              <a:ext uri="{FF2B5EF4-FFF2-40B4-BE49-F238E27FC236}">
                <a16:creationId xmlns:a16="http://schemas.microsoft.com/office/drawing/2014/main" id="{615D7B34-CA8D-40F3-ACE2-85FC8F2E0A61}"/>
              </a:ext>
            </a:extLst>
          </p:cNvPr>
          <p:cNvSpPr/>
          <p:nvPr/>
        </p:nvSpPr>
        <p:spPr>
          <a:xfrm>
            <a:off x="7388006" y="3315804"/>
            <a:ext cx="399245" cy="367047"/>
          </a:xfrm>
          <a:prstGeom prst="rect">
            <a:avLst/>
          </a:prstGeom>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O</a:t>
            </a:r>
          </a:p>
        </p:txBody>
      </p:sp>
      <p:sp>
        <p:nvSpPr>
          <p:cNvPr id="8" name="!!text">
            <a:extLst>
              <a:ext uri="{FF2B5EF4-FFF2-40B4-BE49-F238E27FC236}">
                <a16:creationId xmlns:a16="http://schemas.microsoft.com/office/drawing/2014/main" id="{701A1987-5DA4-4B28-A1C4-2390229B5EA5}"/>
              </a:ext>
            </a:extLst>
          </p:cNvPr>
          <p:cNvSpPr/>
          <p:nvPr/>
        </p:nvSpPr>
        <p:spPr>
          <a:xfrm>
            <a:off x="1095271" y="3338498"/>
            <a:ext cx="2459328" cy="1938992"/>
          </a:xfrm>
          <a:prstGeom prst="rect">
            <a:avLst/>
          </a:prstGeom>
          <a:noFill/>
        </p:spPr>
        <p:txBody>
          <a:bodyPr wrap="none" lIns="91440" tIns="45720" rIns="91440" bIns="45720">
            <a:spAutoFit/>
          </a:bodyPr>
          <a:lstStyle/>
          <a:p>
            <a:pPr algn="ctr"/>
            <a:endParaRPr lang="en-US" sz="6000" dirty="0">
              <a:ln w="0"/>
              <a:solidFill>
                <a:schemeClr val="accent1"/>
              </a:solidFill>
              <a:effectLst>
                <a:outerShdw blurRad="38100" dist="25400" dir="5400000" algn="ctr" rotWithShape="0">
                  <a:srgbClr val="6E747A">
                    <a:alpha val="43000"/>
                  </a:srgbClr>
                </a:outerShdw>
              </a:effectLst>
            </a:endParaRPr>
          </a:p>
          <a:p>
            <a:pPr algn="ctr"/>
            <a:r>
              <a:rPr lang="en-US" sz="6000" b="0" cap="none" spc="0" dirty="0">
                <a:ln w="0"/>
                <a:solidFill>
                  <a:srgbClr val="003366"/>
                </a:solidFill>
                <a:effectLst>
                  <a:outerShdw blurRad="38100" dist="25400" dir="5400000" algn="ctr" rotWithShape="0">
                    <a:srgbClr val="6E747A">
                      <a:alpha val="43000"/>
                    </a:srgbClr>
                  </a:outerShdw>
                </a:effectLst>
              </a:rPr>
              <a:t>Model</a:t>
            </a:r>
          </a:p>
        </p:txBody>
      </p:sp>
      <p:sp>
        <p:nvSpPr>
          <p:cNvPr id="10" name="!!in1">
            <a:extLst>
              <a:ext uri="{FF2B5EF4-FFF2-40B4-BE49-F238E27FC236}">
                <a16:creationId xmlns:a16="http://schemas.microsoft.com/office/drawing/2014/main" id="{5218B61C-4A08-4265-930A-F625D92A42BC}"/>
              </a:ext>
            </a:extLst>
          </p:cNvPr>
          <p:cNvSpPr/>
          <p:nvPr/>
        </p:nvSpPr>
        <p:spPr>
          <a:xfrm>
            <a:off x="5312676" y="3499328"/>
            <a:ext cx="399245" cy="367047"/>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t>IN</a:t>
            </a:r>
          </a:p>
        </p:txBody>
      </p:sp>
      <p:sp>
        <p:nvSpPr>
          <p:cNvPr id="12" name="!!in2">
            <a:extLst>
              <a:ext uri="{FF2B5EF4-FFF2-40B4-BE49-F238E27FC236}">
                <a16:creationId xmlns:a16="http://schemas.microsoft.com/office/drawing/2014/main" id="{93C1DB8E-5F3D-4AAA-9DD7-0B277BE49923}"/>
              </a:ext>
            </a:extLst>
          </p:cNvPr>
          <p:cNvSpPr/>
          <p:nvPr/>
        </p:nvSpPr>
        <p:spPr>
          <a:xfrm>
            <a:off x="5312676" y="4062865"/>
            <a:ext cx="399245" cy="367047"/>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t>IN</a:t>
            </a:r>
          </a:p>
        </p:txBody>
      </p:sp>
      <p:sp>
        <p:nvSpPr>
          <p:cNvPr id="16" name="!!o2">
            <a:extLst>
              <a:ext uri="{FF2B5EF4-FFF2-40B4-BE49-F238E27FC236}">
                <a16:creationId xmlns:a16="http://schemas.microsoft.com/office/drawing/2014/main" id="{5AF28A16-9DD5-4FA0-818F-9A8A09E73014}"/>
              </a:ext>
            </a:extLst>
          </p:cNvPr>
          <p:cNvSpPr/>
          <p:nvPr/>
        </p:nvSpPr>
        <p:spPr>
          <a:xfrm>
            <a:off x="7388006" y="3743650"/>
            <a:ext cx="399245" cy="367047"/>
          </a:xfrm>
          <a:prstGeom prst="rect">
            <a:avLst/>
          </a:prstGeom>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O</a:t>
            </a:r>
          </a:p>
        </p:txBody>
      </p:sp>
      <p:sp>
        <p:nvSpPr>
          <p:cNvPr id="17" name="!!o3">
            <a:extLst>
              <a:ext uri="{FF2B5EF4-FFF2-40B4-BE49-F238E27FC236}">
                <a16:creationId xmlns:a16="http://schemas.microsoft.com/office/drawing/2014/main" id="{CBB91536-BE4D-4B0A-BCBF-540CB3937114}"/>
              </a:ext>
            </a:extLst>
          </p:cNvPr>
          <p:cNvSpPr/>
          <p:nvPr/>
        </p:nvSpPr>
        <p:spPr>
          <a:xfrm>
            <a:off x="7388006" y="4171497"/>
            <a:ext cx="399245" cy="367047"/>
          </a:xfrm>
          <a:prstGeom prst="rect">
            <a:avLst/>
          </a:prstGeom>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O</a:t>
            </a:r>
          </a:p>
        </p:txBody>
      </p:sp>
      <p:pic>
        <p:nvPicPr>
          <p:cNvPr id="18" name="Picture 2" descr="E4SM-Projekt">
            <a:extLst>
              <a:ext uri="{FF2B5EF4-FFF2-40B4-BE49-F238E27FC236}">
                <a16:creationId xmlns:a16="http://schemas.microsoft.com/office/drawing/2014/main" id="{19FB641F-E010-4B15-9E19-BF14BDC015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2"/>
          <a:stretch/>
        </p:blipFill>
        <p:spPr bwMode="auto">
          <a:xfrm>
            <a:off x="1772455" y="3318665"/>
            <a:ext cx="1104960" cy="110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740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551</Words>
  <Application>Microsoft Office PowerPoint</Application>
  <PresentationFormat>Widescreen</PresentationFormat>
  <Paragraphs>89</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Avenir Next LT Pro</vt:lpstr>
      <vt:lpstr>Calibri</vt:lpstr>
      <vt:lpstr>Posterama</vt:lpstr>
      <vt:lpstr>SplashVTI</vt:lpstr>
      <vt:lpstr>E4SM to SCPN</vt:lpstr>
      <vt:lpstr>Goal</vt:lpstr>
      <vt:lpstr>E4SM – Editor</vt:lpstr>
      <vt:lpstr>S2: Mounting process</vt:lpstr>
      <vt:lpstr>Editor: DEMO</vt:lpstr>
      <vt:lpstr>Conclusion: Model based Design / Editor</vt:lpstr>
      <vt:lpstr>Metamodel Elements</vt:lpstr>
      <vt:lpstr>PowerPoint Presentation</vt:lpstr>
      <vt:lpstr>PowerPoint Presentation</vt:lpstr>
      <vt:lpstr>PowerPoint Presentation</vt:lpstr>
      <vt:lpstr>Components - Sensors</vt:lpstr>
      <vt:lpstr>Components</vt:lpstr>
      <vt:lpstr>Components, before</vt:lpstr>
      <vt:lpstr>Components, after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E4SM to SCPN</dc:title>
  <dc:creator>francesco.bedini</dc:creator>
  <cp:lastModifiedBy>francesco.bedini</cp:lastModifiedBy>
  <cp:revision>11</cp:revision>
  <dcterms:created xsi:type="dcterms:W3CDTF">2022-03-01T12:32:39Z</dcterms:created>
  <dcterms:modified xsi:type="dcterms:W3CDTF">2022-04-05T16:48:20Z</dcterms:modified>
</cp:coreProperties>
</file>