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sldIdLst>
    <p:sldId id="256" r:id="rId2"/>
    <p:sldId id="263" r:id="rId3"/>
    <p:sldId id="264" r:id="rId4"/>
    <p:sldId id="265" r:id="rId5"/>
    <p:sldId id="276" r:id="rId6"/>
    <p:sldId id="277" r:id="rId7"/>
    <p:sldId id="258" r:id="rId8"/>
    <p:sldId id="283" r:id="rId9"/>
    <p:sldId id="262" r:id="rId10"/>
    <p:sldId id="260" r:id="rId11"/>
    <p:sldId id="261" r:id="rId12"/>
    <p:sldId id="257" r:id="rId13"/>
    <p:sldId id="259" r:id="rId14"/>
    <p:sldId id="278" r:id="rId15"/>
    <p:sldId id="279" r:id="rId16"/>
    <p:sldId id="284" r:id="rId17"/>
    <p:sldId id="285" r:id="rId18"/>
    <p:sldId id="287" r:id="rId19"/>
    <p:sldId id="286" r:id="rId20"/>
    <p:sldId id="281" r:id="rId21"/>
    <p:sldId id="282" r:id="rId22"/>
    <p:sldId id="280"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A96C00"/>
    <a:srgbClr val="E69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14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4B443-8744-47F8-817D-247E18728C24}" type="datetimeFigureOut">
              <a:rPr lang="en-US" smtClean="0"/>
              <a:t>7/14/2022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9775D-660A-4989-A66F-26BFC6988120}" type="slidenum">
              <a:rPr lang="en-US" smtClean="0"/>
              <a:t>‹#›</a:t>
            </a:fld>
            <a:endParaRPr lang="en-US"/>
          </a:p>
        </p:txBody>
      </p:sp>
    </p:spTree>
    <p:extLst>
      <p:ext uri="{BB962C8B-B14F-4D97-AF65-F5344CB8AC3E}">
        <p14:creationId xmlns:p14="http://schemas.microsoft.com/office/powerpoint/2010/main" val="385193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mage.freepik.com/freie-ikonen/stoppuhr_318-1803.jp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crypted-tbn0.gstatic.com/images?q=tbn:ANd9GcR-FkkGu5E3WB_L5HTtmZp-IBQUGSoHU0An6A&amp;usqp=CAU"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2" name="Google Shape;102;p3: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dirty="0"/>
              <a:t>Um das zu erreichen, nutzen wir einen Top-Down modellgetriebene Ansatz. Der ermöglicht die Modellierung und Analyse von einem Hardware-Software System dass mit einem Tool der in diesem Projekt entstanden ist, realisiert werden kann.</a:t>
            </a:r>
          </a:p>
          <a:p>
            <a:pPr marL="0" lvl="0" indent="0" algn="l" rtl="0">
              <a:spcBef>
                <a:spcPts val="0"/>
              </a:spcBef>
              <a:spcAft>
                <a:spcPts val="0"/>
              </a:spcAft>
              <a:buNone/>
            </a:pPr>
            <a:r>
              <a:rPr lang="de-DE" dirty="0">
                <a:solidFill>
                  <a:srgbClr val="003359"/>
                </a:solidFill>
              </a:rPr>
              <a:t>Das Ziel ist einen Editor zu haben dass sowohl die Definition der Struktur als auch verschiedene Analysemöglichkeiten unterstützt. Danke an diese Analysen und Simulationen, ist es möglich das Design zu bewerten und zu validieren.</a:t>
            </a:r>
          </a:p>
          <a:p>
            <a:pPr marL="0" lvl="0" indent="0" algn="l" rtl="0">
              <a:spcBef>
                <a:spcPts val="0"/>
              </a:spcBef>
              <a:spcAft>
                <a:spcPts val="0"/>
              </a:spcAft>
              <a:buNone/>
            </a:pPr>
            <a:r>
              <a:rPr lang="de-DE" dirty="0">
                <a:solidFill>
                  <a:srgbClr val="003359"/>
                </a:solidFill>
              </a:rPr>
              <a:t>---</a:t>
            </a:r>
          </a:p>
          <a:p>
            <a:pPr marL="139700" lvl="0" indent="0" algn="l" rtl="0">
              <a:spcBef>
                <a:spcPts val="0"/>
              </a:spcBef>
              <a:spcAft>
                <a:spcPts val="0"/>
              </a:spcAft>
              <a:buClr>
                <a:schemeClr val="dk1"/>
              </a:buClr>
              <a:buSzPts val="1400"/>
              <a:buNone/>
            </a:pPr>
            <a:endParaRPr lang="de-DE" dirty="0">
              <a:solidFill>
                <a:srgbClr val="003359"/>
              </a:solidFill>
            </a:endParaRPr>
          </a:p>
          <a:p>
            <a:pPr marL="139700" lvl="0" indent="0" algn="l" rtl="0">
              <a:spcBef>
                <a:spcPts val="0"/>
              </a:spcBef>
              <a:spcAft>
                <a:spcPts val="0"/>
              </a:spcAft>
              <a:buClr>
                <a:schemeClr val="dk1"/>
              </a:buClr>
              <a:buSzPts val="1400"/>
              <a:buNone/>
            </a:pPr>
            <a:endParaRPr lang="de-DE" dirty="0">
              <a:solidFill>
                <a:srgbClr val="003359"/>
              </a:solidFill>
            </a:endParaRPr>
          </a:p>
          <a:p>
            <a:pPr marL="0" lvl="0" indent="0" algn="l" rtl="0">
              <a:spcBef>
                <a:spcPts val="0"/>
              </a:spcBef>
              <a:spcAft>
                <a:spcPts val="0"/>
              </a:spcAft>
              <a:buNone/>
            </a:pPr>
            <a:r>
              <a:rPr lang="de-DE" dirty="0"/>
              <a:t>Laufzeit: Stoppuhr </a:t>
            </a:r>
            <a:r>
              <a:rPr lang="de-DE" u="sng" dirty="0">
                <a:solidFill>
                  <a:schemeClr val="hlink"/>
                </a:solidFill>
                <a:hlinkClick r:id="rId3"/>
              </a:rPr>
              <a:t>https://image.freepik.com/freie-ikonen/stoppuhr_318-1803.jpg</a:t>
            </a:r>
            <a:endParaRPr lang="de-DE" dirty="0"/>
          </a:p>
          <a:p>
            <a:pPr marL="0" lvl="0" indent="0" algn="l" rtl="0">
              <a:spcBef>
                <a:spcPts val="0"/>
              </a:spcBef>
              <a:spcAft>
                <a:spcPts val="0"/>
              </a:spcAft>
              <a:buNone/>
            </a:pPr>
            <a:r>
              <a:rPr lang="de-DE" dirty="0"/>
              <a:t>Fehlerausbreitung: Dominosteine</a:t>
            </a:r>
          </a:p>
          <a:p>
            <a:pPr marL="0" lvl="0" indent="0" algn="l" rtl="0">
              <a:spcBef>
                <a:spcPts val="0"/>
              </a:spcBef>
              <a:spcAft>
                <a:spcPts val="0"/>
              </a:spcAft>
              <a:buNone/>
            </a:pPr>
            <a:r>
              <a:rPr lang="de-DE" dirty="0"/>
              <a:t>Sicherheit: Schloss </a:t>
            </a:r>
            <a:r>
              <a:rPr lang="de-DE" u="sng" dirty="0">
                <a:solidFill>
                  <a:schemeClr val="hlink"/>
                </a:solidFill>
                <a:hlinkClick r:id="rId4"/>
              </a:rPr>
              <a:t>https://encrypted-tbn0.gstatic.com/images?q=tbn:ANd9GcR-FkkGu5E3WB_L5HTtmZp-IBQUGSoHU0An6A&amp;usqp=CAU</a:t>
            </a:r>
            <a:endParaRPr lang="de-DE" dirty="0"/>
          </a:p>
          <a:p>
            <a:pPr marL="0" lvl="0" indent="0" algn="l" rtl="0">
              <a:spcBef>
                <a:spcPts val="0"/>
              </a:spcBef>
              <a:spcAft>
                <a:spcPts val="0"/>
              </a:spcAft>
              <a:buNone/>
            </a:pPr>
            <a:r>
              <a:rPr lang="de-DE" dirty="0"/>
              <a:t>Bandbreite: </a:t>
            </a:r>
            <a:r>
              <a:rPr lang="de-DE" dirty="0" err="1"/>
              <a:t>Netzwerkabel</a:t>
            </a:r>
            <a:endParaRPr lang="de-DE" dirty="0"/>
          </a:p>
          <a:p>
            <a:pPr marL="457200" lvl="0" indent="-317500" algn="l" rtl="0">
              <a:spcBef>
                <a:spcPts val="0"/>
              </a:spcBef>
              <a:spcAft>
                <a:spcPts val="0"/>
              </a:spcAft>
              <a:buClr>
                <a:schemeClr val="dk1"/>
              </a:buClr>
              <a:buSzPts val="1400"/>
              <a:buChar char="+"/>
            </a:pPr>
            <a:r>
              <a:rPr lang="de-DE" dirty="0">
                <a:solidFill>
                  <a:srgbClr val="003359"/>
                </a:solidFill>
              </a:rPr>
              <a:t>“</a:t>
            </a:r>
            <a:r>
              <a:rPr lang="de-DE" dirty="0" err="1">
                <a:solidFill>
                  <a:srgbClr val="003359"/>
                </a:solidFill>
              </a:rPr>
              <a:t>bandwidth</a:t>
            </a:r>
            <a:r>
              <a:rPr lang="de-DE" dirty="0">
                <a:solidFill>
                  <a:srgbClr val="003359"/>
                </a:solidFill>
              </a:rPr>
              <a:t> </a:t>
            </a:r>
            <a:r>
              <a:rPr lang="de-DE" dirty="0" err="1">
                <a:solidFill>
                  <a:srgbClr val="003359"/>
                </a:solidFill>
              </a:rPr>
              <a:t>by</a:t>
            </a:r>
            <a:r>
              <a:rPr lang="de-DE" dirty="0">
                <a:solidFill>
                  <a:srgbClr val="003359"/>
                </a:solidFill>
              </a:rPr>
              <a:t> Justin Blake </a:t>
            </a:r>
            <a:r>
              <a:rPr lang="de-DE" dirty="0" err="1">
                <a:solidFill>
                  <a:srgbClr val="003359"/>
                </a:solidFill>
              </a:rPr>
              <a:t>from</a:t>
            </a:r>
            <a:r>
              <a:rPr lang="de-DE" dirty="0">
                <a:solidFill>
                  <a:srgbClr val="003359"/>
                </a:solidFill>
              </a:rPr>
              <a:t> </a:t>
            </a:r>
            <a:r>
              <a:rPr lang="de-DE" dirty="0" err="1">
                <a:solidFill>
                  <a:srgbClr val="003359"/>
                </a:solidFill>
              </a:rPr>
              <a:t>the</a:t>
            </a:r>
            <a:r>
              <a:rPr lang="de-DE" dirty="0">
                <a:solidFill>
                  <a:srgbClr val="003359"/>
                </a:solidFill>
              </a:rPr>
              <a:t> </a:t>
            </a:r>
            <a:r>
              <a:rPr lang="de-DE" dirty="0" err="1">
                <a:solidFill>
                  <a:srgbClr val="003359"/>
                </a:solidFill>
              </a:rPr>
              <a:t>Noun</a:t>
            </a:r>
            <a:r>
              <a:rPr lang="de-DE" dirty="0">
                <a:solidFill>
                  <a:srgbClr val="003359"/>
                </a:solidFill>
              </a:rPr>
              <a:t> Project”</a:t>
            </a:r>
          </a:p>
          <a:p>
            <a:pPr marL="457200" lvl="0" indent="-317500" algn="l" rtl="0">
              <a:spcBef>
                <a:spcPts val="0"/>
              </a:spcBef>
              <a:spcAft>
                <a:spcPts val="0"/>
              </a:spcAft>
              <a:buClr>
                <a:schemeClr val="dk1"/>
              </a:buClr>
              <a:buSzPts val="1400"/>
              <a:buChar char="+"/>
            </a:pPr>
            <a:r>
              <a:rPr lang="de-DE" dirty="0">
                <a:solidFill>
                  <a:srgbClr val="003359"/>
                </a:solidFill>
              </a:rPr>
              <a:t>“Domino </a:t>
            </a:r>
            <a:r>
              <a:rPr lang="de-DE" dirty="0" err="1">
                <a:solidFill>
                  <a:srgbClr val="003359"/>
                </a:solidFill>
              </a:rPr>
              <a:t>Effect</a:t>
            </a:r>
            <a:r>
              <a:rPr lang="de-DE" dirty="0">
                <a:solidFill>
                  <a:srgbClr val="003359"/>
                </a:solidFill>
              </a:rPr>
              <a:t> </a:t>
            </a:r>
            <a:r>
              <a:rPr lang="de-DE" dirty="0" err="1">
                <a:solidFill>
                  <a:srgbClr val="003359"/>
                </a:solidFill>
              </a:rPr>
              <a:t>by</a:t>
            </a:r>
            <a:r>
              <a:rPr lang="de-DE" dirty="0">
                <a:solidFill>
                  <a:srgbClr val="003359"/>
                </a:solidFill>
              </a:rPr>
              <a:t> </a:t>
            </a:r>
            <a:r>
              <a:rPr lang="de-DE" dirty="0" err="1">
                <a:solidFill>
                  <a:srgbClr val="003359"/>
                </a:solidFill>
              </a:rPr>
              <a:t>IconforYou</a:t>
            </a:r>
            <a:r>
              <a:rPr lang="de-DE" dirty="0">
                <a:solidFill>
                  <a:srgbClr val="003359"/>
                </a:solidFill>
              </a:rPr>
              <a:t> </a:t>
            </a:r>
            <a:r>
              <a:rPr lang="de-DE" dirty="0" err="1">
                <a:solidFill>
                  <a:srgbClr val="003359"/>
                </a:solidFill>
              </a:rPr>
              <a:t>from</a:t>
            </a:r>
            <a:r>
              <a:rPr lang="de-DE" dirty="0">
                <a:solidFill>
                  <a:srgbClr val="003359"/>
                </a:solidFill>
              </a:rPr>
              <a:t> </a:t>
            </a:r>
            <a:r>
              <a:rPr lang="de-DE" dirty="0" err="1">
                <a:solidFill>
                  <a:srgbClr val="003359"/>
                </a:solidFill>
              </a:rPr>
              <a:t>the</a:t>
            </a:r>
            <a:r>
              <a:rPr lang="de-DE" dirty="0">
                <a:solidFill>
                  <a:srgbClr val="003359"/>
                </a:solidFill>
              </a:rPr>
              <a:t> </a:t>
            </a:r>
            <a:r>
              <a:rPr lang="de-DE" dirty="0" err="1">
                <a:solidFill>
                  <a:srgbClr val="003359"/>
                </a:solidFill>
              </a:rPr>
              <a:t>Noun</a:t>
            </a:r>
            <a:r>
              <a:rPr lang="de-DE" dirty="0">
                <a:solidFill>
                  <a:srgbClr val="003359"/>
                </a:solidFill>
              </a:rPr>
              <a:t> Project”</a:t>
            </a:r>
          </a:p>
        </p:txBody>
      </p:sp>
      <p:sp>
        <p:nvSpPr>
          <p:cNvPr id="103" name="Google Shape;103;p3: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a:t>
            </a:fld>
            <a:endParaRPr/>
          </a:p>
        </p:txBody>
      </p:sp>
    </p:spTree>
    <p:extLst>
      <p:ext uri="{BB962C8B-B14F-4D97-AF65-F5344CB8AC3E}">
        <p14:creationId xmlns:p14="http://schemas.microsoft.com/office/powerpoint/2010/main" val="74291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5: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dirty="0" err="1"/>
              <a:t>Erstmal</a:t>
            </a:r>
            <a:r>
              <a:rPr lang="it-IT" dirty="0"/>
              <a:t>, </a:t>
            </a:r>
            <a:r>
              <a:rPr lang="it-IT" dirty="0" err="1"/>
              <a:t>kurz</a:t>
            </a:r>
            <a:r>
              <a:rPr lang="it-IT" dirty="0"/>
              <a:t> </a:t>
            </a:r>
            <a:r>
              <a:rPr lang="it-IT" dirty="0" err="1"/>
              <a:t>eine</a:t>
            </a:r>
            <a:r>
              <a:rPr lang="it-IT" dirty="0"/>
              <a:t> Art von Legende </a:t>
            </a:r>
            <a:r>
              <a:rPr lang="it-IT" dirty="0" err="1"/>
              <a:t>über</a:t>
            </a:r>
            <a:r>
              <a:rPr lang="it-IT" dirty="0"/>
              <a:t> </a:t>
            </a:r>
            <a:r>
              <a:rPr lang="it-IT" dirty="0" err="1"/>
              <a:t>wie</a:t>
            </a:r>
            <a:r>
              <a:rPr lang="it-IT" dirty="0"/>
              <a:t> die </a:t>
            </a:r>
            <a:r>
              <a:rPr lang="it-IT" dirty="0" err="1"/>
              <a:t>einzelne</a:t>
            </a:r>
            <a:r>
              <a:rPr lang="it-IT" dirty="0"/>
              <a:t> </a:t>
            </a:r>
            <a:r>
              <a:rPr lang="it-IT" dirty="0" err="1"/>
              <a:t>Modellelemente</a:t>
            </a:r>
            <a:r>
              <a:rPr lang="it-IT" dirty="0"/>
              <a:t> in </a:t>
            </a:r>
            <a:r>
              <a:rPr lang="it-IT" dirty="0" err="1"/>
              <a:t>dem</a:t>
            </a:r>
            <a:r>
              <a:rPr lang="it-IT" dirty="0"/>
              <a:t> Editor </a:t>
            </a:r>
            <a:r>
              <a:rPr lang="it-IT" dirty="0" err="1"/>
              <a:t>aussehen</a:t>
            </a:r>
            <a:r>
              <a:rPr lang="it-IT" dirty="0"/>
              <a:t>.</a:t>
            </a:r>
          </a:p>
          <a:p>
            <a:pPr marL="0" lvl="0" indent="0" algn="l" rtl="0">
              <a:spcBef>
                <a:spcPts val="0"/>
              </a:spcBef>
              <a:spcAft>
                <a:spcPts val="0"/>
              </a:spcAft>
              <a:buNone/>
            </a:pPr>
            <a:r>
              <a:rPr lang="it-IT" dirty="0"/>
              <a:t>Man </a:t>
            </a:r>
            <a:r>
              <a:rPr lang="it-IT" dirty="0" err="1"/>
              <a:t>kann</a:t>
            </a:r>
            <a:r>
              <a:rPr lang="it-IT" dirty="0"/>
              <a:t> </a:t>
            </a:r>
            <a:r>
              <a:rPr lang="it-IT" dirty="0" err="1"/>
              <a:t>verschiedene</a:t>
            </a:r>
            <a:r>
              <a:rPr lang="it-IT" dirty="0"/>
              <a:t> Arten von </a:t>
            </a:r>
            <a:r>
              <a:rPr lang="it-IT" dirty="0" err="1"/>
              <a:t>Komponenten</a:t>
            </a:r>
            <a:r>
              <a:rPr lang="it-IT" dirty="0"/>
              <a:t> </a:t>
            </a:r>
            <a:r>
              <a:rPr lang="it-IT" dirty="0" err="1"/>
              <a:t>definieren</a:t>
            </a:r>
            <a:r>
              <a:rPr lang="it-IT" dirty="0"/>
              <a:t>, die </a:t>
            </a:r>
            <a:r>
              <a:rPr lang="it-IT" dirty="0" err="1"/>
              <a:t>als</a:t>
            </a:r>
            <a:r>
              <a:rPr lang="it-IT" dirty="0"/>
              <a:t> </a:t>
            </a:r>
            <a:r>
              <a:rPr lang="it-IT" dirty="0" err="1"/>
              <a:t>Blöcke</a:t>
            </a:r>
            <a:r>
              <a:rPr lang="it-IT" dirty="0"/>
              <a:t> </a:t>
            </a:r>
            <a:r>
              <a:rPr lang="it-IT" dirty="0" err="1"/>
              <a:t>angezeigt</a:t>
            </a:r>
            <a:r>
              <a:rPr lang="it-IT" dirty="0"/>
              <a:t> </a:t>
            </a:r>
            <a:r>
              <a:rPr lang="it-IT" dirty="0" err="1"/>
              <a:t>werden</a:t>
            </a:r>
            <a:r>
              <a:rPr lang="it-IT" dirty="0"/>
              <a:t>:</a:t>
            </a:r>
          </a:p>
          <a:p>
            <a:pPr marL="0" lvl="0" indent="0" algn="l" rtl="0">
              <a:spcBef>
                <a:spcPts val="0"/>
              </a:spcBef>
              <a:spcAft>
                <a:spcPts val="0"/>
              </a:spcAft>
              <a:buNone/>
            </a:pPr>
            <a:r>
              <a:rPr lang="it-IT" dirty="0"/>
              <a:t>Alle </a:t>
            </a:r>
            <a:r>
              <a:rPr lang="it-IT" dirty="0" err="1"/>
              <a:t>Elemente</a:t>
            </a:r>
            <a:r>
              <a:rPr lang="it-IT" dirty="0"/>
              <a:t> </a:t>
            </a:r>
            <a:r>
              <a:rPr lang="it-IT" dirty="0" err="1"/>
              <a:t>sind</a:t>
            </a:r>
            <a:r>
              <a:rPr lang="it-IT" dirty="0"/>
              <a:t> </a:t>
            </a:r>
            <a:r>
              <a:rPr lang="it-IT" dirty="0" err="1"/>
              <a:t>farblich</a:t>
            </a:r>
            <a:r>
              <a:rPr lang="it-IT" dirty="0"/>
              <a:t> </a:t>
            </a:r>
            <a:r>
              <a:rPr lang="it-IT" dirty="0" err="1"/>
              <a:t>kodiert</a:t>
            </a:r>
            <a:r>
              <a:rPr lang="it-IT" dirty="0"/>
              <a:t> </a:t>
            </a:r>
            <a:r>
              <a:rPr lang="it-IT" dirty="0" err="1"/>
              <a:t>um</a:t>
            </a:r>
            <a:r>
              <a:rPr lang="it-IT" dirty="0"/>
              <a:t> die </a:t>
            </a:r>
            <a:r>
              <a:rPr lang="it-IT" dirty="0" err="1"/>
              <a:t>schnell</a:t>
            </a:r>
            <a:r>
              <a:rPr lang="it-IT" dirty="0"/>
              <a:t> </a:t>
            </a:r>
            <a:r>
              <a:rPr lang="it-IT" dirty="0" err="1"/>
              <a:t>zu</a:t>
            </a:r>
            <a:r>
              <a:rPr lang="it-IT" dirty="0"/>
              <a:t> </a:t>
            </a:r>
            <a:r>
              <a:rPr lang="it-IT" dirty="0" err="1"/>
              <a:t>unterscheiden</a:t>
            </a:r>
            <a:r>
              <a:rPr lang="it-IT" dirty="0"/>
              <a:t>.</a:t>
            </a:r>
          </a:p>
          <a:p>
            <a:pPr marL="171450" lvl="0" indent="-171450" algn="l" rtl="0">
              <a:spcBef>
                <a:spcPts val="0"/>
              </a:spcBef>
              <a:spcAft>
                <a:spcPts val="0"/>
              </a:spcAft>
              <a:buFont typeface="Arial" panose="020B0604020202020204" pitchFamily="34" charset="0"/>
              <a:buChar char="•"/>
            </a:pPr>
            <a:r>
              <a:rPr lang="it-IT" dirty="0" err="1"/>
              <a:t>Phys</a:t>
            </a:r>
            <a:r>
              <a:rPr lang="it-IT" dirty="0"/>
              <a:t>: </a:t>
            </a:r>
            <a:r>
              <a:rPr lang="it-IT" dirty="0" err="1"/>
              <a:t>im</a:t>
            </a:r>
            <a:r>
              <a:rPr lang="it-IT" dirty="0"/>
              <a:t> Orange Werden </a:t>
            </a:r>
            <a:r>
              <a:rPr lang="it-IT" dirty="0" err="1"/>
              <a:t>als</a:t>
            </a:r>
            <a:r>
              <a:rPr lang="it-IT" dirty="0"/>
              <a:t> Hardware </a:t>
            </a:r>
            <a:r>
              <a:rPr lang="it-IT" dirty="0" err="1"/>
              <a:t>realisiert</a:t>
            </a:r>
            <a:endParaRPr lang="it-IT" dirty="0"/>
          </a:p>
          <a:p>
            <a:pPr marL="171450" lvl="0" indent="-171450" algn="l" rtl="0">
              <a:spcBef>
                <a:spcPts val="0"/>
              </a:spcBef>
              <a:spcAft>
                <a:spcPts val="0"/>
              </a:spcAft>
              <a:buFont typeface="Arial" panose="020B0604020202020204" pitchFamily="34" charset="0"/>
              <a:buChar char="•"/>
            </a:pPr>
            <a:r>
              <a:rPr lang="it-IT" dirty="0"/>
              <a:t>Software: </a:t>
            </a:r>
            <a:r>
              <a:rPr lang="it-IT" dirty="0" err="1"/>
              <a:t>verschiedene</a:t>
            </a:r>
            <a:r>
              <a:rPr lang="it-IT" dirty="0"/>
              <a:t> </a:t>
            </a:r>
            <a:r>
              <a:rPr lang="it-IT" dirty="0" err="1"/>
              <a:t>Types</a:t>
            </a:r>
            <a:r>
              <a:rPr lang="it-IT" dirty="0"/>
              <a:t>: Machine Learning, </a:t>
            </a:r>
            <a:r>
              <a:rPr lang="it-IT" dirty="0" err="1"/>
              <a:t>Heuristics</a:t>
            </a:r>
            <a:r>
              <a:rPr lang="it-IT" dirty="0"/>
              <a:t>…</a:t>
            </a:r>
          </a:p>
          <a:p>
            <a:pPr marL="171450" lvl="0" indent="-171450" algn="l" rtl="0">
              <a:spcBef>
                <a:spcPts val="0"/>
              </a:spcBef>
              <a:spcAft>
                <a:spcPts val="0"/>
              </a:spcAft>
              <a:buFont typeface="Arial" panose="020B0604020202020204" pitchFamily="34" charset="0"/>
              <a:buChar char="•"/>
            </a:pPr>
            <a:r>
              <a:rPr lang="it-IT" dirty="0" err="1"/>
              <a:t>Generische</a:t>
            </a:r>
            <a:r>
              <a:rPr lang="it-IT" dirty="0"/>
              <a:t>: </a:t>
            </a:r>
            <a:r>
              <a:rPr lang="it-IT" dirty="0" err="1"/>
              <a:t>Als</a:t>
            </a:r>
            <a:r>
              <a:rPr lang="it-IT" dirty="0"/>
              <a:t> die </a:t>
            </a:r>
            <a:r>
              <a:rPr lang="it-IT" dirty="0" err="1"/>
              <a:t>Modellierung</a:t>
            </a:r>
            <a:r>
              <a:rPr lang="it-IT" dirty="0"/>
              <a:t> </a:t>
            </a:r>
            <a:r>
              <a:rPr lang="it-IT" dirty="0" err="1"/>
              <a:t>immer</a:t>
            </a:r>
            <a:r>
              <a:rPr lang="it-IT" dirty="0"/>
              <a:t> </a:t>
            </a:r>
            <a:r>
              <a:rPr lang="it-IT" dirty="0" err="1"/>
              <a:t>ein</a:t>
            </a:r>
            <a:r>
              <a:rPr lang="it-IT" dirty="0"/>
              <a:t> </a:t>
            </a:r>
            <a:r>
              <a:rPr lang="it-IT" dirty="0" err="1"/>
              <a:t>Iteratives</a:t>
            </a:r>
            <a:r>
              <a:rPr lang="it-IT" dirty="0"/>
              <a:t> </a:t>
            </a:r>
            <a:r>
              <a:rPr lang="it-IT" dirty="0" err="1"/>
              <a:t>Prozess</a:t>
            </a:r>
            <a:r>
              <a:rPr lang="it-IT" dirty="0"/>
              <a:t> </a:t>
            </a:r>
            <a:r>
              <a:rPr lang="it-IT" dirty="0" err="1"/>
              <a:t>ist</a:t>
            </a:r>
            <a:r>
              <a:rPr lang="it-IT" dirty="0"/>
              <a:t>, </a:t>
            </a:r>
            <a:r>
              <a:rPr lang="it-IT" dirty="0" err="1"/>
              <a:t>wenn</a:t>
            </a:r>
            <a:r>
              <a:rPr lang="it-IT" dirty="0"/>
              <a:t> man in </a:t>
            </a:r>
            <a:r>
              <a:rPr lang="it-IT" dirty="0" err="1"/>
              <a:t>dem</a:t>
            </a:r>
            <a:r>
              <a:rPr lang="it-IT" dirty="0"/>
              <a:t> Moment </a:t>
            </a:r>
            <a:r>
              <a:rPr lang="it-IT" dirty="0" err="1"/>
              <a:t>nicht</a:t>
            </a:r>
            <a:r>
              <a:rPr lang="it-IT" dirty="0"/>
              <a:t> </a:t>
            </a:r>
            <a:r>
              <a:rPr lang="it-IT" dirty="0" err="1"/>
              <a:t>wei</a:t>
            </a:r>
            <a:r>
              <a:rPr lang="de-DE" dirty="0"/>
              <a:t>ß was ein </a:t>
            </a:r>
            <a:r>
              <a:rPr lang="de-DE" dirty="0" err="1"/>
              <a:t>Komponent</a:t>
            </a:r>
            <a:r>
              <a:rPr lang="de-DE" dirty="0"/>
              <a:t> wird, kann man generische Komponente benutzten.</a:t>
            </a:r>
          </a:p>
          <a:p>
            <a:pPr marL="0" lvl="0" indent="0" algn="l" rtl="0">
              <a:spcBef>
                <a:spcPts val="0"/>
              </a:spcBef>
              <a:spcAft>
                <a:spcPts val="0"/>
              </a:spcAft>
              <a:buFont typeface="Arial" panose="020B0604020202020204" pitchFamily="34" charset="0"/>
              <a:buNone/>
            </a:pPr>
            <a:r>
              <a:rPr lang="de-DE" dirty="0"/>
              <a:t>Es ist jederzeit möglich dann mit dem Editor die Komponenten zu einer spezifischen oder generischen Komponente umzuwandeln.</a:t>
            </a:r>
          </a:p>
          <a:p>
            <a:pPr marL="0" lvl="0" indent="0" algn="l" rtl="0">
              <a:spcBef>
                <a:spcPts val="0"/>
              </a:spcBef>
              <a:spcAft>
                <a:spcPts val="0"/>
              </a:spcAft>
              <a:buFont typeface="Arial" panose="020B0604020202020204" pitchFamily="34" charset="0"/>
              <a:buNone/>
            </a:pPr>
            <a:r>
              <a:rPr lang="de-DE" dirty="0"/>
              <a:t>Man kann Komponenten in einander definieren…</a:t>
            </a:r>
          </a:p>
          <a:p>
            <a:pPr marL="0" lvl="0" indent="0" algn="l" rtl="0">
              <a:spcBef>
                <a:spcPts val="0"/>
              </a:spcBef>
              <a:spcAft>
                <a:spcPts val="0"/>
              </a:spcAft>
              <a:buFont typeface="Arial" panose="020B0604020202020204" pitchFamily="34" charset="0"/>
              <a:buNone/>
            </a:pPr>
            <a:r>
              <a:rPr lang="de-DE" dirty="0"/>
              <a:t>Logische </a:t>
            </a:r>
            <a:r>
              <a:rPr lang="de-DE" dirty="0" err="1"/>
              <a:t>verbindungen</a:t>
            </a:r>
            <a:r>
              <a:rPr lang="de-DE" dirty="0"/>
              <a:t> zwischen Software-Komponenten im Weiß, Physische-Verbindungen zwischen </a:t>
            </a:r>
            <a:r>
              <a:rPr lang="de-DE" dirty="0" err="1"/>
              <a:t>Phyisische</a:t>
            </a:r>
            <a:r>
              <a:rPr lang="de-DE" dirty="0"/>
              <a:t> Komponenten in Schwarz.</a:t>
            </a:r>
          </a:p>
          <a:p>
            <a:pPr marL="0" lvl="0" indent="0" algn="l" rtl="0">
              <a:spcBef>
                <a:spcPts val="0"/>
              </a:spcBef>
              <a:spcAft>
                <a:spcPts val="0"/>
              </a:spcAft>
              <a:buFont typeface="Arial" panose="020B0604020202020204" pitchFamily="34" charset="0"/>
              <a:buNone/>
            </a:pPr>
            <a:r>
              <a:rPr lang="de-DE" dirty="0"/>
              <a:t>Alle Komponenten können eine beliebige Anzahl für Input und Output Pins haben, außer Sensoren die nur Output </a:t>
            </a:r>
            <a:r>
              <a:rPr lang="de-DE" dirty="0" err="1"/>
              <a:t>pins</a:t>
            </a:r>
            <a:r>
              <a:rPr lang="de-DE" dirty="0"/>
              <a:t> haben dürfen und Aktuatoren die nur Input Pins haben dürfen.</a:t>
            </a:r>
            <a:endParaRPr dirty="0"/>
          </a:p>
        </p:txBody>
      </p:sp>
      <p:sp>
        <p:nvSpPr>
          <p:cNvPr id="116" name="Google Shape;116;p5: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3</a:t>
            </a:fld>
            <a:endParaRPr/>
          </a:p>
        </p:txBody>
      </p:sp>
    </p:spTree>
    <p:extLst>
      <p:ext uri="{BB962C8B-B14F-4D97-AF65-F5344CB8AC3E}">
        <p14:creationId xmlns:p14="http://schemas.microsoft.com/office/powerpoint/2010/main" val="62957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685c54378_4_0: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gd685c54378_4_0: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dirty="0"/>
              <a:t>Hier noch ein Screenshot von dem E4SM-Editor, wo man eine mögliche Definition des Variantenreiche-Szenario mit dem verschiedene Komponentenarten sehen kann.</a:t>
            </a:r>
          </a:p>
          <a:p>
            <a:pPr marL="0" lvl="0" indent="0" algn="l" rtl="0">
              <a:spcBef>
                <a:spcPts val="0"/>
              </a:spcBef>
              <a:spcAft>
                <a:spcPts val="0"/>
              </a:spcAft>
              <a:buNone/>
            </a:pPr>
            <a:r>
              <a:rPr lang="de-DE" dirty="0"/>
              <a:t>Es ist natürlich noch kein endgültiges Design, sondern mehr ein Beispiel um den Editor zu testen.</a:t>
            </a:r>
            <a:endParaRPr dirty="0"/>
          </a:p>
        </p:txBody>
      </p:sp>
      <p:sp>
        <p:nvSpPr>
          <p:cNvPr id="134" name="Google Shape;134;gd685c54378_4_0: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4</a:t>
            </a:fld>
            <a:endParaRPr/>
          </a:p>
        </p:txBody>
      </p:sp>
    </p:spTree>
    <p:extLst>
      <p:ext uri="{BB962C8B-B14F-4D97-AF65-F5344CB8AC3E}">
        <p14:creationId xmlns:p14="http://schemas.microsoft.com/office/powerpoint/2010/main" val="147960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6: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7" name="Google Shape;337;p6: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a:t>Besser als Teil der Demo als eine Folie</a:t>
            </a:r>
            <a:endParaRPr/>
          </a:p>
        </p:txBody>
      </p:sp>
      <p:sp>
        <p:nvSpPr>
          <p:cNvPr id="338" name="Google Shape;338;p6: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5</a:t>
            </a:fld>
            <a:endParaRPr/>
          </a:p>
        </p:txBody>
      </p:sp>
    </p:spTree>
    <p:extLst>
      <p:ext uri="{BB962C8B-B14F-4D97-AF65-F5344CB8AC3E}">
        <p14:creationId xmlns:p14="http://schemas.microsoft.com/office/powerpoint/2010/main" val="231714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8: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6" name="Google Shape;356;p8: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7" name="Google Shape;357;p8: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6</a:t>
            </a:fld>
            <a:endParaRPr/>
          </a:p>
        </p:txBody>
      </p:sp>
    </p:spTree>
    <p:extLst>
      <p:ext uri="{BB962C8B-B14F-4D97-AF65-F5344CB8AC3E}">
        <p14:creationId xmlns:p14="http://schemas.microsoft.com/office/powerpoint/2010/main" val="370591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7/14/2022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8383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7/14/2022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2448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7/14/2022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313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7/14/2022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013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7/14/2022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832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7/14/2022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7807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7/14/2022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9249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7/14/2022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376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7/14/2022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6541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7/14/2022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0588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7/14/2022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9259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7/14/2022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0531509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loud.tu-ilmenau.de/s/8k24LoiFSCbrTbC"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FCA5B2-D64E-4120-9548-9135DC4FBA3E}"/>
              </a:ext>
            </a:extLst>
          </p:cNvPr>
          <p:cNvSpPr>
            <a:spLocks noGrp="1"/>
          </p:cNvSpPr>
          <p:nvPr>
            <p:ph type="ctrTitle"/>
          </p:nvPr>
        </p:nvSpPr>
        <p:spPr>
          <a:xfrm>
            <a:off x="609601" y="663960"/>
            <a:ext cx="4747014" cy="3310164"/>
          </a:xfrm>
        </p:spPr>
        <p:txBody>
          <a:bodyPr anchor="t">
            <a:normAutofit/>
          </a:bodyPr>
          <a:lstStyle/>
          <a:p>
            <a:r>
              <a:rPr lang="en-US" sz="4400"/>
              <a:t>E4SM to SCPN</a:t>
            </a:r>
          </a:p>
        </p:txBody>
      </p:sp>
      <p:sp>
        <p:nvSpPr>
          <p:cNvPr id="3" name="Subtitle 2">
            <a:extLst>
              <a:ext uri="{FF2B5EF4-FFF2-40B4-BE49-F238E27FC236}">
                <a16:creationId xmlns:a16="http://schemas.microsoft.com/office/drawing/2014/main" id="{D5B84CFC-9EFD-4DF5-9320-CCCE71447A78}"/>
              </a:ext>
            </a:extLst>
          </p:cNvPr>
          <p:cNvSpPr>
            <a:spLocks noGrp="1"/>
          </p:cNvSpPr>
          <p:nvPr>
            <p:ph type="subTitle" idx="1"/>
          </p:nvPr>
        </p:nvSpPr>
        <p:spPr>
          <a:xfrm>
            <a:off x="609601" y="4265235"/>
            <a:ext cx="4747018" cy="1447274"/>
          </a:xfrm>
        </p:spPr>
        <p:txBody>
          <a:bodyPr anchor="ctr">
            <a:normAutofit/>
          </a:bodyPr>
          <a:lstStyle/>
          <a:p>
            <a:r>
              <a:rPr lang="en-US"/>
              <a:t>E4SM Metamodel to Stochastic colored Petri Nets</a:t>
            </a:r>
          </a:p>
        </p:txBody>
      </p:sp>
      <p:pic>
        <p:nvPicPr>
          <p:cNvPr id="1026" name="Picture 2" descr="E4SM-Projekt">
            <a:extLst>
              <a:ext uri="{FF2B5EF4-FFF2-40B4-BE49-F238E27FC236}">
                <a16:creationId xmlns:a16="http://schemas.microsoft.com/office/drawing/2014/main" id="{0323F362-907B-4F82-B130-5BFA597CBA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607566" y="700817"/>
            <a:ext cx="4974834" cy="497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0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1a">
            <a:extLst>
              <a:ext uri="{FF2B5EF4-FFF2-40B4-BE49-F238E27FC236}">
                <a16:creationId xmlns:a16="http://schemas.microsoft.com/office/drawing/2014/main" id="{232A0163-7C30-4167-BFE7-A822D3CBE06C}"/>
              </a:ext>
            </a:extLst>
          </p:cNvPr>
          <p:cNvSpPr/>
          <p:nvPr/>
        </p:nvSpPr>
        <p:spPr>
          <a:xfrm>
            <a:off x="5514131" y="3302838"/>
            <a:ext cx="733157" cy="12428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14" name="!!s1b">
            <a:extLst>
              <a:ext uri="{FF2B5EF4-FFF2-40B4-BE49-F238E27FC236}">
                <a16:creationId xmlns:a16="http://schemas.microsoft.com/office/drawing/2014/main" id="{F1F25819-96EA-4181-9FB6-CBD480FAE769}"/>
              </a:ext>
            </a:extLst>
          </p:cNvPr>
          <p:cNvSpPr/>
          <p:nvPr/>
        </p:nvSpPr>
        <p:spPr>
          <a:xfrm>
            <a:off x="6854473" y="3302837"/>
            <a:ext cx="733157" cy="12428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s1">
            <a:extLst>
              <a:ext uri="{FF2B5EF4-FFF2-40B4-BE49-F238E27FC236}">
                <a16:creationId xmlns:a16="http://schemas.microsoft.com/office/drawing/2014/main" id="{810355B5-CFD5-4CB9-B60B-8A2A0F9B235C}"/>
              </a:ext>
            </a:extLst>
          </p:cNvPr>
          <p:cNvSpPr/>
          <p:nvPr/>
        </p:nvSpPr>
        <p:spPr>
          <a:xfrm>
            <a:off x="5514132" y="3302838"/>
            <a:ext cx="2073499" cy="1242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Component</a:t>
            </a:r>
          </a:p>
        </p:txBody>
      </p:sp>
      <p:sp>
        <p:nvSpPr>
          <p:cNvPr id="5" name="!!o1">
            <a:extLst>
              <a:ext uri="{FF2B5EF4-FFF2-40B4-BE49-F238E27FC236}">
                <a16:creationId xmlns:a16="http://schemas.microsoft.com/office/drawing/2014/main" id="{615D7B34-CA8D-40F3-ACE2-85FC8F2E0A61}"/>
              </a:ext>
            </a:extLst>
          </p:cNvPr>
          <p:cNvSpPr/>
          <p:nvPr/>
        </p:nvSpPr>
        <p:spPr>
          <a:xfrm>
            <a:off x="7388006" y="3315804"/>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8" name="!!text">
            <a:extLst>
              <a:ext uri="{FF2B5EF4-FFF2-40B4-BE49-F238E27FC236}">
                <a16:creationId xmlns:a16="http://schemas.microsoft.com/office/drawing/2014/main" id="{701A1987-5DA4-4B28-A1C4-2390229B5EA5}"/>
              </a:ext>
            </a:extLst>
          </p:cNvPr>
          <p:cNvSpPr/>
          <p:nvPr/>
        </p:nvSpPr>
        <p:spPr>
          <a:xfrm>
            <a:off x="1095271" y="3338498"/>
            <a:ext cx="2459328" cy="1938992"/>
          </a:xfrm>
          <a:prstGeom prst="rect">
            <a:avLst/>
          </a:prstGeom>
          <a:noFill/>
        </p:spPr>
        <p:txBody>
          <a:bodyPr wrap="none" lIns="91440" tIns="45720" rIns="91440" bIns="45720">
            <a:spAutoFit/>
          </a:bodyPr>
          <a:lstStyle/>
          <a:p>
            <a:pPr algn="ctr"/>
            <a:endParaRPr lang="en-US" sz="6000" dirty="0">
              <a:ln w="0"/>
              <a:solidFill>
                <a:schemeClr val="accent1"/>
              </a:solidFill>
              <a:effectLst>
                <a:outerShdw blurRad="38100" dist="25400" dir="5400000" algn="ctr" rotWithShape="0">
                  <a:srgbClr val="6E747A">
                    <a:alpha val="43000"/>
                  </a:srgbClr>
                </a:outerShdw>
              </a:effectLst>
            </a:endParaRPr>
          </a:p>
          <a:p>
            <a:pPr algn="ctr"/>
            <a:r>
              <a:rPr lang="en-US" sz="6000" b="0" cap="none" spc="0" dirty="0">
                <a:ln w="0"/>
                <a:solidFill>
                  <a:srgbClr val="003366"/>
                </a:solidFill>
                <a:effectLst>
                  <a:outerShdw blurRad="38100" dist="25400" dir="5400000" algn="ctr" rotWithShape="0">
                    <a:srgbClr val="6E747A">
                      <a:alpha val="43000"/>
                    </a:srgbClr>
                  </a:outerShdw>
                </a:effectLst>
              </a:rPr>
              <a:t>Model</a:t>
            </a:r>
          </a:p>
        </p:txBody>
      </p:sp>
      <p:sp>
        <p:nvSpPr>
          <p:cNvPr id="10" name="!!in1">
            <a:extLst>
              <a:ext uri="{FF2B5EF4-FFF2-40B4-BE49-F238E27FC236}">
                <a16:creationId xmlns:a16="http://schemas.microsoft.com/office/drawing/2014/main" id="{5218B61C-4A08-4265-930A-F625D92A42BC}"/>
              </a:ext>
            </a:extLst>
          </p:cNvPr>
          <p:cNvSpPr/>
          <p:nvPr/>
        </p:nvSpPr>
        <p:spPr>
          <a:xfrm>
            <a:off x="5312676" y="3499328"/>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12" name="!!in2">
            <a:extLst>
              <a:ext uri="{FF2B5EF4-FFF2-40B4-BE49-F238E27FC236}">
                <a16:creationId xmlns:a16="http://schemas.microsoft.com/office/drawing/2014/main" id="{93C1DB8E-5F3D-4AAA-9DD7-0B277BE49923}"/>
              </a:ext>
            </a:extLst>
          </p:cNvPr>
          <p:cNvSpPr/>
          <p:nvPr/>
        </p:nvSpPr>
        <p:spPr>
          <a:xfrm>
            <a:off x="5312676" y="4062865"/>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16" name="!!o2">
            <a:extLst>
              <a:ext uri="{FF2B5EF4-FFF2-40B4-BE49-F238E27FC236}">
                <a16:creationId xmlns:a16="http://schemas.microsoft.com/office/drawing/2014/main" id="{5AF28A16-9DD5-4FA0-818F-9A8A09E73014}"/>
              </a:ext>
            </a:extLst>
          </p:cNvPr>
          <p:cNvSpPr/>
          <p:nvPr/>
        </p:nvSpPr>
        <p:spPr>
          <a:xfrm>
            <a:off x="7388006" y="3743650"/>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17" name="!!o3">
            <a:extLst>
              <a:ext uri="{FF2B5EF4-FFF2-40B4-BE49-F238E27FC236}">
                <a16:creationId xmlns:a16="http://schemas.microsoft.com/office/drawing/2014/main" id="{CBB91536-BE4D-4B0A-BCBF-540CB3937114}"/>
              </a:ext>
            </a:extLst>
          </p:cNvPr>
          <p:cNvSpPr/>
          <p:nvPr/>
        </p:nvSpPr>
        <p:spPr>
          <a:xfrm>
            <a:off x="7388006" y="4171497"/>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pic>
        <p:nvPicPr>
          <p:cNvPr id="18" name="Picture 2" descr="E4SM-Projekt">
            <a:extLst>
              <a:ext uri="{FF2B5EF4-FFF2-40B4-BE49-F238E27FC236}">
                <a16:creationId xmlns:a16="http://schemas.microsoft.com/office/drawing/2014/main" id="{19FB641F-E010-4B15-9E19-BF14BDC015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1772455" y="3318665"/>
            <a:ext cx="1104960" cy="110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740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1b">
            <a:extLst>
              <a:ext uri="{FF2B5EF4-FFF2-40B4-BE49-F238E27FC236}">
                <a16:creationId xmlns:a16="http://schemas.microsoft.com/office/drawing/2014/main" id="{98CC0FDF-032D-4D65-A528-5863D0E0BFD7}"/>
              </a:ext>
            </a:extLst>
          </p:cNvPr>
          <p:cNvSpPr/>
          <p:nvPr/>
        </p:nvSpPr>
        <p:spPr>
          <a:xfrm>
            <a:off x="6900162" y="3602964"/>
            <a:ext cx="225380" cy="408904"/>
          </a:xfrm>
          <a:prstGeom prst="rect">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7" name="!!s1">
            <a:extLst>
              <a:ext uri="{FF2B5EF4-FFF2-40B4-BE49-F238E27FC236}">
                <a16:creationId xmlns:a16="http://schemas.microsoft.com/office/drawing/2014/main" id="{BB749C50-622C-4C68-82C3-2C0487DADA78}"/>
              </a:ext>
            </a:extLst>
          </p:cNvPr>
          <p:cNvSpPr/>
          <p:nvPr/>
        </p:nvSpPr>
        <p:spPr>
          <a:xfrm>
            <a:off x="5992201" y="3602964"/>
            <a:ext cx="408904" cy="408904"/>
          </a:xfrm>
          <a:prstGeom prst="ellipse">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1a">
            <a:extLst>
              <a:ext uri="{FF2B5EF4-FFF2-40B4-BE49-F238E27FC236}">
                <a16:creationId xmlns:a16="http://schemas.microsoft.com/office/drawing/2014/main" id="{31A077AC-B90C-4AB1-BB8B-7C3259645A18}"/>
              </a:ext>
            </a:extLst>
          </p:cNvPr>
          <p:cNvSpPr/>
          <p:nvPr/>
        </p:nvSpPr>
        <p:spPr>
          <a:xfrm>
            <a:off x="5379608" y="3602965"/>
            <a:ext cx="113536" cy="408904"/>
          </a:xfrm>
          <a:prstGeom prst="rect">
            <a:avLst/>
          </a:prstGeom>
          <a:solidFill>
            <a:srgbClr val="E69500"/>
          </a:solidFill>
          <a:ln>
            <a:solidFill>
              <a:srgbClr val="A96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1">
            <a:extLst>
              <a:ext uri="{FF2B5EF4-FFF2-40B4-BE49-F238E27FC236}">
                <a16:creationId xmlns:a16="http://schemas.microsoft.com/office/drawing/2014/main" id="{8C03B8B5-25D4-418E-9671-75137D4E05B4}"/>
              </a:ext>
            </a:extLst>
          </p:cNvPr>
          <p:cNvSpPr/>
          <p:nvPr/>
        </p:nvSpPr>
        <p:spPr>
          <a:xfrm>
            <a:off x="7617924" y="3103280"/>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1">
            <a:extLst>
              <a:ext uri="{FF2B5EF4-FFF2-40B4-BE49-F238E27FC236}">
                <a16:creationId xmlns:a16="http://schemas.microsoft.com/office/drawing/2014/main" id="{BDE36FC5-A906-4FDE-B294-5FDF461B018F}"/>
              </a:ext>
            </a:extLst>
          </p:cNvPr>
          <p:cNvCxnSpPr>
            <a:cxnSpLocks/>
            <a:stCxn id="8" idx="3"/>
            <a:endCxn id="7" idx="2"/>
          </p:cNvCxnSpPr>
          <p:nvPr/>
        </p:nvCxnSpPr>
        <p:spPr>
          <a:xfrm flipV="1">
            <a:off x="5493144" y="3807416"/>
            <a:ext cx="4990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1">
            <a:extLst>
              <a:ext uri="{FF2B5EF4-FFF2-40B4-BE49-F238E27FC236}">
                <a16:creationId xmlns:a16="http://schemas.microsoft.com/office/drawing/2014/main" id="{CFB861F2-7F5A-43C9-8388-D3ADAD58BBC7}"/>
              </a:ext>
            </a:extLst>
          </p:cNvPr>
          <p:cNvCxnSpPr>
            <a:cxnSpLocks/>
            <a:stCxn id="7" idx="6"/>
            <a:endCxn id="10" idx="1"/>
          </p:cNvCxnSpPr>
          <p:nvPr/>
        </p:nvCxnSpPr>
        <p:spPr>
          <a:xfrm>
            <a:off x="6401105" y="3807416"/>
            <a:ext cx="4990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op">
            <a:extLst>
              <a:ext uri="{FF2B5EF4-FFF2-40B4-BE49-F238E27FC236}">
                <a16:creationId xmlns:a16="http://schemas.microsoft.com/office/drawing/2014/main" id="{5647EB69-CE7D-4736-B3BA-6EFE22DE2FD7}"/>
              </a:ext>
            </a:extLst>
          </p:cNvPr>
          <p:cNvCxnSpPr>
            <a:cxnSpLocks/>
            <a:stCxn id="10" idx="3"/>
            <a:endCxn id="11" idx="2"/>
          </p:cNvCxnSpPr>
          <p:nvPr/>
        </p:nvCxnSpPr>
        <p:spPr>
          <a:xfrm flipV="1">
            <a:off x="7125542" y="3307732"/>
            <a:ext cx="492382" cy="499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
            <a:extLst>
              <a:ext uri="{FF2B5EF4-FFF2-40B4-BE49-F238E27FC236}">
                <a16:creationId xmlns:a16="http://schemas.microsoft.com/office/drawing/2014/main" id="{ED4B6439-1057-4737-9272-6B1719435C43}"/>
              </a:ext>
            </a:extLst>
          </p:cNvPr>
          <p:cNvSpPr/>
          <p:nvPr/>
        </p:nvSpPr>
        <p:spPr>
          <a:xfrm>
            <a:off x="830581" y="3307732"/>
            <a:ext cx="2892138"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Colored</a:t>
            </a:r>
          </a:p>
          <a:p>
            <a:pPr algn="ctr"/>
            <a:r>
              <a:rPr lang="en-US" sz="5400" b="0" cap="none" spc="0" dirty="0">
                <a:ln w="0"/>
                <a:solidFill>
                  <a:schemeClr val="accent1"/>
                </a:solidFill>
                <a:effectLst>
                  <a:outerShdw blurRad="38100" dist="25400" dir="5400000" algn="ctr" rotWithShape="0">
                    <a:srgbClr val="6E747A">
                      <a:alpha val="43000"/>
                    </a:srgbClr>
                  </a:outerShdw>
                </a:effectLst>
              </a:rPr>
              <a:t>Petri Net</a:t>
            </a:r>
          </a:p>
        </p:txBody>
      </p:sp>
      <p:sp>
        <p:nvSpPr>
          <p:cNvPr id="28" name="other">
            <a:extLst>
              <a:ext uri="{FF2B5EF4-FFF2-40B4-BE49-F238E27FC236}">
                <a16:creationId xmlns:a16="http://schemas.microsoft.com/office/drawing/2014/main" id="{97AFCCA8-A822-4716-955E-72FBC35DFE34}"/>
              </a:ext>
            </a:extLst>
          </p:cNvPr>
          <p:cNvSpPr/>
          <p:nvPr/>
        </p:nvSpPr>
        <p:spPr>
          <a:xfrm>
            <a:off x="5493144" y="4838948"/>
            <a:ext cx="2073499" cy="1242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Component</a:t>
            </a:r>
          </a:p>
        </p:txBody>
      </p:sp>
      <p:sp>
        <p:nvSpPr>
          <p:cNvPr id="29" name="asga">
            <a:extLst>
              <a:ext uri="{FF2B5EF4-FFF2-40B4-BE49-F238E27FC236}">
                <a16:creationId xmlns:a16="http://schemas.microsoft.com/office/drawing/2014/main" id="{91EF0902-E26C-461F-950C-150BDBDD7ECC}"/>
              </a:ext>
            </a:extLst>
          </p:cNvPr>
          <p:cNvSpPr/>
          <p:nvPr/>
        </p:nvSpPr>
        <p:spPr>
          <a:xfrm>
            <a:off x="7359309" y="4830143"/>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cxnSp>
        <p:nvCxnSpPr>
          <p:cNvPr id="32" name="Straight Arrow Connector 31">
            <a:extLst>
              <a:ext uri="{FF2B5EF4-FFF2-40B4-BE49-F238E27FC236}">
                <a16:creationId xmlns:a16="http://schemas.microsoft.com/office/drawing/2014/main" id="{6BE92B93-F5CE-479A-BE9D-76DF7CBD5B4A}"/>
              </a:ext>
            </a:extLst>
          </p:cNvPr>
          <p:cNvCxnSpPr>
            <a:cxnSpLocks/>
          </p:cNvCxnSpPr>
          <p:nvPr/>
        </p:nvCxnSpPr>
        <p:spPr>
          <a:xfrm flipV="1">
            <a:off x="6587950" y="4283508"/>
            <a:ext cx="0" cy="55544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BEAB1B9B-47F7-4C6C-B82B-CC9267FC642A}"/>
              </a:ext>
            </a:extLst>
          </p:cNvPr>
          <p:cNvCxnSpPr>
            <a:cxnSpLocks/>
          </p:cNvCxnSpPr>
          <p:nvPr/>
        </p:nvCxnSpPr>
        <p:spPr>
          <a:xfrm flipV="1">
            <a:off x="7566643" y="4545302"/>
            <a:ext cx="48743" cy="226932"/>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36" name="!!in1">
            <a:extLst>
              <a:ext uri="{FF2B5EF4-FFF2-40B4-BE49-F238E27FC236}">
                <a16:creationId xmlns:a16="http://schemas.microsoft.com/office/drawing/2014/main" id="{FC5B6D34-4E25-4034-9ACE-178D21EE1F7B}"/>
              </a:ext>
            </a:extLst>
          </p:cNvPr>
          <p:cNvSpPr/>
          <p:nvPr/>
        </p:nvSpPr>
        <p:spPr>
          <a:xfrm>
            <a:off x="4649821" y="32245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n2">
            <a:extLst>
              <a:ext uri="{FF2B5EF4-FFF2-40B4-BE49-F238E27FC236}">
                <a16:creationId xmlns:a16="http://schemas.microsoft.com/office/drawing/2014/main" id="{49CE31FF-0128-4E53-AF67-3BAFB34BAF2D}"/>
              </a:ext>
            </a:extLst>
          </p:cNvPr>
          <p:cNvSpPr/>
          <p:nvPr/>
        </p:nvSpPr>
        <p:spPr>
          <a:xfrm>
            <a:off x="4666441" y="40317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96935BB-DFEC-4236-9F1A-89107A43F8F4}"/>
              </a:ext>
            </a:extLst>
          </p:cNvPr>
          <p:cNvCxnSpPr>
            <a:stCxn id="36" idx="6"/>
            <a:endCxn id="8" idx="1"/>
          </p:cNvCxnSpPr>
          <p:nvPr/>
        </p:nvCxnSpPr>
        <p:spPr>
          <a:xfrm>
            <a:off x="5058725" y="3429000"/>
            <a:ext cx="320883" cy="378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B621BCD-770B-43DE-9BBA-466401CA2DBE}"/>
              </a:ext>
            </a:extLst>
          </p:cNvPr>
          <p:cNvCxnSpPr>
            <a:stCxn id="37" idx="6"/>
            <a:endCxn id="8" idx="1"/>
          </p:cNvCxnSpPr>
          <p:nvPr/>
        </p:nvCxnSpPr>
        <p:spPr>
          <a:xfrm flipV="1">
            <a:off x="5075345" y="3807417"/>
            <a:ext cx="304263" cy="428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gasf">
            <a:extLst>
              <a:ext uri="{FF2B5EF4-FFF2-40B4-BE49-F238E27FC236}">
                <a16:creationId xmlns:a16="http://schemas.microsoft.com/office/drawing/2014/main" id="{65DFC915-B66E-4587-8B78-80A4685FA2A4}"/>
              </a:ext>
            </a:extLst>
          </p:cNvPr>
          <p:cNvSpPr/>
          <p:nvPr/>
        </p:nvSpPr>
        <p:spPr>
          <a:xfrm>
            <a:off x="5293521" y="5043400"/>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43" name="Other">
            <a:extLst>
              <a:ext uri="{FF2B5EF4-FFF2-40B4-BE49-F238E27FC236}">
                <a16:creationId xmlns:a16="http://schemas.microsoft.com/office/drawing/2014/main" id="{704644FE-9935-4419-9B72-A3CD0C831F5E}"/>
              </a:ext>
            </a:extLst>
          </p:cNvPr>
          <p:cNvSpPr/>
          <p:nvPr/>
        </p:nvSpPr>
        <p:spPr>
          <a:xfrm>
            <a:off x="5293521" y="5614899"/>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cxnSp>
        <p:nvCxnSpPr>
          <p:cNvPr id="44" name="Straight Arrow Connector 43">
            <a:extLst>
              <a:ext uri="{FF2B5EF4-FFF2-40B4-BE49-F238E27FC236}">
                <a16:creationId xmlns:a16="http://schemas.microsoft.com/office/drawing/2014/main" id="{AD2DF046-F7FD-45B3-BF5A-DC4E7219734F}"/>
              </a:ext>
            </a:extLst>
          </p:cNvPr>
          <p:cNvCxnSpPr>
            <a:cxnSpLocks/>
          </p:cNvCxnSpPr>
          <p:nvPr/>
        </p:nvCxnSpPr>
        <p:spPr>
          <a:xfrm flipH="1" flipV="1">
            <a:off x="5058725" y="4679316"/>
            <a:ext cx="168751" cy="781037"/>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49" name="!!o2">
            <a:extLst>
              <a:ext uri="{FF2B5EF4-FFF2-40B4-BE49-F238E27FC236}">
                <a16:creationId xmlns:a16="http://schemas.microsoft.com/office/drawing/2014/main" id="{DED75877-5485-43D3-8FA3-61B6B3AE716A}"/>
              </a:ext>
            </a:extLst>
          </p:cNvPr>
          <p:cNvSpPr/>
          <p:nvPr/>
        </p:nvSpPr>
        <p:spPr>
          <a:xfrm>
            <a:off x="7615386" y="3601843"/>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o3">
            <a:extLst>
              <a:ext uri="{FF2B5EF4-FFF2-40B4-BE49-F238E27FC236}">
                <a16:creationId xmlns:a16="http://schemas.microsoft.com/office/drawing/2014/main" id="{35BC3E98-5765-4F20-A900-051DB9FD841B}"/>
              </a:ext>
            </a:extLst>
          </p:cNvPr>
          <p:cNvSpPr/>
          <p:nvPr/>
        </p:nvSpPr>
        <p:spPr>
          <a:xfrm>
            <a:off x="7615386" y="4079056"/>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1" name="!!op">
            <a:extLst>
              <a:ext uri="{FF2B5EF4-FFF2-40B4-BE49-F238E27FC236}">
                <a16:creationId xmlns:a16="http://schemas.microsoft.com/office/drawing/2014/main" id="{576D14F5-0791-4350-A818-88D494622219}"/>
              </a:ext>
            </a:extLst>
          </p:cNvPr>
          <p:cNvCxnSpPr>
            <a:cxnSpLocks/>
            <a:stCxn id="10" idx="3"/>
            <a:endCxn id="49" idx="2"/>
          </p:cNvCxnSpPr>
          <p:nvPr/>
        </p:nvCxnSpPr>
        <p:spPr>
          <a:xfrm flipV="1">
            <a:off x="7125542" y="3806295"/>
            <a:ext cx="489844" cy="1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op">
            <a:extLst>
              <a:ext uri="{FF2B5EF4-FFF2-40B4-BE49-F238E27FC236}">
                <a16:creationId xmlns:a16="http://schemas.microsoft.com/office/drawing/2014/main" id="{876F71F8-9595-4F12-A9BD-08456A339CF9}"/>
              </a:ext>
            </a:extLst>
          </p:cNvPr>
          <p:cNvCxnSpPr>
            <a:cxnSpLocks/>
            <a:stCxn id="10" idx="3"/>
            <a:endCxn id="50" idx="2"/>
          </p:cNvCxnSpPr>
          <p:nvPr/>
        </p:nvCxnSpPr>
        <p:spPr>
          <a:xfrm>
            <a:off x="7125542" y="3807416"/>
            <a:ext cx="489844" cy="476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asga">
            <a:extLst>
              <a:ext uri="{FF2B5EF4-FFF2-40B4-BE49-F238E27FC236}">
                <a16:creationId xmlns:a16="http://schemas.microsoft.com/office/drawing/2014/main" id="{8C97F5C2-E40D-4BEB-BF42-5C7BE66D783E}"/>
              </a:ext>
            </a:extLst>
          </p:cNvPr>
          <p:cNvSpPr/>
          <p:nvPr/>
        </p:nvSpPr>
        <p:spPr>
          <a:xfrm>
            <a:off x="7359308" y="5269247"/>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60" name="asga">
            <a:extLst>
              <a:ext uri="{FF2B5EF4-FFF2-40B4-BE49-F238E27FC236}">
                <a16:creationId xmlns:a16="http://schemas.microsoft.com/office/drawing/2014/main" id="{5BED11BA-0BB7-4025-A7C1-3D25AC642639}"/>
              </a:ext>
            </a:extLst>
          </p:cNvPr>
          <p:cNvSpPr/>
          <p:nvPr/>
        </p:nvSpPr>
        <p:spPr>
          <a:xfrm>
            <a:off x="7359307" y="5685025"/>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pic>
        <p:nvPicPr>
          <p:cNvPr id="66" name="Graphic 65" descr="Research with solid fill">
            <a:extLst>
              <a:ext uri="{FF2B5EF4-FFF2-40B4-BE49-F238E27FC236}">
                <a16:creationId xmlns:a16="http://schemas.microsoft.com/office/drawing/2014/main" id="{74CC436F-9D6E-467A-B59F-79E3BF3E9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0050" y="3224548"/>
            <a:ext cx="914400" cy="914400"/>
          </a:xfrm>
          <a:prstGeom prst="rect">
            <a:avLst/>
          </a:prstGeom>
        </p:spPr>
      </p:pic>
      <p:sp>
        <p:nvSpPr>
          <p:cNvPr id="67" name="TextBox 66">
            <a:extLst>
              <a:ext uri="{FF2B5EF4-FFF2-40B4-BE49-F238E27FC236}">
                <a16:creationId xmlns:a16="http://schemas.microsoft.com/office/drawing/2014/main" id="{BA5652A1-0B81-4DDD-B8D0-A787A5C7894E}"/>
              </a:ext>
            </a:extLst>
          </p:cNvPr>
          <p:cNvSpPr txBox="1"/>
          <p:nvPr/>
        </p:nvSpPr>
        <p:spPr>
          <a:xfrm>
            <a:off x="9406631" y="4031748"/>
            <a:ext cx="1061238" cy="369332"/>
          </a:xfrm>
          <a:prstGeom prst="rect">
            <a:avLst/>
          </a:prstGeom>
          <a:noFill/>
        </p:spPr>
        <p:txBody>
          <a:bodyPr wrap="square" rtlCol="0">
            <a:spAutoFit/>
          </a:bodyPr>
          <a:lstStyle/>
          <a:p>
            <a:r>
              <a:rPr lang="en-US" dirty="0"/>
              <a:t>Analysis</a:t>
            </a:r>
          </a:p>
        </p:txBody>
      </p:sp>
      <p:sp>
        <p:nvSpPr>
          <p:cNvPr id="68" name="Arrow: Right 67">
            <a:extLst>
              <a:ext uri="{FF2B5EF4-FFF2-40B4-BE49-F238E27FC236}">
                <a16:creationId xmlns:a16="http://schemas.microsoft.com/office/drawing/2014/main" id="{F1979936-5339-473A-A837-4B243DF97A4A}"/>
              </a:ext>
            </a:extLst>
          </p:cNvPr>
          <p:cNvSpPr/>
          <p:nvPr/>
        </p:nvSpPr>
        <p:spPr>
          <a:xfrm>
            <a:off x="8449857" y="3512184"/>
            <a:ext cx="742502" cy="56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278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A79-B8EE-412D-AB84-A7F0397399C7}"/>
              </a:ext>
            </a:extLst>
          </p:cNvPr>
          <p:cNvSpPr>
            <a:spLocks noGrp="1"/>
          </p:cNvSpPr>
          <p:nvPr>
            <p:ph type="title"/>
          </p:nvPr>
        </p:nvSpPr>
        <p:spPr/>
        <p:txBody>
          <a:bodyPr/>
          <a:lstStyle/>
          <a:p>
            <a:r>
              <a:rPr lang="en-US" dirty="0"/>
              <a:t>Components - Sensors</a:t>
            </a:r>
          </a:p>
        </p:txBody>
      </p:sp>
      <p:pic>
        <p:nvPicPr>
          <p:cNvPr id="11" name="Content Placeholder 10">
            <a:extLst>
              <a:ext uri="{FF2B5EF4-FFF2-40B4-BE49-F238E27FC236}">
                <a16:creationId xmlns:a16="http://schemas.microsoft.com/office/drawing/2014/main" id="{B56F2E39-8105-42AD-A3F2-0AC373FDB380}"/>
              </a:ext>
            </a:extLst>
          </p:cNvPr>
          <p:cNvPicPr>
            <a:picLocks noGrp="1" noChangeAspect="1"/>
          </p:cNvPicPr>
          <p:nvPr>
            <p:ph idx="1"/>
          </p:nvPr>
        </p:nvPicPr>
        <p:blipFill>
          <a:blip r:embed="rId2"/>
          <a:stretch>
            <a:fillRect/>
          </a:stretch>
        </p:blipFill>
        <p:spPr>
          <a:xfrm>
            <a:off x="7813405" y="3478162"/>
            <a:ext cx="3768995" cy="1440325"/>
          </a:xfrm>
        </p:spPr>
      </p:pic>
      <p:pic>
        <p:nvPicPr>
          <p:cNvPr id="9" name="Picture 8">
            <a:extLst>
              <a:ext uri="{FF2B5EF4-FFF2-40B4-BE49-F238E27FC236}">
                <a16:creationId xmlns:a16="http://schemas.microsoft.com/office/drawing/2014/main" id="{5343402C-93DE-49E1-A565-0BBE1982102D}"/>
              </a:ext>
            </a:extLst>
          </p:cNvPr>
          <p:cNvPicPr>
            <a:picLocks noChangeAspect="1"/>
          </p:cNvPicPr>
          <p:nvPr/>
        </p:nvPicPr>
        <p:blipFill>
          <a:blip r:embed="rId3"/>
          <a:stretch>
            <a:fillRect/>
          </a:stretch>
        </p:blipFill>
        <p:spPr>
          <a:xfrm>
            <a:off x="2096387" y="3607092"/>
            <a:ext cx="1941658" cy="1182463"/>
          </a:xfrm>
          <a:prstGeom prst="rect">
            <a:avLst/>
          </a:prstGeom>
        </p:spPr>
      </p:pic>
    </p:spTree>
    <p:extLst>
      <p:ext uri="{BB962C8B-B14F-4D97-AF65-F5344CB8AC3E}">
        <p14:creationId xmlns:p14="http://schemas.microsoft.com/office/powerpoint/2010/main" val="150337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A79-B8EE-412D-AB84-A7F0397399C7}"/>
              </a:ext>
            </a:extLst>
          </p:cNvPr>
          <p:cNvSpPr>
            <a:spLocks noGrp="1"/>
          </p:cNvSpPr>
          <p:nvPr>
            <p:ph type="title"/>
          </p:nvPr>
        </p:nvSpPr>
        <p:spPr/>
        <p:txBody>
          <a:bodyPr/>
          <a:lstStyle/>
          <a:p>
            <a:r>
              <a:rPr lang="en-US" dirty="0"/>
              <a:t>Components</a:t>
            </a:r>
          </a:p>
        </p:txBody>
      </p:sp>
      <p:pic>
        <p:nvPicPr>
          <p:cNvPr id="8" name="Content Placeholder 7">
            <a:extLst>
              <a:ext uri="{FF2B5EF4-FFF2-40B4-BE49-F238E27FC236}">
                <a16:creationId xmlns:a16="http://schemas.microsoft.com/office/drawing/2014/main" id="{73F6A426-ABEE-40BB-A500-E274E39AD261}"/>
              </a:ext>
            </a:extLst>
          </p:cNvPr>
          <p:cNvPicPr>
            <a:picLocks noGrp="1" noChangeAspect="1"/>
          </p:cNvPicPr>
          <p:nvPr>
            <p:ph idx="1"/>
          </p:nvPr>
        </p:nvPicPr>
        <p:blipFill>
          <a:blip r:embed="rId2"/>
          <a:stretch>
            <a:fillRect/>
          </a:stretch>
        </p:blipFill>
        <p:spPr>
          <a:xfrm>
            <a:off x="1798858" y="3305929"/>
            <a:ext cx="2667372" cy="1428949"/>
          </a:xfrm>
        </p:spPr>
      </p:pic>
      <p:pic>
        <p:nvPicPr>
          <p:cNvPr id="6" name="Picture 5">
            <a:extLst>
              <a:ext uri="{FF2B5EF4-FFF2-40B4-BE49-F238E27FC236}">
                <a16:creationId xmlns:a16="http://schemas.microsoft.com/office/drawing/2014/main" id="{5D842DF2-7374-4011-AD8B-3BA570ED7872}"/>
              </a:ext>
            </a:extLst>
          </p:cNvPr>
          <p:cNvPicPr>
            <a:picLocks noChangeAspect="1"/>
          </p:cNvPicPr>
          <p:nvPr/>
        </p:nvPicPr>
        <p:blipFill>
          <a:blip r:embed="rId3"/>
          <a:stretch>
            <a:fillRect/>
          </a:stretch>
        </p:blipFill>
        <p:spPr>
          <a:xfrm>
            <a:off x="6534287" y="3076699"/>
            <a:ext cx="4887043" cy="1887410"/>
          </a:xfrm>
          <a:prstGeom prst="rect">
            <a:avLst/>
          </a:prstGeom>
        </p:spPr>
      </p:pic>
    </p:spTree>
    <p:extLst>
      <p:ext uri="{BB962C8B-B14F-4D97-AF65-F5344CB8AC3E}">
        <p14:creationId xmlns:p14="http://schemas.microsoft.com/office/powerpoint/2010/main" val="323663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8B0F-255E-495C-872C-6408AA751A0F}"/>
              </a:ext>
            </a:extLst>
          </p:cNvPr>
          <p:cNvSpPr>
            <a:spLocks noGrp="1"/>
          </p:cNvSpPr>
          <p:nvPr>
            <p:ph type="title"/>
          </p:nvPr>
        </p:nvSpPr>
        <p:spPr/>
        <p:txBody>
          <a:bodyPr/>
          <a:lstStyle/>
          <a:p>
            <a:r>
              <a:rPr lang="en-US" dirty="0"/>
              <a:t>Components, before</a:t>
            </a:r>
          </a:p>
        </p:txBody>
      </p:sp>
      <p:pic>
        <p:nvPicPr>
          <p:cNvPr id="11" name="Picture 10">
            <a:extLst>
              <a:ext uri="{FF2B5EF4-FFF2-40B4-BE49-F238E27FC236}">
                <a16:creationId xmlns:a16="http://schemas.microsoft.com/office/drawing/2014/main" id="{C8B2582B-6F5F-41E1-82AB-6AE0A0E8EED8}"/>
              </a:ext>
            </a:extLst>
          </p:cNvPr>
          <p:cNvPicPr>
            <a:picLocks noChangeAspect="1"/>
          </p:cNvPicPr>
          <p:nvPr/>
        </p:nvPicPr>
        <p:blipFill>
          <a:blip r:embed="rId2"/>
          <a:stretch>
            <a:fillRect/>
          </a:stretch>
        </p:blipFill>
        <p:spPr>
          <a:xfrm>
            <a:off x="6876157" y="323850"/>
            <a:ext cx="5315843" cy="6210300"/>
          </a:xfrm>
          <a:prstGeom prst="rect">
            <a:avLst/>
          </a:prstGeom>
        </p:spPr>
      </p:pic>
      <p:pic>
        <p:nvPicPr>
          <p:cNvPr id="12" name="Picture 11">
            <a:extLst>
              <a:ext uri="{FF2B5EF4-FFF2-40B4-BE49-F238E27FC236}">
                <a16:creationId xmlns:a16="http://schemas.microsoft.com/office/drawing/2014/main" id="{12F7F6FD-4112-4913-B92D-0EA30BB05295}"/>
              </a:ext>
            </a:extLst>
          </p:cNvPr>
          <p:cNvPicPr>
            <a:picLocks noChangeAspect="1"/>
          </p:cNvPicPr>
          <p:nvPr/>
        </p:nvPicPr>
        <p:blipFill>
          <a:blip r:embed="rId3"/>
          <a:stretch>
            <a:fillRect/>
          </a:stretch>
        </p:blipFill>
        <p:spPr>
          <a:xfrm>
            <a:off x="457200" y="2023886"/>
            <a:ext cx="3781953" cy="2524477"/>
          </a:xfrm>
          <a:prstGeom prst="rect">
            <a:avLst/>
          </a:prstGeom>
        </p:spPr>
      </p:pic>
    </p:spTree>
    <p:extLst>
      <p:ext uri="{BB962C8B-B14F-4D97-AF65-F5344CB8AC3E}">
        <p14:creationId xmlns:p14="http://schemas.microsoft.com/office/powerpoint/2010/main" val="305212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042E77A-C236-4288-A07E-8556420FA4D0}"/>
              </a:ext>
            </a:extLst>
          </p:cNvPr>
          <p:cNvPicPr>
            <a:picLocks noChangeAspect="1"/>
          </p:cNvPicPr>
          <p:nvPr/>
        </p:nvPicPr>
        <p:blipFill>
          <a:blip r:embed="rId2"/>
          <a:stretch>
            <a:fillRect/>
          </a:stretch>
        </p:blipFill>
        <p:spPr>
          <a:xfrm>
            <a:off x="454961" y="2023886"/>
            <a:ext cx="3781953" cy="2524477"/>
          </a:xfrm>
          <a:prstGeom prst="rect">
            <a:avLst/>
          </a:prstGeom>
        </p:spPr>
      </p:pic>
      <p:sp>
        <p:nvSpPr>
          <p:cNvPr id="2" name="Title 1">
            <a:extLst>
              <a:ext uri="{FF2B5EF4-FFF2-40B4-BE49-F238E27FC236}">
                <a16:creationId xmlns:a16="http://schemas.microsoft.com/office/drawing/2014/main" id="{531F8B0F-255E-495C-872C-6408AA751A0F}"/>
              </a:ext>
            </a:extLst>
          </p:cNvPr>
          <p:cNvSpPr>
            <a:spLocks noGrp="1"/>
          </p:cNvSpPr>
          <p:nvPr>
            <p:ph type="title"/>
          </p:nvPr>
        </p:nvSpPr>
        <p:spPr/>
        <p:txBody>
          <a:bodyPr>
            <a:normAutofit/>
          </a:bodyPr>
          <a:lstStyle/>
          <a:p>
            <a:r>
              <a:rPr lang="en-US" dirty="0"/>
              <a:t>Components, after</a:t>
            </a:r>
          </a:p>
        </p:txBody>
      </p:sp>
      <p:pic>
        <p:nvPicPr>
          <p:cNvPr id="14" name="Content Placeholder 13">
            <a:extLst>
              <a:ext uri="{FF2B5EF4-FFF2-40B4-BE49-F238E27FC236}">
                <a16:creationId xmlns:a16="http://schemas.microsoft.com/office/drawing/2014/main" id="{427603C7-2603-4F90-A6D8-69D3B4DAA898}"/>
              </a:ext>
            </a:extLst>
          </p:cNvPr>
          <p:cNvPicPr>
            <a:picLocks noGrp="1" noChangeAspect="1"/>
          </p:cNvPicPr>
          <p:nvPr>
            <p:ph idx="1"/>
          </p:nvPr>
        </p:nvPicPr>
        <p:blipFill>
          <a:blip r:embed="rId3"/>
          <a:stretch>
            <a:fillRect/>
          </a:stretch>
        </p:blipFill>
        <p:spPr>
          <a:xfrm>
            <a:off x="4729029" y="1981113"/>
            <a:ext cx="1914792" cy="3658111"/>
          </a:xfrm>
        </p:spPr>
      </p:pic>
      <p:pic>
        <p:nvPicPr>
          <p:cNvPr id="16" name="Picture 15">
            <a:extLst>
              <a:ext uri="{FF2B5EF4-FFF2-40B4-BE49-F238E27FC236}">
                <a16:creationId xmlns:a16="http://schemas.microsoft.com/office/drawing/2014/main" id="{7575259D-CF2B-4207-939D-69D2C5272CE8}"/>
              </a:ext>
            </a:extLst>
          </p:cNvPr>
          <p:cNvPicPr>
            <a:picLocks noChangeAspect="1"/>
          </p:cNvPicPr>
          <p:nvPr/>
        </p:nvPicPr>
        <p:blipFill>
          <a:blip r:embed="rId4"/>
          <a:stretch>
            <a:fillRect/>
          </a:stretch>
        </p:blipFill>
        <p:spPr>
          <a:xfrm>
            <a:off x="1769594" y="2785973"/>
            <a:ext cx="1152686" cy="1286054"/>
          </a:xfrm>
          <a:prstGeom prst="rect">
            <a:avLst/>
          </a:prstGeom>
        </p:spPr>
      </p:pic>
      <p:pic>
        <p:nvPicPr>
          <p:cNvPr id="20" name="Picture 19">
            <a:extLst>
              <a:ext uri="{FF2B5EF4-FFF2-40B4-BE49-F238E27FC236}">
                <a16:creationId xmlns:a16="http://schemas.microsoft.com/office/drawing/2014/main" id="{058152B4-81D0-4554-8F86-20CE7A5B2441}"/>
              </a:ext>
            </a:extLst>
          </p:cNvPr>
          <p:cNvPicPr>
            <a:picLocks noChangeAspect="1"/>
          </p:cNvPicPr>
          <p:nvPr/>
        </p:nvPicPr>
        <p:blipFill>
          <a:blip r:embed="rId5"/>
          <a:stretch>
            <a:fillRect/>
          </a:stretch>
        </p:blipFill>
        <p:spPr>
          <a:xfrm>
            <a:off x="6780552" y="278892"/>
            <a:ext cx="5411448" cy="6300216"/>
          </a:xfrm>
          <a:prstGeom prst="rect">
            <a:avLst/>
          </a:prstGeom>
        </p:spPr>
      </p:pic>
      <p:pic>
        <p:nvPicPr>
          <p:cNvPr id="22" name="Picture 21">
            <a:extLst>
              <a:ext uri="{FF2B5EF4-FFF2-40B4-BE49-F238E27FC236}">
                <a16:creationId xmlns:a16="http://schemas.microsoft.com/office/drawing/2014/main" id="{5CBF3533-925F-4856-8B83-D739914B4633}"/>
              </a:ext>
            </a:extLst>
          </p:cNvPr>
          <p:cNvPicPr>
            <a:picLocks noChangeAspect="1"/>
          </p:cNvPicPr>
          <p:nvPr/>
        </p:nvPicPr>
        <p:blipFill>
          <a:blip r:embed="rId6"/>
          <a:stretch>
            <a:fillRect/>
          </a:stretch>
        </p:blipFill>
        <p:spPr>
          <a:xfrm>
            <a:off x="1528630" y="4688902"/>
            <a:ext cx="1895740" cy="1495634"/>
          </a:xfrm>
          <a:prstGeom prst="rect">
            <a:avLst/>
          </a:prstGeom>
        </p:spPr>
      </p:pic>
      <p:sp>
        <p:nvSpPr>
          <p:cNvPr id="23" name="TextBox 22">
            <a:extLst>
              <a:ext uri="{FF2B5EF4-FFF2-40B4-BE49-F238E27FC236}">
                <a16:creationId xmlns:a16="http://schemas.microsoft.com/office/drawing/2014/main" id="{6A82496F-EECC-417A-9A97-C313FFC00463}"/>
              </a:ext>
            </a:extLst>
          </p:cNvPr>
          <p:cNvSpPr txBox="1"/>
          <p:nvPr/>
        </p:nvSpPr>
        <p:spPr>
          <a:xfrm>
            <a:off x="985837" y="6300216"/>
            <a:ext cx="2981326" cy="369332"/>
          </a:xfrm>
          <a:prstGeom prst="rect">
            <a:avLst/>
          </a:prstGeom>
          <a:noFill/>
        </p:spPr>
        <p:txBody>
          <a:bodyPr wrap="square" rtlCol="0">
            <a:spAutoFit/>
          </a:bodyPr>
          <a:lstStyle/>
          <a:p>
            <a:r>
              <a:rPr lang="en-US" dirty="0"/>
              <a:t>Support for time functions</a:t>
            </a:r>
          </a:p>
        </p:txBody>
      </p:sp>
      <p:sp>
        <p:nvSpPr>
          <p:cNvPr id="24" name="TextBox 23">
            <a:extLst>
              <a:ext uri="{FF2B5EF4-FFF2-40B4-BE49-F238E27FC236}">
                <a16:creationId xmlns:a16="http://schemas.microsoft.com/office/drawing/2014/main" id="{68F019A7-AF87-42AB-B4FB-1A7BD638FBB0}"/>
              </a:ext>
            </a:extLst>
          </p:cNvPr>
          <p:cNvSpPr txBox="1"/>
          <p:nvPr/>
        </p:nvSpPr>
        <p:spPr>
          <a:xfrm>
            <a:off x="7753350" y="373118"/>
            <a:ext cx="2543175" cy="369332"/>
          </a:xfrm>
          <a:prstGeom prst="rect">
            <a:avLst/>
          </a:prstGeom>
          <a:noFill/>
        </p:spPr>
        <p:txBody>
          <a:bodyPr wrap="square" rtlCol="0">
            <a:spAutoFit/>
          </a:bodyPr>
          <a:lstStyle/>
          <a:p>
            <a:r>
              <a:rPr lang="en-US" dirty="0"/>
              <a:t>Not yet implemented!</a:t>
            </a:r>
          </a:p>
        </p:txBody>
      </p:sp>
    </p:spTree>
    <p:extLst>
      <p:ext uri="{BB962C8B-B14F-4D97-AF65-F5344CB8AC3E}">
        <p14:creationId xmlns:p14="http://schemas.microsoft.com/office/powerpoint/2010/main" val="426419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F7A9-B1FE-80AC-4CB1-3A980D1BF640}"/>
              </a:ext>
            </a:extLst>
          </p:cNvPr>
          <p:cNvSpPr>
            <a:spLocks noGrp="1"/>
          </p:cNvSpPr>
          <p:nvPr>
            <p:ph type="title"/>
          </p:nvPr>
        </p:nvSpPr>
        <p:spPr/>
        <p:txBody>
          <a:bodyPr/>
          <a:lstStyle/>
          <a:p>
            <a:r>
              <a:rPr lang="it-IT" dirty="0"/>
              <a:t>Data store </a:t>
            </a:r>
            <a:r>
              <a:rPr lang="it-IT" dirty="0" err="1"/>
              <a:t>nodes</a:t>
            </a:r>
            <a:endParaRPr lang="de-DE" dirty="0"/>
          </a:p>
        </p:txBody>
      </p:sp>
      <p:pic>
        <p:nvPicPr>
          <p:cNvPr id="6" name="Content Placeholder 5">
            <a:extLst>
              <a:ext uri="{FF2B5EF4-FFF2-40B4-BE49-F238E27FC236}">
                <a16:creationId xmlns:a16="http://schemas.microsoft.com/office/drawing/2014/main" id="{44E22A47-E013-A4C1-E803-9052ECA24AE0}"/>
              </a:ext>
            </a:extLst>
          </p:cNvPr>
          <p:cNvPicPr>
            <a:picLocks noGrp="1" noChangeAspect="1"/>
          </p:cNvPicPr>
          <p:nvPr>
            <p:ph idx="1"/>
          </p:nvPr>
        </p:nvPicPr>
        <p:blipFill>
          <a:blip r:embed="rId2"/>
          <a:stretch>
            <a:fillRect/>
          </a:stretch>
        </p:blipFill>
        <p:spPr>
          <a:xfrm>
            <a:off x="1328793" y="3307546"/>
            <a:ext cx="2686425" cy="1667108"/>
          </a:xfrm>
        </p:spPr>
      </p:pic>
      <p:pic>
        <p:nvPicPr>
          <p:cNvPr id="4" name="Picture 3">
            <a:extLst>
              <a:ext uri="{FF2B5EF4-FFF2-40B4-BE49-F238E27FC236}">
                <a16:creationId xmlns:a16="http://schemas.microsoft.com/office/drawing/2014/main" id="{FB567B69-D5BE-F95F-7ED0-2961DE0E15D9}"/>
              </a:ext>
            </a:extLst>
          </p:cNvPr>
          <p:cNvPicPr>
            <a:picLocks noChangeAspect="1"/>
          </p:cNvPicPr>
          <p:nvPr/>
        </p:nvPicPr>
        <p:blipFill>
          <a:blip r:embed="rId3"/>
          <a:stretch>
            <a:fillRect/>
          </a:stretch>
        </p:blipFill>
        <p:spPr>
          <a:xfrm>
            <a:off x="4731057" y="2456197"/>
            <a:ext cx="6891453" cy="3254297"/>
          </a:xfrm>
          <a:prstGeom prst="rect">
            <a:avLst/>
          </a:prstGeom>
        </p:spPr>
      </p:pic>
    </p:spTree>
    <p:extLst>
      <p:ext uri="{BB962C8B-B14F-4D97-AF65-F5344CB8AC3E}">
        <p14:creationId xmlns:p14="http://schemas.microsoft.com/office/powerpoint/2010/main" val="331557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F7A9-B1FE-80AC-4CB1-3A980D1BF640}"/>
              </a:ext>
            </a:extLst>
          </p:cNvPr>
          <p:cNvSpPr>
            <a:spLocks noGrp="1"/>
          </p:cNvSpPr>
          <p:nvPr>
            <p:ph type="title"/>
          </p:nvPr>
        </p:nvSpPr>
        <p:spPr/>
        <p:txBody>
          <a:bodyPr>
            <a:normAutofit/>
          </a:bodyPr>
          <a:lstStyle/>
          <a:p>
            <a:r>
              <a:rPr lang="it-IT" dirty="0"/>
              <a:t>Optional Input Pins</a:t>
            </a:r>
            <a:endParaRPr lang="de-DE" dirty="0"/>
          </a:p>
        </p:txBody>
      </p:sp>
      <p:pic>
        <p:nvPicPr>
          <p:cNvPr id="5" name="Picture 4">
            <a:extLst>
              <a:ext uri="{FF2B5EF4-FFF2-40B4-BE49-F238E27FC236}">
                <a16:creationId xmlns:a16="http://schemas.microsoft.com/office/drawing/2014/main" id="{21E6FA8B-956C-B53A-FEDF-982FDF53069A}"/>
              </a:ext>
            </a:extLst>
          </p:cNvPr>
          <p:cNvPicPr>
            <a:picLocks noChangeAspect="1"/>
          </p:cNvPicPr>
          <p:nvPr/>
        </p:nvPicPr>
        <p:blipFill>
          <a:blip r:embed="rId2"/>
          <a:stretch>
            <a:fillRect/>
          </a:stretch>
        </p:blipFill>
        <p:spPr>
          <a:xfrm>
            <a:off x="4812658" y="4358770"/>
            <a:ext cx="7379342" cy="2499230"/>
          </a:xfrm>
          <a:prstGeom prst="rect">
            <a:avLst/>
          </a:prstGeom>
        </p:spPr>
      </p:pic>
      <p:sp>
        <p:nvSpPr>
          <p:cNvPr id="8" name="Content Placeholder 7">
            <a:extLst>
              <a:ext uri="{FF2B5EF4-FFF2-40B4-BE49-F238E27FC236}">
                <a16:creationId xmlns:a16="http://schemas.microsoft.com/office/drawing/2014/main" id="{6F3989E3-C438-9200-7E26-4FAAF6097662}"/>
              </a:ext>
            </a:extLst>
          </p:cNvPr>
          <p:cNvSpPr>
            <a:spLocks noGrp="1"/>
          </p:cNvSpPr>
          <p:nvPr>
            <p:ph idx="1"/>
          </p:nvPr>
        </p:nvSpPr>
        <p:spPr/>
        <p:txBody>
          <a:bodyPr/>
          <a:lstStyle/>
          <a:p>
            <a:r>
              <a:rPr lang="it-IT" dirty="0"/>
              <a:t>Good for making </a:t>
            </a:r>
            <a:r>
              <a:rPr lang="it-IT" dirty="0" err="1"/>
              <a:t>components</a:t>
            </a:r>
            <a:r>
              <a:rPr lang="it-IT" dirty="0"/>
              <a:t> with</a:t>
            </a:r>
          </a:p>
          <a:p>
            <a:r>
              <a:rPr lang="it-IT" dirty="0"/>
              <a:t> feedback loop work for the first </a:t>
            </a:r>
            <a:r>
              <a:rPr lang="it-IT" dirty="0" err="1"/>
              <a:t>iteration</a:t>
            </a:r>
            <a:endParaRPr lang="de-DE" dirty="0"/>
          </a:p>
        </p:txBody>
      </p:sp>
      <p:pic>
        <p:nvPicPr>
          <p:cNvPr id="10" name="Picture 9">
            <a:extLst>
              <a:ext uri="{FF2B5EF4-FFF2-40B4-BE49-F238E27FC236}">
                <a16:creationId xmlns:a16="http://schemas.microsoft.com/office/drawing/2014/main" id="{71F19B41-3AEE-AC66-2E69-28283FA0D8AE}"/>
              </a:ext>
            </a:extLst>
          </p:cNvPr>
          <p:cNvPicPr>
            <a:picLocks noChangeAspect="1"/>
          </p:cNvPicPr>
          <p:nvPr/>
        </p:nvPicPr>
        <p:blipFill>
          <a:blip r:embed="rId3"/>
          <a:stretch>
            <a:fillRect/>
          </a:stretch>
        </p:blipFill>
        <p:spPr>
          <a:xfrm>
            <a:off x="1479853" y="4035825"/>
            <a:ext cx="1937467" cy="1174980"/>
          </a:xfrm>
          <a:prstGeom prst="rect">
            <a:avLst/>
          </a:prstGeom>
        </p:spPr>
      </p:pic>
      <p:pic>
        <p:nvPicPr>
          <p:cNvPr id="14" name="Picture 13">
            <a:extLst>
              <a:ext uri="{FF2B5EF4-FFF2-40B4-BE49-F238E27FC236}">
                <a16:creationId xmlns:a16="http://schemas.microsoft.com/office/drawing/2014/main" id="{0D059CE3-ED78-472D-F13F-CEBD55C7E611}"/>
              </a:ext>
            </a:extLst>
          </p:cNvPr>
          <p:cNvPicPr>
            <a:picLocks noChangeAspect="1"/>
          </p:cNvPicPr>
          <p:nvPr/>
        </p:nvPicPr>
        <p:blipFill>
          <a:blip r:embed="rId4"/>
          <a:stretch>
            <a:fillRect/>
          </a:stretch>
        </p:blipFill>
        <p:spPr>
          <a:xfrm>
            <a:off x="8035200" y="1"/>
            <a:ext cx="4156800" cy="1777244"/>
          </a:xfrm>
          <a:prstGeom prst="rect">
            <a:avLst/>
          </a:prstGeom>
        </p:spPr>
      </p:pic>
      <p:pic>
        <p:nvPicPr>
          <p:cNvPr id="4" name="Picture 3">
            <a:extLst>
              <a:ext uri="{FF2B5EF4-FFF2-40B4-BE49-F238E27FC236}">
                <a16:creationId xmlns:a16="http://schemas.microsoft.com/office/drawing/2014/main" id="{9B32F704-7824-D022-E9C5-1555D2782DF7}"/>
              </a:ext>
            </a:extLst>
          </p:cNvPr>
          <p:cNvPicPr>
            <a:picLocks noChangeAspect="1"/>
          </p:cNvPicPr>
          <p:nvPr/>
        </p:nvPicPr>
        <p:blipFill>
          <a:blip r:embed="rId5"/>
          <a:stretch>
            <a:fillRect/>
          </a:stretch>
        </p:blipFill>
        <p:spPr>
          <a:xfrm>
            <a:off x="5786218" y="1777244"/>
            <a:ext cx="6405782" cy="2581525"/>
          </a:xfrm>
          <a:prstGeom prst="rect">
            <a:avLst/>
          </a:prstGeom>
        </p:spPr>
      </p:pic>
    </p:spTree>
    <p:extLst>
      <p:ext uri="{BB962C8B-B14F-4D97-AF65-F5344CB8AC3E}">
        <p14:creationId xmlns:p14="http://schemas.microsoft.com/office/powerpoint/2010/main" val="97352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34D7-E681-DD41-2443-409A17270F86}"/>
              </a:ext>
            </a:extLst>
          </p:cNvPr>
          <p:cNvSpPr>
            <a:spLocks noGrp="1"/>
          </p:cNvSpPr>
          <p:nvPr>
            <p:ph type="title"/>
          </p:nvPr>
        </p:nvSpPr>
        <p:spPr/>
        <p:txBody>
          <a:bodyPr/>
          <a:lstStyle/>
          <a:p>
            <a:r>
              <a:rPr lang="it-IT" dirty="0"/>
              <a:t>Merge / Duplicate Pins</a:t>
            </a:r>
            <a:endParaRPr lang="de-DE" dirty="0"/>
          </a:p>
        </p:txBody>
      </p:sp>
      <p:sp>
        <p:nvSpPr>
          <p:cNvPr id="3" name="Content Placeholder 2">
            <a:extLst>
              <a:ext uri="{FF2B5EF4-FFF2-40B4-BE49-F238E27FC236}">
                <a16:creationId xmlns:a16="http://schemas.microsoft.com/office/drawing/2014/main" id="{FB4BB6C9-8A44-513D-54AF-09001F7A5584}"/>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07918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90D6-C684-EDD9-AE9F-233EA716610D}"/>
              </a:ext>
            </a:extLst>
          </p:cNvPr>
          <p:cNvSpPr>
            <a:spLocks noGrp="1"/>
          </p:cNvSpPr>
          <p:nvPr>
            <p:ph type="title"/>
          </p:nvPr>
        </p:nvSpPr>
        <p:spPr/>
        <p:txBody>
          <a:bodyPr/>
          <a:lstStyle/>
          <a:p>
            <a:r>
              <a:rPr lang="it-IT" dirty="0" err="1"/>
              <a:t>Collect</a:t>
            </a:r>
            <a:r>
              <a:rPr lang="it-IT" dirty="0"/>
              <a:t>/</a:t>
            </a:r>
            <a:r>
              <a:rPr lang="it-IT" dirty="0" err="1"/>
              <a:t>Amplify</a:t>
            </a:r>
            <a:endParaRPr lang="de-DE" dirty="0"/>
          </a:p>
        </p:txBody>
      </p:sp>
      <p:sp>
        <p:nvSpPr>
          <p:cNvPr id="3" name="Content Placeholder 2">
            <a:extLst>
              <a:ext uri="{FF2B5EF4-FFF2-40B4-BE49-F238E27FC236}">
                <a16:creationId xmlns:a16="http://schemas.microsoft.com/office/drawing/2014/main" id="{A2C980F1-2831-F35A-E4DA-808F7827B277}"/>
              </a:ext>
            </a:extLst>
          </p:cNvPr>
          <p:cNvSpPr>
            <a:spLocks noGrp="1"/>
          </p:cNvSpPr>
          <p:nvPr>
            <p:ph idx="1"/>
          </p:nvPr>
        </p:nvSpPr>
        <p:spPr/>
        <p:txBody>
          <a:bodyPr/>
          <a:lstStyle/>
          <a:p>
            <a:endParaRPr lang="de-DE"/>
          </a:p>
        </p:txBody>
      </p:sp>
      <p:pic>
        <p:nvPicPr>
          <p:cNvPr id="5" name="Picture 4">
            <a:extLst>
              <a:ext uri="{FF2B5EF4-FFF2-40B4-BE49-F238E27FC236}">
                <a16:creationId xmlns:a16="http://schemas.microsoft.com/office/drawing/2014/main" id="{2A7C2A56-44FB-7FBB-285B-557668297B1B}"/>
              </a:ext>
            </a:extLst>
          </p:cNvPr>
          <p:cNvPicPr>
            <a:picLocks noChangeAspect="1"/>
          </p:cNvPicPr>
          <p:nvPr/>
        </p:nvPicPr>
        <p:blipFill>
          <a:blip r:embed="rId2"/>
          <a:stretch>
            <a:fillRect/>
          </a:stretch>
        </p:blipFill>
        <p:spPr>
          <a:xfrm>
            <a:off x="0" y="1883347"/>
            <a:ext cx="5179072" cy="2183686"/>
          </a:xfrm>
          <a:prstGeom prst="rect">
            <a:avLst/>
          </a:prstGeom>
        </p:spPr>
      </p:pic>
      <p:pic>
        <p:nvPicPr>
          <p:cNvPr id="7" name="Picture 6">
            <a:extLst>
              <a:ext uri="{FF2B5EF4-FFF2-40B4-BE49-F238E27FC236}">
                <a16:creationId xmlns:a16="http://schemas.microsoft.com/office/drawing/2014/main" id="{01FE860E-E43D-24A5-9638-35512EFB646D}"/>
              </a:ext>
            </a:extLst>
          </p:cNvPr>
          <p:cNvPicPr>
            <a:picLocks noChangeAspect="1"/>
          </p:cNvPicPr>
          <p:nvPr/>
        </p:nvPicPr>
        <p:blipFill>
          <a:blip r:embed="rId3"/>
          <a:stretch>
            <a:fillRect/>
          </a:stretch>
        </p:blipFill>
        <p:spPr>
          <a:xfrm>
            <a:off x="0" y="4289890"/>
            <a:ext cx="5179072" cy="2465462"/>
          </a:xfrm>
          <a:prstGeom prst="rect">
            <a:avLst/>
          </a:prstGeom>
        </p:spPr>
      </p:pic>
      <p:pic>
        <p:nvPicPr>
          <p:cNvPr id="9" name="Picture 8">
            <a:extLst>
              <a:ext uri="{FF2B5EF4-FFF2-40B4-BE49-F238E27FC236}">
                <a16:creationId xmlns:a16="http://schemas.microsoft.com/office/drawing/2014/main" id="{4BF012EE-9032-C398-6343-E0019555B8E0}"/>
              </a:ext>
            </a:extLst>
          </p:cNvPr>
          <p:cNvPicPr>
            <a:picLocks noChangeAspect="1"/>
          </p:cNvPicPr>
          <p:nvPr/>
        </p:nvPicPr>
        <p:blipFill>
          <a:blip r:embed="rId4"/>
          <a:stretch>
            <a:fillRect/>
          </a:stretch>
        </p:blipFill>
        <p:spPr>
          <a:xfrm>
            <a:off x="6209465" y="2576162"/>
            <a:ext cx="5982535" cy="2981741"/>
          </a:xfrm>
          <a:prstGeom prst="rect">
            <a:avLst/>
          </a:prstGeom>
        </p:spPr>
      </p:pic>
    </p:spTree>
    <p:extLst>
      <p:ext uri="{BB962C8B-B14F-4D97-AF65-F5344CB8AC3E}">
        <p14:creationId xmlns:p14="http://schemas.microsoft.com/office/powerpoint/2010/main" val="144887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287355" y="57151"/>
            <a:ext cx="11809200" cy="8508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a:t>Goal</a:t>
            </a:r>
            <a:endParaRPr dirty="0"/>
          </a:p>
        </p:txBody>
      </p:sp>
      <p:sp>
        <p:nvSpPr>
          <p:cNvPr id="106" name="Google Shape;106;p3"/>
          <p:cNvSpPr txBox="1">
            <a:spLocks noGrp="1"/>
          </p:cNvSpPr>
          <p:nvPr>
            <p:ph type="body" idx="1"/>
          </p:nvPr>
        </p:nvSpPr>
        <p:spPr>
          <a:xfrm>
            <a:off x="287363" y="1010167"/>
            <a:ext cx="5589002" cy="2674327"/>
          </a:xfrm>
          <a:prstGeom prst="rect">
            <a:avLst/>
          </a:prstGeom>
          <a:noFill/>
          <a:ln>
            <a:noFill/>
          </a:ln>
        </p:spPr>
        <p:txBody>
          <a:bodyPr spcFirstLastPara="1" vert="horz" wrap="square" lIns="121900" tIns="60933" rIns="121900" bIns="60933" rtlCol="0" anchor="t" anchorCtr="0">
            <a:noAutofit/>
          </a:bodyPr>
          <a:lstStyle/>
          <a:p>
            <a:pPr marL="609585" indent="-457189">
              <a:spcBef>
                <a:spcPts val="0"/>
              </a:spcBef>
              <a:buSzPts val="1800"/>
              <a:buChar char="▪"/>
            </a:pPr>
            <a:r>
              <a:rPr lang="de-DE" b="1" dirty="0"/>
              <a:t>Design </a:t>
            </a:r>
            <a:r>
              <a:rPr lang="de-DE" dirty="0" err="1"/>
              <a:t>of</a:t>
            </a:r>
            <a:r>
              <a:rPr lang="de-DE" dirty="0"/>
              <a:t> </a:t>
            </a:r>
            <a:r>
              <a:rPr lang="de-DE" b="1" dirty="0" err="1"/>
              <a:t>complex</a:t>
            </a:r>
            <a:r>
              <a:rPr lang="de-DE" b="1" dirty="0"/>
              <a:t> </a:t>
            </a:r>
            <a:r>
              <a:rPr lang="de-DE" b="1" dirty="0" err="1"/>
              <a:t>systems</a:t>
            </a:r>
            <a:r>
              <a:rPr lang="de-DE" b="1" dirty="0"/>
              <a:t> </a:t>
            </a:r>
            <a:r>
              <a:rPr lang="de-DE" dirty="0" err="1"/>
              <a:t>containing</a:t>
            </a:r>
            <a:r>
              <a:rPr lang="de-DE" dirty="0"/>
              <a:t> </a:t>
            </a:r>
            <a:r>
              <a:rPr lang="de-DE" b="1" dirty="0" err="1"/>
              <a:t>machine</a:t>
            </a:r>
            <a:r>
              <a:rPr lang="de-DE" b="1" dirty="0"/>
              <a:t> </a:t>
            </a:r>
            <a:r>
              <a:rPr lang="de-DE" b="1" dirty="0" err="1"/>
              <a:t>learning</a:t>
            </a:r>
            <a:r>
              <a:rPr lang="de-DE" b="1" dirty="0"/>
              <a:t> </a:t>
            </a:r>
            <a:r>
              <a:rPr lang="de-DE" dirty="0" err="1"/>
              <a:t>components</a:t>
            </a:r>
            <a:r>
              <a:rPr lang="de-DE" dirty="0"/>
              <a:t> </a:t>
            </a:r>
            <a:br>
              <a:rPr lang="de-DE" dirty="0"/>
            </a:br>
            <a:endParaRPr dirty="0"/>
          </a:p>
          <a:p>
            <a:pPr marL="609585" indent="-474121">
              <a:spcBef>
                <a:spcPts val="0"/>
              </a:spcBef>
              <a:buSzPts val="2000"/>
              <a:buChar char="▪"/>
            </a:pPr>
            <a:r>
              <a:rPr lang="de-DE" b="1" dirty="0"/>
              <a:t>Tool</a:t>
            </a:r>
            <a:r>
              <a:rPr lang="de-DE" dirty="0"/>
              <a:t> </a:t>
            </a:r>
            <a:r>
              <a:rPr lang="de-DE" dirty="0" err="1"/>
              <a:t>for</a:t>
            </a:r>
            <a:endParaRPr dirty="0"/>
          </a:p>
          <a:p>
            <a:pPr marL="1219170" lvl="1" indent="-474121">
              <a:spcBef>
                <a:spcPts val="0"/>
              </a:spcBef>
              <a:buSzPts val="2000"/>
              <a:buChar char="–"/>
            </a:pPr>
            <a:r>
              <a:rPr lang="de-DE" b="1" dirty="0"/>
              <a:t>Definition</a:t>
            </a:r>
            <a:r>
              <a:rPr lang="de-DE" dirty="0"/>
              <a:t> von Gesamtsystem und  Einzelkomponenten ohne </a:t>
            </a:r>
            <a:r>
              <a:rPr lang="de-DE" i="1" dirty="0" err="1"/>
              <a:t>Machine</a:t>
            </a:r>
            <a:r>
              <a:rPr lang="de-DE" i="1" dirty="0"/>
              <a:t>-Learning</a:t>
            </a:r>
            <a:r>
              <a:rPr lang="de-DE" dirty="0"/>
              <a:t>-Kenntnisse</a:t>
            </a:r>
            <a:endParaRPr dirty="0"/>
          </a:p>
          <a:p>
            <a:pPr marL="1219170" lvl="1" indent="-474121">
              <a:spcBef>
                <a:spcPts val="0"/>
              </a:spcBef>
              <a:buSzPts val="2000"/>
              <a:buChar char="–"/>
            </a:pPr>
            <a:r>
              <a:rPr lang="de-DE" b="1" dirty="0"/>
              <a:t>Analysis</a:t>
            </a:r>
            <a:r>
              <a:rPr lang="de-DE" dirty="0"/>
              <a:t> </a:t>
            </a:r>
            <a:r>
              <a:rPr lang="de-DE" dirty="0" err="1"/>
              <a:t>of</a:t>
            </a:r>
            <a:r>
              <a:rPr lang="de-DE" dirty="0"/>
              <a:t>:</a:t>
            </a:r>
            <a:endParaRPr b="1" dirty="0"/>
          </a:p>
        </p:txBody>
      </p:sp>
      <p:pic>
        <p:nvPicPr>
          <p:cNvPr id="108" name="Google Shape;108;p3"/>
          <p:cNvPicPr preferRelativeResize="0"/>
          <p:nvPr/>
        </p:nvPicPr>
        <p:blipFill rotWithShape="1">
          <a:blip r:embed="rId3">
            <a:alphaModFix/>
          </a:blip>
          <a:srcRect l="18345" t="13763" r="14182" b="14848"/>
          <a:stretch/>
        </p:blipFill>
        <p:spPr>
          <a:xfrm>
            <a:off x="1835701" y="4491441"/>
            <a:ext cx="804116" cy="850801"/>
          </a:xfrm>
          <a:prstGeom prst="rect">
            <a:avLst/>
          </a:prstGeom>
          <a:noFill/>
          <a:ln>
            <a:noFill/>
          </a:ln>
        </p:spPr>
      </p:pic>
      <p:pic>
        <p:nvPicPr>
          <p:cNvPr id="109" name="Google Shape;109;p3"/>
          <p:cNvPicPr preferRelativeResize="0"/>
          <p:nvPr/>
        </p:nvPicPr>
        <p:blipFill>
          <a:blip r:embed="rId4">
            <a:alphaModFix/>
          </a:blip>
          <a:stretch>
            <a:fillRect/>
          </a:stretch>
        </p:blipFill>
        <p:spPr>
          <a:xfrm>
            <a:off x="5998955" y="907951"/>
            <a:ext cx="5905682" cy="3280808"/>
          </a:xfrm>
          <a:prstGeom prst="rect">
            <a:avLst/>
          </a:prstGeom>
          <a:noFill/>
          <a:ln>
            <a:noFill/>
          </a:ln>
        </p:spPr>
      </p:pic>
      <p:pic>
        <p:nvPicPr>
          <p:cNvPr id="110" name="Google Shape;110;p3"/>
          <p:cNvPicPr preferRelativeResize="0"/>
          <p:nvPr/>
        </p:nvPicPr>
        <p:blipFill rotWithShape="1">
          <a:blip r:embed="rId5">
            <a:alphaModFix/>
          </a:blip>
          <a:srcRect l="11949" t="14233" r="11987" b="28189"/>
          <a:stretch/>
        </p:blipFill>
        <p:spPr>
          <a:xfrm>
            <a:off x="4198340" y="4445471"/>
            <a:ext cx="1245433" cy="942735"/>
          </a:xfrm>
          <a:prstGeom prst="rect">
            <a:avLst/>
          </a:prstGeom>
          <a:noFill/>
          <a:ln>
            <a:noFill/>
          </a:ln>
        </p:spPr>
      </p:pic>
      <p:pic>
        <p:nvPicPr>
          <p:cNvPr id="111" name="Google Shape;111;p3"/>
          <p:cNvPicPr preferRelativeResize="0"/>
          <p:nvPr/>
        </p:nvPicPr>
        <p:blipFill rotWithShape="1">
          <a:blip r:embed="rId6">
            <a:alphaModFix/>
          </a:blip>
          <a:srcRect l="10217" t="12596" b="-8"/>
          <a:stretch/>
        </p:blipFill>
        <p:spPr>
          <a:xfrm>
            <a:off x="7261289" y="4561557"/>
            <a:ext cx="919800" cy="712433"/>
          </a:xfrm>
          <a:prstGeom prst="rect">
            <a:avLst/>
          </a:prstGeom>
          <a:noFill/>
          <a:ln>
            <a:noFill/>
          </a:ln>
        </p:spPr>
      </p:pic>
      <p:sp>
        <p:nvSpPr>
          <p:cNvPr id="112" name="Google Shape;112;p3"/>
          <p:cNvSpPr txBox="1"/>
          <p:nvPr/>
        </p:nvSpPr>
        <p:spPr>
          <a:xfrm>
            <a:off x="287355" y="5393183"/>
            <a:ext cx="11423200" cy="1067047"/>
          </a:xfrm>
          <a:prstGeom prst="rect">
            <a:avLst/>
          </a:prstGeom>
          <a:noFill/>
          <a:ln>
            <a:noFill/>
          </a:ln>
        </p:spPr>
        <p:txBody>
          <a:bodyPr spcFirstLastPara="1" wrap="square" lIns="121900" tIns="121900" rIns="121900" bIns="121900" anchor="t" anchorCtr="0">
            <a:spAutoFit/>
          </a:bodyPr>
          <a:lstStyle/>
          <a:p>
            <a:pPr marL="1219170"/>
            <a:r>
              <a:rPr lang="de-DE" sz="2667" dirty="0" err="1">
                <a:solidFill>
                  <a:schemeClr val="dk1"/>
                </a:solidFill>
                <a:latin typeface="Calibri"/>
                <a:ea typeface="Calibri"/>
                <a:cs typeface="Calibri"/>
                <a:sym typeface="Calibri"/>
              </a:rPr>
              <a:t>Exec</a:t>
            </a:r>
            <a:r>
              <a:rPr lang="de-DE" sz="2667" dirty="0">
                <a:solidFill>
                  <a:schemeClr val="dk1"/>
                </a:solidFill>
                <a:latin typeface="Calibri"/>
                <a:ea typeface="Calibri"/>
                <a:cs typeface="Calibri"/>
                <a:sym typeface="Calibri"/>
              </a:rPr>
              <a:t>. time       Errors </a:t>
            </a:r>
            <a:r>
              <a:rPr lang="de-DE" sz="2667" dirty="0" err="1">
                <a:solidFill>
                  <a:schemeClr val="dk1"/>
                </a:solidFill>
                <a:latin typeface="Calibri"/>
                <a:ea typeface="Calibri"/>
                <a:cs typeface="Calibri"/>
                <a:sym typeface="Calibri"/>
              </a:rPr>
              <a:t>propagation</a:t>
            </a:r>
            <a:r>
              <a:rPr lang="de-DE" sz="2667" dirty="0">
                <a:solidFill>
                  <a:schemeClr val="dk1"/>
                </a:solidFill>
                <a:latin typeface="Calibri"/>
                <a:ea typeface="Calibri"/>
                <a:cs typeface="Calibri"/>
                <a:sym typeface="Calibri"/>
              </a:rPr>
              <a:t>          </a:t>
            </a:r>
            <a:r>
              <a:rPr lang="de-DE" sz="2667" dirty="0" err="1">
                <a:solidFill>
                  <a:schemeClr val="dk1"/>
                </a:solidFill>
                <a:latin typeface="Calibri"/>
                <a:ea typeface="Calibri"/>
                <a:cs typeface="Calibri"/>
                <a:sym typeface="Calibri"/>
              </a:rPr>
              <a:t>Bandwidth</a:t>
            </a:r>
            <a:r>
              <a:rPr lang="de-DE" sz="2667" dirty="0">
                <a:solidFill>
                  <a:schemeClr val="dk1"/>
                </a:solidFill>
                <a:latin typeface="Calibri"/>
                <a:ea typeface="Calibri"/>
                <a:cs typeface="Calibri"/>
                <a:sym typeface="Calibri"/>
              </a:rPr>
              <a:t>          </a:t>
            </a:r>
            <a:r>
              <a:rPr lang="de-DE" sz="2667" dirty="0">
                <a:solidFill>
                  <a:srgbClr val="BFBFBF"/>
                </a:solidFill>
                <a:latin typeface="Calibri"/>
                <a:ea typeface="Calibri"/>
                <a:cs typeface="Calibri"/>
                <a:sym typeface="Calibri"/>
              </a:rPr>
              <a:t>... Security ...</a:t>
            </a:r>
          </a:p>
          <a:p>
            <a:pPr marL="1219170" lvl="1" indent="-474121">
              <a:buClr>
                <a:schemeClr val="dk1"/>
              </a:buClr>
              <a:buSzPts val="2000"/>
              <a:buFont typeface="Calibri"/>
              <a:buChar char="–"/>
            </a:pPr>
            <a:r>
              <a:rPr lang="de-DE" sz="2667" dirty="0">
                <a:solidFill>
                  <a:schemeClr val="dk1"/>
                </a:solidFill>
                <a:latin typeface="Calibri"/>
                <a:ea typeface="Calibri"/>
                <a:cs typeface="Calibri"/>
                <a:sym typeface="Calibri"/>
              </a:rPr>
              <a:t>Design </a:t>
            </a:r>
            <a:r>
              <a:rPr lang="de-DE" sz="2667" dirty="0" err="1">
                <a:solidFill>
                  <a:schemeClr val="dk1"/>
                </a:solidFill>
                <a:latin typeface="Calibri"/>
                <a:ea typeface="Calibri"/>
                <a:cs typeface="Calibri"/>
                <a:sym typeface="Calibri"/>
              </a:rPr>
              <a:t>based</a:t>
            </a:r>
            <a:r>
              <a:rPr lang="de-DE" sz="2667" dirty="0">
                <a:solidFill>
                  <a:schemeClr val="dk1"/>
                </a:solidFill>
                <a:latin typeface="Calibri"/>
                <a:ea typeface="Calibri"/>
                <a:cs typeface="Calibri"/>
                <a:sym typeface="Calibri"/>
              </a:rPr>
              <a:t> on </a:t>
            </a:r>
            <a:r>
              <a:rPr lang="de-DE" sz="2667" dirty="0" err="1">
                <a:solidFill>
                  <a:schemeClr val="dk1"/>
                </a:solidFill>
                <a:latin typeface="Calibri"/>
                <a:ea typeface="Calibri"/>
                <a:cs typeface="Calibri"/>
                <a:sym typeface="Calibri"/>
              </a:rPr>
              <a:t>analyses</a:t>
            </a:r>
            <a:r>
              <a:rPr lang="de-DE" sz="2667" dirty="0">
                <a:solidFill>
                  <a:schemeClr val="dk1"/>
                </a:solidFill>
                <a:latin typeface="Calibri"/>
                <a:ea typeface="Calibri"/>
                <a:cs typeface="Calibri"/>
                <a:sym typeface="Calibri"/>
              </a:rPr>
              <a:t> </a:t>
            </a:r>
            <a:r>
              <a:rPr lang="de-DE" sz="2667" b="1" dirty="0">
                <a:solidFill>
                  <a:schemeClr val="dk1"/>
                </a:solidFill>
                <a:latin typeface="Calibri"/>
                <a:ea typeface="Calibri"/>
                <a:cs typeface="Calibri"/>
                <a:sym typeface="Calibri"/>
              </a:rPr>
              <a:t>Evaluation/Validation</a:t>
            </a:r>
            <a:endParaRPr sz="2667" b="1" dirty="0">
              <a:solidFill>
                <a:schemeClr val="dk1"/>
              </a:solidFill>
              <a:latin typeface="Calibri"/>
              <a:ea typeface="Calibri"/>
              <a:cs typeface="Calibri"/>
              <a:sym typeface="Calibri"/>
            </a:endParaRPr>
          </a:p>
        </p:txBody>
      </p:sp>
      <p:pic>
        <p:nvPicPr>
          <p:cNvPr id="10" name="Google Shape;244;gd685c542e2_0_18"/>
          <p:cNvPicPr preferRelativeResize="0"/>
          <p:nvPr/>
        </p:nvPicPr>
        <p:blipFill>
          <a:blip r:embed="rId7">
            <a:alphaModFix amt="50000"/>
          </a:blip>
          <a:stretch>
            <a:fillRect/>
          </a:stretch>
        </p:blipFill>
        <p:spPr>
          <a:xfrm>
            <a:off x="9625641" y="4550433"/>
            <a:ext cx="710400" cy="710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636149-1105-401E-B791-F0C177AC7571}"/>
              </a:ext>
            </a:extLst>
          </p:cNvPr>
          <p:cNvSpPr>
            <a:spLocks noGrp="1"/>
          </p:cNvSpPr>
          <p:nvPr>
            <p:ph type="title"/>
          </p:nvPr>
        </p:nvSpPr>
        <p:spPr/>
        <p:txBody>
          <a:bodyPr/>
          <a:lstStyle/>
          <a:p>
            <a:r>
              <a:rPr lang="en-US" dirty="0"/>
              <a:t>Data Transformations</a:t>
            </a:r>
          </a:p>
        </p:txBody>
      </p:sp>
      <p:sp>
        <p:nvSpPr>
          <p:cNvPr id="4" name="Content Placeholder 3">
            <a:extLst>
              <a:ext uri="{FF2B5EF4-FFF2-40B4-BE49-F238E27FC236}">
                <a16:creationId xmlns:a16="http://schemas.microsoft.com/office/drawing/2014/main" id="{73FFE932-F633-4241-8000-3AE87506B50E}"/>
              </a:ext>
            </a:extLst>
          </p:cNvPr>
          <p:cNvSpPr>
            <a:spLocks noGrp="1"/>
          </p:cNvSpPr>
          <p:nvPr>
            <p:ph idx="1"/>
          </p:nvPr>
        </p:nvSpPr>
        <p:spPr/>
        <p:txBody>
          <a:bodyPr numCol="2"/>
          <a:lstStyle/>
          <a:p>
            <a:pPr marL="457200" indent="-457200">
              <a:buFont typeface="+mj-lt"/>
              <a:buAutoNum type="arabicPeriod"/>
            </a:pPr>
            <a:r>
              <a:rPr lang="en-US" dirty="0"/>
              <a:t>Forward </a:t>
            </a:r>
            <a:br>
              <a:rPr lang="en-US" dirty="0"/>
            </a:br>
            <a:r>
              <a:rPr lang="en-US" i="1" dirty="0"/>
              <a:t>A simple connection between </a:t>
            </a:r>
            <a:r>
              <a:rPr lang="en-US" i="1" dirty="0" err="1"/>
              <a:t>inp</a:t>
            </a:r>
            <a:r>
              <a:rPr lang="en-US" i="1" dirty="0"/>
              <a:t>./out.</a:t>
            </a:r>
          </a:p>
          <a:p>
            <a:pPr marL="457200" indent="-457200">
              <a:buFont typeface="+mj-lt"/>
              <a:buAutoNum type="arabicPeriod"/>
            </a:pPr>
            <a:r>
              <a:rPr lang="en-US" dirty="0"/>
              <a:t>Edit</a:t>
            </a:r>
            <a:br>
              <a:rPr lang="en-US" dirty="0"/>
            </a:br>
            <a:r>
              <a:rPr lang="en-US" i="1" dirty="0"/>
              <a:t>A simple connection, where the token content gets changed</a:t>
            </a:r>
          </a:p>
          <a:p>
            <a:pPr marL="457200" indent="-457200">
              <a:buFont typeface="+mj-lt"/>
              <a:buAutoNum type="arabicPeriod"/>
            </a:pPr>
            <a:r>
              <a:rPr lang="en-US" dirty="0"/>
              <a:t>Duplicate/Fork</a:t>
            </a:r>
            <a:br>
              <a:rPr lang="en-US" dirty="0"/>
            </a:br>
            <a:r>
              <a:rPr lang="en-US" i="1" dirty="0"/>
              <a:t>Duplicate the received token to multiple outputs</a:t>
            </a:r>
          </a:p>
          <a:p>
            <a:pPr marL="457200" indent="-457200">
              <a:buFont typeface="+mj-lt"/>
              <a:buAutoNum type="arabicPeriod"/>
            </a:pPr>
            <a:r>
              <a:rPr lang="en-US" dirty="0"/>
              <a:t>Drop</a:t>
            </a:r>
            <a:br>
              <a:rPr lang="en-US" dirty="0"/>
            </a:br>
            <a:r>
              <a:rPr lang="en-US" i="1" dirty="0"/>
              <a:t>Ignore the token received in this input pin</a:t>
            </a:r>
          </a:p>
          <a:p>
            <a:pPr marL="457200" indent="-457200">
              <a:buFont typeface="+mj-lt"/>
              <a:buAutoNum type="arabicPeriod"/>
            </a:pPr>
            <a:r>
              <a:rPr lang="en-US" dirty="0"/>
              <a:t>Merge</a:t>
            </a:r>
            <a:br>
              <a:rPr lang="en-US" dirty="0"/>
            </a:br>
            <a:r>
              <a:rPr lang="en-US" i="1" dirty="0" err="1"/>
              <a:t>Merge</a:t>
            </a:r>
            <a:r>
              <a:rPr lang="en-US" i="1" dirty="0"/>
              <a:t> multiple inputs tokens to one</a:t>
            </a:r>
          </a:p>
          <a:p>
            <a:pPr marL="457200" indent="-457200">
              <a:buFont typeface="+mj-lt"/>
              <a:buAutoNum type="arabicPeriod"/>
            </a:pPr>
            <a:r>
              <a:rPr lang="en-US" dirty="0"/>
              <a:t>Creation (Time/Signal based)</a:t>
            </a:r>
            <a:br>
              <a:rPr lang="en-US" dirty="0"/>
            </a:br>
            <a:r>
              <a:rPr lang="en-US" i="1" dirty="0"/>
              <a:t>Create a new token of any type, initialize its attributes</a:t>
            </a:r>
          </a:p>
          <a:p>
            <a:pPr marL="457200" indent="-457200">
              <a:buFont typeface="+mj-lt"/>
              <a:buAutoNum type="arabicPeriod"/>
            </a:pPr>
            <a:r>
              <a:rPr lang="en-US" dirty="0"/>
              <a:t>Collect</a:t>
            </a:r>
            <a:br>
              <a:rPr lang="en-US" dirty="0"/>
            </a:br>
            <a:r>
              <a:rPr lang="en-US" i="1" dirty="0"/>
              <a:t># Tokens generate 1 output token</a:t>
            </a:r>
          </a:p>
        </p:txBody>
      </p:sp>
    </p:spTree>
    <p:extLst>
      <p:ext uri="{BB962C8B-B14F-4D97-AF65-F5344CB8AC3E}">
        <p14:creationId xmlns:p14="http://schemas.microsoft.com/office/powerpoint/2010/main" val="320753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BD636149-1105-401E-B791-F0C177AC7571}"/>
              </a:ext>
            </a:extLst>
          </p:cNvPr>
          <p:cNvSpPr>
            <a:spLocks noGrp="1"/>
          </p:cNvSpPr>
          <p:nvPr>
            <p:ph type="title"/>
          </p:nvPr>
        </p:nvSpPr>
        <p:spPr>
          <a:xfrm>
            <a:off x="6456458" y="552782"/>
            <a:ext cx="5125941" cy="1936746"/>
          </a:xfrm>
        </p:spPr>
        <p:txBody>
          <a:bodyPr>
            <a:normAutofit/>
          </a:bodyPr>
          <a:lstStyle/>
          <a:p>
            <a:r>
              <a:rPr lang="en-US" dirty="0"/>
              <a:t>Data Transformations</a:t>
            </a:r>
          </a:p>
        </p:txBody>
      </p:sp>
      <p:sp>
        <p:nvSpPr>
          <p:cNvPr id="4" name="Content Placeholder 3">
            <a:extLst>
              <a:ext uri="{FF2B5EF4-FFF2-40B4-BE49-F238E27FC236}">
                <a16:creationId xmlns:a16="http://schemas.microsoft.com/office/drawing/2014/main" id="{73FFE932-F633-4241-8000-3AE87506B50E}"/>
              </a:ext>
            </a:extLst>
          </p:cNvPr>
          <p:cNvSpPr>
            <a:spLocks noGrp="1"/>
          </p:cNvSpPr>
          <p:nvPr>
            <p:ph idx="1"/>
          </p:nvPr>
        </p:nvSpPr>
        <p:spPr>
          <a:xfrm>
            <a:off x="6456458" y="2735229"/>
            <a:ext cx="5125941" cy="3484596"/>
          </a:xfrm>
        </p:spPr>
        <p:txBody>
          <a:bodyPr numCol="1">
            <a:normAutofit/>
          </a:bodyPr>
          <a:lstStyle/>
          <a:p>
            <a:pPr marL="457200" indent="-457200">
              <a:buFont typeface="+mj-lt"/>
              <a:buAutoNum type="arabicPeriod"/>
            </a:pPr>
            <a:r>
              <a:rPr lang="en-US" dirty="0"/>
              <a:t>Forward </a:t>
            </a:r>
          </a:p>
          <a:p>
            <a:pPr marL="457200" indent="-457200">
              <a:buFont typeface="+mj-lt"/>
              <a:buAutoNum type="arabicPeriod"/>
            </a:pPr>
            <a:r>
              <a:rPr lang="en-US" dirty="0"/>
              <a:t>Edit</a:t>
            </a:r>
          </a:p>
          <a:p>
            <a:pPr marL="457200" indent="-457200">
              <a:buFont typeface="+mj-lt"/>
              <a:buAutoNum type="arabicPeriod"/>
            </a:pPr>
            <a:r>
              <a:rPr lang="en-US" dirty="0"/>
              <a:t>Duplicate/Fork</a:t>
            </a:r>
            <a:endParaRPr lang="en-US" i="1" dirty="0"/>
          </a:p>
          <a:p>
            <a:pPr marL="457200" indent="-457200">
              <a:buFont typeface="+mj-lt"/>
              <a:buAutoNum type="arabicPeriod"/>
            </a:pPr>
            <a:r>
              <a:rPr lang="en-US" dirty="0"/>
              <a:t>Drop</a:t>
            </a:r>
          </a:p>
          <a:p>
            <a:pPr marL="457200" indent="-457200">
              <a:buFont typeface="+mj-lt"/>
              <a:buAutoNum type="arabicPeriod"/>
            </a:pPr>
            <a:r>
              <a:rPr lang="en-US" dirty="0"/>
              <a:t>Merge</a:t>
            </a:r>
          </a:p>
          <a:p>
            <a:pPr marL="457200" indent="-457200">
              <a:buFont typeface="+mj-lt"/>
              <a:buAutoNum type="arabicPeriod"/>
            </a:pPr>
            <a:r>
              <a:rPr lang="en-US" dirty="0"/>
              <a:t>Creation (Time/Signal based)</a:t>
            </a:r>
          </a:p>
          <a:p>
            <a:pPr marL="457200" indent="-457200">
              <a:buFont typeface="+mj-lt"/>
              <a:buAutoNum type="arabicPeriod"/>
            </a:pPr>
            <a:r>
              <a:rPr lang="en-US" dirty="0"/>
              <a:t>Collect</a:t>
            </a:r>
            <a:endParaRPr lang="en-US" i="1" dirty="0"/>
          </a:p>
        </p:txBody>
      </p:sp>
      <p:pic>
        <p:nvPicPr>
          <p:cNvPr id="5" name="Picture 4">
            <a:extLst>
              <a:ext uri="{FF2B5EF4-FFF2-40B4-BE49-F238E27FC236}">
                <a16:creationId xmlns:a16="http://schemas.microsoft.com/office/drawing/2014/main" id="{8EE6EEE9-61D7-4615-8AB4-891F9D94FEE8}"/>
              </a:ext>
            </a:extLst>
          </p:cNvPr>
          <p:cNvPicPr>
            <a:picLocks noChangeAspect="1"/>
          </p:cNvPicPr>
          <p:nvPr/>
        </p:nvPicPr>
        <p:blipFill>
          <a:blip r:embed="rId2"/>
          <a:stretch>
            <a:fillRect/>
          </a:stretch>
        </p:blipFill>
        <p:spPr>
          <a:xfrm>
            <a:off x="103163" y="1563665"/>
            <a:ext cx="5608320" cy="4656160"/>
          </a:xfrm>
          <a:prstGeom prst="rect">
            <a:avLst/>
          </a:prstGeom>
        </p:spPr>
      </p:pic>
      <p:sp>
        <p:nvSpPr>
          <p:cNvPr id="6" name="Rectangle 5">
            <a:extLst>
              <a:ext uri="{FF2B5EF4-FFF2-40B4-BE49-F238E27FC236}">
                <a16:creationId xmlns:a16="http://schemas.microsoft.com/office/drawing/2014/main" id="{95ABDC3B-5B51-4E24-AFF9-E7CFBC87BC67}"/>
              </a:ext>
            </a:extLst>
          </p:cNvPr>
          <p:cNvSpPr/>
          <p:nvPr/>
        </p:nvSpPr>
        <p:spPr>
          <a:xfrm>
            <a:off x="1759240" y="1209722"/>
            <a:ext cx="516487" cy="707886"/>
          </a:xfrm>
          <a:prstGeom prst="rect">
            <a:avLst/>
          </a:prstGeom>
          <a:noFill/>
        </p:spPr>
        <p:txBody>
          <a:bodyPr wrap="non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p>
        </p:txBody>
      </p:sp>
      <p:sp>
        <p:nvSpPr>
          <p:cNvPr id="13" name="Rectangle 12">
            <a:extLst>
              <a:ext uri="{FF2B5EF4-FFF2-40B4-BE49-F238E27FC236}">
                <a16:creationId xmlns:a16="http://schemas.microsoft.com/office/drawing/2014/main" id="{56E63937-A646-42C6-940E-2EF98C1D8483}"/>
              </a:ext>
            </a:extLst>
          </p:cNvPr>
          <p:cNvSpPr/>
          <p:nvPr/>
        </p:nvSpPr>
        <p:spPr>
          <a:xfrm>
            <a:off x="3773517" y="1167212"/>
            <a:ext cx="522900" cy="707886"/>
          </a:xfrm>
          <a:prstGeom prst="rect">
            <a:avLst/>
          </a:prstGeom>
          <a:noFill/>
        </p:spPr>
        <p:txBody>
          <a:bodyPr wrap="non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2</a:t>
            </a:r>
          </a:p>
        </p:txBody>
      </p:sp>
      <p:sp>
        <p:nvSpPr>
          <p:cNvPr id="15" name="Rectangle 14">
            <a:extLst>
              <a:ext uri="{FF2B5EF4-FFF2-40B4-BE49-F238E27FC236}">
                <a16:creationId xmlns:a16="http://schemas.microsoft.com/office/drawing/2014/main" id="{4625EC13-A455-4DA7-AD76-EB54B3EB3D6D}"/>
              </a:ext>
            </a:extLst>
          </p:cNvPr>
          <p:cNvSpPr/>
          <p:nvPr/>
        </p:nvSpPr>
        <p:spPr>
          <a:xfrm>
            <a:off x="924667" y="3183859"/>
            <a:ext cx="516488" cy="707886"/>
          </a:xfrm>
          <a:prstGeom prst="rect">
            <a:avLst/>
          </a:prstGeom>
          <a:noFill/>
        </p:spPr>
        <p:txBody>
          <a:bodyPr wrap="non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p>
        </p:txBody>
      </p:sp>
      <p:sp>
        <p:nvSpPr>
          <p:cNvPr id="16" name="Rectangle 15">
            <a:extLst>
              <a:ext uri="{FF2B5EF4-FFF2-40B4-BE49-F238E27FC236}">
                <a16:creationId xmlns:a16="http://schemas.microsoft.com/office/drawing/2014/main" id="{B7DF7043-4CC6-4F9D-83E9-97C12EBCBAD8}"/>
              </a:ext>
            </a:extLst>
          </p:cNvPr>
          <p:cNvSpPr/>
          <p:nvPr/>
        </p:nvSpPr>
        <p:spPr>
          <a:xfrm>
            <a:off x="924667" y="2299002"/>
            <a:ext cx="516488" cy="707886"/>
          </a:xfrm>
          <a:prstGeom prst="rect">
            <a:avLst/>
          </a:prstGeom>
          <a:noFill/>
        </p:spPr>
        <p:txBody>
          <a:bodyPr wrap="non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p>
        </p:txBody>
      </p:sp>
      <p:sp>
        <p:nvSpPr>
          <p:cNvPr id="17" name="Rectangle 16">
            <a:extLst>
              <a:ext uri="{FF2B5EF4-FFF2-40B4-BE49-F238E27FC236}">
                <a16:creationId xmlns:a16="http://schemas.microsoft.com/office/drawing/2014/main" id="{AAB87446-42A7-428B-BD4B-B27F53D28679}"/>
              </a:ext>
            </a:extLst>
          </p:cNvPr>
          <p:cNvSpPr/>
          <p:nvPr/>
        </p:nvSpPr>
        <p:spPr>
          <a:xfrm>
            <a:off x="3934441" y="4123584"/>
            <a:ext cx="516488" cy="707886"/>
          </a:xfrm>
          <a:prstGeom prst="rect">
            <a:avLst/>
          </a:prstGeom>
          <a:noFill/>
        </p:spPr>
        <p:txBody>
          <a:bodyPr wrap="non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p>
        </p:txBody>
      </p:sp>
      <p:sp>
        <p:nvSpPr>
          <p:cNvPr id="18" name="Rectangle 17">
            <a:extLst>
              <a:ext uri="{FF2B5EF4-FFF2-40B4-BE49-F238E27FC236}">
                <a16:creationId xmlns:a16="http://schemas.microsoft.com/office/drawing/2014/main" id="{2023D7BF-89BD-437B-BB7C-952B1E85ACB0}"/>
              </a:ext>
            </a:extLst>
          </p:cNvPr>
          <p:cNvSpPr/>
          <p:nvPr/>
        </p:nvSpPr>
        <p:spPr>
          <a:xfrm>
            <a:off x="3403436" y="2475973"/>
            <a:ext cx="516488" cy="707886"/>
          </a:xfrm>
          <a:prstGeom prst="rect">
            <a:avLst/>
          </a:prstGeom>
          <a:noFill/>
        </p:spPr>
        <p:txBody>
          <a:bodyPr wrap="non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p>
        </p:txBody>
      </p:sp>
      <p:sp>
        <p:nvSpPr>
          <p:cNvPr id="20" name="Rectangle 19">
            <a:extLst>
              <a:ext uri="{FF2B5EF4-FFF2-40B4-BE49-F238E27FC236}">
                <a16:creationId xmlns:a16="http://schemas.microsoft.com/office/drawing/2014/main" id="{C902859C-F126-49A5-B435-0BBE352F6DD4}"/>
              </a:ext>
            </a:extLst>
          </p:cNvPr>
          <p:cNvSpPr/>
          <p:nvPr/>
        </p:nvSpPr>
        <p:spPr>
          <a:xfrm>
            <a:off x="2390835" y="5294335"/>
            <a:ext cx="516488" cy="707886"/>
          </a:xfrm>
          <a:prstGeom prst="rect">
            <a:avLst/>
          </a:prstGeom>
          <a:noFill/>
        </p:spPr>
        <p:txBody>
          <a:bodyPr wrap="non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p>
        </p:txBody>
      </p:sp>
      <p:sp>
        <p:nvSpPr>
          <p:cNvPr id="22" name="Rectangle 21">
            <a:extLst>
              <a:ext uri="{FF2B5EF4-FFF2-40B4-BE49-F238E27FC236}">
                <a16:creationId xmlns:a16="http://schemas.microsoft.com/office/drawing/2014/main" id="{B8F9C481-FEA0-4C0B-ADB4-3FC58C74061E}"/>
              </a:ext>
            </a:extLst>
          </p:cNvPr>
          <p:cNvSpPr/>
          <p:nvPr/>
        </p:nvSpPr>
        <p:spPr>
          <a:xfrm>
            <a:off x="411508" y="1181539"/>
            <a:ext cx="522900" cy="707886"/>
          </a:xfrm>
          <a:prstGeom prst="rect">
            <a:avLst/>
          </a:prstGeom>
          <a:noFill/>
        </p:spPr>
        <p:txBody>
          <a:bodyPr wrap="non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7</a:t>
            </a:r>
          </a:p>
        </p:txBody>
      </p:sp>
    </p:spTree>
    <p:extLst>
      <p:ext uri="{BB962C8B-B14F-4D97-AF65-F5344CB8AC3E}">
        <p14:creationId xmlns:p14="http://schemas.microsoft.com/office/powerpoint/2010/main" val="995543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8B0F-255E-495C-872C-6408AA751A0F}"/>
              </a:ext>
            </a:extLst>
          </p:cNvPr>
          <p:cNvSpPr>
            <a:spLocks noGrp="1"/>
          </p:cNvSpPr>
          <p:nvPr>
            <p:ph type="title"/>
          </p:nvPr>
        </p:nvSpPr>
        <p:spPr/>
        <p:txBody>
          <a:bodyPr>
            <a:normAutofit/>
          </a:bodyPr>
          <a:lstStyle/>
          <a:p>
            <a:r>
              <a:rPr lang="en-US" sz="4000" dirty="0"/>
              <a:t>Types Definition</a:t>
            </a:r>
          </a:p>
        </p:txBody>
      </p:sp>
      <p:pic>
        <p:nvPicPr>
          <p:cNvPr id="6" name="Picture 5">
            <a:extLst>
              <a:ext uri="{FF2B5EF4-FFF2-40B4-BE49-F238E27FC236}">
                <a16:creationId xmlns:a16="http://schemas.microsoft.com/office/drawing/2014/main" id="{26504DA4-A6F0-4908-A945-E03894F1E571}"/>
              </a:ext>
            </a:extLst>
          </p:cNvPr>
          <p:cNvPicPr>
            <a:picLocks noChangeAspect="1"/>
          </p:cNvPicPr>
          <p:nvPr/>
        </p:nvPicPr>
        <p:blipFill>
          <a:blip r:embed="rId2"/>
          <a:stretch>
            <a:fillRect/>
          </a:stretch>
        </p:blipFill>
        <p:spPr>
          <a:xfrm>
            <a:off x="9525" y="3066521"/>
            <a:ext cx="5906324" cy="3791479"/>
          </a:xfrm>
          <a:prstGeom prst="rect">
            <a:avLst/>
          </a:prstGeom>
        </p:spPr>
      </p:pic>
      <p:pic>
        <p:nvPicPr>
          <p:cNvPr id="8" name="Picture 7">
            <a:extLst>
              <a:ext uri="{FF2B5EF4-FFF2-40B4-BE49-F238E27FC236}">
                <a16:creationId xmlns:a16="http://schemas.microsoft.com/office/drawing/2014/main" id="{1180E34E-8787-48B9-AF54-9C30854AAC16}"/>
              </a:ext>
            </a:extLst>
          </p:cNvPr>
          <p:cNvPicPr>
            <a:picLocks noChangeAspect="1"/>
          </p:cNvPicPr>
          <p:nvPr/>
        </p:nvPicPr>
        <p:blipFill>
          <a:blip r:embed="rId3"/>
          <a:stretch>
            <a:fillRect/>
          </a:stretch>
        </p:blipFill>
        <p:spPr>
          <a:xfrm>
            <a:off x="4597103" y="788448"/>
            <a:ext cx="7594898" cy="2716752"/>
          </a:xfrm>
          <a:prstGeom prst="rect">
            <a:avLst/>
          </a:prstGeom>
        </p:spPr>
      </p:pic>
      <p:pic>
        <p:nvPicPr>
          <p:cNvPr id="12" name="Picture 11">
            <a:extLst>
              <a:ext uri="{FF2B5EF4-FFF2-40B4-BE49-F238E27FC236}">
                <a16:creationId xmlns:a16="http://schemas.microsoft.com/office/drawing/2014/main" id="{BDE83C17-E06C-43C0-A2F2-D7C8625DE104}"/>
              </a:ext>
            </a:extLst>
          </p:cNvPr>
          <p:cNvPicPr>
            <a:picLocks noChangeAspect="1"/>
          </p:cNvPicPr>
          <p:nvPr/>
        </p:nvPicPr>
        <p:blipFill>
          <a:blip r:embed="rId4"/>
          <a:stretch>
            <a:fillRect/>
          </a:stretch>
        </p:blipFill>
        <p:spPr>
          <a:xfrm>
            <a:off x="7576911" y="4019372"/>
            <a:ext cx="3248478" cy="2553056"/>
          </a:xfrm>
          <a:prstGeom prst="rect">
            <a:avLst/>
          </a:prstGeom>
        </p:spPr>
      </p:pic>
    </p:spTree>
    <p:extLst>
      <p:ext uri="{BB962C8B-B14F-4D97-AF65-F5344CB8AC3E}">
        <p14:creationId xmlns:p14="http://schemas.microsoft.com/office/powerpoint/2010/main" val="197262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pic>
        <p:nvPicPr>
          <p:cNvPr id="118" name="Google Shape;118;p5"/>
          <p:cNvPicPr preferRelativeResize="0"/>
          <p:nvPr/>
        </p:nvPicPr>
        <p:blipFill>
          <a:blip r:embed="rId3">
            <a:alphaModFix/>
          </a:blip>
          <a:stretch>
            <a:fillRect/>
          </a:stretch>
        </p:blipFill>
        <p:spPr>
          <a:xfrm>
            <a:off x="441901" y="1206501"/>
            <a:ext cx="11500225" cy="4724233"/>
          </a:xfrm>
          <a:prstGeom prst="rect">
            <a:avLst/>
          </a:prstGeom>
          <a:noFill/>
          <a:ln>
            <a:noFill/>
          </a:ln>
        </p:spPr>
      </p:pic>
      <p:sp>
        <p:nvSpPr>
          <p:cNvPr id="119" name="Google Shape;119;p5"/>
          <p:cNvSpPr txBox="1">
            <a:spLocks noGrp="1"/>
          </p:cNvSpPr>
          <p:nvPr>
            <p:ph type="title"/>
          </p:nvPr>
        </p:nvSpPr>
        <p:spPr>
          <a:xfrm>
            <a:off x="287356" y="57151"/>
            <a:ext cx="11809313" cy="8509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a:t>E4SM – Editor</a:t>
            </a:r>
            <a:endParaRPr/>
          </a:p>
        </p:txBody>
      </p:sp>
      <p:sp>
        <p:nvSpPr>
          <p:cNvPr id="120" name="Google Shape;120;p5"/>
          <p:cNvSpPr/>
          <p:nvPr/>
        </p:nvSpPr>
        <p:spPr>
          <a:xfrm>
            <a:off x="586533" y="1819767"/>
            <a:ext cx="6244400" cy="1068000"/>
          </a:xfrm>
          <a:prstGeom prst="rect">
            <a:avLst/>
          </a:prstGeom>
          <a:noFill/>
          <a:ln w="381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1" name="Google Shape;121;p5"/>
          <p:cNvSpPr/>
          <p:nvPr/>
        </p:nvSpPr>
        <p:spPr>
          <a:xfrm>
            <a:off x="287367" y="3183800"/>
            <a:ext cx="7097200" cy="2897200"/>
          </a:xfrm>
          <a:prstGeom prst="rect">
            <a:avLst/>
          </a:prstGeom>
          <a:noFill/>
          <a:ln w="38100" cap="flat" cmpd="sng">
            <a:solidFill>
              <a:srgbClr val="FF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2" name="Google Shape;122;p5"/>
          <p:cNvSpPr/>
          <p:nvPr/>
        </p:nvSpPr>
        <p:spPr>
          <a:xfrm>
            <a:off x="7294133" y="1479933"/>
            <a:ext cx="4256000" cy="1132000"/>
          </a:xfrm>
          <a:prstGeom prst="rect">
            <a:avLst/>
          </a:prstGeom>
          <a:noFill/>
          <a:ln w="38100" cap="flat" cmpd="sng">
            <a:solidFill>
              <a:srgbClr val="A4C2F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5"/>
          <p:cNvSpPr/>
          <p:nvPr/>
        </p:nvSpPr>
        <p:spPr>
          <a:xfrm>
            <a:off x="7458067" y="2887767"/>
            <a:ext cx="4484000" cy="3042800"/>
          </a:xfrm>
          <a:prstGeom prst="rect">
            <a:avLst/>
          </a:prstGeom>
          <a:solidFill>
            <a:srgbClr val="D1D1D1"/>
          </a:solidFill>
          <a:ln>
            <a:noFill/>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21"/>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000"/>
                                          </p:stCondLst>
                                        </p:cTn>
                                        <p:tgtEl>
                                          <p:spTgt spid="1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35"/>
        <p:cNvGrpSpPr/>
        <p:nvPr/>
      </p:nvGrpSpPr>
      <p:grpSpPr>
        <a:xfrm>
          <a:off x="0" y="0"/>
          <a:ext cx="0" cy="0"/>
          <a:chOff x="0" y="0"/>
          <a:chExt cx="0" cy="0"/>
        </a:xfrm>
      </p:grpSpPr>
      <p:pic>
        <p:nvPicPr>
          <p:cNvPr id="2" name="Picture 1">
            <a:extLst>
              <a:ext uri="{FF2B5EF4-FFF2-40B4-BE49-F238E27FC236}">
                <a16:creationId xmlns:a16="http://schemas.microsoft.com/office/drawing/2014/main" id="{70060807-94F9-483D-948C-CDB671870BE9}"/>
              </a:ext>
            </a:extLst>
          </p:cNvPr>
          <p:cNvPicPr>
            <a:picLocks noChangeAspect="1"/>
          </p:cNvPicPr>
          <p:nvPr/>
        </p:nvPicPr>
        <p:blipFill>
          <a:blip r:embed="rId3"/>
          <a:stretch>
            <a:fillRect/>
          </a:stretch>
        </p:blipFill>
        <p:spPr>
          <a:xfrm>
            <a:off x="780636" y="0"/>
            <a:ext cx="10630632" cy="6424875"/>
          </a:xfrm>
          <a:prstGeom prst="rect">
            <a:avLst/>
          </a:prstGeom>
        </p:spPr>
      </p:pic>
      <p:sp>
        <p:nvSpPr>
          <p:cNvPr id="137" name="Google Shape;137;gd685c54378_4_0"/>
          <p:cNvSpPr txBox="1">
            <a:spLocks noGrp="1"/>
          </p:cNvSpPr>
          <p:nvPr>
            <p:ph type="title"/>
          </p:nvPr>
        </p:nvSpPr>
        <p:spPr>
          <a:xfrm>
            <a:off x="287365" y="57167"/>
            <a:ext cx="11124000" cy="850800"/>
          </a:xfrm>
          <a:prstGeom prst="rect">
            <a:avLst/>
          </a:prstGeom>
          <a:noFill/>
          <a:ln>
            <a:noFill/>
          </a:ln>
        </p:spPr>
        <p:txBody>
          <a:bodyPr spcFirstLastPara="1" vert="horz" wrap="square" lIns="121900" tIns="60933" rIns="121900" bIns="60933" rtlCol="0" anchor="ctr" anchorCtr="0">
            <a:noAutofit/>
          </a:bodyPr>
          <a:lstStyle/>
          <a:p>
            <a:pPr algn="r">
              <a:spcBef>
                <a:spcPts val="0"/>
              </a:spcBef>
            </a:pPr>
            <a:r>
              <a:rPr lang="de-DE" sz="3200" dirty="0"/>
              <a:t>S2: </a:t>
            </a:r>
            <a:r>
              <a:rPr lang="de-DE" sz="3200" dirty="0" err="1"/>
              <a:t>Mounting</a:t>
            </a:r>
            <a:r>
              <a:rPr lang="de-DE" sz="3200" dirty="0"/>
              <a:t> </a:t>
            </a:r>
            <a:r>
              <a:rPr lang="de-DE" sz="3200" dirty="0" err="1"/>
              <a:t>process</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39"/>
        <p:cNvGrpSpPr/>
        <p:nvPr/>
      </p:nvGrpSpPr>
      <p:grpSpPr>
        <a:xfrm>
          <a:off x="0" y="0"/>
          <a:ext cx="0" cy="0"/>
          <a:chOff x="0" y="0"/>
          <a:chExt cx="0" cy="0"/>
        </a:xfrm>
      </p:grpSpPr>
      <p:pic>
        <p:nvPicPr>
          <p:cNvPr id="340" name="Google Shape;340;p6"/>
          <p:cNvPicPr preferRelativeResize="0"/>
          <p:nvPr/>
        </p:nvPicPr>
        <p:blipFill>
          <a:blip r:embed="rId3">
            <a:alphaModFix/>
          </a:blip>
          <a:stretch>
            <a:fillRect/>
          </a:stretch>
        </p:blipFill>
        <p:spPr>
          <a:xfrm>
            <a:off x="524043" y="27351"/>
            <a:ext cx="2990691" cy="2071584"/>
          </a:xfrm>
          <a:prstGeom prst="rect">
            <a:avLst/>
          </a:prstGeom>
          <a:ln>
            <a:noFill/>
          </a:ln>
          <a:effectLst>
            <a:outerShdw blurRad="190500" algn="tl" rotWithShape="0">
              <a:srgbClr val="000000">
                <a:alpha val="70000"/>
              </a:srgbClr>
            </a:outerShdw>
          </a:effectLst>
        </p:spPr>
      </p:pic>
      <p:pic>
        <p:nvPicPr>
          <p:cNvPr id="341" name="Google Shape;341;p6"/>
          <p:cNvPicPr preferRelativeResize="0"/>
          <p:nvPr/>
        </p:nvPicPr>
        <p:blipFill>
          <a:blip r:embed="rId4">
            <a:alphaModFix/>
          </a:blip>
          <a:stretch>
            <a:fillRect/>
          </a:stretch>
        </p:blipFill>
        <p:spPr>
          <a:xfrm>
            <a:off x="1009767" y="2273967"/>
            <a:ext cx="10982765" cy="1903367"/>
          </a:xfrm>
          <a:prstGeom prst="rect">
            <a:avLst/>
          </a:prstGeom>
          <a:ln>
            <a:noFill/>
          </a:ln>
          <a:effectLst>
            <a:outerShdw blurRad="190500" algn="tl" rotWithShape="0">
              <a:srgbClr val="000000">
                <a:alpha val="70000"/>
              </a:srgbClr>
            </a:outerShdw>
          </a:effectLst>
        </p:spPr>
      </p:pic>
      <p:pic>
        <p:nvPicPr>
          <p:cNvPr id="342" name="Google Shape;342;p6"/>
          <p:cNvPicPr preferRelativeResize="0"/>
          <p:nvPr/>
        </p:nvPicPr>
        <p:blipFill>
          <a:blip r:embed="rId5">
            <a:alphaModFix/>
          </a:blip>
          <a:stretch>
            <a:fillRect/>
          </a:stretch>
        </p:blipFill>
        <p:spPr>
          <a:xfrm>
            <a:off x="5011901" y="4397467"/>
            <a:ext cx="6980633" cy="1903367"/>
          </a:xfrm>
          <a:prstGeom prst="rect">
            <a:avLst/>
          </a:prstGeom>
          <a:ln>
            <a:noFill/>
          </a:ln>
          <a:effectLst>
            <a:outerShdw blurRad="190500" algn="tl" rotWithShape="0">
              <a:srgbClr val="000000">
                <a:alpha val="70000"/>
              </a:srgbClr>
            </a:outerShdw>
          </a:effectLst>
        </p:spPr>
      </p:pic>
      <p:sp>
        <p:nvSpPr>
          <p:cNvPr id="343" name="Google Shape;343;p6"/>
          <p:cNvSpPr txBox="1">
            <a:spLocks noGrp="1"/>
          </p:cNvSpPr>
          <p:nvPr>
            <p:ph type="title"/>
          </p:nvPr>
        </p:nvSpPr>
        <p:spPr>
          <a:xfrm>
            <a:off x="7357073" y="57167"/>
            <a:ext cx="4760064" cy="12004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a:t>Editor: DEMO</a:t>
            </a:r>
            <a:endParaRPr dirty="0"/>
          </a:p>
        </p:txBody>
      </p:sp>
      <p:sp>
        <p:nvSpPr>
          <p:cNvPr id="344" name="Google Shape;344;p6"/>
          <p:cNvSpPr/>
          <p:nvPr/>
        </p:nvSpPr>
        <p:spPr>
          <a:xfrm>
            <a:off x="1588148" y="642767"/>
            <a:ext cx="361600" cy="2652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5" name="Google Shape;345;p6"/>
          <p:cNvSpPr/>
          <p:nvPr/>
        </p:nvSpPr>
        <p:spPr>
          <a:xfrm>
            <a:off x="594693" y="2855151"/>
            <a:ext cx="361600" cy="2652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6" name="Google Shape;346;p6"/>
          <p:cNvSpPr/>
          <p:nvPr/>
        </p:nvSpPr>
        <p:spPr>
          <a:xfrm>
            <a:off x="2461017" y="1048428"/>
            <a:ext cx="361600" cy="2652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7" name="Google Shape;347;p6"/>
          <p:cNvSpPr/>
          <p:nvPr/>
        </p:nvSpPr>
        <p:spPr>
          <a:xfrm rot="5400000">
            <a:off x="11096800" y="2518984"/>
            <a:ext cx="361600" cy="2652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8" name="Google Shape;348;p6"/>
          <p:cNvSpPr/>
          <p:nvPr/>
        </p:nvSpPr>
        <p:spPr>
          <a:xfrm>
            <a:off x="9552467" y="2905784"/>
            <a:ext cx="361600" cy="265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9" name="Google Shape;349;p6"/>
          <p:cNvSpPr/>
          <p:nvPr/>
        </p:nvSpPr>
        <p:spPr>
          <a:xfrm rot="-5400000">
            <a:off x="11229400" y="5349817"/>
            <a:ext cx="361600" cy="265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0" name="Google Shape;350;p6"/>
          <p:cNvSpPr/>
          <p:nvPr/>
        </p:nvSpPr>
        <p:spPr>
          <a:xfrm rot="10800000">
            <a:off x="7324100" y="2589951"/>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1" name="Google Shape;351;p6"/>
          <p:cNvSpPr/>
          <p:nvPr/>
        </p:nvSpPr>
        <p:spPr>
          <a:xfrm>
            <a:off x="4650300" y="4561184"/>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2" name="Google Shape;352;p6"/>
          <p:cNvSpPr/>
          <p:nvPr/>
        </p:nvSpPr>
        <p:spPr>
          <a:xfrm>
            <a:off x="4650300" y="5349817"/>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3" name="Google Shape;353;p6"/>
          <p:cNvSpPr/>
          <p:nvPr/>
        </p:nvSpPr>
        <p:spPr>
          <a:xfrm rot="10800000">
            <a:off x="7324100" y="3170984"/>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 name="Textfeld 1"/>
          <p:cNvSpPr txBox="1"/>
          <p:nvPr/>
        </p:nvSpPr>
        <p:spPr>
          <a:xfrm>
            <a:off x="8655083" y="1125834"/>
            <a:ext cx="2489917" cy="509498"/>
          </a:xfrm>
          <a:prstGeom prst="rect">
            <a:avLst/>
          </a:prstGeom>
        </p:spPr>
        <p:txBody>
          <a:bodyPr wrap="square" rtlCol="0">
            <a:spAutoFit/>
          </a:bodyPr>
          <a:lstStyle/>
          <a:p>
            <a:r>
              <a:rPr lang="de-DE" sz="2711" dirty="0">
                <a:solidFill>
                  <a:srgbClr val="004B83"/>
                </a:solidFill>
                <a:latin typeface="Calibri"/>
              </a:rPr>
              <a:t>⏯︎ </a:t>
            </a:r>
            <a:r>
              <a:rPr lang="de-DE" sz="2711" dirty="0">
                <a:solidFill>
                  <a:srgbClr val="004B83"/>
                </a:solidFill>
                <a:hlinkClick r:id="rId6"/>
              </a:rPr>
              <a:t>Play Video</a:t>
            </a:r>
          </a:p>
        </p:txBody>
      </p:sp>
      <p:pic>
        <p:nvPicPr>
          <p:cNvPr id="20" name="Picture 3">
            <a:extLst>
              <a:ext uri="{FF2B5EF4-FFF2-40B4-BE49-F238E27FC236}">
                <a16:creationId xmlns:a16="http://schemas.microsoft.com/office/drawing/2014/main" id="{9B13FD95-D0A2-4B42-95C2-4BD7FD50FA0C}"/>
              </a:ext>
            </a:extLst>
          </p:cNvPr>
          <p:cNvPicPr>
            <a:picLocks noChangeAspect="1"/>
          </p:cNvPicPr>
          <p:nvPr/>
        </p:nvPicPr>
        <p:blipFill>
          <a:blip r:embed="rId7"/>
          <a:stretch>
            <a:fillRect/>
          </a:stretch>
        </p:blipFill>
        <p:spPr>
          <a:xfrm>
            <a:off x="6379013" y="150691"/>
            <a:ext cx="978060" cy="10435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358"/>
        <p:cNvGrpSpPr/>
        <p:nvPr/>
      </p:nvGrpSpPr>
      <p:grpSpPr>
        <a:xfrm>
          <a:off x="0" y="0"/>
          <a:ext cx="0" cy="0"/>
          <a:chOff x="0" y="0"/>
          <a:chExt cx="0" cy="0"/>
        </a:xfrm>
      </p:grpSpPr>
      <p:sp>
        <p:nvSpPr>
          <p:cNvPr id="359" name="Google Shape;359;p8"/>
          <p:cNvSpPr txBox="1">
            <a:spLocks noGrp="1"/>
          </p:cNvSpPr>
          <p:nvPr>
            <p:ph type="title"/>
          </p:nvPr>
        </p:nvSpPr>
        <p:spPr>
          <a:xfrm>
            <a:off x="287356" y="57151"/>
            <a:ext cx="11809313" cy="8509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err="1"/>
              <a:t>Conclusion</a:t>
            </a:r>
            <a:r>
              <a:rPr lang="de-DE" dirty="0"/>
              <a:t>: Model </a:t>
            </a:r>
            <a:r>
              <a:rPr lang="de-DE" dirty="0" err="1"/>
              <a:t>based</a:t>
            </a:r>
            <a:r>
              <a:rPr lang="de-DE" dirty="0"/>
              <a:t> Design / Editor</a:t>
            </a:r>
            <a:endParaRPr dirty="0"/>
          </a:p>
        </p:txBody>
      </p:sp>
      <p:sp>
        <p:nvSpPr>
          <p:cNvPr id="360" name="Google Shape;360;p8"/>
          <p:cNvSpPr txBox="1">
            <a:spLocks noGrp="1"/>
          </p:cNvSpPr>
          <p:nvPr>
            <p:ph type="body" idx="1"/>
          </p:nvPr>
        </p:nvSpPr>
        <p:spPr>
          <a:xfrm>
            <a:off x="830821" y="1090863"/>
            <a:ext cx="11265847" cy="5267119"/>
          </a:xfrm>
          <a:prstGeom prst="rect">
            <a:avLst/>
          </a:prstGeom>
          <a:noFill/>
          <a:ln>
            <a:noFill/>
          </a:ln>
        </p:spPr>
        <p:txBody>
          <a:bodyPr spcFirstLastPara="1" vert="horz" wrap="square" lIns="121900" tIns="60933" rIns="121900" bIns="60933" rtlCol="0" anchor="t" anchorCtr="0">
            <a:noAutofit/>
          </a:bodyPr>
          <a:lstStyle/>
          <a:p>
            <a:pPr marL="457189" indent="-457189">
              <a:spcBef>
                <a:spcPts val="0"/>
              </a:spcBef>
              <a:buClr>
                <a:schemeClr val="bg1"/>
              </a:buClr>
              <a:buSzPts val="2000"/>
              <a:buChar char="▪"/>
            </a:pPr>
            <a:r>
              <a:rPr lang="de-DE" dirty="0"/>
              <a:t>Supports </a:t>
            </a:r>
            <a:r>
              <a:rPr lang="de-DE" dirty="0" err="1"/>
              <a:t>the</a:t>
            </a:r>
            <a:r>
              <a:rPr lang="de-DE" dirty="0"/>
              <a:t> design </a:t>
            </a:r>
            <a:r>
              <a:rPr lang="de-DE" dirty="0" err="1"/>
              <a:t>process</a:t>
            </a:r>
            <a:r>
              <a:rPr lang="de-DE" dirty="0"/>
              <a:t> </a:t>
            </a:r>
            <a:r>
              <a:rPr lang="de-DE" dirty="0" err="1"/>
              <a:t>with</a:t>
            </a:r>
            <a:r>
              <a:rPr lang="de-DE" dirty="0"/>
              <a:t> a top-down </a:t>
            </a:r>
            <a:r>
              <a:rPr lang="de-DE" dirty="0" err="1"/>
              <a:t>approach</a:t>
            </a:r>
            <a:endParaRPr lang="de-DE" dirty="0"/>
          </a:p>
          <a:p>
            <a:pPr marL="1066773" lvl="1" indent="-457189">
              <a:spcBef>
                <a:spcPts val="0"/>
              </a:spcBef>
              <a:buChar char="▪"/>
            </a:pPr>
            <a:r>
              <a:rPr lang="it-IT" dirty="0"/>
              <a:t>Comprehensive system model</a:t>
            </a:r>
            <a:endParaRPr dirty="0"/>
          </a:p>
          <a:p>
            <a:pPr marL="457189" indent="-457189">
              <a:spcBef>
                <a:spcPts val="533"/>
              </a:spcBef>
              <a:buClr>
                <a:schemeClr val="bg1"/>
              </a:buClr>
              <a:buSzPts val="2000"/>
              <a:buChar char="▪"/>
            </a:pPr>
            <a:r>
              <a:rPr lang="de-DE" dirty="0" err="1"/>
              <a:t>Better</a:t>
            </a:r>
            <a:r>
              <a:rPr lang="de-DE" dirty="0"/>
              <a:t> </a:t>
            </a:r>
            <a:r>
              <a:rPr lang="de-DE" dirty="0" err="1"/>
              <a:t>collaboration</a:t>
            </a:r>
            <a:r>
              <a:rPr lang="de-DE" dirty="0"/>
              <a:t> and </a:t>
            </a:r>
            <a:r>
              <a:rPr lang="de-DE" dirty="0" err="1"/>
              <a:t>clear</a:t>
            </a:r>
            <a:r>
              <a:rPr lang="de-DE" dirty="0"/>
              <a:t> </a:t>
            </a:r>
            <a:r>
              <a:rPr lang="de-DE" dirty="0" err="1"/>
              <a:t>division</a:t>
            </a:r>
            <a:r>
              <a:rPr lang="de-DE" dirty="0"/>
              <a:t> </a:t>
            </a:r>
            <a:r>
              <a:rPr lang="de-DE" dirty="0" err="1"/>
              <a:t>of</a:t>
            </a:r>
            <a:r>
              <a:rPr lang="de-DE" dirty="0"/>
              <a:t> </a:t>
            </a:r>
            <a:r>
              <a:rPr lang="de-DE" dirty="0" err="1"/>
              <a:t>tasks</a:t>
            </a:r>
            <a:r>
              <a:rPr lang="de-DE" dirty="0"/>
              <a:t> / </a:t>
            </a:r>
            <a:r>
              <a:rPr lang="de-DE" dirty="0" err="1"/>
              <a:t>responsibilities</a:t>
            </a:r>
            <a:endParaRPr dirty="0"/>
          </a:p>
          <a:p>
            <a:pPr marL="457189" indent="-457189">
              <a:spcBef>
                <a:spcPts val="533"/>
              </a:spcBef>
              <a:buClr>
                <a:schemeClr val="bg1"/>
              </a:buClr>
              <a:buSzPts val="2000"/>
              <a:buChar char="▪"/>
            </a:pPr>
            <a:r>
              <a:rPr lang="de-DE" dirty="0" err="1"/>
              <a:t>Automatic</a:t>
            </a:r>
            <a:r>
              <a:rPr lang="de-DE" dirty="0"/>
              <a:t> </a:t>
            </a:r>
            <a:r>
              <a:rPr lang="de-DE" dirty="0" err="1"/>
              <a:t>generation</a:t>
            </a:r>
            <a:r>
              <a:rPr lang="de-DE" dirty="0"/>
              <a:t> </a:t>
            </a:r>
            <a:r>
              <a:rPr lang="de-DE" dirty="0" err="1"/>
              <a:t>of</a:t>
            </a:r>
            <a:r>
              <a:rPr lang="de-DE" dirty="0"/>
              <a:t> </a:t>
            </a:r>
            <a:r>
              <a:rPr lang="de-DE" dirty="0" err="1"/>
              <a:t>interfaces</a:t>
            </a:r>
            <a:r>
              <a:rPr lang="de-DE" dirty="0"/>
              <a:t> </a:t>
            </a:r>
            <a:r>
              <a:rPr lang="de-DE" dirty="0" err="1"/>
              <a:t>between</a:t>
            </a:r>
            <a:r>
              <a:rPr lang="de-DE" dirty="0"/>
              <a:t> </a:t>
            </a:r>
            <a:r>
              <a:rPr lang="de-DE" dirty="0" err="1"/>
              <a:t>components</a:t>
            </a:r>
            <a:r>
              <a:rPr lang="de-DE" dirty="0"/>
              <a:t> (</a:t>
            </a:r>
            <a:r>
              <a:rPr lang="de-DE" dirty="0" err="1"/>
              <a:t>inferenced</a:t>
            </a:r>
            <a:r>
              <a:rPr lang="de-DE" dirty="0"/>
              <a:t> </a:t>
            </a:r>
            <a:r>
              <a:rPr lang="de-DE" dirty="0" err="1"/>
              <a:t>automatically</a:t>
            </a:r>
            <a:r>
              <a:rPr lang="de-DE" dirty="0"/>
              <a:t> </a:t>
            </a:r>
            <a:r>
              <a:rPr lang="de-DE" dirty="0" err="1"/>
              <a:t>from</a:t>
            </a:r>
            <a:r>
              <a:rPr lang="de-DE" dirty="0"/>
              <a:t> </a:t>
            </a:r>
            <a:r>
              <a:rPr lang="de-DE" dirty="0" err="1"/>
              <a:t>the</a:t>
            </a:r>
            <a:r>
              <a:rPr lang="de-DE" dirty="0"/>
              <a:t> design)</a:t>
            </a:r>
            <a:endParaRPr dirty="0"/>
          </a:p>
          <a:p>
            <a:pPr marL="457189" indent="-457189">
              <a:spcBef>
                <a:spcPts val="533"/>
              </a:spcBef>
              <a:buClr>
                <a:schemeClr val="bg1"/>
              </a:buClr>
              <a:buSzPts val="2000"/>
              <a:buChar char="▪"/>
            </a:pPr>
            <a:r>
              <a:rPr lang="de-DE" dirty="0" err="1"/>
              <a:t>Structure</a:t>
            </a:r>
            <a:r>
              <a:rPr lang="de-DE" dirty="0"/>
              <a:t> </a:t>
            </a:r>
            <a:r>
              <a:rPr lang="de-DE" dirty="0" err="1"/>
              <a:t>analysis</a:t>
            </a:r>
            <a:r>
              <a:rPr lang="de-DE" dirty="0"/>
              <a:t> </a:t>
            </a:r>
            <a:r>
              <a:rPr lang="de-DE" dirty="0" err="1"/>
              <a:t>of</a:t>
            </a:r>
            <a:r>
              <a:rPr lang="de-DE" dirty="0"/>
              <a:t> </a:t>
            </a:r>
            <a:r>
              <a:rPr lang="de-DE" dirty="0" err="1"/>
              <a:t>the</a:t>
            </a:r>
            <a:r>
              <a:rPr lang="de-DE" dirty="0"/>
              <a:t> </a:t>
            </a:r>
            <a:r>
              <a:rPr lang="de-DE" dirty="0" err="1"/>
              <a:t>model</a:t>
            </a:r>
            <a:endParaRPr dirty="0"/>
          </a:p>
          <a:p>
            <a:pPr marL="990575" lvl="1" indent="-380990">
              <a:spcBef>
                <a:spcPts val="533"/>
              </a:spcBef>
              <a:buClr>
                <a:schemeClr val="dk1"/>
              </a:buClr>
              <a:buSzPts val="2000"/>
              <a:buFont typeface="Calibri"/>
              <a:buChar char="–"/>
            </a:pPr>
            <a:r>
              <a:rPr lang="de-DE" dirty="0"/>
              <a:t>E.g. </a:t>
            </a:r>
            <a:r>
              <a:rPr lang="de-DE" dirty="0" err="1"/>
              <a:t>are</a:t>
            </a:r>
            <a:r>
              <a:rPr lang="de-DE" dirty="0"/>
              <a:t> all </a:t>
            </a:r>
            <a:r>
              <a:rPr lang="de-DE" dirty="0" err="1"/>
              <a:t>required</a:t>
            </a:r>
            <a:r>
              <a:rPr lang="de-DE" dirty="0"/>
              <a:t> </a:t>
            </a:r>
            <a:r>
              <a:rPr lang="de-DE" dirty="0" err="1"/>
              <a:t>connections</a:t>
            </a:r>
            <a:r>
              <a:rPr lang="de-DE" dirty="0"/>
              <a:t> </a:t>
            </a:r>
            <a:r>
              <a:rPr lang="de-DE" dirty="0" err="1"/>
              <a:t>present</a:t>
            </a:r>
            <a:r>
              <a:rPr lang="de-DE" dirty="0"/>
              <a:t> in </a:t>
            </a:r>
            <a:r>
              <a:rPr lang="de-DE" dirty="0" err="1"/>
              <a:t>the</a:t>
            </a:r>
            <a:r>
              <a:rPr lang="de-DE" dirty="0"/>
              <a:t> </a:t>
            </a:r>
            <a:r>
              <a:rPr lang="de-DE" dirty="0" err="1"/>
              <a:t>model</a:t>
            </a:r>
            <a:r>
              <a:rPr lang="de-DE" dirty="0"/>
              <a:t>?</a:t>
            </a:r>
            <a:endParaRPr dirty="0"/>
          </a:p>
          <a:p>
            <a:pPr marL="457189" indent="-457189">
              <a:spcBef>
                <a:spcPts val="533"/>
              </a:spcBef>
              <a:buClr>
                <a:schemeClr val="bg1"/>
              </a:buClr>
              <a:buSzPts val="2000"/>
              <a:buChar char="▪"/>
            </a:pPr>
            <a:r>
              <a:rPr lang="de-DE" dirty="0"/>
              <a:t>Simulation / </a:t>
            </a:r>
            <a:r>
              <a:rPr lang="de-DE" dirty="0" err="1"/>
              <a:t>Computation</a:t>
            </a:r>
            <a:r>
              <a:rPr lang="de-DE" dirty="0"/>
              <a:t> </a:t>
            </a:r>
            <a:r>
              <a:rPr lang="de-DE" dirty="0" err="1"/>
              <a:t>of</a:t>
            </a:r>
            <a:r>
              <a:rPr lang="de-DE" dirty="0"/>
              <a:t> </a:t>
            </a:r>
            <a:r>
              <a:rPr lang="de-DE" dirty="0" err="1"/>
              <a:t>important</a:t>
            </a:r>
            <a:r>
              <a:rPr lang="de-DE" dirty="0"/>
              <a:t> </a:t>
            </a:r>
            <a:r>
              <a:rPr lang="de-DE" dirty="0" err="1"/>
              <a:t>properties</a:t>
            </a:r>
            <a:endParaRPr lang="de-DE" dirty="0"/>
          </a:p>
          <a:p>
            <a:pPr marL="1066773" lvl="1" indent="-457189">
              <a:buChar char="▪"/>
            </a:pPr>
            <a:r>
              <a:rPr lang="de-DE" dirty="0"/>
              <a:t>u.a.</a:t>
            </a:r>
            <a:r>
              <a:rPr lang="en-US" dirty="0"/>
              <a:t> Trade-Off </a:t>
            </a:r>
            <a:r>
              <a:rPr lang="de-DE" dirty="0" err="1"/>
              <a:t>Bandwidth</a:t>
            </a:r>
            <a:r>
              <a:rPr lang="en-US" dirty="0"/>
              <a:t>, End-to-end delays, Uncertainties</a:t>
            </a:r>
            <a:endParaRPr dirty="0"/>
          </a:p>
          <a:p>
            <a:pPr marL="457189" indent="-457189">
              <a:spcBef>
                <a:spcPts val="533"/>
              </a:spcBef>
              <a:buClr>
                <a:schemeClr val="bg1"/>
              </a:buClr>
              <a:buSzPts val="2000"/>
              <a:buChar char="▪"/>
            </a:pPr>
            <a:r>
              <a:rPr lang="de-DE" dirty="0" err="1"/>
              <a:t>Extendible</a:t>
            </a:r>
            <a:r>
              <a:rPr lang="de-DE" dirty="0"/>
              <a:t> </a:t>
            </a:r>
            <a:r>
              <a:rPr lang="de-DE" dirty="0" err="1"/>
              <a:t>for</a:t>
            </a:r>
            <a:r>
              <a:rPr lang="de-DE" dirty="0"/>
              <a:t> </a:t>
            </a:r>
            <a:r>
              <a:rPr lang="de-DE" dirty="0" err="1"/>
              <a:t>other</a:t>
            </a:r>
            <a:r>
              <a:rPr lang="de-DE" dirty="0"/>
              <a:t> </a:t>
            </a:r>
            <a:r>
              <a:rPr lang="de-DE" dirty="0" err="1"/>
              <a:t>scenarios</a:t>
            </a:r>
            <a:r>
              <a:rPr lang="de-DE" dirty="0"/>
              <a:t> / </a:t>
            </a:r>
            <a:r>
              <a:rPr lang="de-DE" dirty="0" err="1"/>
              <a:t>simulations</a:t>
            </a:r>
            <a:endParaRPr dirty="0"/>
          </a:p>
        </p:txBody>
      </p:sp>
      <p:pic>
        <p:nvPicPr>
          <p:cNvPr id="3" name="Elemento grafico 2" descr="Freccia: curva oraria con riempimento a tinta unita">
            <a:extLst>
              <a:ext uri="{FF2B5EF4-FFF2-40B4-BE49-F238E27FC236}">
                <a16:creationId xmlns:a16="http://schemas.microsoft.com/office/drawing/2014/main" id="{DAC4F042-8C51-4953-87E7-0A17DC0427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56628" y="1022502"/>
            <a:ext cx="480000" cy="480000"/>
          </a:xfrm>
          <a:prstGeom prst="rect">
            <a:avLst/>
          </a:prstGeom>
        </p:spPr>
      </p:pic>
      <p:pic>
        <p:nvPicPr>
          <p:cNvPr id="5" name="Elemento grafico 4" descr="Utenti con riempimento a tinta unita">
            <a:extLst>
              <a:ext uri="{FF2B5EF4-FFF2-40B4-BE49-F238E27FC236}">
                <a16:creationId xmlns:a16="http://schemas.microsoft.com/office/drawing/2014/main" id="{F68B69BE-F6CC-4B58-9BEC-D3E03B2C5F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5067" y="1719628"/>
            <a:ext cx="480000" cy="480000"/>
          </a:xfrm>
          <a:prstGeom prst="rect">
            <a:avLst/>
          </a:prstGeom>
        </p:spPr>
      </p:pic>
      <p:pic>
        <p:nvPicPr>
          <p:cNvPr id="7" name="Elemento grafico 6" descr="USB con riempimento a tinta unita">
            <a:extLst>
              <a:ext uri="{FF2B5EF4-FFF2-40B4-BE49-F238E27FC236}">
                <a16:creationId xmlns:a16="http://schemas.microsoft.com/office/drawing/2014/main" id="{E6DBE8B7-0CB0-416A-AB03-C80D8F0837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5067" y="2199628"/>
            <a:ext cx="480000" cy="480000"/>
          </a:xfrm>
          <a:prstGeom prst="rect">
            <a:avLst/>
          </a:prstGeom>
        </p:spPr>
      </p:pic>
      <p:pic>
        <p:nvPicPr>
          <p:cNvPr id="9" name="Elemento grafico 8" descr="Gerarchia con riempimento a tinta unita">
            <a:extLst>
              <a:ext uri="{FF2B5EF4-FFF2-40B4-BE49-F238E27FC236}">
                <a16:creationId xmlns:a16="http://schemas.microsoft.com/office/drawing/2014/main" id="{9E0B3C96-BDD2-4346-9420-C540F6AE98A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5067" y="2890107"/>
            <a:ext cx="480000" cy="480000"/>
          </a:xfrm>
          <a:prstGeom prst="rect">
            <a:avLst/>
          </a:prstGeom>
        </p:spPr>
      </p:pic>
      <p:pic>
        <p:nvPicPr>
          <p:cNvPr id="11" name="Elemento grafico 10" descr="Matematica con riempimento a tinta unita">
            <a:extLst>
              <a:ext uri="{FF2B5EF4-FFF2-40B4-BE49-F238E27FC236}">
                <a16:creationId xmlns:a16="http://schemas.microsoft.com/office/drawing/2014/main" id="{D51BFB2C-F61B-4A2B-ABD9-5F177E2040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5067" y="3629625"/>
            <a:ext cx="480000" cy="480000"/>
          </a:xfrm>
          <a:prstGeom prst="rect">
            <a:avLst/>
          </a:prstGeom>
        </p:spPr>
      </p:pic>
      <p:pic>
        <p:nvPicPr>
          <p:cNvPr id="13" name="Elemento grafico 12" descr="Design dei livelli contorno">
            <a:extLst>
              <a:ext uri="{FF2B5EF4-FFF2-40B4-BE49-F238E27FC236}">
                <a16:creationId xmlns:a16="http://schemas.microsoft.com/office/drawing/2014/main" id="{EF67428C-7508-47A8-BAE5-3C939144E15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336" y="4418373"/>
            <a:ext cx="480000" cy="48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D7D0-8B32-4AAB-AB62-F86E17BA5E85}"/>
              </a:ext>
            </a:extLst>
          </p:cNvPr>
          <p:cNvSpPr>
            <a:spLocks noGrp="1"/>
          </p:cNvSpPr>
          <p:nvPr>
            <p:ph type="title"/>
          </p:nvPr>
        </p:nvSpPr>
        <p:spPr/>
        <p:txBody>
          <a:bodyPr/>
          <a:lstStyle/>
          <a:p>
            <a:r>
              <a:rPr lang="en-US" dirty="0"/>
              <a:t>Metamodel Elements</a:t>
            </a:r>
          </a:p>
        </p:txBody>
      </p:sp>
      <p:sp>
        <p:nvSpPr>
          <p:cNvPr id="3" name="Content Placeholder 2">
            <a:extLst>
              <a:ext uri="{FF2B5EF4-FFF2-40B4-BE49-F238E27FC236}">
                <a16:creationId xmlns:a16="http://schemas.microsoft.com/office/drawing/2014/main" id="{4327C5C5-6FE3-43E9-950A-3C4CF3F9ED59}"/>
              </a:ext>
            </a:extLst>
          </p:cNvPr>
          <p:cNvSpPr>
            <a:spLocks noGrp="1"/>
          </p:cNvSpPr>
          <p:nvPr>
            <p:ph idx="1"/>
          </p:nvPr>
        </p:nvSpPr>
        <p:spPr>
          <a:xfrm>
            <a:off x="7264029" y="2900462"/>
            <a:ext cx="3261582" cy="2392378"/>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b="1" dirty="0">
                <a:solidFill>
                  <a:schemeClr val="bg1"/>
                </a:solidFill>
              </a:rPr>
              <a:t>E4SM</a:t>
            </a:r>
          </a:p>
          <a:p>
            <a:r>
              <a:rPr lang="en-US" dirty="0"/>
              <a:t>Components</a:t>
            </a:r>
          </a:p>
          <a:p>
            <a:r>
              <a:rPr lang="en-US" dirty="0"/>
              <a:t>Sectors</a:t>
            </a:r>
          </a:p>
          <a:p>
            <a:r>
              <a:rPr lang="en-US" dirty="0"/>
              <a:t>Input and Output Pins</a:t>
            </a:r>
          </a:p>
          <a:p>
            <a:r>
              <a:rPr lang="en-US" dirty="0"/>
              <a:t>Connectors</a:t>
            </a:r>
          </a:p>
        </p:txBody>
      </p:sp>
      <p:sp>
        <p:nvSpPr>
          <p:cNvPr id="4" name="Content Placeholder 2">
            <a:extLst>
              <a:ext uri="{FF2B5EF4-FFF2-40B4-BE49-F238E27FC236}">
                <a16:creationId xmlns:a16="http://schemas.microsoft.com/office/drawing/2014/main" id="{21741940-D3C2-4377-95BC-4F17F83B0215}"/>
              </a:ext>
            </a:extLst>
          </p:cNvPr>
          <p:cNvSpPr txBox="1">
            <a:spLocks/>
          </p:cNvSpPr>
          <p:nvPr/>
        </p:nvSpPr>
        <p:spPr>
          <a:xfrm>
            <a:off x="1252572" y="2703566"/>
            <a:ext cx="3261582" cy="278617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SCPN</a:t>
            </a:r>
          </a:p>
          <a:p>
            <a:r>
              <a:rPr lang="en-US" dirty="0"/>
              <a:t>Places</a:t>
            </a:r>
          </a:p>
          <a:p>
            <a:r>
              <a:rPr lang="en-US" dirty="0"/>
              <a:t>Transitions</a:t>
            </a:r>
          </a:p>
          <a:p>
            <a:pPr marL="342900" indent="-342900">
              <a:buFont typeface="Arial" panose="020B0604020202020204" pitchFamily="34" charset="0"/>
              <a:buChar char="•"/>
            </a:pPr>
            <a:r>
              <a:rPr lang="en-US" dirty="0"/>
              <a:t>Immediate</a:t>
            </a:r>
          </a:p>
          <a:p>
            <a:pPr marL="342900" indent="-342900">
              <a:buFont typeface="Arial" panose="020B0604020202020204" pitchFamily="34" charset="0"/>
              <a:buChar char="•"/>
            </a:pPr>
            <a:r>
              <a:rPr lang="en-US" dirty="0"/>
              <a:t>Timed</a:t>
            </a:r>
          </a:p>
          <a:p>
            <a:r>
              <a:rPr lang="en-US" dirty="0"/>
              <a:t>Arcs</a:t>
            </a:r>
          </a:p>
        </p:txBody>
      </p:sp>
    </p:spTree>
    <p:extLst>
      <p:ext uri="{BB962C8B-B14F-4D97-AF65-F5344CB8AC3E}">
        <p14:creationId xmlns:p14="http://schemas.microsoft.com/office/powerpoint/2010/main" val="292311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D010-B5CA-4E57-BDE2-E32BF0C741D4}"/>
              </a:ext>
            </a:extLst>
          </p:cNvPr>
          <p:cNvSpPr>
            <a:spLocks noGrp="1"/>
          </p:cNvSpPr>
          <p:nvPr>
            <p:ph type="title"/>
          </p:nvPr>
        </p:nvSpPr>
        <p:spPr/>
        <p:txBody>
          <a:bodyPr/>
          <a:lstStyle/>
          <a:p>
            <a:r>
              <a:rPr lang="en-US" dirty="0"/>
              <a:t>Semantic for splitting/merging pins</a:t>
            </a:r>
          </a:p>
        </p:txBody>
      </p:sp>
      <p:sp>
        <p:nvSpPr>
          <p:cNvPr id="3" name="Content Placeholder 2">
            <a:extLst>
              <a:ext uri="{FF2B5EF4-FFF2-40B4-BE49-F238E27FC236}">
                <a16:creationId xmlns:a16="http://schemas.microsoft.com/office/drawing/2014/main" id="{BD5B4784-5051-402A-8543-863D94F3C25D}"/>
              </a:ext>
            </a:extLst>
          </p:cNvPr>
          <p:cNvSpPr>
            <a:spLocks noGrp="1"/>
          </p:cNvSpPr>
          <p:nvPr>
            <p:ph idx="1"/>
          </p:nvPr>
        </p:nvSpPr>
        <p:spPr/>
        <p:txBody>
          <a:bodyPr anchor="ctr"/>
          <a:lstStyle/>
          <a:p>
            <a:pPr marL="342900" indent="-342900">
              <a:buFont typeface="Arial" panose="020B0604020202020204" pitchFamily="34" charset="0"/>
              <a:buChar char="•"/>
            </a:pPr>
            <a:r>
              <a:rPr lang="en-US" dirty="0"/>
              <a:t>FCFS (simple PN Place)</a:t>
            </a:r>
          </a:p>
          <a:p>
            <a:pPr marL="342900" indent="-342900">
              <a:buFont typeface="Arial" panose="020B0604020202020204" pitchFamily="34" charset="0"/>
              <a:buChar char="•"/>
            </a:pPr>
            <a:r>
              <a:rPr lang="en-US" dirty="0"/>
              <a:t>Duplicate (output)</a:t>
            </a:r>
          </a:p>
          <a:p>
            <a:pPr marL="342900" indent="-342900">
              <a:buFont typeface="Arial" panose="020B0604020202020204" pitchFamily="34" charset="0"/>
              <a:buChar char="•"/>
            </a:pPr>
            <a:r>
              <a:rPr lang="en-US" dirty="0"/>
              <a:t>Merge (input)</a:t>
            </a:r>
          </a:p>
          <a:p>
            <a:pPr marL="342900" indent="-342900">
              <a:buFont typeface="Arial" panose="020B0604020202020204" pitchFamily="34" charset="0"/>
              <a:buChar char="•"/>
            </a:pPr>
            <a:r>
              <a:rPr lang="en-US" dirty="0"/>
              <a:t>Merge &amp; Duplicate (input and output)</a:t>
            </a:r>
          </a:p>
        </p:txBody>
      </p:sp>
      <p:pic>
        <p:nvPicPr>
          <p:cNvPr id="5" name="Picture 4">
            <a:extLst>
              <a:ext uri="{FF2B5EF4-FFF2-40B4-BE49-F238E27FC236}">
                <a16:creationId xmlns:a16="http://schemas.microsoft.com/office/drawing/2014/main" id="{DBAE1345-3D73-4424-8851-CDAE9F2266AC}"/>
              </a:ext>
            </a:extLst>
          </p:cNvPr>
          <p:cNvPicPr>
            <a:picLocks noChangeAspect="1"/>
          </p:cNvPicPr>
          <p:nvPr/>
        </p:nvPicPr>
        <p:blipFill>
          <a:blip r:embed="rId2"/>
          <a:stretch>
            <a:fillRect/>
          </a:stretch>
        </p:blipFill>
        <p:spPr>
          <a:xfrm>
            <a:off x="6457071" y="1922816"/>
            <a:ext cx="5125329" cy="4410594"/>
          </a:xfrm>
          <a:prstGeom prst="rect">
            <a:avLst/>
          </a:prstGeom>
        </p:spPr>
      </p:pic>
      <p:pic>
        <p:nvPicPr>
          <p:cNvPr id="7" name="Picture 6">
            <a:extLst>
              <a:ext uri="{FF2B5EF4-FFF2-40B4-BE49-F238E27FC236}">
                <a16:creationId xmlns:a16="http://schemas.microsoft.com/office/drawing/2014/main" id="{D4174284-A877-4B52-8866-87BC69231624}"/>
              </a:ext>
            </a:extLst>
          </p:cNvPr>
          <p:cNvPicPr>
            <a:picLocks noChangeAspect="1"/>
          </p:cNvPicPr>
          <p:nvPr/>
        </p:nvPicPr>
        <p:blipFill>
          <a:blip r:embed="rId3"/>
          <a:stretch>
            <a:fillRect/>
          </a:stretch>
        </p:blipFill>
        <p:spPr>
          <a:xfrm>
            <a:off x="0" y="6448842"/>
            <a:ext cx="9704702" cy="409158"/>
          </a:xfrm>
          <a:prstGeom prst="rect">
            <a:avLst/>
          </a:prstGeom>
        </p:spPr>
      </p:pic>
    </p:spTree>
    <p:extLst>
      <p:ext uri="{BB962C8B-B14F-4D97-AF65-F5344CB8AC3E}">
        <p14:creationId xmlns:p14="http://schemas.microsoft.com/office/powerpoint/2010/main" val="229918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1b">
            <a:extLst>
              <a:ext uri="{FF2B5EF4-FFF2-40B4-BE49-F238E27FC236}">
                <a16:creationId xmlns:a16="http://schemas.microsoft.com/office/drawing/2014/main" id="{98CC0FDF-032D-4D65-A528-5863D0E0BFD7}"/>
              </a:ext>
            </a:extLst>
          </p:cNvPr>
          <p:cNvSpPr/>
          <p:nvPr/>
        </p:nvSpPr>
        <p:spPr>
          <a:xfrm>
            <a:off x="6900162" y="3602964"/>
            <a:ext cx="225380" cy="408904"/>
          </a:xfrm>
          <a:prstGeom prst="rect">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7" name="!!s1">
            <a:extLst>
              <a:ext uri="{FF2B5EF4-FFF2-40B4-BE49-F238E27FC236}">
                <a16:creationId xmlns:a16="http://schemas.microsoft.com/office/drawing/2014/main" id="{BB749C50-622C-4C68-82C3-2C0487DADA78}"/>
              </a:ext>
            </a:extLst>
          </p:cNvPr>
          <p:cNvSpPr/>
          <p:nvPr/>
        </p:nvSpPr>
        <p:spPr>
          <a:xfrm>
            <a:off x="5992201" y="3602964"/>
            <a:ext cx="408904" cy="408904"/>
          </a:xfrm>
          <a:prstGeom prst="ellipse">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1a">
            <a:extLst>
              <a:ext uri="{FF2B5EF4-FFF2-40B4-BE49-F238E27FC236}">
                <a16:creationId xmlns:a16="http://schemas.microsoft.com/office/drawing/2014/main" id="{31A077AC-B90C-4AB1-BB8B-7C3259645A18}"/>
              </a:ext>
            </a:extLst>
          </p:cNvPr>
          <p:cNvSpPr/>
          <p:nvPr/>
        </p:nvSpPr>
        <p:spPr>
          <a:xfrm>
            <a:off x="5379608" y="3602965"/>
            <a:ext cx="113536" cy="408904"/>
          </a:xfrm>
          <a:prstGeom prst="rect">
            <a:avLst/>
          </a:prstGeom>
          <a:solidFill>
            <a:srgbClr val="E69500"/>
          </a:solidFill>
          <a:ln>
            <a:solidFill>
              <a:srgbClr val="A96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1">
            <a:extLst>
              <a:ext uri="{FF2B5EF4-FFF2-40B4-BE49-F238E27FC236}">
                <a16:creationId xmlns:a16="http://schemas.microsoft.com/office/drawing/2014/main" id="{BDE36FC5-A906-4FDE-B294-5FDF461B018F}"/>
              </a:ext>
            </a:extLst>
          </p:cNvPr>
          <p:cNvCxnSpPr>
            <a:cxnSpLocks/>
            <a:stCxn id="8" idx="3"/>
            <a:endCxn id="7" idx="2"/>
          </p:cNvCxnSpPr>
          <p:nvPr/>
        </p:nvCxnSpPr>
        <p:spPr>
          <a:xfrm flipV="1">
            <a:off x="5493144" y="3807416"/>
            <a:ext cx="4990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1">
            <a:extLst>
              <a:ext uri="{FF2B5EF4-FFF2-40B4-BE49-F238E27FC236}">
                <a16:creationId xmlns:a16="http://schemas.microsoft.com/office/drawing/2014/main" id="{CFB861F2-7F5A-43C9-8388-D3ADAD58BBC7}"/>
              </a:ext>
            </a:extLst>
          </p:cNvPr>
          <p:cNvCxnSpPr>
            <a:cxnSpLocks/>
            <a:stCxn id="7" idx="6"/>
            <a:endCxn id="10" idx="1"/>
          </p:cNvCxnSpPr>
          <p:nvPr/>
        </p:nvCxnSpPr>
        <p:spPr>
          <a:xfrm>
            <a:off x="6401105" y="3807416"/>
            <a:ext cx="4990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
            <a:extLst>
              <a:ext uri="{FF2B5EF4-FFF2-40B4-BE49-F238E27FC236}">
                <a16:creationId xmlns:a16="http://schemas.microsoft.com/office/drawing/2014/main" id="{ED4B6439-1057-4737-9272-6B1719435C43}"/>
              </a:ext>
            </a:extLst>
          </p:cNvPr>
          <p:cNvSpPr/>
          <p:nvPr/>
        </p:nvSpPr>
        <p:spPr>
          <a:xfrm>
            <a:off x="830581" y="3307732"/>
            <a:ext cx="2892138"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Colored</a:t>
            </a:r>
          </a:p>
          <a:p>
            <a:pPr algn="ctr"/>
            <a:r>
              <a:rPr lang="en-US" sz="5400" b="0" cap="none" spc="0" dirty="0">
                <a:ln w="0"/>
                <a:solidFill>
                  <a:schemeClr val="accent1"/>
                </a:solidFill>
                <a:effectLst>
                  <a:outerShdw blurRad="38100" dist="25400" dir="5400000" algn="ctr" rotWithShape="0">
                    <a:srgbClr val="6E747A">
                      <a:alpha val="43000"/>
                    </a:srgbClr>
                  </a:outerShdw>
                </a:effectLst>
              </a:rPr>
              <a:t>Petri Net</a:t>
            </a:r>
          </a:p>
        </p:txBody>
      </p:sp>
      <p:sp>
        <p:nvSpPr>
          <p:cNvPr id="36" name="!!in1">
            <a:extLst>
              <a:ext uri="{FF2B5EF4-FFF2-40B4-BE49-F238E27FC236}">
                <a16:creationId xmlns:a16="http://schemas.microsoft.com/office/drawing/2014/main" id="{FC5B6D34-4E25-4034-9ACE-178D21EE1F7B}"/>
              </a:ext>
            </a:extLst>
          </p:cNvPr>
          <p:cNvSpPr/>
          <p:nvPr/>
        </p:nvSpPr>
        <p:spPr>
          <a:xfrm>
            <a:off x="4649821" y="32245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n2">
            <a:extLst>
              <a:ext uri="{FF2B5EF4-FFF2-40B4-BE49-F238E27FC236}">
                <a16:creationId xmlns:a16="http://schemas.microsoft.com/office/drawing/2014/main" id="{49CE31FF-0128-4E53-AF67-3BAFB34BAF2D}"/>
              </a:ext>
            </a:extLst>
          </p:cNvPr>
          <p:cNvSpPr/>
          <p:nvPr/>
        </p:nvSpPr>
        <p:spPr>
          <a:xfrm>
            <a:off x="4666441" y="40317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96935BB-DFEC-4236-9F1A-89107A43F8F4}"/>
              </a:ext>
            </a:extLst>
          </p:cNvPr>
          <p:cNvCxnSpPr>
            <a:stCxn id="36" idx="6"/>
            <a:endCxn id="8" idx="1"/>
          </p:cNvCxnSpPr>
          <p:nvPr/>
        </p:nvCxnSpPr>
        <p:spPr>
          <a:xfrm>
            <a:off x="5058725" y="3429000"/>
            <a:ext cx="320883" cy="378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B621BCD-770B-43DE-9BBA-466401CA2DBE}"/>
              </a:ext>
            </a:extLst>
          </p:cNvPr>
          <p:cNvCxnSpPr>
            <a:stCxn id="37" idx="6"/>
            <a:endCxn id="8" idx="1"/>
          </p:cNvCxnSpPr>
          <p:nvPr/>
        </p:nvCxnSpPr>
        <p:spPr>
          <a:xfrm flipV="1">
            <a:off x="5075345" y="3807417"/>
            <a:ext cx="304263" cy="428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o1">
            <a:extLst>
              <a:ext uri="{FF2B5EF4-FFF2-40B4-BE49-F238E27FC236}">
                <a16:creationId xmlns:a16="http://schemas.microsoft.com/office/drawing/2014/main" id="{6F590E24-11E6-439C-BCB3-B7A53C8DD12A}"/>
              </a:ext>
            </a:extLst>
          </p:cNvPr>
          <p:cNvSpPr/>
          <p:nvPr/>
        </p:nvSpPr>
        <p:spPr>
          <a:xfrm>
            <a:off x="7617924" y="3103280"/>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3" name="!!op">
            <a:extLst>
              <a:ext uri="{FF2B5EF4-FFF2-40B4-BE49-F238E27FC236}">
                <a16:creationId xmlns:a16="http://schemas.microsoft.com/office/drawing/2014/main" id="{A18178A9-A622-44E4-BF34-F7E9C059B21A}"/>
              </a:ext>
            </a:extLst>
          </p:cNvPr>
          <p:cNvCxnSpPr>
            <a:cxnSpLocks/>
            <a:endCxn id="22" idx="2"/>
          </p:cNvCxnSpPr>
          <p:nvPr/>
        </p:nvCxnSpPr>
        <p:spPr>
          <a:xfrm flipV="1">
            <a:off x="7125542" y="3307732"/>
            <a:ext cx="492382" cy="499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2">
            <a:extLst>
              <a:ext uri="{FF2B5EF4-FFF2-40B4-BE49-F238E27FC236}">
                <a16:creationId xmlns:a16="http://schemas.microsoft.com/office/drawing/2014/main" id="{1E803548-452D-4D00-BAC3-ED186E62D30F}"/>
              </a:ext>
            </a:extLst>
          </p:cNvPr>
          <p:cNvSpPr/>
          <p:nvPr/>
        </p:nvSpPr>
        <p:spPr>
          <a:xfrm>
            <a:off x="7615386" y="3601843"/>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o3">
            <a:extLst>
              <a:ext uri="{FF2B5EF4-FFF2-40B4-BE49-F238E27FC236}">
                <a16:creationId xmlns:a16="http://schemas.microsoft.com/office/drawing/2014/main" id="{8BFC60F4-2B87-493B-B54E-9E2461F643CA}"/>
              </a:ext>
            </a:extLst>
          </p:cNvPr>
          <p:cNvSpPr/>
          <p:nvPr/>
        </p:nvSpPr>
        <p:spPr>
          <a:xfrm>
            <a:off x="7615386" y="4079056"/>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6" name="!!op">
            <a:extLst>
              <a:ext uri="{FF2B5EF4-FFF2-40B4-BE49-F238E27FC236}">
                <a16:creationId xmlns:a16="http://schemas.microsoft.com/office/drawing/2014/main" id="{0C971D13-861A-4206-AC19-B5DC8F06A9A9}"/>
              </a:ext>
            </a:extLst>
          </p:cNvPr>
          <p:cNvCxnSpPr>
            <a:cxnSpLocks/>
            <a:endCxn id="24" idx="2"/>
          </p:cNvCxnSpPr>
          <p:nvPr/>
        </p:nvCxnSpPr>
        <p:spPr>
          <a:xfrm flipV="1">
            <a:off x="7125542" y="3806295"/>
            <a:ext cx="489844" cy="1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op">
            <a:extLst>
              <a:ext uri="{FF2B5EF4-FFF2-40B4-BE49-F238E27FC236}">
                <a16:creationId xmlns:a16="http://schemas.microsoft.com/office/drawing/2014/main" id="{798E1F46-819B-4771-AF68-2AE613F1458A}"/>
              </a:ext>
            </a:extLst>
          </p:cNvPr>
          <p:cNvCxnSpPr>
            <a:cxnSpLocks/>
            <a:endCxn id="25" idx="2"/>
          </p:cNvCxnSpPr>
          <p:nvPr/>
        </p:nvCxnSpPr>
        <p:spPr>
          <a:xfrm>
            <a:off x="7125542" y="3807416"/>
            <a:ext cx="489844" cy="476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78374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Widescreen</PresentationFormat>
  <Paragraphs>125</Paragraphs>
  <Slides>22</Slides>
  <Notes>5</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 Next LT Pro</vt:lpstr>
      <vt:lpstr>Calibri</vt:lpstr>
      <vt:lpstr>Posterama</vt:lpstr>
      <vt:lpstr>SplashVTI</vt:lpstr>
      <vt:lpstr>E4SM to SCPN</vt:lpstr>
      <vt:lpstr>Goal</vt:lpstr>
      <vt:lpstr>E4SM – Editor</vt:lpstr>
      <vt:lpstr>S2: Mounting process</vt:lpstr>
      <vt:lpstr>Editor: DEMO</vt:lpstr>
      <vt:lpstr>Conclusion: Model based Design / Editor</vt:lpstr>
      <vt:lpstr>Metamodel Elements</vt:lpstr>
      <vt:lpstr>Semantic for splitting/merging pins</vt:lpstr>
      <vt:lpstr>PowerPoint Presentation</vt:lpstr>
      <vt:lpstr>PowerPoint Presentation</vt:lpstr>
      <vt:lpstr>PowerPoint Presentation</vt:lpstr>
      <vt:lpstr>Components - Sensors</vt:lpstr>
      <vt:lpstr>Components</vt:lpstr>
      <vt:lpstr>Components, before</vt:lpstr>
      <vt:lpstr>Components, after</vt:lpstr>
      <vt:lpstr>Data store nodes</vt:lpstr>
      <vt:lpstr>Optional Input Pins</vt:lpstr>
      <vt:lpstr>Merge / Duplicate Pins</vt:lpstr>
      <vt:lpstr>Collect/Amplify</vt:lpstr>
      <vt:lpstr>Data Transformations</vt:lpstr>
      <vt:lpstr>Data Transformations</vt:lpstr>
      <vt:lpstr>Types Definition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E4SM to SCPN</dc:title>
  <dc:creator>francesco.bedini</dc:creator>
  <cp:lastModifiedBy>Francesco B</cp:lastModifiedBy>
  <cp:revision>24</cp:revision>
  <dcterms:created xsi:type="dcterms:W3CDTF">2022-03-01T12:32:39Z</dcterms:created>
  <dcterms:modified xsi:type="dcterms:W3CDTF">2022-07-14T13:43:37Z</dcterms:modified>
</cp:coreProperties>
</file>