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8" r:id="rId2"/>
    <p:sldId id="324" r:id="rId3"/>
    <p:sldId id="299" r:id="rId4"/>
    <p:sldId id="301" r:id="rId5"/>
    <p:sldId id="302" r:id="rId6"/>
    <p:sldId id="303" r:id="rId7"/>
    <p:sldId id="308" r:id="rId8"/>
    <p:sldId id="304" r:id="rId9"/>
    <p:sldId id="309" r:id="rId10"/>
    <p:sldId id="305" r:id="rId11"/>
    <p:sldId id="306" r:id="rId12"/>
    <p:sldId id="315" r:id="rId13"/>
    <p:sldId id="310" r:id="rId14"/>
    <p:sldId id="311" r:id="rId15"/>
    <p:sldId id="313" r:id="rId16"/>
    <p:sldId id="312" r:id="rId17"/>
    <p:sldId id="314" r:id="rId18"/>
    <p:sldId id="316" r:id="rId19"/>
    <p:sldId id="318" r:id="rId20"/>
    <p:sldId id="319" r:id="rId21"/>
    <p:sldId id="317" r:id="rId22"/>
    <p:sldId id="320" r:id="rId23"/>
    <p:sldId id="321" r:id="rId24"/>
    <p:sldId id="322" r:id="rId25"/>
    <p:sldId id="323" r:id="rId26"/>
    <p:sldId id="325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C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C697BD-0C7B-497B-9AAA-E60EC73632F5}" v="9" dt="2022-09-24T00:19:16.766"/>
    <p1510:client id="{BDD2D890-AFEF-4B40-B1A2-7D27BE968546}" v="60" dt="2022-03-14T01:14:50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66458" autoAdjust="0"/>
  </p:normalViewPr>
  <p:slideViewPr>
    <p:cSldViewPr snapToGrid="0">
      <p:cViewPr varScale="1">
        <p:scale>
          <a:sx n="81" d="100"/>
          <a:sy n="81" d="100"/>
        </p:scale>
        <p:origin x="1984" y="17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an Guo" userId="f721151bd373ac2b" providerId="Windows Live" clId="Web-{39D32D91-EB16-42A1-B1CF-43A638A70A0F}"/>
    <pc:docChg chg="modSld">
      <pc:chgData name="Yanan Guo" userId="f721151bd373ac2b" providerId="Windows Live" clId="Web-{39D32D91-EB16-42A1-B1CF-43A638A70A0F}" dt="2022-09-24T00:26:27.858" v="22"/>
      <pc:docMkLst>
        <pc:docMk/>
      </pc:docMkLst>
      <pc:sldChg chg="modNotes">
        <pc:chgData name="Yanan Guo" userId="f721151bd373ac2b" providerId="Windows Live" clId="Web-{39D32D91-EB16-42A1-B1CF-43A638A70A0F}" dt="2022-09-24T00:25:30.370" v="0"/>
        <pc:sldMkLst>
          <pc:docMk/>
          <pc:sldMk cId="819441726" sldId="258"/>
        </pc:sldMkLst>
      </pc:sldChg>
      <pc:sldChg chg="modNotes">
        <pc:chgData name="Yanan Guo" userId="f721151bd373ac2b" providerId="Windows Live" clId="Web-{39D32D91-EB16-42A1-B1CF-43A638A70A0F}" dt="2022-09-24T00:25:37.745" v="2"/>
        <pc:sldMkLst>
          <pc:docMk/>
          <pc:sldMk cId="2563828521" sldId="299"/>
        </pc:sldMkLst>
      </pc:sldChg>
      <pc:sldChg chg="modNotes">
        <pc:chgData name="Yanan Guo" userId="f721151bd373ac2b" providerId="Windows Live" clId="Web-{39D32D91-EB16-42A1-B1CF-43A638A70A0F}" dt="2022-09-24T00:25:39.949" v="3"/>
        <pc:sldMkLst>
          <pc:docMk/>
          <pc:sldMk cId="1704182543" sldId="301"/>
        </pc:sldMkLst>
      </pc:sldChg>
      <pc:sldChg chg="modNotes">
        <pc:chgData name="Yanan Guo" userId="f721151bd373ac2b" providerId="Windows Live" clId="Web-{39D32D91-EB16-42A1-B1CF-43A638A70A0F}" dt="2022-09-24T00:25:41.355" v="4"/>
        <pc:sldMkLst>
          <pc:docMk/>
          <pc:sldMk cId="1038657003" sldId="302"/>
        </pc:sldMkLst>
      </pc:sldChg>
      <pc:sldChg chg="modNotes">
        <pc:chgData name="Yanan Guo" userId="f721151bd373ac2b" providerId="Windows Live" clId="Web-{39D32D91-EB16-42A1-B1CF-43A638A70A0F}" dt="2022-09-24T00:25:44.418" v="5"/>
        <pc:sldMkLst>
          <pc:docMk/>
          <pc:sldMk cId="1832343267" sldId="303"/>
        </pc:sldMkLst>
      </pc:sldChg>
      <pc:sldChg chg="modNotes">
        <pc:chgData name="Yanan Guo" userId="f721151bd373ac2b" providerId="Windows Live" clId="Web-{39D32D91-EB16-42A1-B1CF-43A638A70A0F}" dt="2022-09-24T00:25:49.746" v="7"/>
        <pc:sldMkLst>
          <pc:docMk/>
          <pc:sldMk cId="2802131456" sldId="304"/>
        </pc:sldMkLst>
      </pc:sldChg>
      <pc:sldChg chg="modNotes">
        <pc:chgData name="Yanan Guo" userId="f721151bd373ac2b" providerId="Windows Live" clId="Web-{39D32D91-EB16-42A1-B1CF-43A638A70A0F}" dt="2022-09-24T00:25:54.215" v="9"/>
        <pc:sldMkLst>
          <pc:docMk/>
          <pc:sldMk cId="3812623345" sldId="305"/>
        </pc:sldMkLst>
      </pc:sldChg>
      <pc:sldChg chg="modNotes">
        <pc:chgData name="Yanan Guo" userId="f721151bd373ac2b" providerId="Windows Live" clId="Web-{39D32D91-EB16-42A1-B1CF-43A638A70A0F}" dt="2022-09-24T00:25:57.044" v="10"/>
        <pc:sldMkLst>
          <pc:docMk/>
          <pc:sldMk cId="3929346246" sldId="306"/>
        </pc:sldMkLst>
      </pc:sldChg>
      <pc:sldChg chg="modNotes">
        <pc:chgData name="Yanan Guo" userId="f721151bd373ac2b" providerId="Windows Live" clId="Web-{39D32D91-EB16-42A1-B1CF-43A638A70A0F}" dt="2022-09-24T00:25:47.090" v="6"/>
        <pc:sldMkLst>
          <pc:docMk/>
          <pc:sldMk cId="2776847348" sldId="308"/>
        </pc:sldMkLst>
      </pc:sldChg>
      <pc:sldChg chg="modNotes">
        <pc:chgData name="Yanan Guo" userId="f721151bd373ac2b" providerId="Windows Live" clId="Web-{39D32D91-EB16-42A1-B1CF-43A638A70A0F}" dt="2022-09-24T00:25:51.965" v="8"/>
        <pc:sldMkLst>
          <pc:docMk/>
          <pc:sldMk cId="714253381" sldId="309"/>
        </pc:sldMkLst>
      </pc:sldChg>
      <pc:sldChg chg="modNotes">
        <pc:chgData name="Yanan Guo" userId="f721151bd373ac2b" providerId="Windows Live" clId="Web-{39D32D91-EB16-42A1-B1CF-43A638A70A0F}" dt="2022-09-24T00:26:03.372" v="12"/>
        <pc:sldMkLst>
          <pc:docMk/>
          <pc:sldMk cId="193008209" sldId="310"/>
        </pc:sldMkLst>
      </pc:sldChg>
      <pc:sldChg chg="modNotes">
        <pc:chgData name="Yanan Guo" userId="f721151bd373ac2b" providerId="Windows Live" clId="Web-{39D32D91-EB16-42A1-B1CF-43A638A70A0F}" dt="2022-09-24T00:26:06.185" v="13"/>
        <pc:sldMkLst>
          <pc:docMk/>
          <pc:sldMk cId="110027622" sldId="311"/>
        </pc:sldMkLst>
      </pc:sldChg>
      <pc:sldChg chg="modNotes">
        <pc:chgData name="Yanan Guo" userId="f721151bd373ac2b" providerId="Windows Live" clId="Web-{39D32D91-EB16-42A1-B1CF-43A638A70A0F}" dt="2022-09-24T00:26:10.966" v="15"/>
        <pc:sldMkLst>
          <pc:docMk/>
          <pc:sldMk cId="1527022081" sldId="312"/>
        </pc:sldMkLst>
      </pc:sldChg>
      <pc:sldChg chg="modNotes">
        <pc:chgData name="Yanan Guo" userId="f721151bd373ac2b" providerId="Windows Live" clId="Web-{39D32D91-EB16-42A1-B1CF-43A638A70A0F}" dt="2022-09-24T00:26:08.544" v="14"/>
        <pc:sldMkLst>
          <pc:docMk/>
          <pc:sldMk cId="1833768824" sldId="313"/>
        </pc:sldMkLst>
      </pc:sldChg>
      <pc:sldChg chg="modNotes">
        <pc:chgData name="Yanan Guo" userId="f721151bd373ac2b" providerId="Windows Live" clId="Web-{39D32D91-EB16-42A1-B1CF-43A638A70A0F}" dt="2022-09-24T00:26:13.560" v="16"/>
        <pc:sldMkLst>
          <pc:docMk/>
          <pc:sldMk cId="1565460340" sldId="314"/>
        </pc:sldMkLst>
      </pc:sldChg>
      <pc:sldChg chg="modNotes">
        <pc:chgData name="Yanan Guo" userId="f721151bd373ac2b" providerId="Windows Live" clId="Web-{39D32D91-EB16-42A1-B1CF-43A638A70A0F}" dt="2022-09-24T00:26:00.903" v="11"/>
        <pc:sldMkLst>
          <pc:docMk/>
          <pc:sldMk cId="3421547688" sldId="315"/>
        </pc:sldMkLst>
      </pc:sldChg>
      <pc:sldChg chg="modNotes">
        <pc:chgData name="Yanan Guo" userId="f721151bd373ac2b" providerId="Windows Live" clId="Web-{39D32D91-EB16-42A1-B1CF-43A638A70A0F}" dt="2022-09-24T00:26:15.889" v="17"/>
        <pc:sldMkLst>
          <pc:docMk/>
          <pc:sldMk cId="507776868" sldId="316"/>
        </pc:sldMkLst>
      </pc:sldChg>
      <pc:sldChg chg="modNotes">
        <pc:chgData name="Yanan Guo" userId="f721151bd373ac2b" providerId="Windows Live" clId="Web-{39D32D91-EB16-42A1-B1CF-43A638A70A0F}" dt="2022-09-24T00:26:23.155" v="20"/>
        <pc:sldMkLst>
          <pc:docMk/>
          <pc:sldMk cId="3505338976" sldId="317"/>
        </pc:sldMkLst>
      </pc:sldChg>
      <pc:sldChg chg="modNotes">
        <pc:chgData name="Yanan Guo" userId="f721151bd373ac2b" providerId="Windows Live" clId="Web-{39D32D91-EB16-42A1-B1CF-43A638A70A0F}" dt="2022-09-24T00:26:18.421" v="18"/>
        <pc:sldMkLst>
          <pc:docMk/>
          <pc:sldMk cId="1863002096" sldId="318"/>
        </pc:sldMkLst>
      </pc:sldChg>
      <pc:sldChg chg="modNotes">
        <pc:chgData name="Yanan Guo" userId="f721151bd373ac2b" providerId="Windows Live" clId="Web-{39D32D91-EB16-42A1-B1CF-43A638A70A0F}" dt="2022-09-24T00:26:20.639" v="19"/>
        <pc:sldMkLst>
          <pc:docMk/>
          <pc:sldMk cId="443231266" sldId="319"/>
        </pc:sldMkLst>
      </pc:sldChg>
      <pc:sldChg chg="modNotes">
        <pc:chgData name="Yanan Guo" userId="f721151bd373ac2b" providerId="Windows Live" clId="Web-{39D32D91-EB16-42A1-B1CF-43A638A70A0F}" dt="2022-09-24T00:26:25.624" v="21"/>
        <pc:sldMkLst>
          <pc:docMk/>
          <pc:sldMk cId="1746253298" sldId="320"/>
        </pc:sldMkLst>
      </pc:sldChg>
      <pc:sldChg chg="modNotes">
        <pc:chgData name="Yanan Guo" userId="f721151bd373ac2b" providerId="Windows Live" clId="Web-{39D32D91-EB16-42A1-B1CF-43A638A70A0F}" dt="2022-09-24T00:26:27.858" v="22"/>
        <pc:sldMkLst>
          <pc:docMk/>
          <pc:sldMk cId="972323655" sldId="321"/>
        </pc:sldMkLst>
      </pc:sldChg>
      <pc:sldChg chg="modNotes">
        <pc:chgData name="Yanan Guo" userId="f721151bd373ac2b" providerId="Windows Live" clId="Web-{39D32D91-EB16-42A1-B1CF-43A638A70A0F}" dt="2022-09-24T00:25:34.167" v="1"/>
        <pc:sldMkLst>
          <pc:docMk/>
          <pc:sldMk cId="1253702516" sldId="32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2C9C9F-45B0-CF48-8065-55FECDAF78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1D255-3D8B-5847-8573-45ED078D9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B294F-7AA8-0C48-883B-228BCD4E5DD5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79B95-97E5-7B43-99CF-A518ECF3D8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DE643-2E3B-2C4C-9046-6CF7193963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BBA79-B11D-9E47-B16A-594C9D24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13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90E90-18FD-407D-8859-FBCC7EE2D4C6}" type="datetimeFigureOut">
              <a:rPr lang="en-US"/>
              <a:t>12/30/22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95890-F764-4645-902C-0890AEEF2D8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1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26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25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38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84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05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42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9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27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24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9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3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98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26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668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20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332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509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90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3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94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2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71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4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47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51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61F0AD-32E4-7248-AD55-7F85DBB96E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90" y="387178"/>
            <a:ext cx="3141029" cy="1155872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990" y="1543050"/>
            <a:ext cx="3141029" cy="2858691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0BA991-80B8-1345-97A6-181C5E1647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6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89" y="390152"/>
            <a:ext cx="3141029" cy="1262964"/>
          </a:xfrm>
        </p:spPr>
        <p:txBody>
          <a:bodyPr anchor="t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989" y="1543050"/>
            <a:ext cx="3141030" cy="2858691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C5A1D5-8200-3F47-A816-45C48D3759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81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C19F0C-2525-F24C-A176-9016BC47CD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4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2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51B1E-06E3-D748-9A57-FBC7672BE2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9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5FDE3-7EB8-C443-93C7-AA64149B2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8808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A21C36-4369-1741-AA83-82725D0733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44E40-6F7A-5541-9DAA-B311B0F3BE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B907B2-B125-B640-917E-06D52FB40D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5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6E9A0B-9D3C-B04B-B855-F14C842568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2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1E0248-2B7B-5D4A-A26B-F79E81D6DB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34070"/>
            <a:ext cx="7886700" cy="88396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22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74D26-B3E9-5846-BF9C-66B2674F2C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0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4048"/>
            <a:ext cx="7886700" cy="8839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439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xulongtang@pitt.edu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252" y="879479"/>
            <a:ext cx="8017496" cy="17907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Q-GPU: A Recipe of Optimizations for Quantum Circuit Simulation Using GPUs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151" y="2840740"/>
            <a:ext cx="7616857" cy="103839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Yilun</a:t>
            </a:r>
            <a:r>
              <a:rPr lang="en-US" sz="1600" dirty="0">
                <a:solidFill>
                  <a:schemeClr val="accent1"/>
                </a:solidFill>
              </a:rPr>
              <a:t> Zhao, </a:t>
            </a:r>
            <a:r>
              <a:rPr lang="en-US" sz="1600" b="1" dirty="0">
                <a:solidFill>
                  <a:schemeClr val="accent1"/>
                </a:solidFill>
              </a:rPr>
              <a:t>Yanan Guo</a:t>
            </a:r>
            <a:r>
              <a:rPr lang="en-US" sz="1600" dirty="0">
                <a:solidFill>
                  <a:schemeClr val="accent1"/>
                </a:solidFill>
              </a:rPr>
              <a:t>, Yuan Yao, Amanda Dumi, Devin M Mulvey, Shiv Upadhyay, Youtao Zhang, Kenneth D Jordan, Jun Yang, and </a:t>
            </a:r>
            <a:r>
              <a:rPr lang="en-US" sz="1600" dirty="0" err="1">
                <a:solidFill>
                  <a:schemeClr val="accent1"/>
                </a:solidFill>
              </a:rPr>
              <a:t>Xulong</a:t>
            </a:r>
            <a:r>
              <a:rPr lang="en-US" sz="1600" dirty="0">
                <a:solidFill>
                  <a:schemeClr val="accent1"/>
                </a:solidFill>
              </a:rPr>
              <a:t> Tang</a:t>
            </a:r>
            <a:endParaRPr lang="en-US" sz="1600" baseline="30000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University of Pittsburgh</a:t>
            </a:r>
          </a:p>
          <a:p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441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6F3A-BE1E-4A68-9AD5-A73AE13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Zero State Amplitudes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AB22F-8B1E-43EA-8D39-BB5970507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46593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Initial state:</a:t>
            </a:r>
          </a:p>
          <a:p>
            <a:pPr marL="0" indent="0">
              <a:buNone/>
            </a:pP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7019CA-4F10-47C2-91B5-476BFF1B78EF}"/>
                  </a:ext>
                </a:extLst>
              </p:cNvPr>
              <p:cNvSpPr txBox="1"/>
              <p:nvPr/>
            </p:nvSpPr>
            <p:spPr>
              <a:xfrm>
                <a:off x="1674802" y="1305719"/>
                <a:ext cx="755650" cy="348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7019CA-4F10-47C2-91B5-476BFF1B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802" y="1305719"/>
                <a:ext cx="755650" cy="348813"/>
              </a:xfrm>
              <a:prstGeom prst="rect">
                <a:avLst/>
              </a:prstGeom>
              <a:blipFill>
                <a:blip r:embed="rId3"/>
                <a:stretch>
                  <a:fillRect l="-9677" t="-101754" r="-13710" b="-16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6D74B-D000-4559-B11E-8DA7CA16B0CB}"/>
              </a:ext>
            </a:extLst>
          </p:cNvPr>
          <p:cNvCxnSpPr>
            <a:cxnSpLocks/>
          </p:cNvCxnSpPr>
          <p:nvPr/>
        </p:nvCxnSpPr>
        <p:spPr>
          <a:xfrm>
            <a:off x="3130550" y="1575899"/>
            <a:ext cx="603250" cy="259251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693B60-29B6-47CB-AC9E-70EB25D0310B}"/>
              </a:ext>
            </a:extLst>
          </p:cNvPr>
          <p:cNvCxnSpPr>
            <a:cxnSpLocks/>
          </p:cNvCxnSpPr>
          <p:nvPr/>
        </p:nvCxnSpPr>
        <p:spPr>
          <a:xfrm flipV="1">
            <a:off x="3130550" y="1377369"/>
            <a:ext cx="603250" cy="19853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F6F971-B128-492B-A968-22D262E748CD}"/>
                  </a:ext>
                </a:extLst>
              </p:cNvPr>
              <p:cNvSpPr txBox="1"/>
              <p:nvPr/>
            </p:nvSpPr>
            <p:spPr>
              <a:xfrm>
                <a:off x="3776662" y="1152803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……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= 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F6F971-B128-492B-A968-22D262E74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662" y="1152803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43BA4A8-DD07-418D-A60F-4D725B6181D5}"/>
                  </a:ext>
                </a:extLst>
              </p:cNvPr>
              <p:cNvSpPr txBox="1"/>
              <p:nvPr/>
            </p:nvSpPr>
            <p:spPr>
              <a:xfrm>
                <a:off x="3776662" y="1623338"/>
                <a:ext cx="4572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𝑂𝑡h𝑒𝑟𝑠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= 0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43BA4A8-DD07-418D-A60F-4D725B618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662" y="1623338"/>
                <a:ext cx="4572000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1C2547-DEAB-4019-94C6-731060CBD121}"/>
              </a:ext>
            </a:extLst>
          </p:cNvPr>
          <p:cNvCxnSpPr>
            <a:cxnSpLocks/>
          </p:cNvCxnSpPr>
          <p:nvPr/>
        </p:nvCxnSpPr>
        <p:spPr>
          <a:xfrm>
            <a:off x="2300288" y="1575899"/>
            <a:ext cx="885825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36D6AA-E1D1-4D2C-B475-53394041E63E}"/>
              </a:ext>
            </a:extLst>
          </p:cNvPr>
          <p:cNvCxnSpPr>
            <a:cxnSpLocks/>
          </p:cNvCxnSpPr>
          <p:nvPr/>
        </p:nvCxnSpPr>
        <p:spPr>
          <a:xfrm>
            <a:off x="5072063" y="1575899"/>
            <a:ext cx="1795462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99FDAFF-59B0-43B4-A925-0E17E46306EE}"/>
              </a:ext>
            </a:extLst>
          </p:cNvPr>
          <p:cNvSpPr txBox="1">
            <a:spLocks/>
          </p:cNvSpPr>
          <p:nvPr/>
        </p:nvSpPr>
        <p:spPr>
          <a:xfrm>
            <a:off x="985838" y="2564170"/>
            <a:ext cx="1706562" cy="465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24BBBBB-F55B-48B7-BC3F-91AEC2C5A3E1}"/>
                  </a:ext>
                </a:extLst>
              </p:cNvPr>
              <p:cNvSpPr txBox="1"/>
              <p:nvPr/>
            </p:nvSpPr>
            <p:spPr>
              <a:xfrm>
                <a:off x="4976813" y="1142854"/>
                <a:ext cx="206692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is not involved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24BBBBB-F55B-48B7-BC3F-91AEC2C5A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813" y="1142854"/>
                <a:ext cx="2066925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4665E24-BF1F-42FE-AE09-029BF8213519}"/>
                  </a:ext>
                </a:extLst>
              </p:cNvPr>
              <p:cNvSpPr txBox="1"/>
              <p:nvPr/>
            </p:nvSpPr>
            <p:spPr>
              <a:xfrm>
                <a:off x="6867525" y="1332647"/>
                <a:ext cx="1795462" cy="3653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= 0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4665E24-BF1F-42FE-AE09-029BF8213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525" y="1332647"/>
                <a:ext cx="1795462" cy="365356"/>
              </a:xfrm>
              <a:prstGeom prst="rect">
                <a:avLst/>
              </a:prstGeom>
              <a:blipFill>
                <a:blip r:embed="rId7"/>
                <a:stretch>
                  <a:fillRect t="-500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D2DC948B-D088-49A7-94C5-984ECD879A85}"/>
              </a:ext>
            </a:extLst>
          </p:cNvPr>
          <p:cNvSpPr txBox="1">
            <a:spLocks/>
          </p:cNvSpPr>
          <p:nvPr/>
        </p:nvSpPr>
        <p:spPr>
          <a:xfrm>
            <a:off x="628650" y="2014387"/>
            <a:ext cx="7886700" cy="465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One qubit not involved means half of the state amplitudes are zero!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8DF7CAA2-986C-49E0-93E9-F9C2C3F93AF9}"/>
              </a:ext>
            </a:extLst>
          </p:cNvPr>
          <p:cNvSpPr/>
          <p:nvPr/>
        </p:nvSpPr>
        <p:spPr>
          <a:xfrm>
            <a:off x="4050218" y="2355088"/>
            <a:ext cx="266700" cy="6089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A73AD92F-CEF8-416C-9074-5B245FB90B7B}"/>
              </a:ext>
            </a:extLst>
          </p:cNvPr>
          <p:cNvSpPr txBox="1">
            <a:spLocks/>
          </p:cNvSpPr>
          <p:nvPr/>
        </p:nvSpPr>
        <p:spPr>
          <a:xfrm>
            <a:off x="4233863" y="2426588"/>
            <a:ext cx="2347913" cy="465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Pruning potential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2D8A325B-9E3F-4B44-A44B-A37E97838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681752"/>
              </p:ext>
            </p:extLst>
          </p:nvPr>
        </p:nvGraphicFramePr>
        <p:xfrm>
          <a:off x="714375" y="3030101"/>
          <a:ext cx="7334250" cy="155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988">
                  <a:extLst>
                    <a:ext uri="{9D8B030D-6E8A-4147-A177-3AD203B41FA5}">
                      <a16:colId xmlns:a16="http://schemas.microsoft.com/office/drawing/2014/main" val="225065112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353692736"/>
                    </a:ext>
                  </a:extLst>
                </a:gridCol>
                <a:gridCol w="2842024">
                  <a:extLst>
                    <a:ext uri="{9D8B030D-6E8A-4147-A177-3AD203B41FA5}">
                      <a16:colId xmlns:a16="http://schemas.microsoft.com/office/drawing/2014/main" val="3224073270"/>
                    </a:ext>
                  </a:extLst>
                </a:gridCol>
                <a:gridCol w="1487088">
                  <a:extLst>
                    <a:ext uri="{9D8B030D-6E8A-4147-A177-3AD203B41FA5}">
                      <a16:colId xmlns:a16="http://schemas.microsoft.com/office/drawing/2014/main" val="3905412951"/>
                    </a:ext>
                  </a:extLst>
                </a:gridCol>
              </a:tblGrid>
              <a:tr h="495150">
                <a:tc>
                  <a:txBody>
                    <a:bodyPr/>
                    <a:lstStyle/>
                    <a:p>
                      <a:r>
                        <a:rPr lang="en-US" sz="1200" dirty="0"/>
                        <a:t>Circuit</a:t>
                      </a: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#of operations</a:t>
                      </a: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 of operations before all qubit involvement</a:t>
                      </a: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Percentage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2600352285"/>
                  </a:ext>
                </a:extLst>
              </a:tr>
              <a:tr h="2122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hchain</a:t>
                      </a:r>
                      <a:endParaRPr lang="en-US" sz="1200" dirty="0"/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1786</a:t>
                      </a: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272</a:t>
                      </a: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15.23%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481104740"/>
                  </a:ext>
                </a:extLst>
              </a:tr>
              <a:tr h="2122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rqc</a:t>
                      </a:r>
                      <a:endParaRPr lang="en-US" sz="1200" dirty="0"/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124</a:t>
                      </a: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54</a:t>
                      </a: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43.55%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904850900"/>
                  </a:ext>
                </a:extLst>
              </a:tr>
              <a:tr h="2122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qaoa</a:t>
                      </a:r>
                      <a:endParaRPr lang="en-US" sz="1200" dirty="0"/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754</a:t>
                      </a: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</a:t>
                      </a: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2.51%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3591741958"/>
                  </a:ext>
                </a:extLst>
              </a:tr>
              <a:tr h="2122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gs</a:t>
                      </a:r>
                      <a:endParaRPr lang="en-US" sz="1200" dirty="0"/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43.24%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4019151216"/>
                  </a:ext>
                </a:extLst>
              </a:tr>
              <a:tr h="2122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iqp</a:t>
                      </a:r>
                      <a:endParaRPr lang="en-US" sz="1200" dirty="0"/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146</a:t>
                      </a: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132</a:t>
                      </a: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90.41%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2264766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62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0" grpId="0" animBg="1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3D9CAA9-EDBE-415B-BF8E-A2A07627FAB9}"/>
              </a:ext>
            </a:extLst>
          </p:cNvPr>
          <p:cNvSpPr/>
          <p:nvPr/>
        </p:nvSpPr>
        <p:spPr>
          <a:xfrm>
            <a:off x="1457325" y="4062512"/>
            <a:ext cx="2393158" cy="584775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5BB09-481E-4C53-9219-DC907047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Algorithm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FE04E7-BDFA-42C0-A5F8-5511CF4CDB3A}"/>
              </a:ext>
            </a:extLst>
          </p:cNvPr>
          <p:cNvSpPr txBox="1">
            <a:spLocks/>
          </p:cNvSpPr>
          <p:nvPr/>
        </p:nvSpPr>
        <p:spPr>
          <a:xfrm>
            <a:off x="628650" y="1080988"/>
            <a:ext cx="7886700" cy="583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Bit vector for qubit involvement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A70DB-7F75-487C-B4B4-A3277107A33B}"/>
              </a:ext>
            </a:extLst>
          </p:cNvPr>
          <p:cNvSpPr txBox="1"/>
          <p:nvPr/>
        </p:nvSpPr>
        <p:spPr>
          <a:xfrm>
            <a:off x="3486150" y="1609725"/>
            <a:ext cx="1962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00100011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417649-68F2-40D0-A87C-4021B76ACDEE}"/>
              </a:ext>
            </a:extLst>
          </p:cNvPr>
          <p:cNvCxnSpPr>
            <a:cxnSpLocks/>
          </p:cNvCxnSpPr>
          <p:nvPr/>
        </p:nvCxnSpPr>
        <p:spPr>
          <a:xfrm flipH="1">
            <a:off x="3454400" y="1900238"/>
            <a:ext cx="152400" cy="15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D1A54C-E103-4746-A066-3032845C8918}"/>
              </a:ext>
            </a:extLst>
          </p:cNvPr>
          <p:cNvCxnSpPr>
            <a:cxnSpLocks/>
          </p:cNvCxnSpPr>
          <p:nvPr/>
        </p:nvCxnSpPr>
        <p:spPr>
          <a:xfrm>
            <a:off x="4421186" y="1895717"/>
            <a:ext cx="195264" cy="154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F33CBB-1BC9-4529-A458-47456950E87E}"/>
                  </a:ext>
                </a:extLst>
              </p:cNvPr>
              <p:cNvSpPr txBox="1"/>
              <p:nvPr/>
            </p:nvSpPr>
            <p:spPr>
              <a:xfrm>
                <a:off x="2956719" y="1961826"/>
                <a:ext cx="143589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is not involved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F33CBB-1BC9-4529-A458-47456950E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719" y="1961826"/>
                <a:ext cx="1435894" cy="584775"/>
              </a:xfrm>
              <a:prstGeom prst="rect">
                <a:avLst/>
              </a:prstGeom>
              <a:blipFill>
                <a:blip r:embed="rId3"/>
                <a:stretch>
                  <a:fillRect l="-211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AF034A7-89D0-42B2-BC1D-CE117B0FE2D1}"/>
                  </a:ext>
                </a:extLst>
              </p:cNvPr>
              <p:cNvSpPr txBox="1"/>
              <p:nvPr/>
            </p:nvSpPr>
            <p:spPr>
              <a:xfrm>
                <a:off x="4114008" y="1953323"/>
                <a:ext cx="143589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is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involved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AF034A7-89D0-42B2-BC1D-CE117B0FE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008" y="1953323"/>
                <a:ext cx="1435894" cy="584775"/>
              </a:xfrm>
              <a:prstGeom prst="rect">
                <a:avLst/>
              </a:prstGeom>
              <a:blipFill>
                <a:blip r:embed="rId4"/>
                <a:stretch>
                  <a:fillRect l="-2553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E823DC9-AD9A-47C3-879D-4581166FF380}"/>
              </a:ext>
            </a:extLst>
          </p:cNvPr>
          <p:cNvSpPr txBox="1">
            <a:spLocks/>
          </p:cNvSpPr>
          <p:nvPr/>
        </p:nvSpPr>
        <p:spPr>
          <a:xfrm>
            <a:off x="628649" y="2801541"/>
            <a:ext cx="8053181" cy="16462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Dynamic chunk size (depends on the lowest qubit index that is not involved)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Determine the data movement by comparing the chunk index and bit vector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E.g. skip all the following chunks when chunk id &gt; MSBs of the bit vector</a:t>
            </a:r>
          </a:p>
          <a:p>
            <a:pPr lvl="1"/>
            <a:endParaRPr lang="en-US" sz="1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F79FB7-CCF8-4C97-815F-9976173E97A7}"/>
              </a:ext>
            </a:extLst>
          </p:cNvPr>
          <p:cNvCxnSpPr/>
          <p:nvPr/>
        </p:nvCxnSpPr>
        <p:spPr>
          <a:xfrm>
            <a:off x="4270101" y="1525657"/>
            <a:ext cx="0" cy="524599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25F3A8-0162-49E6-9A64-1274ADD01FD2}"/>
              </a:ext>
            </a:extLst>
          </p:cNvPr>
          <p:cNvSpPr txBox="1"/>
          <p:nvPr/>
        </p:nvSpPr>
        <p:spPr>
          <a:xfrm>
            <a:off x="4724400" y="1555474"/>
            <a:ext cx="2052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Chunks size =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73C87C-852F-4B1D-92AB-7F4178357C5E}"/>
              </a:ext>
            </a:extLst>
          </p:cNvPr>
          <p:cNvSpPr txBox="1"/>
          <p:nvPr/>
        </p:nvSpPr>
        <p:spPr>
          <a:xfrm>
            <a:off x="1509711" y="4062512"/>
            <a:ext cx="2408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00000011 bit vector</a:t>
            </a:r>
          </a:p>
          <a:p>
            <a:r>
              <a:rPr lang="en-US" sz="1600" dirty="0">
                <a:solidFill>
                  <a:schemeClr val="bg1"/>
                </a:solidFill>
              </a:rPr>
              <a:t>000001     chunk index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BD5821A-9D2D-4EC0-B51C-13203C7614BF}"/>
              </a:ext>
            </a:extLst>
          </p:cNvPr>
          <p:cNvSpPr/>
          <p:nvPr/>
        </p:nvSpPr>
        <p:spPr>
          <a:xfrm>
            <a:off x="3943351" y="4288734"/>
            <a:ext cx="725556" cy="213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7BB013-04CB-4B5B-B012-7723AEC622F0}"/>
              </a:ext>
            </a:extLst>
          </p:cNvPr>
          <p:cNvSpPr txBox="1"/>
          <p:nvPr/>
        </p:nvSpPr>
        <p:spPr>
          <a:xfrm>
            <a:off x="5067195" y="4208970"/>
            <a:ext cx="262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000001 &gt; 000000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05AF0-2553-4DD0-B90F-AE109B0E2567}"/>
              </a:ext>
            </a:extLst>
          </p:cNvPr>
          <p:cNvSpPr/>
          <p:nvPr/>
        </p:nvSpPr>
        <p:spPr>
          <a:xfrm>
            <a:off x="4733925" y="4062512"/>
            <a:ext cx="2393158" cy="584775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4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5F87-3C74-4B6A-85A6-34A1F745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880838"/>
          </a:xfrm>
        </p:spPr>
        <p:txBody>
          <a:bodyPr/>
          <a:lstStyle/>
          <a:p>
            <a:r>
              <a:rPr lang="en-US" dirty="0"/>
              <a:t>Pruning Zero State Amplitudes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FC2B297-722A-401A-BFBF-A823D4E74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856" y="1345284"/>
            <a:ext cx="5374788" cy="11025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617F3A2-9D7A-48D2-9E4D-365C6B8A2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855" y="2424853"/>
            <a:ext cx="5209125" cy="4886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F883256-AF2F-4C6C-B78D-ED775AAC4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855" y="2891719"/>
            <a:ext cx="5209125" cy="54190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77E0F7-7B69-4A61-9482-5878F50389E9}"/>
              </a:ext>
            </a:extLst>
          </p:cNvPr>
          <p:cNvCxnSpPr>
            <a:cxnSpLocks/>
          </p:cNvCxnSpPr>
          <p:nvPr/>
        </p:nvCxnSpPr>
        <p:spPr>
          <a:xfrm>
            <a:off x="6617970" y="1995174"/>
            <a:ext cx="0" cy="1359927"/>
          </a:xfrm>
          <a:prstGeom prst="line">
            <a:avLst/>
          </a:prstGeom>
          <a:ln w="28575">
            <a:solidFill>
              <a:schemeClr val="accent4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670B3894-2538-4376-8EA6-171B5115E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9855" y="3355101"/>
            <a:ext cx="5209125" cy="792489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AC124B6-D168-46C6-91ED-215FC89AD867}"/>
              </a:ext>
            </a:extLst>
          </p:cNvPr>
          <p:cNvCxnSpPr>
            <a:cxnSpLocks/>
          </p:cNvCxnSpPr>
          <p:nvPr/>
        </p:nvCxnSpPr>
        <p:spPr>
          <a:xfrm>
            <a:off x="6129020" y="2941202"/>
            <a:ext cx="0" cy="900929"/>
          </a:xfrm>
          <a:prstGeom prst="line">
            <a:avLst/>
          </a:prstGeom>
          <a:ln w="28575">
            <a:solidFill>
              <a:schemeClr val="accent4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5C115AC-A6B2-449D-8C95-469AC8D93857}"/>
              </a:ext>
            </a:extLst>
          </p:cNvPr>
          <p:cNvSpPr/>
          <p:nvPr/>
        </p:nvSpPr>
        <p:spPr>
          <a:xfrm>
            <a:off x="3801110" y="3892539"/>
            <a:ext cx="2423160" cy="7162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47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BB09-481E-4C53-9219-DC907047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Pruning Potential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FE04E7-BDFA-42C0-A5F8-5511CF4CDB3A}"/>
              </a:ext>
            </a:extLst>
          </p:cNvPr>
          <p:cNvSpPr txBox="1">
            <a:spLocks/>
          </p:cNvSpPr>
          <p:nvPr/>
        </p:nvSpPr>
        <p:spPr>
          <a:xfrm>
            <a:off x="628650" y="1080988"/>
            <a:ext cx="7886700" cy="5834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Main idea: Reorder to delay qubit involvement.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A20230-39BE-4609-8E1C-B65949ED7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065158"/>
            <a:ext cx="2444708" cy="1332091"/>
          </a:xfrm>
          <a:prstGeom prst="rect">
            <a:avLst/>
          </a:prstGeom>
        </p:spPr>
      </p:pic>
      <p:sp>
        <p:nvSpPr>
          <p:cNvPr id="30" name="文本框 12">
            <a:extLst>
              <a:ext uri="{FF2B5EF4-FFF2-40B4-BE49-F238E27FC236}">
                <a16:creationId xmlns:a16="http://schemas.microsoft.com/office/drawing/2014/main" id="{E116DFDC-084A-43A6-8CAD-A4EA1985DCB2}"/>
              </a:ext>
            </a:extLst>
          </p:cNvPr>
          <p:cNvSpPr txBox="1"/>
          <p:nvPr/>
        </p:nvSpPr>
        <p:spPr>
          <a:xfrm>
            <a:off x="1207602" y="1941947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12">
            <a:extLst>
              <a:ext uri="{FF2B5EF4-FFF2-40B4-BE49-F238E27FC236}">
                <a16:creationId xmlns:a16="http://schemas.microsoft.com/office/drawing/2014/main" id="{E2DE9280-B98F-429D-8596-DF75EE5C258D}"/>
              </a:ext>
            </a:extLst>
          </p:cNvPr>
          <p:cNvSpPr txBox="1"/>
          <p:nvPr/>
        </p:nvSpPr>
        <p:spPr>
          <a:xfrm>
            <a:off x="1206657" y="2197448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12">
            <a:extLst>
              <a:ext uri="{FF2B5EF4-FFF2-40B4-BE49-F238E27FC236}">
                <a16:creationId xmlns:a16="http://schemas.microsoft.com/office/drawing/2014/main" id="{09DB0249-0505-4B1E-AA17-731E16262E49}"/>
              </a:ext>
            </a:extLst>
          </p:cNvPr>
          <p:cNvSpPr txBox="1"/>
          <p:nvPr/>
        </p:nvSpPr>
        <p:spPr>
          <a:xfrm>
            <a:off x="1205712" y="2434490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12">
            <a:extLst>
              <a:ext uri="{FF2B5EF4-FFF2-40B4-BE49-F238E27FC236}">
                <a16:creationId xmlns:a16="http://schemas.microsoft.com/office/drawing/2014/main" id="{708C1BAE-DC7E-43D3-A238-E7DCE52019A3}"/>
              </a:ext>
            </a:extLst>
          </p:cNvPr>
          <p:cNvSpPr txBox="1"/>
          <p:nvPr/>
        </p:nvSpPr>
        <p:spPr>
          <a:xfrm>
            <a:off x="1205711" y="2697133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12">
            <a:extLst>
              <a:ext uri="{FF2B5EF4-FFF2-40B4-BE49-F238E27FC236}">
                <a16:creationId xmlns:a16="http://schemas.microsoft.com/office/drawing/2014/main" id="{27AA4EE4-E5E6-4801-9737-8A4DB1961089}"/>
              </a:ext>
            </a:extLst>
          </p:cNvPr>
          <p:cNvSpPr txBox="1"/>
          <p:nvPr/>
        </p:nvSpPr>
        <p:spPr>
          <a:xfrm>
            <a:off x="1205710" y="2949085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12">
            <a:extLst>
              <a:ext uri="{FF2B5EF4-FFF2-40B4-BE49-F238E27FC236}">
                <a16:creationId xmlns:a16="http://schemas.microsoft.com/office/drawing/2014/main" id="{25DE24D5-9F68-42EA-BD7E-4791B9D3EA15}"/>
              </a:ext>
            </a:extLst>
          </p:cNvPr>
          <p:cNvSpPr txBox="1"/>
          <p:nvPr/>
        </p:nvSpPr>
        <p:spPr>
          <a:xfrm>
            <a:off x="1419403" y="1890432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12">
            <a:extLst>
              <a:ext uri="{FF2B5EF4-FFF2-40B4-BE49-F238E27FC236}">
                <a16:creationId xmlns:a16="http://schemas.microsoft.com/office/drawing/2014/main" id="{3446BA4D-88D3-42F8-BEA7-3FCDC7E2D124}"/>
              </a:ext>
            </a:extLst>
          </p:cNvPr>
          <p:cNvSpPr txBox="1"/>
          <p:nvPr/>
        </p:nvSpPr>
        <p:spPr>
          <a:xfrm>
            <a:off x="1785843" y="1885462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12">
            <a:extLst>
              <a:ext uri="{FF2B5EF4-FFF2-40B4-BE49-F238E27FC236}">
                <a16:creationId xmlns:a16="http://schemas.microsoft.com/office/drawing/2014/main" id="{0CA4D6FD-644A-4446-A942-F11C4F5DC7F3}"/>
              </a:ext>
            </a:extLst>
          </p:cNvPr>
          <p:cNvSpPr txBox="1"/>
          <p:nvPr/>
        </p:nvSpPr>
        <p:spPr>
          <a:xfrm>
            <a:off x="2166576" y="2136553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12">
            <a:extLst>
              <a:ext uri="{FF2B5EF4-FFF2-40B4-BE49-F238E27FC236}">
                <a16:creationId xmlns:a16="http://schemas.microsoft.com/office/drawing/2014/main" id="{EEE6E569-4125-465A-93DF-4D9895673FFC}"/>
              </a:ext>
            </a:extLst>
          </p:cNvPr>
          <p:cNvSpPr txBox="1"/>
          <p:nvPr/>
        </p:nvSpPr>
        <p:spPr>
          <a:xfrm>
            <a:off x="2507979" y="2387558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62220-13D0-4FAC-97AF-376680A7C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280" y="2065158"/>
            <a:ext cx="2441660" cy="1325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173AF3-1B9E-4C95-B0B2-DE85B8867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1784" y="2065158"/>
            <a:ext cx="2441660" cy="1327653"/>
          </a:xfrm>
          <a:prstGeom prst="rect">
            <a:avLst/>
          </a:prstGeom>
        </p:spPr>
      </p:pic>
      <p:sp>
        <p:nvSpPr>
          <p:cNvPr id="86" name="文本框 12">
            <a:extLst>
              <a:ext uri="{FF2B5EF4-FFF2-40B4-BE49-F238E27FC236}">
                <a16:creationId xmlns:a16="http://schemas.microsoft.com/office/drawing/2014/main" id="{66B6AD6A-07D6-44B7-9C72-0367EE2593C4}"/>
              </a:ext>
            </a:extLst>
          </p:cNvPr>
          <p:cNvSpPr txBox="1"/>
          <p:nvPr/>
        </p:nvSpPr>
        <p:spPr>
          <a:xfrm>
            <a:off x="3750032" y="1941947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文本框 12">
            <a:extLst>
              <a:ext uri="{FF2B5EF4-FFF2-40B4-BE49-F238E27FC236}">
                <a16:creationId xmlns:a16="http://schemas.microsoft.com/office/drawing/2014/main" id="{CF84D031-3200-49A9-9943-89BBD7492A10}"/>
              </a:ext>
            </a:extLst>
          </p:cNvPr>
          <p:cNvSpPr txBox="1"/>
          <p:nvPr/>
        </p:nvSpPr>
        <p:spPr>
          <a:xfrm>
            <a:off x="3750032" y="2432398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文本框 12">
            <a:extLst>
              <a:ext uri="{FF2B5EF4-FFF2-40B4-BE49-F238E27FC236}">
                <a16:creationId xmlns:a16="http://schemas.microsoft.com/office/drawing/2014/main" id="{518DC852-B882-41AA-B537-69AADBCAFFD0}"/>
              </a:ext>
            </a:extLst>
          </p:cNvPr>
          <p:cNvSpPr txBox="1"/>
          <p:nvPr/>
        </p:nvSpPr>
        <p:spPr>
          <a:xfrm>
            <a:off x="3750032" y="2932547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文本框 12">
            <a:extLst>
              <a:ext uri="{FF2B5EF4-FFF2-40B4-BE49-F238E27FC236}">
                <a16:creationId xmlns:a16="http://schemas.microsoft.com/office/drawing/2014/main" id="{C5220780-4B07-42A4-8302-292E76438636}"/>
              </a:ext>
            </a:extLst>
          </p:cNvPr>
          <p:cNvSpPr txBox="1"/>
          <p:nvPr/>
        </p:nvSpPr>
        <p:spPr>
          <a:xfrm>
            <a:off x="3750032" y="2189597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文本框 12">
            <a:extLst>
              <a:ext uri="{FF2B5EF4-FFF2-40B4-BE49-F238E27FC236}">
                <a16:creationId xmlns:a16="http://schemas.microsoft.com/office/drawing/2014/main" id="{7DCB125E-BFE2-4819-A690-9687BE4DA401}"/>
              </a:ext>
            </a:extLst>
          </p:cNvPr>
          <p:cNvSpPr txBox="1"/>
          <p:nvPr/>
        </p:nvSpPr>
        <p:spPr>
          <a:xfrm>
            <a:off x="3962757" y="1894322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文本框 12">
            <a:extLst>
              <a:ext uri="{FF2B5EF4-FFF2-40B4-BE49-F238E27FC236}">
                <a16:creationId xmlns:a16="http://schemas.microsoft.com/office/drawing/2014/main" id="{2BB61C04-82C4-4399-8F05-2AF7EF332DA7}"/>
              </a:ext>
            </a:extLst>
          </p:cNvPr>
          <p:cNvSpPr txBox="1"/>
          <p:nvPr/>
        </p:nvSpPr>
        <p:spPr>
          <a:xfrm>
            <a:off x="4245332" y="2138797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文本框 12">
            <a:extLst>
              <a:ext uri="{FF2B5EF4-FFF2-40B4-BE49-F238E27FC236}">
                <a16:creationId xmlns:a16="http://schemas.microsoft.com/office/drawing/2014/main" id="{9911883E-7C22-4832-9884-A338A6CC9393}"/>
              </a:ext>
            </a:extLst>
          </p:cNvPr>
          <p:cNvSpPr txBox="1"/>
          <p:nvPr/>
        </p:nvSpPr>
        <p:spPr>
          <a:xfrm>
            <a:off x="4543782" y="2595997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文本框 12">
            <a:extLst>
              <a:ext uri="{FF2B5EF4-FFF2-40B4-BE49-F238E27FC236}">
                <a16:creationId xmlns:a16="http://schemas.microsoft.com/office/drawing/2014/main" id="{B2768BD8-C04A-49B3-B68F-5A6546D606EE}"/>
              </a:ext>
            </a:extLst>
          </p:cNvPr>
          <p:cNvSpPr txBox="1"/>
          <p:nvPr/>
        </p:nvSpPr>
        <p:spPr>
          <a:xfrm>
            <a:off x="4886682" y="1894322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文本框 12">
            <a:extLst>
              <a:ext uri="{FF2B5EF4-FFF2-40B4-BE49-F238E27FC236}">
                <a16:creationId xmlns:a16="http://schemas.microsoft.com/office/drawing/2014/main" id="{342E667E-0F39-49F8-ACEE-2240387EF102}"/>
              </a:ext>
            </a:extLst>
          </p:cNvPr>
          <p:cNvSpPr txBox="1"/>
          <p:nvPr/>
        </p:nvSpPr>
        <p:spPr>
          <a:xfrm>
            <a:off x="5235932" y="2383272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文本框 12">
            <a:extLst>
              <a:ext uri="{FF2B5EF4-FFF2-40B4-BE49-F238E27FC236}">
                <a16:creationId xmlns:a16="http://schemas.microsoft.com/office/drawing/2014/main" id="{E13F02B8-C9BD-4D46-A865-6FD5A24A5A10}"/>
              </a:ext>
            </a:extLst>
          </p:cNvPr>
          <p:cNvSpPr txBox="1"/>
          <p:nvPr/>
        </p:nvSpPr>
        <p:spPr>
          <a:xfrm>
            <a:off x="6314695" y="1930349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12">
            <a:extLst>
              <a:ext uri="{FF2B5EF4-FFF2-40B4-BE49-F238E27FC236}">
                <a16:creationId xmlns:a16="http://schemas.microsoft.com/office/drawing/2014/main" id="{72264935-52B6-402D-A04A-5CD928F01950}"/>
              </a:ext>
            </a:extLst>
          </p:cNvPr>
          <p:cNvSpPr txBox="1"/>
          <p:nvPr/>
        </p:nvSpPr>
        <p:spPr>
          <a:xfrm>
            <a:off x="6313750" y="2185850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文本框 12">
            <a:extLst>
              <a:ext uri="{FF2B5EF4-FFF2-40B4-BE49-F238E27FC236}">
                <a16:creationId xmlns:a16="http://schemas.microsoft.com/office/drawing/2014/main" id="{7A65E3AD-E7EC-410F-AC4D-C492D17C8EB2}"/>
              </a:ext>
            </a:extLst>
          </p:cNvPr>
          <p:cNvSpPr txBox="1"/>
          <p:nvPr/>
        </p:nvSpPr>
        <p:spPr>
          <a:xfrm>
            <a:off x="6517849" y="1880492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文本框 12">
            <a:extLst>
              <a:ext uri="{FF2B5EF4-FFF2-40B4-BE49-F238E27FC236}">
                <a16:creationId xmlns:a16="http://schemas.microsoft.com/office/drawing/2014/main" id="{71638A75-4612-44F8-B25E-FD2F01DF529C}"/>
              </a:ext>
            </a:extLst>
          </p:cNvPr>
          <p:cNvSpPr txBox="1"/>
          <p:nvPr/>
        </p:nvSpPr>
        <p:spPr>
          <a:xfrm>
            <a:off x="6704568" y="2356483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文本框 12">
            <a:extLst>
              <a:ext uri="{FF2B5EF4-FFF2-40B4-BE49-F238E27FC236}">
                <a16:creationId xmlns:a16="http://schemas.microsoft.com/office/drawing/2014/main" id="{23B307A8-7FFE-4597-B726-6654BE4CFDD8}"/>
              </a:ext>
            </a:extLst>
          </p:cNvPr>
          <p:cNvSpPr txBox="1"/>
          <p:nvPr/>
        </p:nvSpPr>
        <p:spPr>
          <a:xfrm>
            <a:off x="6943856" y="2141523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文本框 12">
            <a:extLst>
              <a:ext uri="{FF2B5EF4-FFF2-40B4-BE49-F238E27FC236}">
                <a16:creationId xmlns:a16="http://schemas.microsoft.com/office/drawing/2014/main" id="{B613DC50-015C-4ABB-9649-745AE5384E27}"/>
              </a:ext>
            </a:extLst>
          </p:cNvPr>
          <p:cNvSpPr txBox="1"/>
          <p:nvPr/>
        </p:nvSpPr>
        <p:spPr>
          <a:xfrm>
            <a:off x="7130709" y="2595997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文本框 12">
            <a:extLst>
              <a:ext uri="{FF2B5EF4-FFF2-40B4-BE49-F238E27FC236}">
                <a16:creationId xmlns:a16="http://schemas.microsoft.com/office/drawing/2014/main" id="{B83C080E-8AB9-4668-A26B-FB9FE88E9531}"/>
              </a:ext>
            </a:extLst>
          </p:cNvPr>
          <p:cNvSpPr txBox="1"/>
          <p:nvPr/>
        </p:nvSpPr>
        <p:spPr>
          <a:xfrm>
            <a:off x="7364867" y="1888870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文本框 12">
            <a:extLst>
              <a:ext uri="{FF2B5EF4-FFF2-40B4-BE49-F238E27FC236}">
                <a16:creationId xmlns:a16="http://schemas.microsoft.com/office/drawing/2014/main" id="{F890509E-94E0-4731-98D0-A14EFF50877B}"/>
              </a:ext>
            </a:extLst>
          </p:cNvPr>
          <p:cNvSpPr txBox="1"/>
          <p:nvPr/>
        </p:nvSpPr>
        <p:spPr>
          <a:xfrm>
            <a:off x="7625134" y="2391273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文本框 12">
            <a:extLst>
              <a:ext uri="{FF2B5EF4-FFF2-40B4-BE49-F238E27FC236}">
                <a16:creationId xmlns:a16="http://schemas.microsoft.com/office/drawing/2014/main" id="{59CE6604-14ED-455B-9CC9-56B1C711D77C}"/>
              </a:ext>
            </a:extLst>
          </p:cNvPr>
          <p:cNvSpPr txBox="1"/>
          <p:nvPr/>
        </p:nvSpPr>
        <p:spPr>
          <a:xfrm>
            <a:off x="7885634" y="2831550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9E739-5DC0-4909-9590-DC7001D6CE96}"/>
              </a:ext>
            </a:extLst>
          </p:cNvPr>
          <p:cNvSpPr txBox="1"/>
          <p:nvPr/>
        </p:nvSpPr>
        <p:spPr>
          <a:xfrm>
            <a:off x="1264919" y="3489960"/>
            <a:ext cx="150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 Reorder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CE46AE2-A60D-4D35-A485-D76EB7C049E6}"/>
              </a:ext>
            </a:extLst>
          </p:cNvPr>
          <p:cNvSpPr txBox="1"/>
          <p:nvPr/>
        </p:nvSpPr>
        <p:spPr>
          <a:xfrm>
            <a:off x="3528662" y="3485331"/>
            <a:ext cx="208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Reorder Option 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E37C178-1EA8-41D4-8E3A-773EEB0A42E8}"/>
              </a:ext>
            </a:extLst>
          </p:cNvPr>
          <p:cNvSpPr txBox="1"/>
          <p:nvPr/>
        </p:nvSpPr>
        <p:spPr>
          <a:xfrm>
            <a:off x="6126647" y="3485331"/>
            <a:ext cx="208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Reorder Option 2</a:t>
            </a:r>
          </a:p>
        </p:txBody>
      </p:sp>
    </p:spTree>
    <p:extLst>
      <p:ext uri="{BB962C8B-B14F-4D97-AF65-F5344CB8AC3E}">
        <p14:creationId xmlns:p14="http://schemas.microsoft.com/office/powerpoint/2010/main" val="19300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BB09-481E-4C53-9219-DC907047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Algorithm I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B53A2E-F2E0-48DB-8289-51F6CFFEA9D3}"/>
              </a:ext>
            </a:extLst>
          </p:cNvPr>
          <p:cNvSpPr txBox="1"/>
          <p:nvPr/>
        </p:nvSpPr>
        <p:spPr>
          <a:xfrm>
            <a:off x="625603" y="2311111"/>
            <a:ext cx="1496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Greedy</a:t>
            </a:r>
          </a:p>
          <a:p>
            <a:r>
              <a:rPr lang="en-US" b="1" dirty="0">
                <a:solidFill>
                  <a:schemeClr val="bg1"/>
                </a:solidFill>
              </a:rPr>
              <a:t>Reordering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7A1F0F53-E2BE-4874-AB41-913EA4925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286" y="1187067"/>
            <a:ext cx="2444708" cy="1332091"/>
          </a:xfrm>
          <a:prstGeom prst="rect">
            <a:avLst/>
          </a:prstGeom>
        </p:spPr>
      </p:pic>
      <p:sp>
        <p:nvSpPr>
          <p:cNvPr id="81" name="文本框 12">
            <a:extLst>
              <a:ext uri="{FF2B5EF4-FFF2-40B4-BE49-F238E27FC236}">
                <a16:creationId xmlns:a16="http://schemas.microsoft.com/office/drawing/2014/main" id="{BFAA783A-825C-42CC-9071-A2C4B5B73BB2}"/>
              </a:ext>
            </a:extLst>
          </p:cNvPr>
          <p:cNvSpPr txBox="1"/>
          <p:nvPr/>
        </p:nvSpPr>
        <p:spPr>
          <a:xfrm>
            <a:off x="3131238" y="1063856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文本框 12">
            <a:extLst>
              <a:ext uri="{FF2B5EF4-FFF2-40B4-BE49-F238E27FC236}">
                <a16:creationId xmlns:a16="http://schemas.microsoft.com/office/drawing/2014/main" id="{42D984A0-6816-499E-A453-5A13FBBC59D4}"/>
              </a:ext>
            </a:extLst>
          </p:cNvPr>
          <p:cNvSpPr txBox="1"/>
          <p:nvPr/>
        </p:nvSpPr>
        <p:spPr>
          <a:xfrm>
            <a:off x="3130293" y="1319357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文本框 12">
            <a:extLst>
              <a:ext uri="{FF2B5EF4-FFF2-40B4-BE49-F238E27FC236}">
                <a16:creationId xmlns:a16="http://schemas.microsoft.com/office/drawing/2014/main" id="{69E9CE55-293D-47F9-A5A4-F051139549C4}"/>
              </a:ext>
            </a:extLst>
          </p:cNvPr>
          <p:cNvSpPr txBox="1"/>
          <p:nvPr/>
        </p:nvSpPr>
        <p:spPr>
          <a:xfrm>
            <a:off x="3129348" y="1556399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文本框 12">
            <a:extLst>
              <a:ext uri="{FF2B5EF4-FFF2-40B4-BE49-F238E27FC236}">
                <a16:creationId xmlns:a16="http://schemas.microsoft.com/office/drawing/2014/main" id="{869D11D8-ED95-4B88-B355-72B2778BA573}"/>
              </a:ext>
            </a:extLst>
          </p:cNvPr>
          <p:cNvSpPr txBox="1"/>
          <p:nvPr/>
        </p:nvSpPr>
        <p:spPr>
          <a:xfrm>
            <a:off x="3129347" y="1819042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文本框 12">
            <a:extLst>
              <a:ext uri="{FF2B5EF4-FFF2-40B4-BE49-F238E27FC236}">
                <a16:creationId xmlns:a16="http://schemas.microsoft.com/office/drawing/2014/main" id="{30057B2E-191F-4930-BC5E-694F8767EFD2}"/>
              </a:ext>
            </a:extLst>
          </p:cNvPr>
          <p:cNvSpPr txBox="1"/>
          <p:nvPr/>
        </p:nvSpPr>
        <p:spPr>
          <a:xfrm>
            <a:off x="3129346" y="2070994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文本框 12">
            <a:extLst>
              <a:ext uri="{FF2B5EF4-FFF2-40B4-BE49-F238E27FC236}">
                <a16:creationId xmlns:a16="http://schemas.microsoft.com/office/drawing/2014/main" id="{83A8B666-E569-44C9-A28A-DE14984254BB}"/>
              </a:ext>
            </a:extLst>
          </p:cNvPr>
          <p:cNvSpPr txBox="1"/>
          <p:nvPr/>
        </p:nvSpPr>
        <p:spPr>
          <a:xfrm>
            <a:off x="3343039" y="1012341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文本框 12">
            <a:extLst>
              <a:ext uri="{FF2B5EF4-FFF2-40B4-BE49-F238E27FC236}">
                <a16:creationId xmlns:a16="http://schemas.microsoft.com/office/drawing/2014/main" id="{61A9EC39-3D74-4165-B5EA-67CB27546994}"/>
              </a:ext>
            </a:extLst>
          </p:cNvPr>
          <p:cNvSpPr txBox="1"/>
          <p:nvPr/>
        </p:nvSpPr>
        <p:spPr>
          <a:xfrm>
            <a:off x="3709479" y="1007371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文本框 12">
            <a:extLst>
              <a:ext uri="{FF2B5EF4-FFF2-40B4-BE49-F238E27FC236}">
                <a16:creationId xmlns:a16="http://schemas.microsoft.com/office/drawing/2014/main" id="{3B16C194-2B26-4979-B7E5-C74A3D03992A}"/>
              </a:ext>
            </a:extLst>
          </p:cNvPr>
          <p:cNvSpPr txBox="1"/>
          <p:nvPr/>
        </p:nvSpPr>
        <p:spPr>
          <a:xfrm>
            <a:off x="4090212" y="1258462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文本框 12">
            <a:extLst>
              <a:ext uri="{FF2B5EF4-FFF2-40B4-BE49-F238E27FC236}">
                <a16:creationId xmlns:a16="http://schemas.microsoft.com/office/drawing/2014/main" id="{2D62FF8D-19DE-46F9-B333-C14A67307107}"/>
              </a:ext>
            </a:extLst>
          </p:cNvPr>
          <p:cNvSpPr txBox="1"/>
          <p:nvPr/>
        </p:nvSpPr>
        <p:spPr>
          <a:xfrm>
            <a:off x="4431615" y="1509467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2B86DB64-D937-4A88-B202-BBD337C12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185" y="1190114"/>
            <a:ext cx="2441660" cy="1325995"/>
          </a:xfrm>
          <a:prstGeom prst="rect">
            <a:avLst/>
          </a:prstGeom>
        </p:spPr>
      </p:pic>
      <p:sp>
        <p:nvSpPr>
          <p:cNvPr id="111" name="文本框 12">
            <a:extLst>
              <a:ext uri="{FF2B5EF4-FFF2-40B4-BE49-F238E27FC236}">
                <a16:creationId xmlns:a16="http://schemas.microsoft.com/office/drawing/2014/main" id="{0FAC60AC-90E9-4624-ABC6-C826D188D679}"/>
              </a:ext>
            </a:extLst>
          </p:cNvPr>
          <p:cNvSpPr txBox="1"/>
          <p:nvPr/>
        </p:nvSpPr>
        <p:spPr>
          <a:xfrm>
            <a:off x="6336937" y="1066903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文本框 12">
            <a:extLst>
              <a:ext uri="{FF2B5EF4-FFF2-40B4-BE49-F238E27FC236}">
                <a16:creationId xmlns:a16="http://schemas.microsoft.com/office/drawing/2014/main" id="{A1F8B0FA-F5B0-404A-BEC1-0EDD01DCCA80}"/>
              </a:ext>
            </a:extLst>
          </p:cNvPr>
          <p:cNvSpPr txBox="1"/>
          <p:nvPr/>
        </p:nvSpPr>
        <p:spPr>
          <a:xfrm>
            <a:off x="6336937" y="1557354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文本框 12">
            <a:extLst>
              <a:ext uri="{FF2B5EF4-FFF2-40B4-BE49-F238E27FC236}">
                <a16:creationId xmlns:a16="http://schemas.microsoft.com/office/drawing/2014/main" id="{14ABA0CF-451D-4210-A593-3EF7FDB170B3}"/>
              </a:ext>
            </a:extLst>
          </p:cNvPr>
          <p:cNvSpPr txBox="1"/>
          <p:nvPr/>
        </p:nvSpPr>
        <p:spPr>
          <a:xfrm>
            <a:off x="6336937" y="2057503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文本框 12">
            <a:extLst>
              <a:ext uri="{FF2B5EF4-FFF2-40B4-BE49-F238E27FC236}">
                <a16:creationId xmlns:a16="http://schemas.microsoft.com/office/drawing/2014/main" id="{F05DFCD9-4E32-447A-9349-A4C6004BA53E}"/>
              </a:ext>
            </a:extLst>
          </p:cNvPr>
          <p:cNvSpPr txBox="1"/>
          <p:nvPr/>
        </p:nvSpPr>
        <p:spPr>
          <a:xfrm>
            <a:off x="6336937" y="1314553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文本框 12">
            <a:extLst>
              <a:ext uri="{FF2B5EF4-FFF2-40B4-BE49-F238E27FC236}">
                <a16:creationId xmlns:a16="http://schemas.microsoft.com/office/drawing/2014/main" id="{4544D757-6ED1-4333-8A35-05CB263111DB}"/>
              </a:ext>
            </a:extLst>
          </p:cNvPr>
          <p:cNvSpPr txBox="1"/>
          <p:nvPr/>
        </p:nvSpPr>
        <p:spPr>
          <a:xfrm>
            <a:off x="6549662" y="1019278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文本框 12">
            <a:extLst>
              <a:ext uri="{FF2B5EF4-FFF2-40B4-BE49-F238E27FC236}">
                <a16:creationId xmlns:a16="http://schemas.microsoft.com/office/drawing/2014/main" id="{3362B3C1-B499-47A7-BD4A-12E3C6173D1A}"/>
              </a:ext>
            </a:extLst>
          </p:cNvPr>
          <p:cNvSpPr txBox="1"/>
          <p:nvPr/>
        </p:nvSpPr>
        <p:spPr>
          <a:xfrm>
            <a:off x="6832237" y="1263753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文本框 12">
            <a:extLst>
              <a:ext uri="{FF2B5EF4-FFF2-40B4-BE49-F238E27FC236}">
                <a16:creationId xmlns:a16="http://schemas.microsoft.com/office/drawing/2014/main" id="{082EEF2C-9CEF-4AB3-83CD-77AE8E4BB97C}"/>
              </a:ext>
            </a:extLst>
          </p:cNvPr>
          <p:cNvSpPr txBox="1"/>
          <p:nvPr/>
        </p:nvSpPr>
        <p:spPr>
          <a:xfrm>
            <a:off x="7130687" y="1720953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文本框 12">
            <a:extLst>
              <a:ext uri="{FF2B5EF4-FFF2-40B4-BE49-F238E27FC236}">
                <a16:creationId xmlns:a16="http://schemas.microsoft.com/office/drawing/2014/main" id="{2A5295E0-2226-4A2A-AC85-3FA2E5E98ED3}"/>
              </a:ext>
            </a:extLst>
          </p:cNvPr>
          <p:cNvSpPr txBox="1"/>
          <p:nvPr/>
        </p:nvSpPr>
        <p:spPr>
          <a:xfrm>
            <a:off x="7473587" y="1019278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文本框 12">
            <a:extLst>
              <a:ext uri="{FF2B5EF4-FFF2-40B4-BE49-F238E27FC236}">
                <a16:creationId xmlns:a16="http://schemas.microsoft.com/office/drawing/2014/main" id="{73634374-DA38-41BB-9887-D9203197CFAE}"/>
              </a:ext>
            </a:extLst>
          </p:cNvPr>
          <p:cNvSpPr txBox="1"/>
          <p:nvPr/>
        </p:nvSpPr>
        <p:spPr>
          <a:xfrm>
            <a:off x="7822837" y="1508228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A614E57-46B2-42FC-8691-3015E662BCCB}"/>
              </a:ext>
            </a:extLst>
          </p:cNvPr>
          <p:cNvSpPr txBox="1"/>
          <p:nvPr/>
        </p:nvSpPr>
        <p:spPr>
          <a:xfrm>
            <a:off x="2993733" y="4324113"/>
            <a:ext cx="513588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Step 1: Generate the DAG.</a:t>
            </a:r>
          </a:p>
          <a:p>
            <a:r>
              <a:rPr lang="en-US" b="1" dirty="0">
                <a:solidFill>
                  <a:schemeClr val="bg1"/>
                </a:solidFill>
              </a:rPr>
              <a:t>Step 2: Greedy reordering based on the DAG.</a:t>
            </a:r>
            <a:endParaRPr lang="en-US" b="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E9482FEC-C44B-45E4-AFC2-94E82D48C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1468" y="2837711"/>
            <a:ext cx="1838918" cy="1491015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1CFDB389-4F81-43AE-9100-6F9434A49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2188" y="2837711"/>
            <a:ext cx="1838918" cy="1491015"/>
          </a:xfrm>
          <a:prstGeom prst="rect">
            <a:avLst/>
          </a:prstGeom>
        </p:spPr>
      </p:pic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AA2B5D9F-296F-42E2-BDD5-F5785A0BA149}"/>
              </a:ext>
            </a:extLst>
          </p:cNvPr>
          <p:cNvSpPr/>
          <p:nvPr/>
        </p:nvSpPr>
        <p:spPr>
          <a:xfrm>
            <a:off x="5125014" y="3319045"/>
            <a:ext cx="873318" cy="328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Arrow: Down 123">
            <a:extLst>
              <a:ext uri="{FF2B5EF4-FFF2-40B4-BE49-F238E27FC236}">
                <a16:creationId xmlns:a16="http://schemas.microsoft.com/office/drawing/2014/main" id="{754F23D9-158B-44C4-829A-C4C740D0F0BA}"/>
              </a:ext>
            </a:extLst>
          </p:cNvPr>
          <p:cNvSpPr/>
          <p:nvPr/>
        </p:nvSpPr>
        <p:spPr>
          <a:xfrm>
            <a:off x="3821661" y="2428537"/>
            <a:ext cx="297180" cy="41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Down 124">
            <a:extLst>
              <a:ext uri="{FF2B5EF4-FFF2-40B4-BE49-F238E27FC236}">
                <a16:creationId xmlns:a16="http://schemas.microsoft.com/office/drawing/2014/main" id="{71FAE10C-960D-4D37-B1AD-A0EBA9AB9044}"/>
              </a:ext>
            </a:extLst>
          </p:cNvPr>
          <p:cNvSpPr/>
          <p:nvPr/>
        </p:nvSpPr>
        <p:spPr>
          <a:xfrm rot="10800000">
            <a:off x="7029681" y="2428537"/>
            <a:ext cx="297180" cy="41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7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BB09-481E-4C53-9219-DC907047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Algorithm I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B53A2E-F2E0-48DB-8289-51F6CFFEA9D3}"/>
              </a:ext>
            </a:extLst>
          </p:cNvPr>
          <p:cNvSpPr txBox="1"/>
          <p:nvPr/>
        </p:nvSpPr>
        <p:spPr>
          <a:xfrm>
            <a:off x="625603" y="2311111"/>
            <a:ext cx="1496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Greedy</a:t>
            </a:r>
          </a:p>
          <a:p>
            <a:r>
              <a:rPr lang="en-US" b="1" dirty="0">
                <a:solidFill>
                  <a:schemeClr val="bg1"/>
                </a:solidFill>
              </a:rPr>
              <a:t>Reordering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7A1F0F53-E2BE-4874-AB41-913EA4925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286" y="1187067"/>
            <a:ext cx="2444708" cy="1332091"/>
          </a:xfrm>
          <a:prstGeom prst="rect">
            <a:avLst/>
          </a:prstGeom>
        </p:spPr>
      </p:pic>
      <p:sp>
        <p:nvSpPr>
          <p:cNvPr id="81" name="文本框 12">
            <a:extLst>
              <a:ext uri="{FF2B5EF4-FFF2-40B4-BE49-F238E27FC236}">
                <a16:creationId xmlns:a16="http://schemas.microsoft.com/office/drawing/2014/main" id="{BFAA783A-825C-42CC-9071-A2C4B5B73BB2}"/>
              </a:ext>
            </a:extLst>
          </p:cNvPr>
          <p:cNvSpPr txBox="1"/>
          <p:nvPr/>
        </p:nvSpPr>
        <p:spPr>
          <a:xfrm>
            <a:off x="3131238" y="1063856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文本框 12">
            <a:extLst>
              <a:ext uri="{FF2B5EF4-FFF2-40B4-BE49-F238E27FC236}">
                <a16:creationId xmlns:a16="http://schemas.microsoft.com/office/drawing/2014/main" id="{42D984A0-6816-499E-A453-5A13FBBC59D4}"/>
              </a:ext>
            </a:extLst>
          </p:cNvPr>
          <p:cNvSpPr txBox="1"/>
          <p:nvPr/>
        </p:nvSpPr>
        <p:spPr>
          <a:xfrm>
            <a:off x="3130293" y="1319357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文本框 12">
            <a:extLst>
              <a:ext uri="{FF2B5EF4-FFF2-40B4-BE49-F238E27FC236}">
                <a16:creationId xmlns:a16="http://schemas.microsoft.com/office/drawing/2014/main" id="{69E9CE55-293D-47F9-A5A4-F051139549C4}"/>
              </a:ext>
            </a:extLst>
          </p:cNvPr>
          <p:cNvSpPr txBox="1"/>
          <p:nvPr/>
        </p:nvSpPr>
        <p:spPr>
          <a:xfrm>
            <a:off x="3129348" y="1556399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文本框 12">
            <a:extLst>
              <a:ext uri="{FF2B5EF4-FFF2-40B4-BE49-F238E27FC236}">
                <a16:creationId xmlns:a16="http://schemas.microsoft.com/office/drawing/2014/main" id="{869D11D8-ED95-4B88-B355-72B2778BA573}"/>
              </a:ext>
            </a:extLst>
          </p:cNvPr>
          <p:cNvSpPr txBox="1"/>
          <p:nvPr/>
        </p:nvSpPr>
        <p:spPr>
          <a:xfrm>
            <a:off x="3129347" y="1819042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文本框 12">
            <a:extLst>
              <a:ext uri="{FF2B5EF4-FFF2-40B4-BE49-F238E27FC236}">
                <a16:creationId xmlns:a16="http://schemas.microsoft.com/office/drawing/2014/main" id="{30057B2E-191F-4930-BC5E-694F8767EFD2}"/>
              </a:ext>
            </a:extLst>
          </p:cNvPr>
          <p:cNvSpPr txBox="1"/>
          <p:nvPr/>
        </p:nvSpPr>
        <p:spPr>
          <a:xfrm>
            <a:off x="3129346" y="2070994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文本框 12">
            <a:extLst>
              <a:ext uri="{FF2B5EF4-FFF2-40B4-BE49-F238E27FC236}">
                <a16:creationId xmlns:a16="http://schemas.microsoft.com/office/drawing/2014/main" id="{83A8B666-E569-44C9-A28A-DE14984254BB}"/>
              </a:ext>
            </a:extLst>
          </p:cNvPr>
          <p:cNvSpPr txBox="1"/>
          <p:nvPr/>
        </p:nvSpPr>
        <p:spPr>
          <a:xfrm>
            <a:off x="3343039" y="1012341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文本框 12">
            <a:extLst>
              <a:ext uri="{FF2B5EF4-FFF2-40B4-BE49-F238E27FC236}">
                <a16:creationId xmlns:a16="http://schemas.microsoft.com/office/drawing/2014/main" id="{61A9EC39-3D74-4165-B5EA-67CB27546994}"/>
              </a:ext>
            </a:extLst>
          </p:cNvPr>
          <p:cNvSpPr txBox="1"/>
          <p:nvPr/>
        </p:nvSpPr>
        <p:spPr>
          <a:xfrm>
            <a:off x="3709479" y="1007371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文本框 12">
            <a:extLst>
              <a:ext uri="{FF2B5EF4-FFF2-40B4-BE49-F238E27FC236}">
                <a16:creationId xmlns:a16="http://schemas.microsoft.com/office/drawing/2014/main" id="{3B16C194-2B26-4979-B7E5-C74A3D03992A}"/>
              </a:ext>
            </a:extLst>
          </p:cNvPr>
          <p:cNvSpPr txBox="1"/>
          <p:nvPr/>
        </p:nvSpPr>
        <p:spPr>
          <a:xfrm>
            <a:off x="4090212" y="1258462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文本框 12">
            <a:extLst>
              <a:ext uri="{FF2B5EF4-FFF2-40B4-BE49-F238E27FC236}">
                <a16:creationId xmlns:a16="http://schemas.microsoft.com/office/drawing/2014/main" id="{2D62FF8D-19DE-46F9-B333-C14A67307107}"/>
              </a:ext>
            </a:extLst>
          </p:cNvPr>
          <p:cNvSpPr txBox="1"/>
          <p:nvPr/>
        </p:nvSpPr>
        <p:spPr>
          <a:xfrm>
            <a:off x="4431615" y="1509467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2B86DB64-D937-4A88-B202-BBD337C12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185" y="1190114"/>
            <a:ext cx="2441660" cy="1325995"/>
          </a:xfrm>
          <a:prstGeom prst="rect">
            <a:avLst/>
          </a:prstGeom>
        </p:spPr>
      </p:pic>
      <p:sp>
        <p:nvSpPr>
          <p:cNvPr id="111" name="文本框 12">
            <a:extLst>
              <a:ext uri="{FF2B5EF4-FFF2-40B4-BE49-F238E27FC236}">
                <a16:creationId xmlns:a16="http://schemas.microsoft.com/office/drawing/2014/main" id="{0FAC60AC-90E9-4624-ABC6-C826D188D679}"/>
              </a:ext>
            </a:extLst>
          </p:cNvPr>
          <p:cNvSpPr txBox="1"/>
          <p:nvPr/>
        </p:nvSpPr>
        <p:spPr>
          <a:xfrm>
            <a:off x="6336937" y="1066903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文本框 12">
            <a:extLst>
              <a:ext uri="{FF2B5EF4-FFF2-40B4-BE49-F238E27FC236}">
                <a16:creationId xmlns:a16="http://schemas.microsoft.com/office/drawing/2014/main" id="{A1F8B0FA-F5B0-404A-BEC1-0EDD01DCCA80}"/>
              </a:ext>
            </a:extLst>
          </p:cNvPr>
          <p:cNvSpPr txBox="1"/>
          <p:nvPr/>
        </p:nvSpPr>
        <p:spPr>
          <a:xfrm>
            <a:off x="6336937" y="1557354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文本框 12">
            <a:extLst>
              <a:ext uri="{FF2B5EF4-FFF2-40B4-BE49-F238E27FC236}">
                <a16:creationId xmlns:a16="http://schemas.microsoft.com/office/drawing/2014/main" id="{14ABA0CF-451D-4210-A593-3EF7FDB170B3}"/>
              </a:ext>
            </a:extLst>
          </p:cNvPr>
          <p:cNvSpPr txBox="1"/>
          <p:nvPr/>
        </p:nvSpPr>
        <p:spPr>
          <a:xfrm>
            <a:off x="6336937" y="2057503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文本框 12">
            <a:extLst>
              <a:ext uri="{FF2B5EF4-FFF2-40B4-BE49-F238E27FC236}">
                <a16:creationId xmlns:a16="http://schemas.microsoft.com/office/drawing/2014/main" id="{F05DFCD9-4E32-447A-9349-A4C6004BA53E}"/>
              </a:ext>
            </a:extLst>
          </p:cNvPr>
          <p:cNvSpPr txBox="1"/>
          <p:nvPr/>
        </p:nvSpPr>
        <p:spPr>
          <a:xfrm>
            <a:off x="6336937" y="1314553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文本框 12">
            <a:extLst>
              <a:ext uri="{FF2B5EF4-FFF2-40B4-BE49-F238E27FC236}">
                <a16:creationId xmlns:a16="http://schemas.microsoft.com/office/drawing/2014/main" id="{4544D757-6ED1-4333-8A35-05CB263111DB}"/>
              </a:ext>
            </a:extLst>
          </p:cNvPr>
          <p:cNvSpPr txBox="1"/>
          <p:nvPr/>
        </p:nvSpPr>
        <p:spPr>
          <a:xfrm>
            <a:off x="6549662" y="1019278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文本框 12">
            <a:extLst>
              <a:ext uri="{FF2B5EF4-FFF2-40B4-BE49-F238E27FC236}">
                <a16:creationId xmlns:a16="http://schemas.microsoft.com/office/drawing/2014/main" id="{3362B3C1-B499-47A7-BD4A-12E3C6173D1A}"/>
              </a:ext>
            </a:extLst>
          </p:cNvPr>
          <p:cNvSpPr txBox="1"/>
          <p:nvPr/>
        </p:nvSpPr>
        <p:spPr>
          <a:xfrm>
            <a:off x="6832237" y="1263753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文本框 12">
            <a:extLst>
              <a:ext uri="{FF2B5EF4-FFF2-40B4-BE49-F238E27FC236}">
                <a16:creationId xmlns:a16="http://schemas.microsoft.com/office/drawing/2014/main" id="{082EEF2C-9CEF-4AB3-83CD-77AE8E4BB97C}"/>
              </a:ext>
            </a:extLst>
          </p:cNvPr>
          <p:cNvSpPr txBox="1"/>
          <p:nvPr/>
        </p:nvSpPr>
        <p:spPr>
          <a:xfrm>
            <a:off x="7130687" y="1720953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文本框 12">
            <a:extLst>
              <a:ext uri="{FF2B5EF4-FFF2-40B4-BE49-F238E27FC236}">
                <a16:creationId xmlns:a16="http://schemas.microsoft.com/office/drawing/2014/main" id="{2A5295E0-2226-4A2A-AC85-3FA2E5E98ED3}"/>
              </a:ext>
            </a:extLst>
          </p:cNvPr>
          <p:cNvSpPr txBox="1"/>
          <p:nvPr/>
        </p:nvSpPr>
        <p:spPr>
          <a:xfrm>
            <a:off x="7473587" y="1019278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文本框 12">
            <a:extLst>
              <a:ext uri="{FF2B5EF4-FFF2-40B4-BE49-F238E27FC236}">
                <a16:creationId xmlns:a16="http://schemas.microsoft.com/office/drawing/2014/main" id="{73634374-DA38-41BB-9887-D9203197CFAE}"/>
              </a:ext>
            </a:extLst>
          </p:cNvPr>
          <p:cNvSpPr txBox="1"/>
          <p:nvPr/>
        </p:nvSpPr>
        <p:spPr>
          <a:xfrm>
            <a:off x="7822837" y="1508228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A614E57-46B2-42FC-8691-3015E662BCCB}"/>
              </a:ext>
            </a:extLst>
          </p:cNvPr>
          <p:cNvSpPr txBox="1"/>
          <p:nvPr/>
        </p:nvSpPr>
        <p:spPr>
          <a:xfrm>
            <a:off x="845820" y="4324113"/>
            <a:ext cx="783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# of involved qubits:     Original: 1 →2 →3 →4 →5 →5 →5 →5 →5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           After Reordering: 1 →2 →3 →4 →4 →4 →5 →5 →5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E9482FEC-C44B-45E4-AFC2-94E82D48C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1468" y="2837711"/>
            <a:ext cx="1838918" cy="1491015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1CFDB389-4F81-43AE-9100-6F9434A49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2188" y="2837711"/>
            <a:ext cx="1838918" cy="1491015"/>
          </a:xfrm>
          <a:prstGeom prst="rect">
            <a:avLst/>
          </a:prstGeom>
        </p:spPr>
      </p:pic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AA2B5D9F-296F-42E2-BDD5-F5785A0BA149}"/>
              </a:ext>
            </a:extLst>
          </p:cNvPr>
          <p:cNvSpPr/>
          <p:nvPr/>
        </p:nvSpPr>
        <p:spPr>
          <a:xfrm>
            <a:off x="5125014" y="3319045"/>
            <a:ext cx="873318" cy="328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Arrow: Down 123">
            <a:extLst>
              <a:ext uri="{FF2B5EF4-FFF2-40B4-BE49-F238E27FC236}">
                <a16:creationId xmlns:a16="http://schemas.microsoft.com/office/drawing/2014/main" id="{754F23D9-158B-44C4-829A-C4C740D0F0BA}"/>
              </a:ext>
            </a:extLst>
          </p:cNvPr>
          <p:cNvSpPr/>
          <p:nvPr/>
        </p:nvSpPr>
        <p:spPr>
          <a:xfrm>
            <a:off x="3821661" y="2428537"/>
            <a:ext cx="297180" cy="41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Down 124">
            <a:extLst>
              <a:ext uri="{FF2B5EF4-FFF2-40B4-BE49-F238E27FC236}">
                <a16:creationId xmlns:a16="http://schemas.microsoft.com/office/drawing/2014/main" id="{71FAE10C-960D-4D37-B1AD-A0EBA9AB9044}"/>
              </a:ext>
            </a:extLst>
          </p:cNvPr>
          <p:cNvSpPr/>
          <p:nvPr/>
        </p:nvSpPr>
        <p:spPr>
          <a:xfrm rot="10800000">
            <a:off x="7029681" y="2428537"/>
            <a:ext cx="297180" cy="41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1564B-B729-4F81-A976-E994A24A3950}"/>
              </a:ext>
            </a:extLst>
          </p:cNvPr>
          <p:cNvSpPr txBox="1"/>
          <p:nvPr/>
        </p:nvSpPr>
        <p:spPr>
          <a:xfrm>
            <a:off x="3206267" y="3808663"/>
            <a:ext cx="461657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But we miss the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83376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BB09-481E-4C53-9219-DC907047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Algorithm II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A20230-39BE-4609-8E1C-B65949ED7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286" y="1187067"/>
            <a:ext cx="2444708" cy="1332091"/>
          </a:xfrm>
          <a:prstGeom prst="rect">
            <a:avLst/>
          </a:prstGeom>
        </p:spPr>
      </p:pic>
      <p:sp>
        <p:nvSpPr>
          <p:cNvPr id="30" name="文本框 12">
            <a:extLst>
              <a:ext uri="{FF2B5EF4-FFF2-40B4-BE49-F238E27FC236}">
                <a16:creationId xmlns:a16="http://schemas.microsoft.com/office/drawing/2014/main" id="{E116DFDC-084A-43A6-8CAD-A4EA1985DCB2}"/>
              </a:ext>
            </a:extLst>
          </p:cNvPr>
          <p:cNvSpPr txBox="1"/>
          <p:nvPr/>
        </p:nvSpPr>
        <p:spPr>
          <a:xfrm>
            <a:off x="3131238" y="1063856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12">
            <a:extLst>
              <a:ext uri="{FF2B5EF4-FFF2-40B4-BE49-F238E27FC236}">
                <a16:creationId xmlns:a16="http://schemas.microsoft.com/office/drawing/2014/main" id="{E2DE9280-B98F-429D-8596-DF75EE5C258D}"/>
              </a:ext>
            </a:extLst>
          </p:cNvPr>
          <p:cNvSpPr txBox="1"/>
          <p:nvPr/>
        </p:nvSpPr>
        <p:spPr>
          <a:xfrm>
            <a:off x="3130293" y="1319357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12">
            <a:extLst>
              <a:ext uri="{FF2B5EF4-FFF2-40B4-BE49-F238E27FC236}">
                <a16:creationId xmlns:a16="http://schemas.microsoft.com/office/drawing/2014/main" id="{09DB0249-0505-4B1E-AA17-731E16262E49}"/>
              </a:ext>
            </a:extLst>
          </p:cNvPr>
          <p:cNvSpPr txBox="1"/>
          <p:nvPr/>
        </p:nvSpPr>
        <p:spPr>
          <a:xfrm>
            <a:off x="3129348" y="1556399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12">
            <a:extLst>
              <a:ext uri="{FF2B5EF4-FFF2-40B4-BE49-F238E27FC236}">
                <a16:creationId xmlns:a16="http://schemas.microsoft.com/office/drawing/2014/main" id="{708C1BAE-DC7E-43D3-A238-E7DCE52019A3}"/>
              </a:ext>
            </a:extLst>
          </p:cNvPr>
          <p:cNvSpPr txBox="1"/>
          <p:nvPr/>
        </p:nvSpPr>
        <p:spPr>
          <a:xfrm>
            <a:off x="3129347" y="1819042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12">
            <a:extLst>
              <a:ext uri="{FF2B5EF4-FFF2-40B4-BE49-F238E27FC236}">
                <a16:creationId xmlns:a16="http://schemas.microsoft.com/office/drawing/2014/main" id="{27AA4EE4-E5E6-4801-9737-8A4DB1961089}"/>
              </a:ext>
            </a:extLst>
          </p:cNvPr>
          <p:cNvSpPr txBox="1"/>
          <p:nvPr/>
        </p:nvSpPr>
        <p:spPr>
          <a:xfrm>
            <a:off x="3129346" y="2070994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12">
            <a:extLst>
              <a:ext uri="{FF2B5EF4-FFF2-40B4-BE49-F238E27FC236}">
                <a16:creationId xmlns:a16="http://schemas.microsoft.com/office/drawing/2014/main" id="{25DE24D5-9F68-42EA-BD7E-4791B9D3EA15}"/>
              </a:ext>
            </a:extLst>
          </p:cNvPr>
          <p:cNvSpPr txBox="1"/>
          <p:nvPr/>
        </p:nvSpPr>
        <p:spPr>
          <a:xfrm>
            <a:off x="3343039" y="1012341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12">
            <a:extLst>
              <a:ext uri="{FF2B5EF4-FFF2-40B4-BE49-F238E27FC236}">
                <a16:creationId xmlns:a16="http://schemas.microsoft.com/office/drawing/2014/main" id="{3446BA4D-88D3-42F8-BEA7-3FCDC7E2D124}"/>
              </a:ext>
            </a:extLst>
          </p:cNvPr>
          <p:cNvSpPr txBox="1"/>
          <p:nvPr/>
        </p:nvSpPr>
        <p:spPr>
          <a:xfrm>
            <a:off x="3709479" y="1007371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12">
            <a:extLst>
              <a:ext uri="{FF2B5EF4-FFF2-40B4-BE49-F238E27FC236}">
                <a16:creationId xmlns:a16="http://schemas.microsoft.com/office/drawing/2014/main" id="{0CA4D6FD-644A-4446-A942-F11C4F5DC7F3}"/>
              </a:ext>
            </a:extLst>
          </p:cNvPr>
          <p:cNvSpPr txBox="1"/>
          <p:nvPr/>
        </p:nvSpPr>
        <p:spPr>
          <a:xfrm>
            <a:off x="4090212" y="1258462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12">
            <a:extLst>
              <a:ext uri="{FF2B5EF4-FFF2-40B4-BE49-F238E27FC236}">
                <a16:creationId xmlns:a16="http://schemas.microsoft.com/office/drawing/2014/main" id="{EEE6E569-4125-465A-93DF-4D9895673FFC}"/>
              </a:ext>
            </a:extLst>
          </p:cNvPr>
          <p:cNvSpPr txBox="1"/>
          <p:nvPr/>
        </p:nvSpPr>
        <p:spPr>
          <a:xfrm>
            <a:off x="4431615" y="1509467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E37C178-1EA8-41D4-8E3A-773EEB0A42E8}"/>
              </a:ext>
            </a:extLst>
          </p:cNvPr>
          <p:cNvSpPr txBox="1"/>
          <p:nvPr/>
        </p:nvSpPr>
        <p:spPr>
          <a:xfrm>
            <a:off x="2993733" y="4324113"/>
            <a:ext cx="513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Cost = </a:t>
            </a:r>
            <a:r>
              <a:rPr lang="en-US" b="1" dirty="0" err="1">
                <a:solidFill>
                  <a:schemeClr val="bg1"/>
                </a:solidFill>
              </a:rPr>
              <a:t>Cost_Current</a:t>
            </a:r>
            <a:r>
              <a:rPr lang="en-US" b="1" dirty="0">
                <a:solidFill>
                  <a:schemeClr val="bg1"/>
                </a:solidFill>
              </a:rPr>
              <a:t> + </a:t>
            </a:r>
            <a:r>
              <a:rPr lang="en-US" b="1" dirty="0" err="1">
                <a:solidFill>
                  <a:schemeClr val="bg1"/>
                </a:solidFill>
              </a:rPr>
              <a:t>Cost_Ahead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EC444-DA47-4F43-9379-07EF5A638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468" y="2837711"/>
            <a:ext cx="1838918" cy="1491015"/>
          </a:xfrm>
          <a:prstGeom prst="rect">
            <a:avLst/>
          </a:prstGeom>
        </p:spPr>
      </p:pic>
      <p:sp>
        <p:nvSpPr>
          <p:cNvPr id="76" name="Arrow: Right 75">
            <a:extLst>
              <a:ext uri="{FF2B5EF4-FFF2-40B4-BE49-F238E27FC236}">
                <a16:creationId xmlns:a16="http://schemas.microsoft.com/office/drawing/2014/main" id="{6692BC9B-F192-4392-B426-7D086041DDE8}"/>
              </a:ext>
            </a:extLst>
          </p:cNvPr>
          <p:cNvSpPr/>
          <p:nvPr/>
        </p:nvSpPr>
        <p:spPr>
          <a:xfrm>
            <a:off x="5125014" y="3319045"/>
            <a:ext cx="873318" cy="328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6BC9417-B6C9-4EE6-A605-01D2A35B27C5}"/>
              </a:ext>
            </a:extLst>
          </p:cNvPr>
          <p:cNvSpPr/>
          <p:nvPr/>
        </p:nvSpPr>
        <p:spPr>
          <a:xfrm>
            <a:off x="3821661" y="2428537"/>
            <a:ext cx="297180" cy="41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B53A2E-F2E0-48DB-8289-51F6CFFEA9D3}"/>
              </a:ext>
            </a:extLst>
          </p:cNvPr>
          <p:cNvSpPr txBox="1"/>
          <p:nvPr/>
        </p:nvSpPr>
        <p:spPr>
          <a:xfrm>
            <a:off x="625601" y="2311111"/>
            <a:ext cx="199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Forward-looking</a:t>
            </a:r>
          </a:p>
          <a:p>
            <a:r>
              <a:rPr lang="en-US" b="1" dirty="0">
                <a:solidFill>
                  <a:schemeClr val="bg1"/>
                </a:solidFill>
              </a:rPr>
              <a:t>Reordering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7FFDE-FBF4-4CA8-A1B2-6F5277139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487" y="2845289"/>
            <a:ext cx="1838918" cy="149101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6D7C3E6-36B9-437C-B6DD-5B86677FAA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9929" y="1187067"/>
            <a:ext cx="2441660" cy="1327653"/>
          </a:xfrm>
          <a:prstGeom prst="rect">
            <a:avLst/>
          </a:prstGeom>
        </p:spPr>
      </p:pic>
      <p:sp>
        <p:nvSpPr>
          <p:cNvPr id="58" name="文本框 12">
            <a:extLst>
              <a:ext uri="{FF2B5EF4-FFF2-40B4-BE49-F238E27FC236}">
                <a16:creationId xmlns:a16="http://schemas.microsoft.com/office/drawing/2014/main" id="{703CD9A0-48CF-4CB8-A277-7AF768BA9216}"/>
              </a:ext>
            </a:extLst>
          </p:cNvPr>
          <p:cNvSpPr txBox="1"/>
          <p:nvPr/>
        </p:nvSpPr>
        <p:spPr>
          <a:xfrm>
            <a:off x="6282840" y="1052258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12">
            <a:extLst>
              <a:ext uri="{FF2B5EF4-FFF2-40B4-BE49-F238E27FC236}">
                <a16:creationId xmlns:a16="http://schemas.microsoft.com/office/drawing/2014/main" id="{A67784BE-2261-4B9F-AF63-9CF154C1ACD0}"/>
              </a:ext>
            </a:extLst>
          </p:cNvPr>
          <p:cNvSpPr txBox="1"/>
          <p:nvPr/>
        </p:nvSpPr>
        <p:spPr>
          <a:xfrm>
            <a:off x="6281895" y="1307759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12">
            <a:extLst>
              <a:ext uri="{FF2B5EF4-FFF2-40B4-BE49-F238E27FC236}">
                <a16:creationId xmlns:a16="http://schemas.microsoft.com/office/drawing/2014/main" id="{52E655EB-47EA-401F-9A00-D287CCAC602B}"/>
              </a:ext>
            </a:extLst>
          </p:cNvPr>
          <p:cNvSpPr txBox="1"/>
          <p:nvPr/>
        </p:nvSpPr>
        <p:spPr>
          <a:xfrm>
            <a:off x="6485994" y="1002401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文本框 12">
            <a:extLst>
              <a:ext uri="{FF2B5EF4-FFF2-40B4-BE49-F238E27FC236}">
                <a16:creationId xmlns:a16="http://schemas.microsoft.com/office/drawing/2014/main" id="{9D3F0AAB-F6D6-481C-9792-57019CFD9047}"/>
              </a:ext>
            </a:extLst>
          </p:cNvPr>
          <p:cNvSpPr txBox="1"/>
          <p:nvPr/>
        </p:nvSpPr>
        <p:spPr>
          <a:xfrm>
            <a:off x="6672713" y="1478392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12">
            <a:extLst>
              <a:ext uri="{FF2B5EF4-FFF2-40B4-BE49-F238E27FC236}">
                <a16:creationId xmlns:a16="http://schemas.microsoft.com/office/drawing/2014/main" id="{F62054A7-ADAF-431B-AF66-D9B7FE3610C1}"/>
              </a:ext>
            </a:extLst>
          </p:cNvPr>
          <p:cNvSpPr txBox="1"/>
          <p:nvPr/>
        </p:nvSpPr>
        <p:spPr>
          <a:xfrm>
            <a:off x="6912001" y="1263432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文本框 12">
            <a:extLst>
              <a:ext uri="{FF2B5EF4-FFF2-40B4-BE49-F238E27FC236}">
                <a16:creationId xmlns:a16="http://schemas.microsoft.com/office/drawing/2014/main" id="{B479A4FF-39F3-418D-ABF2-AAA469024B11}"/>
              </a:ext>
            </a:extLst>
          </p:cNvPr>
          <p:cNvSpPr txBox="1"/>
          <p:nvPr/>
        </p:nvSpPr>
        <p:spPr>
          <a:xfrm>
            <a:off x="7098854" y="1717906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文本框 12">
            <a:extLst>
              <a:ext uri="{FF2B5EF4-FFF2-40B4-BE49-F238E27FC236}">
                <a16:creationId xmlns:a16="http://schemas.microsoft.com/office/drawing/2014/main" id="{F255AE38-98C9-4FFC-B5F1-B3559A7B91E7}"/>
              </a:ext>
            </a:extLst>
          </p:cNvPr>
          <p:cNvSpPr txBox="1"/>
          <p:nvPr/>
        </p:nvSpPr>
        <p:spPr>
          <a:xfrm>
            <a:off x="7333012" y="1010779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文本框 12">
            <a:extLst>
              <a:ext uri="{FF2B5EF4-FFF2-40B4-BE49-F238E27FC236}">
                <a16:creationId xmlns:a16="http://schemas.microsoft.com/office/drawing/2014/main" id="{FA09B491-1E63-4E70-871D-85CA8537EB94}"/>
              </a:ext>
            </a:extLst>
          </p:cNvPr>
          <p:cNvSpPr txBox="1"/>
          <p:nvPr/>
        </p:nvSpPr>
        <p:spPr>
          <a:xfrm>
            <a:off x="7593279" y="1513182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12">
            <a:extLst>
              <a:ext uri="{FF2B5EF4-FFF2-40B4-BE49-F238E27FC236}">
                <a16:creationId xmlns:a16="http://schemas.microsoft.com/office/drawing/2014/main" id="{87CC389F-7A23-4A5E-8CCF-C5BA9B4925CA}"/>
              </a:ext>
            </a:extLst>
          </p:cNvPr>
          <p:cNvSpPr txBox="1"/>
          <p:nvPr/>
        </p:nvSpPr>
        <p:spPr>
          <a:xfrm>
            <a:off x="7853779" y="1953459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7A8328EB-6C30-4195-B7CA-2BDF0D9BAB00}"/>
              </a:ext>
            </a:extLst>
          </p:cNvPr>
          <p:cNvSpPr/>
          <p:nvPr/>
        </p:nvSpPr>
        <p:spPr>
          <a:xfrm rot="10800000">
            <a:off x="7029681" y="2428537"/>
            <a:ext cx="297180" cy="41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22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BB09-481E-4C53-9219-DC907047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Algorithm II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A20230-39BE-4609-8E1C-B65949ED7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286" y="1187067"/>
            <a:ext cx="2444708" cy="1332091"/>
          </a:xfrm>
          <a:prstGeom prst="rect">
            <a:avLst/>
          </a:prstGeom>
        </p:spPr>
      </p:pic>
      <p:sp>
        <p:nvSpPr>
          <p:cNvPr id="30" name="文本框 12">
            <a:extLst>
              <a:ext uri="{FF2B5EF4-FFF2-40B4-BE49-F238E27FC236}">
                <a16:creationId xmlns:a16="http://schemas.microsoft.com/office/drawing/2014/main" id="{E116DFDC-084A-43A6-8CAD-A4EA1985DCB2}"/>
              </a:ext>
            </a:extLst>
          </p:cNvPr>
          <p:cNvSpPr txBox="1"/>
          <p:nvPr/>
        </p:nvSpPr>
        <p:spPr>
          <a:xfrm>
            <a:off x="3131238" y="1063856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12">
            <a:extLst>
              <a:ext uri="{FF2B5EF4-FFF2-40B4-BE49-F238E27FC236}">
                <a16:creationId xmlns:a16="http://schemas.microsoft.com/office/drawing/2014/main" id="{E2DE9280-B98F-429D-8596-DF75EE5C258D}"/>
              </a:ext>
            </a:extLst>
          </p:cNvPr>
          <p:cNvSpPr txBox="1"/>
          <p:nvPr/>
        </p:nvSpPr>
        <p:spPr>
          <a:xfrm>
            <a:off x="3130293" y="1319357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12">
            <a:extLst>
              <a:ext uri="{FF2B5EF4-FFF2-40B4-BE49-F238E27FC236}">
                <a16:creationId xmlns:a16="http://schemas.microsoft.com/office/drawing/2014/main" id="{09DB0249-0505-4B1E-AA17-731E16262E49}"/>
              </a:ext>
            </a:extLst>
          </p:cNvPr>
          <p:cNvSpPr txBox="1"/>
          <p:nvPr/>
        </p:nvSpPr>
        <p:spPr>
          <a:xfrm>
            <a:off x="3129348" y="1556399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12">
            <a:extLst>
              <a:ext uri="{FF2B5EF4-FFF2-40B4-BE49-F238E27FC236}">
                <a16:creationId xmlns:a16="http://schemas.microsoft.com/office/drawing/2014/main" id="{708C1BAE-DC7E-43D3-A238-E7DCE52019A3}"/>
              </a:ext>
            </a:extLst>
          </p:cNvPr>
          <p:cNvSpPr txBox="1"/>
          <p:nvPr/>
        </p:nvSpPr>
        <p:spPr>
          <a:xfrm>
            <a:off x="3129347" y="1819042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12">
            <a:extLst>
              <a:ext uri="{FF2B5EF4-FFF2-40B4-BE49-F238E27FC236}">
                <a16:creationId xmlns:a16="http://schemas.microsoft.com/office/drawing/2014/main" id="{27AA4EE4-E5E6-4801-9737-8A4DB1961089}"/>
              </a:ext>
            </a:extLst>
          </p:cNvPr>
          <p:cNvSpPr txBox="1"/>
          <p:nvPr/>
        </p:nvSpPr>
        <p:spPr>
          <a:xfrm>
            <a:off x="3129346" y="2070994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12">
            <a:extLst>
              <a:ext uri="{FF2B5EF4-FFF2-40B4-BE49-F238E27FC236}">
                <a16:creationId xmlns:a16="http://schemas.microsoft.com/office/drawing/2014/main" id="{25DE24D5-9F68-42EA-BD7E-4791B9D3EA15}"/>
              </a:ext>
            </a:extLst>
          </p:cNvPr>
          <p:cNvSpPr txBox="1"/>
          <p:nvPr/>
        </p:nvSpPr>
        <p:spPr>
          <a:xfrm>
            <a:off x="3343039" y="1012341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12">
            <a:extLst>
              <a:ext uri="{FF2B5EF4-FFF2-40B4-BE49-F238E27FC236}">
                <a16:creationId xmlns:a16="http://schemas.microsoft.com/office/drawing/2014/main" id="{3446BA4D-88D3-42F8-BEA7-3FCDC7E2D124}"/>
              </a:ext>
            </a:extLst>
          </p:cNvPr>
          <p:cNvSpPr txBox="1"/>
          <p:nvPr/>
        </p:nvSpPr>
        <p:spPr>
          <a:xfrm>
            <a:off x="3709479" y="1007371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12">
            <a:extLst>
              <a:ext uri="{FF2B5EF4-FFF2-40B4-BE49-F238E27FC236}">
                <a16:creationId xmlns:a16="http://schemas.microsoft.com/office/drawing/2014/main" id="{0CA4D6FD-644A-4446-A942-F11C4F5DC7F3}"/>
              </a:ext>
            </a:extLst>
          </p:cNvPr>
          <p:cNvSpPr txBox="1"/>
          <p:nvPr/>
        </p:nvSpPr>
        <p:spPr>
          <a:xfrm>
            <a:off x="4090212" y="1258462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12">
            <a:extLst>
              <a:ext uri="{FF2B5EF4-FFF2-40B4-BE49-F238E27FC236}">
                <a16:creationId xmlns:a16="http://schemas.microsoft.com/office/drawing/2014/main" id="{EEE6E569-4125-465A-93DF-4D9895673FFC}"/>
              </a:ext>
            </a:extLst>
          </p:cNvPr>
          <p:cNvSpPr txBox="1"/>
          <p:nvPr/>
        </p:nvSpPr>
        <p:spPr>
          <a:xfrm>
            <a:off x="4431615" y="1509467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EC444-DA47-4F43-9379-07EF5A638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468" y="2837711"/>
            <a:ext cx="1838918" cy="1491015"/>
          </a:xfrm>
          <a:prstGeom prst="rect">
            <a:avLst/>
          </a:prstGeom>
        </p:spPr>
      </p:pic>
      <p:sp>
        <p:nvSpPr>
          <p:cNvPr id="76" name="Arrow: Right 75">
            <a:extLst>
              <a:ext uri="{FF2B5EF4-FFF2-40B4-BE49-F238E27FC236}">
                <a16:creationId xmlns:a16="http://schemas.microsoft.com/office/drawing/2014/main" id="{6692BC9B-F192-4392-B426-7D086041DDE8}"/>
              </a:ext>
            </a:extLst>
          </p:cNvPr>
          <p:cNvSpPr/>
          <p:nvPr/>
        </p:nvSpPr>
        <p:spPr>
          <a:xfrm>
            <a:off x="5125014" y="3319045"/>
            <a:ext cx="873318" cy="328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6BC9417-B6C9-4EE6-A605-01D2A35B27C5}"/>
              </a:ext>
            </a:extLst>
          </p:cNvPr>
          <p:cNvSpPr/>
          <p:nvPr/>
        </p:nvSpPr>
        <p:spPr>
          <a:xfrm>
            <a:off x="3821661" y="2428537"/>
            <a:ext cx="297180" cy="41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B53A2E-F2E0-48DB-8289-51F6CFFEA9D3}"/>
              </a:ext>
            </a:extLst>
          </p:cNvPr>
          <p:cNvSpPr txBox="1"/>
          <p:nvPr/>
        </p:nvSpPr>
        <p:spPr>
          <a:xfrm>
            <a:off x="625601" y="2311111"/>
            <a:ext cx="199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Forward-looking</a:t>
            </a:r>
          </a:p>
          <a:p>
            <a:r>
              <a:rPr lang="en-US" b="1" dirty="0">
                <a:solidFill>
                  <a:schemeClr val="bg1"/>
                </a:solidFill>
              </a:rPr>
              <a:t>Reordering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7FFDE-FBF4-4CA8-A1B2-6F5277139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487" y="2845289"/>
            <a:ext cx="1838918" cy="149101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6D7C3E6-36B9-437C-B6DD-5B86677FAA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9929" y="1187067"/>
            <a:ext cx="2441660" cy="1327653"/>
          </a:xfrm>
          <a:prstGeom prst="rect">
            <a:avLst/>
          </a:prstGeom>
        </p:spPr>
      </p:pic>
      <p:sp>
        <p:nvSpPr>
          <p:cNvPr id="58" name="文本框 12">
            <a:extLst>
              <a:ext uri="{FF2B5EF4-FFF2-40B4-BE49-F238E27FC236}">
                <a16:creationId xmlns:a16="http://schemas.microsoft.com/office/drawing/2014/main" id="{703CD9A0-48CF-4CB8-A277-7AF768BA9216}"/>
              </a:ext>
            </a:extLst>
          </p:cNvPr>
          <p:cNvSpPr txBox="1"/>
          <p:nvPr/>
        </p:nvSpPr>
        <p:spPr>
          <a:xfrm>
            <a:off x="6282840" y="1052258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12">
            <a:extLst>
              <a:ext uri="{FF2B5EF4-FFF2-40B4-BE49-F238E27FC236}">
                <a16:creationId xmlns:a16="http://schemas.microsoft.com/office/drawing/2014/main" id="{A67784BE-2261-4B9F-AF63-9CF154C1ACD0}"/>
              </a:ext>
            </a:extLst>
          </p:cNvPr>
          <p:cNvSpPr txBox="1"/>
          <p:nvPr/>
        </p:nvSpPr>
        <p:spPr>
          <a:xfrm>
            <a:off x="6281895" y="1307759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12">
            <a:extLst>
              <a:ext uri="{FF2B5EF4-FFF2-40B4-BE49-F238E27FC236}">
                <a16:creationId xmlns:a16="http://schemas.microsoft.com/office/drawing/2014/main" id="{52E655EB-47EA-401F-9A00-D287CCAC602B}"/>
              </a:ext>
            </a:extLst>
          </p:cNvPr>
          <p:cNvSpPr txBox="1"/>
          <p:nvPr/>
        </p:nvSpPr>
        <p:spPr>
          <a:xfrm>
            <a:off x="6485994" y="1002401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文本框 12">
            <a:extLst>
              <a:ext uri="{FF2B5EF4-FFF2-40B4-BE49-F238E27FC236}">
                <a16:creationId xmlns:a16="http://schemas.microsoft.com/office/drawing/2014/main" id="{9D3F0AAB-F6D6-481C-9792-57019CFD9047}"/>
              </a:ext>
            </a:extLst>
          </p:cNvPr>
          <p:cNvSpPr txBox="1"/>
          <p:nvPr/>
        </p:nvSpPr>
        <p:spPr>
          <a:xfrm>
            <a:off x="6672713" y="1478392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12">
            <a:extLst>
              <a:ext uri="{FF2B5EF4-FFF2-40B4-BE49-F238E27FC236}">
                <a16:creationId xmlns:a16="http://schemas.microsoft.com/office/drawing/2014/main" id="{F62054A7-ADAF-431B-AF66-D9B7FE3610C1}"/>
              </a:ext>
            </a:extLst>
          </p:cNvPr>
          <p:cNvSpPr txBox="1"/>
          <p:nvPr/>
        </p:nvSpPr>
        <p:spPr>
          <a:xfrm>
            <a:off x="6912001" y="1263432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文本框 12">
            <a:extLst>
              <a:ext uri="{FF2B5EF4-FFF2-40B4-BE49-F238E27FC236}">
                <a16:creationId xmlns:a16="http://schemas.microsoft.com/office/drawing/2014/main" id="{B479A4FF-39F3-418D-ABF2-AAA469024B11}"/>
              </a:ext>
            </a:extLst>
          </p:cNvPr>
          <p:cNvSpPr txBox="1"/>
          <p:nvPr/>
        </p:nvSpPr>
        <p:spPr>
          <a:xfrm>
            <a:off x="7098854" y="1717906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文本框 12">
            <a:extLst>
              <a:ext uri="{FF2B5EF4-FFF2-40B4-BE49-F238E27FC236}">
                <a16:creationId xmlns:a16="http://schemas.microsoft.com/office/drawing/2014/main" id="{F255AE38-98C9-4FFC-B5F1-B3559A7B91E7}"/>
              </a:ext>
            </a:extLst>
          </p:cNvPr>
          <p:cNvSpPr txBox="1"/>
          <p:nvPr/>
        </p:nvSpPr>
        <p:spPr>
          <a:xfrm>
            <a:off x="7333012" y="1010779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文本框 12">
            <a:extLst>
              <a:ext uri="{FF2B5EF4-FFF2-40B4-BE49-F238E27FC236}">
                <a16:creationId xmlns:a16="http://schemas.microsoft.com/office/drawing/2014/main" id="{FA09B491-1E63-4E70-871D-85CA8537EB94}"/>
              </a:ext>
            </a:extLst>
          </p:cNvPr>
          <p:cNvSpPr txBox="1"/>
          <p:nvPr/>
        </p:nvSpPr>
        <p:spPr>
          <a:xfrm>
            <a:off x="7593279" y="1513182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12">
            <a:extLst>
              <a:ext uri="{FF2B5EF4-FFF2-40B4-BE49-F238E27FC236}">
                <a16:creationId xmlns:a16="http://schemas.microsoft.com/office/drawing/2014/main" id="{87CC389F-7A23-4A5E-8CCF-C5BA9B4925CA}"/>
              </a:ext>
            </a:extLst>
          </p:cNvPr>
          <p:cNvSpPr txBox="1"/>
          <p:nvPr/>
        </p:nvSpPr>
        <p:spPr>
          <a:xfrm>
            <a:off x="7853779" y="1953459"/>
            <a:ext cx="19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7A8328EB-6C30-4195-B7CA-2BDF0D9BAB00}"/>
              </a:ext>
            </a:extLst>
          </p:cNvPr>
          <p:cNvSpPr/>
          <p:nvPr/>
        </p:nvSpPr>
        <p:spPr>
          <a:xfrm rot="10800000">
            <a:off x="7029681" y="2428537"/>
            <a:ext cx="297180" cy="41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2FFF7A-E9B0-404B-81BA-067D17371458}"/>
              </a:ext>
            </a:extLst>
          </p:cNvPr>
          <p:cNvSpPr txBox="1"/>
          <p:nvPr/>
        </p:nvSpPr>
        <p:spPr>
          <a:xfrm>
            <a:off x="845820" y="4324113"/>
            <a:ext cx="783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# of involved qubits:     Original: 1 →2 →3 →4 →5 →5 →5 →5 →5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           After Reordering: 1 →2 →2 →3 →3 →4 →4 →4 →5</a:t>
            </a:r>
          </a:p>
        </p:txBody>
      </p:sp>
    </p:spTree>
    <p:extLst>
      <p:ext uri="{BB962C8B-B14F-4D97-AF65-F5344CB8AC3E}">
        <p14:creationId xmlns:p14="http://schemas.microsoft.com/office/powerpoint/2010/main" val="156546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5F87-3C74-4B6A-85A6-34A1F745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880838"/>
          </a:xfrm>
        </p:spPr>
        <p:txBody>
          <a:bodyPr/>
          <a:lstStyle/>
          <a:p>
            <a:r>
              <a:rPr lang="en-US" dirty="0"/>
              <a:t>Gate Reordering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F686F8-F292-4FE9-8032-FC44319D6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856" y="1237334"/>
            <a:ext cx="5374788" cy="1102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7103F5-E2AE-48FE-B6E9-D83A896A1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855" y="2316903"/>
            <a:ext cx="5209125" cy="4886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E340C6-AB68-411A-96BE-F6B56BB95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855" y="2783769"/>
            <a:ext cx="5209125" cy="5419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24F7FB-9D08-4194-BBBE-DF5D1CE05C57}"/>
              </a:ext>
            </a:extLst>
          </p:cNvPr>
          <p:cNvCxnSpPr>
            <a:cxnSpLocks/>
          </p:cNvCxnSpPr>
          <p:nvPr/>
        </p:nvCxnSpPr>
        <p:spPr>
          <a:xfrm>
            <a:off x="6617970" y="1887224"/>
            <a:ext cx="0" cy="1359927"/>
          </a:xfrm>
          <a:prstGeom prst="line">
            <a:avLst/>
          </a:prstGeom>
          <a:ln w="28575">
            <a:solidFill>
              <a:schemeClr val="accent4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CD042B1-5A4B-41D1-90CE-CA84BCEF75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9855" y="3247151"/>
            <a:ext cx="5209125" cy="7924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C291C8-4EF6-4660-BDBF-6B9DA5C367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855" y="3708781"/>
            <a:ext cx="5209125" cy="54503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5CC1E7-BC80-4237-8D57-D7CF7DCF10D6}"/>
              </a:ext>
            </a:extLst>
          </p:cNvPr>
          <p:cNvCxnSpPr>
            <a:cxnSpLocks/>
          </p:cNvCxnSpPr>
          <p:nvPr/>
        </p:nvCxnSpPr>
        <p:spPr>
          <a:xfrm>
            <a:off x="6129020" y="2833252"/>
            <a:ext cx="0" cy="900929"/>
          </a:xfrm>
          <a:prstGeom prst="line">
            <a:avLst/>
          </a:prstGeom>
          <a:ln w="28575">
            <a:solidFill>
              <a:schemeClr val="accent4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85F093-BC3F-4984-947E-E9AEFD827F63}"/>
              </a:ext>
            </a:extLst>
          </p:cNvPr>
          <p:cNvCxnSpPr>
            <a:cxnSpLocks/>
          </p:cNvCxnSpPr>
          <p:nvPr/>
        </p:nvCxnSpPr>
        <p:spPr>
          <a:xfrm>
            <a:off x="5678170" y="3247151"/>
            <a:ext cx="0" cy="920628"/>
          </a:xfrm>
          <a:prstGeom prst="line">
            <a:avLst/>
          </a:prstGeom>
          <a:ln w="28575">
            <a:solidFill>
              <a:schemeClr val="accent4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76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BB09-481E-4C53-9219-DC907047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Compression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FE04E7-BDFA-42C0-A5F8-5511CF4CDB3A}"/>
              </a:ext>
            </a:extLst>
          </p:cNvPr>
          <p:cNvSpPr txBox="1">
            <a:spLocks/>
          </p:cNvSpPr>
          <p:nvPr/>
        </p:nvSpPr>
        <p:spPr>
          <a:xfrm>
            <a:off x="628650" y="1080988"/>
            <a:ext cx="7886700" cy="583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Main idea: Reduce the non-zero data movement via data compression.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9E739-5DC0-4909-9590-DC7001D6CE96}"/>
              </a:ext>
            </a:extLst>
          </p:cNvPr>
          <p:cNvSpPr txBox="1"/>
          <p:nvPr/>
        </p:nvSpPr>
        <p:spPr>
          <a:xfrm>
            <a:off x="1798526" y="4110999"/>
            <a:ext cx="554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Residual distributions for qaoa_20 and idp_20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0F3D2-07B1-4386-B876-BA01C28F5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138" y="1515763"/>
            <a:ext cx="5152326" cy="271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0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F3BCCA-8333-40F5-AC44-ED38B50B5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7178"/>
            <a:ext cx="8020050" cy="880838"/>
          </a:xfrm>
        </p:spPr>
        <p:txBody>
          <a:bodyPr/>
          <a:lstStyle/>
          <a:p>
            <a:r>
              <a:rPr lang="en-US" dirty="0"/>
              <a:t>Quantum Circuit Simulation (QCS)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E16F6B-865A-44D6-9D86-97FCAD5A1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2038"/>
            <a:ext cx="7886700" cy="34028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/>
              <a:t>QCS is important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public has limited access to reliable quantum machines.</a:t>
            </a:r>
            <a:endParaRPr lang="en-US" sz="1600" dirty="0">
              <a:solidFill>
                <a:schemeClr val="bg1"/>
              </a:solidFill>
              <a:cs typeface="Arial"/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Schrödinger</a:t>
            </a:r>
            <a:r>
              <a:rPr lang="en-US" sz="2000" b="1" dirty="0"/>
              <a:t>-</a:t>
            </a:r>
            <a:r>
              <a:rPr lang="en-US" sz="2000" b="1" dirty="0">
                <a:solidFill>
                  <a:schemeClr val="bg1"/>
                </a:solidFill>
              </a:rPr>
              <a:t>style QCS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Widely used as the mainstream simulation method.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Represents a quantum state by a vector of complex-valued amplitudes (state vector).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Modifies the state vector in place by applying quantum transformations. </a:t>
            </a:r>
          </a:p>
          <a:p>
            <a:r>
              <a:rPr lang="en-US" sz="2000" b="1" dirty="0"/>
              <a:t>Challenge in QCS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memory cost for storing all the quantum state amplitudes grows exponentially as the # of qubits.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Applying a gate requires a traversal of all the stored state amplitudes.</a:t>
            </a:r>
          </a:p>
          <a:p>
            <a:pPr lvl="1"/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702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BB09-481E-4C53-9219-DC907047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Algorithm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FE04E7-BDFA-42C0-A5F8-5511CF4CDB3A}"/>
              </a:ext>
            </a:extLst>
          </p:cNvPr>
          <p:cNvSpPr txBox="1">
            <a:spLocks/>
          </p:cNvSpPr>
          <p:nvPr/>
        </p:nvSpPr>
        <p:spPr>
          <a:xfrm>
            <a:off x="628650" y="1080988"/>
            <a:ext cx="7886700" cy="7859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GFC algorithm. </a:t>
            </a:r>
          </a:p>
          <a:p>
            <a:r>
              <a:rPr lang="en-US" sz="2000" b="1" dirty="0"/>
              <a:t>Chunk → Segment (handled by a warp) → Micro-chunk. </a:t>
            </a:r>
            <a:endParaRPr lang="en-US" sz="2000" b="1" dirty="0"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9464C-A704-4824-B248-8B292874E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399" y="1873250"/>
            <a:ext cx="3900561" cy="282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31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5F87-3C74-4B6A-85A6-34A1F745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880838"/>
          </a:xfrm>
        </p:spPr>
        <p:txBody>
          <a:bodyPr/>
          <a:lstStyle/>
          <a:p>
            <a:r>
              <a:rPr lang="en-US" dirty="0"/>
              <a:t>Data Compression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1DB5405-A672-4EAE-9FBA-CD9101921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856" y="1237334"/>
            <a:ext cx="5374788" cy="110252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560B1BE-E6EF-456D-916F-54B61ABF4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855" y="2316903"/>
            <a:ext cx="5209125" cy="48864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6E6F73-318F-4B88-9895-154F9F33B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855" y="2783769"/>
            <a:ext cx="5209125" cy="5419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0A3F3F-BE05-454E-A5E0-6A933F0FB773}"/>
              </a:ext>
            </a:extLst>
          </p:cNvPr>
          <p:cNvCxnSpPr>
            <a:cxnSpLocks/>
          </p:cNvCxnSpPr>
          <p:nvPr/>
        </p:nvCxnSpPr>
        <p:spPr>
          <a:xfrm>
            <a:off x="6617970" y="1887224"/>
            <a:ext cx="0" cy="1359927"/>
          </a:xfrm>
          <a:prstGeom prst="line">
            <a:avLst/>
          </a:prstGeom>
          <a:ln w="28575">
            <a:solidFill>
              <a:schemeClr val="accent4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B49AA47-122E-41A4-A979-7CE1A7FB3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9855" y="3247151"/>
            <a:ext cx="5209125" cy="7924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F5F023-D1D1-43F6-82C9-2C7C51D0B0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855" y="3708781"/>
            <a:ext cx="5209125" cy="5450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BE1AB4-AE34-41CF-BE07-B9D4FB1656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9855" y="4167779"/>
            <a:ext cx="5209125" cy="55442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5AF089-692B-40A4-AE33-4BD9819E3D65}"/>
              </a:ext>
            </a:extLst>
          </p:cNvPr>
          <p:cNvCxnSpPr>
            <a:cxnSpLocks/>
          </p:cNvCxnSpPr>
          <p:nvPr/>
        </p:nvCxnSpPr>
        <p:spPr>
          <a:xfrm>
            <a:off x="6129020" y="2833252"/>
            <a:ext cx="0" cy="900929"/>
          </a:xfrm>
          <a:prstGeom prst="line">
            <a:avLst/>
          </a:prstGeom>
          <a:ln w="28575">
            <a:solidFill>
              <a:schemeClr val="accent4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91F555-0AD5-4C72-9443-9BAE95F75A9F}"/>
              </a:ext>
            </a:extLst>
          </p:cNvPr>
          <p:cNvCxnSpPr>
            <a:cxnSpLocks/>
          </p:cNvCxnSpPr>
          <p:nvPr/>
        </p:nvCxnSpPr>
        <p:spPr>
          <a:xfrm>
            <a:off x="5678170" y="3247151"/>
            <a:ext cx="0" cy="920628"/>
          </a:xfrm>
          <a:prstGeom prst="line">
            <a:avLst/>
          </a:prstGeom>
          <a:ln w="28575">
            <a:solidFill>
              <a:schemeClr val="accent4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4CC3F0-0C48-4889-94C6-33752B05154A}"/>
              </a:ext>
            </a:extLst>
          </p:cNvPr>
          <p:cNvCxnSpPr>
            <a:cxnSpLocks/>
          </p:cNvCxnSpPr>
          <p:nvPr/>
        </p:nvCxnSpPr>
        <p:spPr>
          <a:xfrm>
            <a:off x="4763770" y="3708781"/>
            <a:ext cx="0" cy="907669"/>
          </a:xfrm>
          <a:prstGeom prst="line">
            <a:avLst/>
          </a:prstGeom>
          <a:ln w="28575">
            <a:solidFill>
              <a:schemeClr val="accent4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338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BB09-481E-4C53-9219-DC907047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Configuration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FE04E7-BDFA-42C0-A5F8-5511CF4CDB3A}"/>
              </a:ext>
            </a:extLst>
          </p:cNvPr>
          <p:cNvSpPr txBox="1">
            <a:spLocks/>
          </p:cNvSpPr>
          <p:nvPr/>
        </p:nvSpPr>
        <p:spPr>
          <a:xfrm>
            <a:off x="628650" y="1080988"/>
            <a:ext cx="7886700" cy="785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Implementation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Q-GPU is implemented on top of IBM </a:t>
            </a:r>
            <a:r>
              <a:rPr lang="en-US" sz="1600" dirty="0" err="1">
                <a:solidFill>
                  <a:schemeClr val="bg1"/>
                </a:solidFill>
              </a:rPr>
              <a:t>QISKit</a:t>
            </a:r>
            <a:r>
              <a:rPr lang="en-US" sz="1600" dirty="0">
                <a:solidFill>
                  <a:schemeClr val="bg1"/>
                </a:solidFill>
              </a:rPr>
              <a:t>-Aer.</a:t>
            </a:r>
          </a:p>
          <a:p>
            <a:r>
              <a:rPr lang="en-US" sz="2000" b="1" dirty="0"/>
              <a:t>Platform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Dual 10-core Intel Xeon Silver 4114 CPU with 384 GB memory + an NVIDIA P100 GPU with 16 GB memory.</a:t>
            </a:r>
          </a:p>
          <a:p>
            <a:r>
              <a:rPr lang="en-US" sz="2000" b="1" dirty="0"/>
              <a:t>Evaluated Simulation Setups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Baseline: </a:t>
            </a:r>
            <a:r>
              <a:rPr lang="en-US" sz="1600" dirty="0" err="1">
                <a:solidFill>
                  <a:schemeClr val="bg1"/>
                </a:solidFill>
              </a:rPr>
              <a:t>Qiskit</a:t>
            </a:r>
            <a:r>
              <a:rPr lang="en-US" sz="1600" dirty="0">
                <a:solidFill>
                  <a:schemeClr val="bg1"/>
                </a:solidFill>
              </a:rPr>
              <a:t>-Aer baseline (the GPU version).</a:t>
            </a:r>
          </a:p>
          <a:p>
            <a:pPr lvl="1"/>
            <a:r>
              <a:rPr lang="en-US" sz="1600" b="1" dirty="0" err="1">
                <a:solidFill>
                  <a:schemeClr val="bg1"/>
                </a:solidFill>
              </a:rPr>
              <a:t>CPU+OpenMP</a:t>
            </a:r>
            <a:r>
              <a:rPr lang="en-US" sz="1600" b="1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Qiskit</a:t>
            </a:r>
            <a:r>
              <a:rPr lang="en-US" sz="1600" dirty="0">
                <a:solidFill>
                  <a:schemeClr val="bg1"/>
                </a:solidFill>
              </a:rPr>
              <a:t>-Aer baseline (the CPU version).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Overlap: </a:t>
            </a:r>
            <a:r>
              <a:rPr lang="en-US" sz="1600" dirty="0">
                <a:solidFill>
                  <a:schemeClr val="bg1"/>
                </a:solidFill>
              </a:rPr>
              <a:t>Q-GPU design, part 1.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Pruning: </a:t>
            </a:r>
            <a:r>
              <a:rPr lang="en-US" sz="1600" dirty="0">
                <a:solidFill>
                  <a:schemeClr val="bg1"/>
                </a:solidFill>
              </a:rPr>
              <a:t>Q-GPU design, part 1 + part 2.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Reorder: </a:t>
            </a:r>
            <a:r>
              <a:rPr lang="en-US" sz="1600" dirty="0">
                <a:solidFill>
                  <a:schemeClr val="bg1"/>
                </a:solidFill>
              </a:rPr>
              <a:t>Q-GPU design, part 1+ part 2 + part 3.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Compression: </a:t>
            </a:r>
            <a:r>
              <a:rPr lang="en-US" sz="1600" dirty="0">
                <a:solidFill>
                  <a:schemeClr val="bg1"/>
                </a:solidFill>
              </a:rPr>
              <a:t>Q-GPU design, part 1+ part 2 + part 3 + part 4.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5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BB09-481E-4C53-9219-DC907047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82C90F-E478-45AE-92BC-656E49001ACF}"/>
              </a:ext>
            </a:extLst>
          </p:cNvPr>
          <p:cNvSpPr txBox="1">
            <a:spLocks/>
          </p:cNvSpPr>
          <p:nvPr/>
        </p:nvSpPr>
        <p:spPr>
          <a:xfrm>
            <a:off x="628650" y="1080988"/>
            <a:ext cx="7886700" cy="7859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Major Result: Execution time normalized to Baseline.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CBDF29-1008-42AC-8531-A0C1BA26E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75" y="1961826"/>
            <a:ext cx="7512050" cy="238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23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BB09-481E-4C53-9219-DC907047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82C90F-E478-45AE-92BC-656E49001ACF}"/>
              </a:ext>
            </a:extLst>
          </p:cNvPr>
          <p:cNvSpPr txBox="1">
            <a:spLocks/>
          </p:cNvSpPr>
          <p:nvPr/>
        </p:nvSpPr>
        <p:spPr>
          <a:xfrm>
            <a:off x="628650" y="1080988"/>
            <a:ext cx="7886700" cy="785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 Detailed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35F884-3EF3-4822-A3C7-F72513F18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534779"/>
            <a:ext cx="4005658" cy="1379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0394FA-CE46-4991-80E8-3ACC5DF5B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3244453"/>
            <a:ext cx="4005657" cy="1379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93D9AA-999E-46FB-AD92-84258384F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744" y="1534779"/>
            <a:ext cx="3655693" cy="13036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5524A4-1BFE-4E28-A269-26413316F65E}"/>
              </a:ext>
            </a:extLst>
          </p:cNvPr>
          <p:cNvSpPr txBox="1"/>
          <p:nvPr/>
        </p:nvSpPr>
        <p:spPr>
          <a:xfrm>
            <a:off x="4832349" y="3244453"/>
            <a:ext cx="35660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More results can be found in the paper.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Compared to other quantum  simulators.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Performance on V100 and A100 GPUs.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Evaluation for deep circuits.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D61A30-A4B5-473A-B8F3-6DBDDCB91AF8}"/>
              </a:ext>
            </a:extLst>
          </p:cNvPr>
          <p:cNvSpPr txBox="1"/>
          <p:nvPr/>
        </p:nvSpPr>
        <p:spPr>
          <a:xfrm>
            <a:off x="1447800" y="2802149"/>
            <a:ext cx="2546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Normalized Data Transfer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E127FA-BF2E-4F00-8378-91610F9EA708}"/>
              </a:ext>
            </a:extLst>
          </p:cNvPr>
          <p:cNvSpPr txBox="1"/>
          <p:nvPr/>
        </p:nvSpPr>
        <p:spPr>
          <a:xfrm>
            <a:off x="1009650" y="4485019"/>
            <a:ext cx="34226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Compression and Decompression Overhead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E6D0A-5B3C-4283-9D29-AC7F78E19361}"/>
              </a:ext>
            </a:extLst>
          </p:cNvPr>
          <p:cNvSpPr txBox="1"/>
          <p:nvPr/>
        </p:nvSpPr>
        <p:spPr>
          <a:xfrm>
            <a:off x="4933949" y="2802148"/>
            <a:ext cx="3521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Normalized Execution Time on Multi-GPU Platforms</a:t>
            </a:r>
          </a:p>
        </p:txBody>
      </p:sp>
    </p:spTree>
    <p:extLst>
      <p:ext uri="{BB962C8B-B14F-4D97-AF65-F5344CB8AC3E}">
        <p14:creationId xmlns:p14="http://schemas.microsoft.com/office/powerpoint/2010/main" val="158681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BB09-481E-4C53-9219-DC907047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FE04E7-BDFA-42C0-A5F8-5511CF4CDB3A}"/>
              </a:ext>
            </a:extLst>
          </p:cNvPr>
          <p:cNvSpPr txBox="1">
            <a:spLocks/>
          </p:cNvSpPr>
          <p:nvPr/>
        </p:nvSpPr>
        <p:spPr>
          <a:xfrm>
            <a:off x="628650" y="1080988"/>
            <a:ext cx="7886700" cy="35354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Motivation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Quantum circuit simulation (QCS) is important especially in the NISQ era.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Existing quantum simulators such as </a:t>
            </a:r>
            <a:r>
              <a:rPr lang="en-US" sz="1600" dirty="0" err="1">
                <a:solidFill>
                  <a:schemeClr val="bg1"/>
                </a:solidFill>
              </a:rPr>
              <a:t>QISKit</a:t>
            </a:r>
            <a:r>
              <a:rPr lang="en-US" sz="1600" dirty="0">
                <a:solidFill>
                  <a:schemeClr val="bg1"/>
                </a:solidFill>
              </a:rPr>
              <a:t> cannot utilize the computing resource on GPUs efficiently.</a:t>
            </a:r>
            <a:endParaRPr lang="en-US" sz="1600" dirty="0">
              <a:solidFill>
                <a:schemeClr val="bg1"/>
              </a:solidFill>
              <a:cs typeface="Arial"/>
            </a:endParaRPr>
          </a:p>
          <a:p>
            <a:r>
              <a:rPr lang="en-US" sz="2000" b="1" dirty="0"/>
              <a:t>Proposal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Q-GPU: a high-performance and scalable QCS framework with modern GPUs. 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Overlap the data movement in different directions.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Prune the zero-valued state amplitudes.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Reorder the gates to enlarge the potential of pruning.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Use compression to reduce the amount of  non-zero data movement.</a:t>
            </a:r>
          </a:p>
          <a:p>
            <a:r>
              <a:rPr lang="en-US" sz="2300" b="1" dirty="0"/>
              <a:t>Result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Q-GPU outperforms </a:t>
            </a:r>
            <a:r>
              <a:rPr lang="en-US" sz="1600" dirty="0" err="1">
                <a:solidFill>
                  <a:schemeClr val="bg1"/>
                </a:solidFill>
              </a:rPr>
              <a:t>QISKit</a:t>
            </a:r>
            <a:r>
              <a:rPr lang="en-US" sz="1600" dirty="0">
                <a:solidFill>
                  <a:schemeClr val="bg1"/>
                </a:solidFill>
              </a:rPr>
              <a:t>-Aer by 3.55*.</a:t>
            </a:r>
            <a:endParaRPr lang="en-US" sz="1600" dirty="0">
              <a:solidFill>
                <a:schemeClr val="bg1"/>
              </a:solidFill>
              <a:cs typeface="Arial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cs typeface="Arial"/>
              </a:rPr>
              <a:t>Artifacts: </a:t>
            </a:r>
            <a:r>
              <a:rPr lang="en-US" sz="1600" dirty="0">
                <a:ea typeface="+mn-lt"/>
                <a:cs typeface="+mn-lt"/>
              </a:rPr>
              <a:t>https://github.com/Zhaoyilunnn/q-gpu</a:t>
            </a:r>
            <a:endParaRPr lang="en-US" sz="16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0750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73010-922D-4EB3-80B1-88369135E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952500"/>
            <a:ext cx="7886700" cy="32384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/>
              <a:t>Thanks for your attention! </a:t>
            </a:r>
          </a:p>
          <a:p>
            <a:r>
              <a:rPr lang="en-US" b="1" dirty="0"/>
              <a:t>For any questions, please contact Dr. </a:t>
            </a:r>
            <a:r>
              <a:rPr lang="en-US" b="1" dirty="0" err="1"/>
              <a:t>Xulong</a:t>
            </a:r>
            <a:r>
              <a:rPr lang="en-US" b="1" dirty="0"/>
              <a:t> Tang (</a:t>
            </a:r>
            <a:r>
              <a:rPr lang="en-US" b="1" dirty="0">
                <a:hlinkClick r:id="rId3"/>
              </a:rPr>
              <a:t>xulongtang@pitt.edu</a:t>
            </a:r>
            <a:r>
              <a:rPr lang="en-US" b="1" dirty="0"/>
              <a:t>)</a:t>
            </a:r>
          </a:p>
          <a:p>
            <a:r>
              <a:rPr lang="en-US" b="1" dirty="0"/>
              <a:t>This presentation and recording belong to the authors. No distribution is allowed without the authors' permission.</a:t>
            </a:r>
            <a:endParaRPr lang="en-US" b="1" dirty="0">
              <a:cs typeface="Arial"/>
            </a:endParaRP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9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F3BCCA-8333-40F5-AC44-ED38B50B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QISKit</a:t>
            </a:r>
            <a:r>
              <a:rPr lang="en-US" dirty="0"/>
              <a:t>-Aer With GPU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E16F6B-865A-44D6-9D86-97FCAD5A1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2038"/>
            <a:ext cx="7886700" cy="365313"/>
          </a:xfrm>
        </p:spPr>
        <p:txBody>
          <a:bodyPr/>
          <a:lstStyle/>
          <a:p>
            <a:r>
              <a:rPr lang="en-US" sz="2000" b="1" dirty="0"/>
              <a:t>Step 1: State Vector Partitioning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261E290F-287B-4F1A-B9B3-66468742C9FC}"/>
              </a:ext>
            </a:extLst>
          </p:cNvPr>
          <p:cNvGrpSpPr/>
          <p:nvPr/>
        </p:nvGrpSpPr>
        <p:grpSpPr>
          <a:xfrm>
            <a:off x="3230432" y="2915308"/>
            <a:ext cx="3407790" cy="1475717"/>
            <a:chOff x="3230432" y="2915308"/>
            <a:chExt cx="3407790" cy="1475717"/>
          </a:xfrm>
        </p:grpSpPr>
        <p:sp>
          <p:nvSpPr>
            <p:cNvPr id="155" name="矩形 19">
              <a:extLst>
                <a:ext uri="{FF2B5EF4-FFF2-40B4-BE49-F238E27FC236}">
                  <a16:creationId xmlns:a16="http://schemas.microsoft.com/office/drawing/2014/main" id="{D7C707C4-6FE5-4C31-844B-E7FF87E49AD2}"/>
                </a:ext>
              </a:extLst>
            </p:cNvPr>
            <p:cNvSpPr/>
            <p:nvPr/>
          </p:nvSpPr>
          <p:spPr>
            <a:xfrm>
              <a:off x="4963929" y="3062439"/>
              <a:ext cx="1491054" cy="225248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011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0000~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011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1111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6" name="矩形 20">
              <a:extLst>
                <a:ext uri="{FF2B5EF4-FFF2-40B4-BE49-F238E27FC236}">
                  <a16:creationId xmlns:a16="http://schemas.microsoft.com/office/drawing/2014/main" id="{A0D60873-6979-41E2-8360-CCCFC277C59B}"/>
                </a:ext>
              </a:extLst>
            </p:cNvPr>
            <p:cNvSpPr/>
            <p:nvPr/>
          </p:nvSpPr>
          <p:spPr>
            <a:xfrm>
              <a:off x="4963929" y="3288006"/>
              <a:ext cx="1491054" cy="225248"/>
            </a:xfrm>
            <a:prstGeom prst="rect">
              <a:avLst/>
            </a:prstGeom>
            <a:solidFill>
              <a:srgbClr val="E25A06"/>
            </a:solidFill>
            <a:ln w="285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100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0000~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100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1111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7" name="矩形 21">
              <a:extLst>
                <a:ext uri="{FF2B5EF4-FFF2-40B4-BE49-F238E27FC236}">
                  <a16:creationId xmlns:a16="http://schemas.microsoft.com/office/drawing/2014/main" id="{04BDF965-A2E8-443C-A721-EBA4619C4F80}"/>
                </a:ext>
              </a:extLst>
            </p:cNvPr>
            <p:cNvSpPr/>
            <p:nvPr/>
          </p:nvSpPr>
          <p:spPr>
            <a:xfrm>
              <a:off x="4963929" y="3513574"/>
              <a:ext cx="1491054" cy="225248"/>
            </a:xfrm>
            <a:prstGeom prst="rect">
              <a:avLst/>
            </a:prstGeom>
            <a:solidFill>
              <a:srgbClr val="FD8A21"/>
            </a:solidFill>
            <a:ln w="285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101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0000~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101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1111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8" name="矩形 22">
              <a:extLst>
                <a:ext uri="{FF2B5EF4-FFF2-40B4-BE49-F238E27FC236}">
                  <a16:creationId xmlns:a16="http://schemas.microsoft.com/office/drawing/2014/main" id="{0764F0A7-500C-4A59-8215-EBEA7BA488E3}"/>
                </a:ext>
              </a:extLst>
            </p:cNvPr>
            <p:cNvSpPr/>
            <p:nvPr/>
          </p:nvSpPr>
          <p:spPr>
            <a:xfrm>
              <a:off x="4963929" y="3967297"/>
              <a:ext cx="1491054" cy="225248"/>
            </a:xfrm>
            <a:prstGeom prst="rect">
              <a:avLst/>
            </a:prstGeom>
            <a:solidFill>
              <a:srgbClr val="BCF385"/>
            </a:solidFill>
            <a:ln w="285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111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0000~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111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1111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9" name="矩形 23">
              <a:extLst>
                <a:ext uri="{FF2B5EF4-FFF2-40B4-BE49-F238E27FC236}">
                  <a16:creationId xmlns:a16="http://schemas.microsoft.com/office/drawing/2014/main" id="{2D05A088-ECBD-4CEF-8340-D6FFB834F5E7}"/>
                </a:ext>
              </a:extLst>
            </p:cNvPr>
            <p:cNvSpPr/>
            <p:nvPr/>
          </p:nvSpPr>
          <p:spPr>
            <a:xfrm>
              <a:off x="4963929" y="3738821"/>
              <a:ext cx="1491054" cy="225248"/>
            </a:xfrm>
            <a:prstGeom prst="rect">
              <a:avLst/>
            </a:prstGeom>
            <a:solidFill>
              <a:srgbClr val="FCA422"/>
            </a:solidFill>
            <a:ln w="285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110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0000~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110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1111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1" name="矩形 25">
              <a:extLst>
                <a:ext uri="{FF2B5EF4-FFF2-40B4-BE49-F238E27FC236}">
                  <a16:creationId xmlns:a16="http://schemas.microsoft.com/office/drawing/2014/main" id="{15D348FE-0590-405F-A4A1-23848BD85BF5}"/>
                </a:ext>
              </a:extLst>
            </p:cNvPr>
            <p:cNvSpPr/>
            <p:nvPr/>
          </p:nvSpPr>
          <p:spPr>
            <a:xfrm>
              <a:off x="4750025" y="2915308"/>
              <a:ext cx="1888197" cy="1443343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2" name="文本框 27">
              <a:extLst>
                <a:ext uri="{FF2B5EF4-FFF2-40B4-BE49-F238E27FC236}">
                  <a16:creationId xmlns:a16="http://schemas.microsoft.com/office/drawing/2014/main" id="{7D8C0B49-053C-4DC1-A8B2-160AB7CC7F30}"/>
                </a:ext>
              </a:extLst>
            </p:cNvPr>
            <p:cNvSpPr txBox="1"/>
            <p:nvPr/>
          </p:nvSpPr>
          <p:spPr>
            <a:xfrm>
              <a:off x="3230432" y="4073981"/>
              <a:ext cx="1610257" cy="317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Arial" panose="020B0604020202020204" pitchFamily="34" charset="0"/>
                </a:rPr>
                <a:t>CPU memory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4" name="箭头: 右 29">
              <a:extLst>
                <a:ext uri="{FF2B5EF4-FFF2-40B4-BE49-F238E27FC236}">
                  <a16:creationId xmlns:a16="http://schemas.microsoft.com/office/drawing/2014/main" id="{500D2A9D-DB7A-48D1-8EB7-6815C556777D}"/>
                </a:ext>
              </a:extLst>
            </p:cNvPr>
            <p:cNvSpPr/>
            <p:nvPr/>
          </p:nvSpPr>
          <p:spPr>
            <a:xfrm rot="1318900">
              <a:off x="4148865" y="3060215"/>
              <a:ext cx="322828" cy="222434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FD7952B-CD8D-48D5-9383-86F9B7746933}"/>
              </a:ext>
            </a:extLst>
          </p:cNvPr>
          <p:cNvGrpSpPr/>
          <p:nvPr/>
        </p:nvGrpSpPr>
        <p:grpSpPr>
          <a:xfrm>
            <a:off x="3211648" y="1612708"/>
            <a:ext cx="3426574" cy="1059234"/>
            <a:chOff x="3211648" y="1612708"/>
            <a:chExt cx="3426574" cy="1059234"/>
          </a:xfrm>
        </p:grpSpPr>
        <p:sp>
          <p:nvSpPr>
            <p:cNvPr id="152" name="矩形 16">
              <a:extLst>
                <a:ext uri="{FF2B5EF4-FFF2-40B4-BE49-F238E27FC236}">
                  <a16:creationId xmlns:a16="http://schemas.microsoft.com/office/drawing/2014/main" id="{4C987507-DBC0-4C39-82E8-057EF658B124}"/>
                </a:ext>
              </a:extLst>
            </p:cNvPr>
            <p:cNvSpPr/>
            <p:nvPr/>
          </p:nvSpPr>
          <p:spPr>
            <a:xfrm>
              <a:off x="4963929" y="1839963"/>
              <a:ext cx="1491054" cy="225248"/>
            </a:xfrm>
            <a:prstGeom prst="rect">
              <a:avLst/>
            </a:prstGeom>
            <a:solidFill>
              <a:srgbClr val="ED7D31">
                <a:lumMod val="60000"/>
                <a:lumOff val="40000"/>
              </a:srgbClr>
            </a:solidFill>
            <a:ln w="285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000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0000~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000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1111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3" name="矩形 17">
              <a:extLst>
                <a:ext uri="{FF2B5EF4-FFF2-40B4-BE49-F238E27FC236}">
                  <a16:creationId xmlns:a16="http://schemas.microsoft.com/office/drawing/2014/main" id="{660B3F82-5DE2-482F-9D9A-C83060A346D9}"/>
                </a:ext>
              </a:extLst>
            </p:cNvPr>
            <p:cNvSpPr/>
            <p:nvPr/>
          </p:nvSpPr>
          <p:spPr>
            <a:xfrm>
              <a:off x="4963929" y="2065531"/>
              <a:ext cx="1491054" cy="225248"/>
            </a:xfrm>
            <a:prstGeom prst="rect">
              <a:avLst/>
            </a:prstGeom>
            <a:solidFill>
              <a:srgbClr val="ED7D31"/>
            </a:solidFill>
            <a:ln w="285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001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0000~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001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1111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4" name="矩形 18">
              <a:extLst>
                <a:ext uri="{FF2B5EF4-FFF2-40B4-BE49-F238E27FC236}">
                  <a16:creationId xmlns:a16="http://schemas.microsoft.com/office/drawing/2014/main" id="{0F221479-A8E7-4B63-AE28-5C6F5B09AEE7}"/>
                </a:ext>
              </a:extLst>
            </p:cNvPr>
            <p:cNvSpPr/>
            <p:nvPr/>
          </p:nvSpPr>
          <p:spPr>
            <a:xfrm>
              <a:off x="4963929" y="2291098"/>
              <a:ext cx="1491054" cy="225248"/>
            </a:xfrm>
            <a:prstGeom prst="rect">
              <a:avLst/>
            </a:prstGeom>
            <a:solidFill>
              <a:srgbClr val="BCF385"/>
            </a:solidFill>
            <a:ln w="285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010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0000~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010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1111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0" name="矩形 24">
              <a:extLst>
                <a:ext uri="{FF2B5EF4-FFF2-40B4-BE49-F238E27FC236}">
                  <a16:creationId xmlns:a16="http://schemas.microsoft.com/office/drawing/2014/main" id="{3F067902-2EB0-452A-AAC4-0634F8389C91}"/>
                </a:ext>
              </a:extLst>
            </p:cNvPr>
            <p:cNvSpPr/>
            <p:nvPr/>
          </p:nvSpPr>
          <p:spPr>
            <a:xfrm>
              <a:off x="4750025" y="1701300"/>
              <a:ext cx="1888197" cy="970642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3" name="箭头: 右 28">
              <a:extLst>
                <a:ext uri="{FF2B5EF4-FFF2-40B4-BE49-F238E27FC236}">
                  <a16:creationId xmlns:a16="http://schemas.microsoft.com/office/drawing/2014/main" id="{0D9302D1-F23A-4E8E-A05D-FACB90D010C0}"/>
                </a:ext>
              </a:extLst>
            </p:cNvPr>
            <p:cNvSpPr/>
            <p:nvPr/>
          </p:nvSpPr>
          <p:spPr>
            <a:xfrm rot="20630074">
              <a:off x="4148865" y="2207558"/>
              <a:ext cx="322828" cy="222434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5" name="文本框 30">
              <a:extLst>
                <a:ext uri="{FF2B5EF4-FFF2-40B4-BE49-F238E27FC236}">
                  <a16:creationId xmlns:a16="http://schemas.microsoft.com/office/drawing/2014/main" id="{288783B6-CE26-4E81-8D69-28287799F2DF}"/>
                </a:ext>
              </a:extLst>
            </p:cNvPr>
            <p:cNvSpPr txBox="1"/>
            <p:nvPr/>
          </p:nvSpPr>
          <p:spPr>
            <a:xfrm>
              <a:off x="3211648" y="1612708"/>
              <a:ext cx="1660662" cy="317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Arial" panose="020B0604020202020204" pitchFamily="34" charset="0"/>
                </a:rPr>
                <a:t>GPU memory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8DE06E4-8E1F-43CF-98AC-80B26B99F9BE}"/>
              </a:ext>
            </a:extLst>
          </p:cNvPr>
          <p:cNvGrpSpPr/>
          <p:nvPr/>
        </p:nvGrpSpPr>
        <p:grpSpPr>
          <a:xfrm>
            <a:off x="1020632" y="2017395"/>
            <a:ext cx="2976200" cy="1806808"/>
            <a:chOff x="1020632" y="2017395"/>
            <a:chExt cx="2976200" cy="1806808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EB91905-77A6-42B8-9808-8B81D5221150}"/>
                </a:ext>
              </a:extLst>
            </p:cNvPr>
            <p:cNvGrpSpPr/>
            <p:nvPr/>
          </p:nvGrpSpPr>
          <p:grpSpPr>
            <a:xfrm>
              <a:off x="2505778" y="2017395"/>
              <a:ext cx="1491054" cy="1806808"/>
              <a:chOff x="2505778" y="2017395"/>
              <a:chExt cx="1491054" cy="1806808"/>
            </a:xfrm>
          </p:grpSpPr>
          <p:sp>
            <p:nvSpPr>
              <p:cNvPr id="144" name="矩形 3">
                <a:extLst>
                  <a:ext uri="{FF2B5EF4-FFF2-40B4-BE49-F238E27FC236}">
                    <a16:creationId xmlns:a16="http://schemas.microsoft.com/office/drawing/2014/main" id="{4BE0EDFB-D0DD-466D-9AE3-6005DF9D1159}"/>
                  </a:ext>
                </a:extLst>
              </p:cNvPr>
              <p:cNvSpPr/>
              <p:nvPr/>
            </p:nvSpPr>
            <p:spPr>
              <a:xfrm>
                <a:off x="2505778" y="2017395"/>
                <a:ext cx="1491054" cy="225248"/>
              </a:xfrm>
              <a:prstGeom prst="rect">
                <a:avLst/>
              </a:prstGeom>
              <a:solidFill>
                <a:srgbClr val="ED7D31">
                  <a:lumMod val="60000"/>
                  <a:lumOff val="40000"/>
                </a:srgbClr>
              </a:solidFill>
              <a:ln w="28575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Arial" panose="020B0604020202020204" pitchFamily="34" charset="0"/>
                  </a:rPr>
                  <a:t>000</a:t>
                </a: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Arial" panose="020B0604020202020204" pitchFamily="34" charset="0"/>
                  </a:rPr>
                  <a:t>0000~</a:t>
                </a: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Arial" panose="020B0604020202020204" pitchFamily="34" charset="0"/>
                  </a:rPr>
                  <a:t>000</a:t>
                </a: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Arial" panose="020B0604020202020204" pitchFamily="34" charset="0"/>
                  </a:rPr>
                  <a:t>1111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5" name="矩形 4">
                <a:extLst>
                  <a:ext uri="{FF2B5EF4-FFF2-40B4-BE49-F238E27FC236}">
                    <a16:creationId xmlns:a16="http://schemas.microsoft.com/office/drawing/2014/main" id="{6F5BD5C7-6392-42C9-82C1-4AF207F40B29}"/>
                  </a:ext>
                </a:extLst>
              </p:cNvPr>
              <p:cNvSpPr/>
              <p:nvPr/>
            </p:nvSpPr>
            <p:spPr>
              <a:xfrm>
                <a:off x="2505778" y="2242962"/>
                <a:ext cx="1491054" cy="225248"/>
              </a:xfrm>
              <a:prstGeom prst="rect">
                <a:avLst/>
              </a:prstGeom>
              <a:solidFill>
                <a:srgbClr val="ED7D31"/>
              </a:solidFill>
              <a:ln w="28575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Arial" panose="020B0604020202020204" pitchFamily="34" charset="0"/>
                  </a:rPr>
                  <a:t>001</a:t>
                </a: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Arial" panose="020B0604020202020204" pitchFamily="34" charset="0"/>
                  </a:rPr>
                  <a:t>0000~</a:t>
                </a: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Arial" panose="020B0604020202020204" pitchFamily="34" charset="0"/>
                  </a:rPr>
                  <a:t>001</a:t>
                </a: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Arial" panose="020B0604020202020204" pitchFamily="34" charset="0"/>
                  </a:rPr>
                  <a:t>1111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6" name="矩形 5">
                <a:extLst>
                  <a:ext uri="{FF2B5EF4-FFF2-40B4-BE49-F238E27FC236}">
                    <a16:creationId xmlns:a16="http://schemas.microsoft.com/office/drawing/2014/main" id="{1DC1CCFE-C4EF-4B3B-894F-65977D5DEBA8}"/>
                  </a:ext>
                </a:extLst>
              </p:cNvPr>
              <p:cNvSpPr/>
              <p:nvPr/>
            </p:nvSpPr>
            <p:spPr>
              <a:xfrm>
                <a:off x="2505778" y="2468530"/>
                <a:ext cx="1491054" cy="225248"/>
              </a:xfrm>
              <a:prstGeom prst="rect">
                <a:avLst/>
              </a:prstGeom>
              <a:solidFill>
                <a:srgbClr val="BCF385"/>
              </a:solidFill>
              <a:ln w="28575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Arial" panose="020B0604020202020204" pitchFamily="34" charset="0"/>
                  </a:rPr>
                  <a:t>010</a:t>
                </a: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Arial" panose="020B0604020202020204" pitchFamily="34" charset="0"/>
                  </a:rPr>
                  <a:t>0000~</a:t>
                </a: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Arial" panose="020B0604020202020204" pitchFamily="34" charset="0"/>
                  </a:rPr>
                  <a:t>010</a:t>
                </a: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Arial" panose="020B0604020202020204" pitchFamily="34" charset="0"/>
                  </a:rPr>
                  <a:t>1111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7" name="矩形 6">
                <a:extLst>
                  <a:ext uri="{FF2B5EF4-FFF2-40B4-BE49-F238E27FC236}">
                    <a16:creationId xmlns:a16="http://schemas.microsoft.com/office/drawing/2014/main" id="{854E53E2-4871-4EF5-8E4F-2475BF4E74D5}"/>
                  </a:ext>
                </a:extLst>
              </p:cNvPr>
              <p:cNvSpPr/>
              <p:nvPr/>
            </p:nvSpPr>
            <p:spPr>
              <a:xfrm>
                <a:off x="2505778" y="2694097"/>
                <a:ext cx="1491054" cy="225248"/>
              </a:xfrm>
              <a:prstGeom prst="rect">
                <a:avLst/>
              </a:prstGeom>
              <a:solidFill>
                <a:srgbClr val="FFC000"/>
              </a:solidFill>
              <a:ln w="28575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Arial" panose="020B0604020202020204" pitchFamily="34" charset="0"/>
                  </a:rPr>
                  <a:t>011</a:t>
                </a: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Arial" panose="020B0604020202020204" pitchFamily="34" charset="0"/>
                  </a:rPr>
                  <a:t>0000~</a:t>
                </a: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Arial" panose="020B0604020202020204" pitchFamily="34" charset="0"/>
                  </a:rPr>
                  <a:t>011</a:t>
                </a: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Arial" panose="020B0604020202020204" pitchFamily="34" charset="0"/>
                  </a:rPr>
                  <a:t>1111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8" name="矩形 7">
                <a:extLst>
                  <a:ext uri="{FF2B5EF4-FFF2-40B4-BE49-F238E27FC236}">
                    <a16:creationId xmlns:a16="http://schemas.microsoft.com/office/drawing/2014/main" id="{1385232F-4712-415A-AFFF-067B94F10EB8}"/>
                  </a:ext>
                </a:extLst>
              </p:cNvPr>
              <p:cNvSpPr/>
              <p:nvPr/>
            </p:nvSpPr>
            <p:spPr>
              <a:xfrm>
                <a:off x="2505778" y="2919665"/>
                <a:ext cx="1491054" cy="225248"/>
              </a:xfrm>
              <a:prstGeom prst="rect">
                <a:avLst/>
              </a:prstGeom>
              <a:solidFill>
                <a:srgbClr val="E25A06"/>
              </a:solidFill>
              <a:ln w="28575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Arial" panose="020B0604020202020204" pitchFamily="34" charset="0"/>
                  </a:rPr>
                  <a:t>100</a:t>
                </a: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Arial" panose="020B0604020202020204" pitchFamily="34" charset="0"/>
                  </a:rPr>
                  <a:t>0000~</a:t>
                </a: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Arial" panose="020B0604020202020204" pitchFamily="34" charset="0"/>
                  </a:rPr>
                  <a:t>100</a:t>
                </a: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Arial" panose="020B0604020202020204" pitchFamily="34" charset="0"/>
                  </a:rPr>
                  <a:t>1111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9" name="矩形 8">
                <a:extLst>
                  <a:ext uri="{FF2B5EF4-FFF2-40B4-BE49-F238E27FC236}">
                    <a16:creationId xmlns:a16="http://schemas.microsoft.com/office/drawing/2014/main" id="{785F9E56-58B4-4A49-99CA-328148411823}"/>
                  </a:ext>
                </a:extLst>
              </p:cNvPr>
              <p:cNvSpPr/>
              <p:nvPr/>
            </p:nvSpPr>
            <p:spPr>
              <a:xfrm>
                <a:off x="2505778" y="3145232"/>
                <a:ext cx="1491054" cy="225248"/>
              </a:xfrm>
              <a:prstGeom prst="rect">
                <a:avLst/>
              </a:prstGeom>
              <a:solidFill>
                <a:srgbClr val="FD8A21"/>
              </a:solidFill>
              <a:ln w="28575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Arial" panose="020B0604020202020204" pitchFamily="34" charset="0"/>
                  </a:rPr>
                  <a:t>101</a:t>
                </a: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Arial" panose="020B0604020202020204" pitchFamily="34" charset="0"/>
                  </a:rPr>
                  <a:t>0000~</a:t>
                </a: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Arial" panose="020B0604020202020204" pitchFamily="34" charset="0"/>
                  </a:rPr>
                  <a:t>101</a:t>
                </a: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Arial" panose="020B0604020202020204" pitchFamily="34" charset="0"/>
                  </a:rPr>
                  <a:t>1111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0" name="矩形 14">
                <a:extLst>
                  <a:ext uri="{FF2B5EF4-FFF2-40B4-BE49-F238E27FC236}">
                    <a16:creationId xmlns:a16="http://schemas.microsoft.com/office/drawing/2014/main" id="{6A57E5D4-47C1-449C-9415-CC70134916F5}"/>
                  </a:ext>
                </a:extLst>
              </p:cNvPr>
              <p:cNvSpPr/>
              <p:nvPr/>
            </p:nvSpPr>
            <p:spPr>
              <a:xfrm>
                <a:off x="2505778" y="3598955"/>
                <a:ext cx="1491054" cy="225248"/>
              </a:xfrm>
              <a:prstGeom prst="rect">
                <a:avLst/>
              </a:prstGeom>
              <a:solidFill>
                <a:srgbClr val="BCF385"/>
              </a:solidFill>
              <a:ln w="28575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Arial" panose="020B0604020202020204" pitchFamily="34" charset="0"/>
                  </a:rPr>
                  <a:t>111</a:t>
                </a: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Arial" panose="020B0604020202020204" pitchFamily="34" charset="0"/>
                  </a:rPr>
                  <a:t>0000~</a:t>
                </a: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Arial" panose="020B0604020202020204" pitchFamily="34" charset="0"/>
                  </a:rPr>
                  <a:t>111</a:t>
                </a: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Arial" panose="020B0604020202020204" pitchFamily="34" charset="0"/>
                  </a:rPr>
                  <a:t>1111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1" name="矩形 15">
                <a:extLst>
                  <a:ext uri="{FF2B5EF4-FFF2-40B4-BE49-F238E27FC236}">
                    <a16:creationId xmlns:a16="http://schemas.microsoft.com/office/drawing/2014/main" id="{5B4DB85E-7722-42F9-A95E-6E19FC09548D}"/>
                  </a:ext>
                </a:extLst>
              </p:cNvPr>
              <p:cNvSpPr/>
              <p:nvPr/>
            </p:nvSpPr>
            <p:spPr>
              <a:xfrm>
                <a:off x="2505778" y="3370480"/>
                <a:ext cx="1491054" cy="225248"/>
              </a:xfrm>
              <a:prstGeom prst="rect">
                <a:avLst/>
              </a:prstGeom>
              <a:solidFill>
                <a:srgbClr val="FCA422"/>
              </a:solidFill>
              <a:ln w="28575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Arial" panose="020B0604020202020204" pitchFamily="34" charset="0"/>
                  </a:rPr>
                  <a:t>110</a:t>
                </a: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Arial" panose="020B0604020202020204" pitchFamily="34" charset="0"/>
                  </a:rPr>
                  <a:t>0000~</a:t>
                </a: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Arial" panose="020B0604020202020204" pitchFamily="34" charset="0"/>
                  </a:rPr>
                  <a:t>110</a:t>
                </a: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Arial" panose="020B0604020202020204" pitchFamily="34" charset="0"/>
                  </a:rPr>
                  <a:t>1111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3" name="文本框 27">
              <a:extLst>
                <a:ext uri="{FF2B5EF4-FFF2-40B4-BE49-F238E27FC236}">
                  <a16:creationId xmlns:a16="http://schemas.microsoft.com/office/drawing/2014/main" id="{0ECF3C95-75B3-459F-99AB-1A822159C4FE}"/>
                </a:ext>
              </a:extLst>
            </p:cNvPr>
            <p:cNvSpPr txBox="1"/>
            <p:nvPr/>
          </p:nvSpPr>
          <p:spPr>
            <a:xfrm>
              <a:off x="1020632" y="2691661"/>
              <a:ext cx="16102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Arial" panose="020B0604020202020204" pitchFamily="34" charset="0"/>
                </a:rPr>
                <a:t>State Vector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8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F3BCCA-8333-40F5-AC44-ED38B50B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QISKit</a:t>
            </a:r>
            <a:r>
              <a:rPr lang="en-US" dirty="0"/>
              <a:t>-Aer With GPU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E16F6B-865A-44D6-9D86-97FCAD5A1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2038"/>
            <a:ext cx="7886700" cy="365313"/>
          </a:xfrm>
        </p:spPr>
        <p:txBody>
          <a:bodyPr/>
          <a:lstStyle/>
          <a:p>
            <a:r>
              <a:rPr lang="en-US" sz="2000" b="1" dirty="0"/>
              <a:t>Step 2: Static Chunk Allocation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EB91905-77A6-42B8-9808-8B81D5221150}"/>
              </a:ext>
            </a:extLst>
          </p:cNvPr>
          <p:cNvGrpSpPr/>
          <p:nvPr/>
        </p:nvGrpSpPr>
        <p:grpSpPr>
          <a:xfrm>
            <a:off x="2505778" y="2017395"/>
            <a:ext cx="1491054" cy="1806808"/>
            <a:chOff x="2505778" y="2017395"/>
            <a:chExt cx="1491054" cy="1806808"/>
          </a:xfrm>
        </p:grpSpPr>
        <p:sp>
          <p:nvSpPr>
            <p:cNvPr id="144" name="矩形 3">
              <a:extLst>
                <a:ext uri="{FF2B5EF4-FFF2-40B4-BE49-F238E27FC236}">
                  <a16:creationId xmlns:a16="http://schemas.microsoft.com/office/drawing/2014/main" id="{4BE0EDFB-D0DD-466D-9AE3-6005DF9D1159}"/>
                </a:ext>
              </a:extLst>
            </p:cNvPr>
            <p:cNvSpPr/>
            <p:nvPr/>
          </p:nvSpPr>
          <p:spPr>
            <a:xfrm>
              <a:off x="2505778" y="2017395"/>
              <a:ext cx="1491054" cy="225248"/>
            </a:xfrm>
            <a:prstGeom prst="rect">
              <a:avLst/>
            </a:prstGeom>
            <a:solidFill>
              <a:srgbClr val="ED7D31">
                <a:lumMod val="60000"/>
                <a:lumOff val="40000"/>
              </a:srgbClr>
            </a:solidFill>
            <a:ln w="285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000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0000~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000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1111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5" name="矩形 4">
              <a:extLst>
                <a:ext uri="{FF2B5EF4-FFF2-40B4-BE49-F238E27FC236}">
                  <a16:creationId xmlns:a16="http://schemas.microsoft.com/office/drawing/2014/main" id="{6F5BD5C7-6392-42C9-82C1-4AF207F40B29}"/>
                </a:ext>
              </a:extLst>
            </p:cNvPr>
            <p:cNvSpPr/>
            <p:nvPr/>
          </p:nvSpPr>
          <p:spPr>
            <a:xfrm>
              <a:off x="2505778" y="2242962"/>
              <a:ext cx="1491054" cy="225248"/>
            </a:xfrm>
            <a:prstGeom prst="rect">
              <a:avLst/>
            </a:prstGeom>
            <a:solidFill>
              <a:srgbClr val="ED7D31"/>
            </a:solidFill>
            <a:ln w="285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001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0000~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001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1111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6" name="矩形 5">
              <a:extLst>
                <a:ext uri="{FF2B5EF4-FFF2-40B4-BE49-F238E27FC236}">
                  <a16:creationId xmlns:a16="http://schemas.microsoft.com/office/drawing/2014/main" id="{1DC1CCFE-C4EF-4B3B-894F-65977D5DEBA8}"/>
                </a:ext>
              </a:extLst>
            </p:cNvPr>
            <p:cNvSpPr/>
            <p:nvPr/>
          </p:nvSpPr>
          <p:spPr>
            <a:xfrm>
              <a:off x="2505778" y="2468530"/>
              <a:ext cx="1491054" cy="225248"/>
            </a:xfrm>
            <a:prstGeom prst="rect">
              <a:avLst/>
            </a:prstGeom>
            <a:solidFill>
              <a:srgbClr val="BCF385"/>
            </a:solidFill>
            <a:ln w="285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010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0000~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010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1111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7" name="矩形 6">
              <a:extLst>
                <a:ext uri="{FF2B5EF4-FFF2-40B4-BE49-F238E27FC236}">
                  <a16:creationId xmlns:a16="http://schemas.microsoft.com/office/drawing/2014/main" id="{854E53E2-4871-4EF5-8E4F-2475BF4E74D5}"/>
                </a:ext>
              </a:extLst>
            </p:cNvPr>
            <p:cNvSpPr/>
            <p:nvPr/>
          </p:nvSpPr>
          <p:spPr>
            <a:xfrm>
              <a:off x="2505778" y="2694097"/>
              <a:ext cx="1491054" cy="225248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011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0000~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011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1111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8" name="矩形 7">
              <a:extLst>
                <a:ext uri="{FF2B5EF4-FFF2-40B4-BE49-F238E27FC236}">
                  <a16:creationId xmlns:a16="http://schemas.microsoft.com/office/drawing/2014/main" id="{1385232F-4712-415A-AFFF-067B94F10EB8}"/>
                </a:ext>
              </a:extLst>
            </p:cNvPr>
            <p:cNvSpPr/>
            <p:nvPr/>
          </p:nvSpPr>
          <p:spPr>
            <a:xfrm>
              <a:off x="2505778" y="2919665"/>
              <a:ext cx="1491054" cy="225248"/>
            </a:xfrm>
            <a:prstGeom prst="rect">
              <a:avLst/>
            </a:prstGeom>
            <a:solidFill>
              <a:srgbClr val="E25A06"/>
            </a:solidFill>
            <a:ln w="285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100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0000~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100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1111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9" name="矩形 8">
              <a:extLst>
                <a:ext uri="{FF2B5EF4-FFF2-40B4-BE49-F238E27FC236}">
                  <a16:creationId xmlns:a16="http://schemas.microsoft.com/office/drawing/2014/main" id="{785F9E56-58B4-4A49-99CA-328148411823}"/>
                </a:ext>
              </a:extLst>
            </p:cNvPr>
            <p:cNvSpPr/>
            <p:nvPr/>
          </p:nvSpPr>
          <p:spPr>
            <a:xfrm>
              <a:off x="2505778" y="3145232"/>
              <a:ext cx="1491054" cy="225248"/>
            </a:xfrm>
            <a:prstGeom prst="rect">
              <a:avLst/>
            </a:prstGeom>
            <a:solidFill>
              <a:srgbClr val="FD8A21"/>
            </a:solidFill>
            <a:ln w="285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101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0000~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101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1111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0" name="矩形 14">
              <a:extLst>
                <a:ext uri="{FF2B5EF4-FFF2-40B4-BE49-F238E27FC236}">
                  <a16:creationId xmlns:a16="http://schemas.microsoft.com/office/drawing/2014/main" id="{6A57E5D4-47C1-449C-9415-CC70134916F5}"/>
                </a:ext>
              </a:extLst>
            </p:cNvPr>
            <p:cNvSpPr/>
            <p:nvPr/>
          </p:nvSpPr>
          <p:spPr>
            <a:xfrm>
              <a:off x="2505778" y="3598955"/>
              <a:ext cx="1491054" cy="225248"/>
            </a:xfrm>
            <a:prstGeom prst="rect">
              <a:avLst/>
            </a:prstGeom>
            <a:solidFill>
              <a:srgbClr val="BCF385"/>
            </a:solidFill>
            <a:ln w="285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111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0000~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111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1111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1" name="矩形 15">
              <a:extLst>
                <a:ext uri="{FF2B5EF4-FFF2-40B4-BE49-F238E27FC236}">
                  <a16:creationId xmlns:a16="http://schemas.microsoft.com/office/drawing/2014/main" id="{5B4DB85E-7722-42F9-A95E-6E19FC09548D}"/>
                </a:ext>
              </a:extLst>
            </p:cNvPr>
            <p:cNvSpPr/>
            <p:nvPr/>
          </p:nvSpPr>
          <p:spPr>
            <a:xfrm>
              <a:off x="2505778" y="3370480"/>
              <a:ext cx="1491054" cy="225248"/>
            </a:xfrm>
            <a:prstGeom prst="rect">
              <a:avLst/>
            </a:prstGeom>
            <a:solidFill>
              <a:srgbClr val="FCA422"/>
            </a:solidFill>
            <a:ln w="285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110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0000~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110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1111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261E290F-287B-4F1A-B9B3-66468742C9FC}"/>
              </a:ext>
            </a:extLst>
          </p:cNvPr>
          <p:cNvGrpSpPr/>
          <p:nvPr/>
        </p:nvGrpSpPr>
        <p:grpSpPr>
          <a:xfrm>
            <a:off x="3230432" y="2915308"/>
            <a:ext cx="3407790" cy="1475717"/>
            <a:chOff x="3230432" y="2915308"/>
            <a:chExt cx="3407790" cy="1475717"/>
          </a:xfrm>
        </p:grpSpPr>
        <p:sp>
          <p:nvSpPr>
            <p:cNvPr id="155" name="矩形 19">
              <a:extLst>
                <a:ext uri="{FF2B5EF4-FFF2-40B4-BE49-F238E27FC236}">
                  <a16:creationId xmlns:a16="http://schemas.microsoft.com/office/drawing/2014/main" id="{D7C707C4-6FE5-4C31-844B-E7FF87E49AD2}"/>
                </a:ext>
              </a:extLst>
            </p:cNvPr>
            <p:cNvSpPr/>
            <p:nvPr/>
          </p:nvSpPr>
          <p:spPr>
            <a:xfrm>
              <a:off x="4963929" y="3062439"/>
              <a:ext cx="1491054" cy="225248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011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0000~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011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1111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6" name="矩形 20">
              <a:extLst>
                <a:ext uri="{FF2B5EF4-FFF2-40B4-BE49-F238E27FC236}">
                  <a16:creationId xmlns:a16="http://schemas.microsoft.com/office/drawing/2014/main" id="{A0D60873-6979-41E2-8360-CCCFC277C59B}"/>
                </a:ext>
              </a:extLst>
            </p:cNvPr>
            <p:cNvSpPr/>
            <p:nvPr/>
          </p:nvSpPr>
          <p:spPr>
            <a:xfrm>
              <a:off x="4963929" y="3288006"/>
              <a:ext cx="1491054" cy="225248"/>
            </a:xfrm>
            <a:prstGeom prst="rect">
              <a:avLst/>
            </a:prstGeom>
            <a:solidFill>
              <a:srgbClr val="E25A06"/>
            </a:solidFill>
            <a:ln w="285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100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0000~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100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1111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7" name="矩形 21">
              <a:extLst>
                <a:ext uri="{FF2B5EF4-FFF2-40B4-BE49-F238E27FC236}">
                  <a16:creationId xmlns:a16="http://schemas.microsoft.com/office/drawing/2014/main" id="{04BDF965-A2E8-443C-A721-EBA4619C4F80}"/>
                </a:ext>
              </a:extLst>
            </p:cNvPr>
            <p:cNvSpPr/>
            <p:nvPr/>
          </p:nvSpPr>
          <p:spPr>
            <a:xfrm>
              <a:off x="4963929" y="3513574"/>
              <a:ext cx="1491054" cy="225248"/>
            </a:xfrm>
            <a:prstGeom prst="rect">
              <a:avLst/>
            </a:prstGeom>
            <a:solidFill>
              <a:srgbClr val="FD8A21"/>
            </a:solidFill>
            <a:ln w="285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101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0000~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101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1111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8" name="矩形 22">
              <a:extLst>
                <a:ext uri="{FF2B5EF4-FFF2-40B4-BE49-F238E27FC236}">
                  <a16:creationId xmlns:a16="http://schemas.microsoft.com/office/drawing/2014/main" id="{0764F0A7-500C-4A59-8215-EBEA7BA488E3}"/>
                </a:ext>
              </a:extLst>
            </p:cNvPr>
            <p:cNvSpPr/>
            <p:nvPr/>
          </p:nvSpPr>
          <p:spPr>
            <a:xfrm>
              <a:off x="4963929" y="3967297"/>
              <a:ext cx="1491054" cy="225248"/>
            </a:xfrm>
            <a:prstGeom prst="rect">
              <a:avLst/>
            </a:prstGeom>
            <a:solidFill>
              <a:srgbClr val="BCF385"/>
            </a:solidFill>
            <a:ln w="285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111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0000~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111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1111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9" name="矩形 23">
              <a:extLst>
                <a:ext uri="{FF2B5EF4-FFF2-40B4-BE49-F238E27FC236}">
                  <a16:creationId xmlns:a16="http://schemas.microsoft.com/office/drawing/2014/main" id="{2D05A088-ECBD-4CEF-8340-D6FFB834F5E7}"/>
                </a:ext>
              </a:extLst>
            </p:cNvPr>
            <p:cNvSpPr/>
            <p:nvPr/>
          </p:nvSpPr>
          <p:spPr>
            <a:xfrm>
              <a:off x="4963929" y="3738821"/>
              <a:ext cx="1491054" cy="225248"/>
            </a:xfrm>
            <a:prstGeom prst="rect">
              <a:avLst/>
            </a:prstGeom>
            <a:solidFill>
              <a:srgbClr val="FCA422"/>
            </a:solidFill>
            <a:ln w="285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110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0000~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110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1111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1" name="矩形 25">
              <a:extLst>
                <a:ext uri="{FF2B5EF4-FFF2-40B4-BE49-F238E27FC236}">
                  <a16:creationId xmlns:a16="http://schemas.microsoft.com/office/drawing/2014/main" id="{15D348FE-0590-405F-A4A1-23848BD85BF5}"/>
                </a:ext>
              </a:extLst>
            </p:cNvPr>
            <p:cNvSpPr/>
            <p:nvPr/>
          </p:nvSpPr>
          <p:spPr>
            <a:xfrm>
              <a:off x="4750025" y="2915308"/>
              <a:ext cx="1888197" cy="1443343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2" name="文本框 27">
              <a:extLst>
                <a:ext uri="{FF2B5EF4-FFF2-40B4-BE49-F238E27FC236}">
                  <a16:creationId xmlns:a16="http://schemas.microsoft.com/office/drawing/2014/main" id="{7D8C0B49-053C-4DC1-A8B2-160AB7CC7F30}"/>
                </a:ext>
              </a:extLst>
            </p:cNvPr>
            <p:cNvSpPr txBox="1"/>
            <p:nvPr/>
          </p:nvSpPr>
          <p:spPr>
            <a:xfrm>
              <a:off x="3230432" y="4073981"/>
              <a:ext cx="1610257" cy="317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Arial" panose="020B0604020202020204" pitchFamily="34" charset="0"/>
                </a:rPr>
                <a:t>CPU memory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4" name="箭头: 右 29">
              <a:extLst>
                <a:ext uri="{FF2B5EF4-FFF2-40B4-BE49-F238E27FC236}">
                  <a16:creationId xmlns:a16="http://schemas.microsoft.com/office/drawing/2014/main" id="{500D2A9D-DB7A-48D1-8EB7-6815C556777D}"/>
                </a:ext>
              </a:extLst>
            </p:cNvPr>
            <p:cNvSpPr/>
            <p:nvPr/>
          </p:nvSpPr>
          <p:spPr>
            <a:xfrm rot="1318900">
              <a:off x="4148865" y="3060215"/>
              <a:ext cx="322828" cy="222434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FD7952B-CD8D-48D5-9383-86F9B7746933}"/>
              </a:ext>
            </a:extLst>
          </p:cNvPr>
          <p:cNvGrpSpPr/>
          <p:nvPr/>
        </p:nvGrpSpPr>
        <p:grpSpPr>
          <a:xfrm>
            <a:off x="3211648" y="1612708"/>
            <a:ext cx="3426574" cy="1059234"/>
            <a:chOff x="3211648" y="1612708"/>
            <a:chExt cx="3426574" cy="1059234"/>
          </a:xfrm>
        </p:grpSpPr>
        <p:sp>
          <p:nvSpPr>
            <p:cNvPr id="152" name="矩形 16">
              <a:extLst>
                <a:ext uri="{FF2B5EF4-FFF2-40B4-BE49-F238E27FC236}">
                  <a16:creationId xmlns:a16="http://schemas.microsoft.com/office/drawing/2014/main" id="{4C987507-DBC0-4C39-82E8-057EF658B124}"/>
                </a:ext>
              </a:extLst>
            </p:cNvPr>
            <p:cNvSpPr/>
            <p:nvPr/>
          </p:nvSpPr>
          <p:spPr>
            <a:xfrm>
              <a:off x="4963929" y="1839963"/>
              <a:ext cx="1491054" cy="225248"/>
            </a:xfrm>
            <a:prstGeom prst="rect">
              <a:avLst/>
            </a:prstGeom>
            <a:solidFill>
              <a:srgbClr val="ED7D31">
                <a:lumMod val="60000"/>
                <a:lumOff val="40000"/>
              </a:srgbClr>
            </a:solidFill>
            <a:ln w="285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000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0000~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000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1111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3" name="矩形 17">
              <a:extLst>
                <a:ext uri="{FF2B5EF4-FFF2-40B4-BE49-F238E27FC236}">
                  <a16:creationId xmlns:a16="http://schemas.microsoft.com/office/drawing/2014/main" id="{660B3F82-5DE2-482F-9D9A-C83060A346D9}"/>
                </a:ext>
              </a:extLst>
            </p:cNvPr>
            <p:cNvSpPr/>
            <p:nvPr/>
          </p:nvSpPr>
          <p:spPr>
            <a:xfrm>
              <a:off x="4963929" y="2065531"/>
              <a:ext cx="1491054" cy="225248"/>
            </a:xfrm>
            <a:prstGeom prst="rect">
              <a:avLst/>
            </a:prstGeom>
            <a:solidFill>
              <a:srgbClr val="ED7D31"/>
            </a:solidFill>
            <a:ln w="285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001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0000~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001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1111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4" name="矩形 18">
              <a:extLst>
                <a:ext uri="{FF2B5EF4-FFF2-40B4-BE49-F238E27FC236}">
                  <a16:creationId xmlns:a16="http://schemas.microsoft.com/office/drawing/2014/main" id="{0F221479-A8E7-4B63-AE28-5C6F5B09AEE7}"/>
                </a:ext>
              </a:extLst>
            </p:cNvPr>
            <p:cNvSpPr/>
            <p:nvPr/>
          </p:nvSpPr>
          <p:spPr>
            <a:xfrm>
              <a:off x="4963929" y="2291098"/>
              <a:ext cx="1491054" cy="225248"/>
            </a:xfrm>
            <a:prstGeom prst="rect">
              <a:avLst/>
            </a:prstGeom>
            <a:solidFill>
              <a:srgbClr val="BCF385"/>
            </a:solidFill>
            <a:ln w="28575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010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0000~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010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Arial" panose="020B0604020202020204" pitchFamily="34" charset="0"/>
                </a:rPr>
                <a:t>1111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0" name="矩形 24">
              <a:extLst>
                <a:ext uri="{FF2B5EF4-FFF2-40B4-BE49-F238E27FC236}">
                  <a16:creationId xmlns:a16="http://schemas.microsoft.com/office/drawing/2014/main" id="{3F067902-2EB0-452A-AAC4-0634F8389C91}"/>
                </a:ext>
              </a:extLst>
            </p:cNvPr>
            <p:cNvSpPr/>
            <p:nvPr/>
          </p:nvSpPr>
          <p:spPr>
            <a:xfrm>
              <a:off x="4750025" y="1701300"/>
              <a:ext cx="1888197" cy="970642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3" name="箭头: 右 28">
              <a:extLst>
                <a:ext uri="{FF2B5EF4-FFF2-40B4-BE49-F238E27FC236}">
                  <a16:creationId xmlns:a16="http://schemas.microsoft.com/office/drawing/2014/main" id="{0D9302D1-F23A-4E8E-A05D-FACB90D010C0}"/>
                </a:ext>
              </a:extLst>
            </p:cNvPr>
            <p:cNvSpPr/>
            <p:nvPr/>
          </p:nvSpPr>
          <p:spPr>
            <a:xfrm rot="20630074">
              <a:off x="4148865" y="2207558"/>
              <a:ext cx="322828" cy="222434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5" name="文本框 30">
              <a:extLst>
                <a:ext uri="{FF2B5EF4-FFF2-40B4-BE49-F238E27FC236}">
                  <a16:creationId xmlns:a16="http://schemas.microsoft.com/office/drawing/2014/main" id="{288783B6-CE26-4E81-8D69-28287799F2DF}"/>
                </a:ext>
              </a:extLst>
            </p:cNvPr>
            <p:cNvSpPr txBox="1"/>
            <p:nvPr/>
          </p:nvSpPr>
          <p:spPr>
            <a:xfrm>
              <a:off x="3211648" y="1612708"/>
              <a:ext cx="1660662" cy="317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Arial" panose="020B0604020202020204" pitchFamily="34" charset="0"/>
                </a:rPr>
                <a:t>GPU memory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646CBF70-CE21-4594-9F0A-C5E1EC55946C}"/>
              </a:ext>
            </a:extLst>
          </p:cNvPr>
          <p:cNvGrpSpPr/>
          <p:nvPr/>
        </p:nvGrpSpPr>
        <p:grpSpPr>
          <a:xfrm>
            <a:off x="1513228" y="1944044"/>
            <a:ext cx="992550" cy="1933393"/>
            <a:chOff x="1513228" y="2037582"/>
            <a:chExt cx="992550" cy="19112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31">
                  <a:extLst>
                    <a:ext uri="{FF2B5EF4-FFF2-40B4-BE49-F238E27FC236}">
                      <a16:creationId xmlns:a16="http://schemas.microsoft.com/office/drawing/2014/main" id="{0BC6639B-438B-4937-BD49-CA21B215723D}"/>
                    </a:ext>
                  </a:extLst>
                </p:cNvPr>
                <p:cNvSpPr txBox="1"/>
                <p:nvPr/>
              </p:nvSpPr>
              <p:spPr>
                <a:xfrm>
                  <a:off x="1513229" y="2037582"/>
                  <a:ext cx="992549" cy="3170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𝒄𝒉𝒖𝒏</m:t>
                        </m:r>
                        <m:sSub>
                          <m:sSubPr>
                            <m:ctrlP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6" name="文本框 31">
                  <a:extLst>
                    <a:ext uri="{FF2B5EF4-FFF2-40B4-BE49-F238E27FC236}">
                      <a16:creationId xmlns:a16="http://schemas.microsoft.com/office/drawing/2014/main" id="{0BC6639B-438B-4937-BD49-CA21B21572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229" y="2037582"/>
                  <a:ext cx="992549" cy="317044"/>
                </a:xfrm>
                <a:prstGeom prst="rect">
                  <a:avLst/>
                </a:prstGeom>
                <a:blipFill>
                  <a:blip r:embed="rId3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32">
                  <a:extLst>
                    <a:ext uri="{FF2B5EF4-FFF2-40B4-BE49-F238E27FC236}">
                      <a16:creationId xmlns:a16="http://schemas.microsoft.com/office/drawing/2014/main" id="{375C779E-C14E-4285-81B3-7128A549F8C5}"/>
                    </a:ext>
                  </a:extLst>
                </p:cNvPr>
                <p:cNvSpPr txBox="1"/>
                <p:nvPr/>
              </p:nvSpPr>
              <p:spPr>
                <a:xfrm>
                  <a:off x="1513229" y="2266185"/>
                  <a:ext cx="992549" cy="3170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𝒄𝒉𝒖𝒏</m:t>
                        </m:r>
                        <m:sSub>
                          <m:sSubPr>
                            <m:ctrlP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7" name="文本框 32">
                  <a:extLst>
                    <a:ext uri="{FF2B5EF4-FFF2-40B4-BE49-F238E27FC236}">
                      <a16:creationId xmlns:a16="http://schemas.microsoft.com/office/drawing/2014/main" id="{375C779E-C14E-4285-81B3-7128A549F8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229" y="2266185"/>
                  <a:ext cx="992549" cy="317044"/>
                </a:xfrm>
                <a:prstGeom prst="rect">
                  <a:avLst/>
                </a:prstGeom>
                <a:blipFill>
                  <a:blip r:embed="rId4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8" name="文本框 33">
              <a:extLst>
                <a:ext uri="{FF2B5EF4-FFF2-40B4-BE49-F238E27FC236}">
                  <a16:creationId xmlns:a16="http://schemas.microsoft.com/office/drawing/2014/main" id="{03E78AE8-5ACD-4DBB-888E-CC02B020CE0E}"/>
                </a:ext>
              </a:extLst>
            </p:cNvPr>
            <p:cNvSpPr txBox="1"/>
            <p:nvPr/>
          </p:nvSpPr>
          <p:spPr>
            <a:xfrm>
              <a:off x="1776421" y="2901508"/>
              <a:ext cx="430887" cy="24189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Arial" panose="020B0604020202020204" pitchFamily="34" charset="0"/>
                </a:rPr>
                <a:t>…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34">
                  <a:extLst>
                    <a:ext uri="{FF2B5EF4-FFF2-40B4-BE49-F238E27FC236}">
                      <a16:creationId xmlns:a16="http://schemas.microsoft.com/office/drawing/2014/main" id="{053A3152-3B1E-4197-B29E-B1231CB1F7BC}"/>
                    </a:ext>
                  </a:extLst>
                </p:cNvPr>
                <p:cNvSpPr txBox="1"/>
                <p:nvPr/>
              </p:nvSpPr>
              <p:spPr>
                <a:xfrm>
                  <a:off x="1513228" y="3631835"/>
                  <a:ext cx="992549" cy="3170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𝒄𝒉𝒖𝒏</m:t>
                        </m:r>
                        <m:sSub>
                          <m:sSubPr>
                            <m:ctrlP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9" name="文本框 34">
                  <a:extLst>
                    <a:ext uri="{FF2B5EF4-FFF2-40B4-BE49-F238E27FC236}">
                      <a16:creationId xmlns:a16="http://schemas.microsoft.com/office/drawing/2014/main" id="{053A3152-3B1E-4197-B29E-B1231CB1F7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228" y="3631835"/>
                  <a:ext cx="992549" cy="317044"/>
                </a:xfrm>
                <a:prstGeom prst="rect">
                  <a:avLst/>
                </a:prstGeom>
                <a:blipFill>
                  <a:blip r:embed="rId5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B31C039-F726-496A-88A9-247E93AE8583}"/>
              </a:ext>
            </a:extLst>
          </p:cNvPr>
          <p:cNvGrpSpPr/>
          <p:nvPr/>
        </p:nvGrpSpPr>
        <p:grpSpPr>
          <a:xfrm>
            <a:off x="6633816" y="1761403"/>
            <a:ext cx="996955" cy="2446731"/>
            <a:chOff x="6633816" y="1761403"/>
            <a:chExt cx="996955" cy="24467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文本框 35">
                  <a:extLst>
                    <a:ext uri="{FF2B5EF4-FFF2-40B4-BE49-F238E27FC236}">
                      <a16:creationId xmlns:a16="http://schemas.microsoft.com/office/drawing/2014/main" id="{3D4CBD0C-07E8-4440-AF02-AAB81E56C3FF}"/>
                    </a:ext>
                  </a:extLst>
                </p:cNvPr>
                <p:cNvSpPr txBox="1"/>
                <p:nvPr/>
              </p:nvSpPr>
              <p:spPr>
                <a:xfrm>
                  <a:off x="6638222" y="1761403"/>
                  <a:ext cx="992549" cy="3170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𝒄𝒉𝒖𝒏</m:t>
                        </m:r>
                        <m:sSub>
                          <m:sSubPr>
                            <m:ctrlP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0" name="文本框 35">
                  <a:extLst>
                    <a:ext uri="{FF2B5EF4-FFF2-40B4-BE49-F238E27FC236}">
                      <a16:creationId xmlns:a16="http://schemas.microsoft.com/office/drawing/2014/main" id="{3D4CBD0C-07E8-4440-AF02-AAB81E56C3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8222" y="1761403"/>
                  <a:ext cx="992549" cy="317044"/>
                </a:xfrm>
                <a:prstGeom prst="rect">
                  <a:avLst/>
                </a:prstGeom>
                <a:blipFill>
                  <a:blip r:embed="rId6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36">
                  <a:extLst>
                    <a:ext uri="{FF2B5EF4-FFF2-40B4-BE49-F238E27FC236}">
                      <a16:creationId xmlns:a16="http://schemas.microsoft.com/office/drawing/2014/main" id="{D760F79E-7C3D-4314-9B57-607D820059E1}"/>
                    </a:ext>
                  </a:extLst>
                </p:cNvPr>
                <p:cNvSpPr txBox="1"/>
                <p:nvPr/>
              </p:nvSpPr>
              <p:spPr>
                <a:xfrm>
                  <a:off x="6638222" y="1986970"/>
                  <a:ext cx="992549" cy="3170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𝒄𝒉𝒖𝒏</m:t>
                        </m:r>
                        <m:sSub>
                          <m:sSubPr>
                            <m:ctrlP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1" name="文本框 36">
                  <a:extLst>
                    <a:ext uri="{FF2B5EF4-FFF2-40B4-BE49-F238E27FC236}">
                      <a16:creationId xmlns:a16="http://schemas.microsoft.com/office/drawing/2014/main" id="{D760F79E-7C3D-4314-9B57-607D820059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8222" y="1986970"/>
                  <a:ext cx="992549" cy="317044"/>
                </a:xfrm>
                <a:prstGeom prst="rect">
                  <a:avLst/>
                </a:prstGeom>
                <a:blipFill>
                  <a:blip r:embed="rId7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37">
                  <a:extLst>
                    <a:ext uri="{FF2B5EF4-FFF2-40B4-BE49-F238E27FC236}">
                      <a16:creationId xmlns:a16="http://schemas.microsoft.com/office/drawing/2014/main" id="{D213F874-00FB-4BCC-BA0D-951F83D0F8A3}"/>
                    </a:ext>
                  </a:extLst>
                </p:cNvPr>
                <p:cNvSpPr txBox="1"/>
                <p:nvPr/>
              </p:nvSpPr>
              <p:spPr>
                <a:xfrm>
                  <a:off x="6638220" y="2218477"/>
                  <a:ext cx="992549" cy="3170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𝒄𝒉𝒖𝒏</m:t>
                        </m:r>
                        <m:sSub>
                          <m:sSubPr>
                            <m:ctrlP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2" name="文本框 37">
                  <a:extLst>
                    <a:ext uri="{FF2B5EF4-FFF2-40B4-BE49-F238E27FC236}">
                      <a16:creationId xmlns:a16="http://schemas.microsoft.com/office/drawing/2014/main" id="{D213F874-00FB-4BCC-BA0D-951F83D0F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8220" y="2218477"/>
                  <a:ext cx="992549" cy="317044"/>
                </a:xfrm>
                <a:prstGeom prst="rect">
                  <a:avLst/>
                </a:prstGeom>
                <a:blipFill>
                  <a:blip r:embed="rId8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38">
                  <a:extLst>
                    <a:ext uri="{FF2B5EF4-FFF2-40B4-BE49-F238E27FC236}">
                      <a16:creationId xmlns:a16="http://schemas.microsoft.com/office/drawing/2014/main" id="{E25743D0-CE7B-4938-BFF5-F72BFB1013AB}"/>
                    </a:ext>
                  </a:extLst>
                </p:cNvPr>
                <p:cNvSpPr txBox="1"/>
                <p:nvPr/>
              </p:nvSpPr>
              <p:spPr>
                <a:xfrm>
                  <a:off x="6633819" y="2981874"/>
                  <a:ext cx="992549" cy="3170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𝒄𝒉𝒖𝒏</m:t>
                        </m:r>
                        <m:sSub>
                          <m:sSubPr>
                            <m:ctrlP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3" name="文本框 38">
                  <a:extLst>
                    <a:ext uri="{FF2B5EF4-FFF2-40B4-BE49-F238E27FC236}">
                      <a16:creationId xmlns:a16="http://schemas.microsoft.com/office/drawing/2014/main" id="{E25743D0-CE7B-4938-BFF5-F72BFB101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3819" y="2981874"/>
                  <a:ext cx="992549" cy="317044"/>
                </a:xfrm>
                <a:prstGeom prst="rect">
                  <a:avLst/>
                </a:prstGeom>
                <a:blipFill>
                  <a:blip r:embed="rId9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文本框 39">
                  <a:extLst>
                    <a:ext uri="{FF2B5EF4-FFF2-40B4-BE49-F238E27FC236}">
                      <a16:creationId xmlns:a16="http://schemas.microsoft.com/office/drawing/2014/main" id="{5769C736-033B-4F04-BDFA-7AA528592D9E}"/>
                    </a:ext>
                  </a:extLst>
                </p:cNvPr>
                <p:cNvSpPr txBox="1"/>
                <p:nvPr/>
              </p:nvSpPr>
              <p:spPr>
                <a:xfrm>
                  <a:off x="6633818" y="3205860"/>
                  <a:ext cx="992549" cy="3170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𝒄𝒉𝒖𝒏</m:t>
                        </m:r>
                        <m:sSub>
                          <m:sSubPr>
                            <m:ctrlP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4" name="文本框 39">
                  <a:extLst>
                    <a:ext uri="{FF2B5EF4-FFF2-40B4-BE49-F238E27FC236}">
                      <a16:creationId xmlns:a16="http://schemas.microsoft.com/office/drawing/2014/main" id="{5769C736-033B-4F04-BDFA-7AA528592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3818" y="3205860"/>
                  <a:ext cx="992549" cy="317044"/>
                </a:xfrm>
                <a:prstGeom prst="rect">
                  <a:avLst/>
                </a:prstGeom>
                <a:blipFill>
                  <a:blip r:embed="rId10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40">
                  <a:extLst>
                    <a:ext uri="{FF2B5EF4-FFF2-40B4-BE49-F238E27FC236}">
                      <a16:creationId xmlns:a16="http://schemas.microsoft.com/office/drawing/2014/main" id="{6A4538C0-A220-431D-B586-1CD91B79D3CE}"/>
                    </a:ext>
                  </a:extLst>
                </p:cNvPr>
                <p:cNvSpPr txBox="1"/>
                <p:nvPr/>
              </p:nvSpPr>
              <p:spPr>
                <a:xfrm>
                  <a:off x="6633816" y="3431427"/>
                  <a:ext cx="992549" cy="3170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𝒄𝒉𝒖𝒏</m:t>
                        </m:r>
                        <m:sSub>
                          <m:sSubPr>
                            <m:ctrlP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5" name="文本框 40">
                  <a:extLst>
                    <a:ext uri="{FF2B5EF4-FFF2-40B4-BE49-F238E27FC236}">
                      <a16:creationId xmlns:a16="http://schemas.microsoft.com/office/drawing/2014/main" id="{6A4538C0-A220-431D-B586-1CD91B79D3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3816" y="3431427"/>
                  <a:ext cx="992549" cy="317044"/>
                </a:xfrm>
                <a:prstGeom prst="rect">
                  <a:avLst/>
                </a:prstGeom>
                <a:blipFill>
                  <a:blip r:embed="rId11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文本框 41">
                  <a:extLst>
                    <a:ext uri="{FF2B5EF4-FFF2-40B4-BE49-F238E27FC236}">
                      <a16:creationId xmlns:a16="http://schemas.microsoft.com/office/drawing/2014/main" id="{B0C7CDE0-3CA4-4DF1-B9EE-7EDEBFECECB1}"/>
                    </a:ext>
                  </a:extLst>
                </p:cNvPr>
                <p:cNvSpPr txBox="1"/>
                <p:nvPr/>
              </p:nvSpPr>
              <p:spPr>
                <a:xfrm>
                  <a:off x="6633816" y="3645254"/>
                  <a:ext cx="992549" cy="3170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𝒄𝒉𝒖𝒏</m:t>
                        </m:r>
                        <m:sSub>
                          <m:sSubPr>
                            <m:ctrlP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6" name="文本框 41">
                  <a:extLst>
                    <a:ext uri="{FF2B5EF4-FFF2-40B4-BE49-F238E27FC236}">
                      <a16:creationId xmlns:a16="http://schemas.microsoft.com/office/drawing/2014/main" id="{B0C7CDE0-3CA4-4DF1-B9EE-7EDEBFECE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3816" y="3645254"/>
                  <a:ext cx="992549" cy="317044"/>
                </a:xfrm>
                <a:prstGeom prst="rect">
                  <a:avLst/>
                </a:prstGeom>
                <a:blipFill>
                  <a:blip r:embed="rId12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文本框 42">
                  <a:extLst>
                    <a:ext uri="{FF2B5EF4-FFF2-40B4-BE49-F238E27FC236}">
                      <a16:creationId xmlns:a16="http://schemas.microsoft.com/office/drawing/2014/main" id="{476E5D94-4477-47B5-A3E8-1780FAA208EE}"/>
                    </a:ext>
                  </a:extLst>
                </p:cNvPr>
                <p:cNvSpPr txBox="1"/>
                <p:nvPr/>
              </p:nvSpPr>
              <p:spPr>
                <a:xfrm>
                  <a:off x="6633816" y="3891090"/>
                  <a:ext cx="992549" cy="3170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𝒄𝒉𝒖𝒏</m:t>
                        </m:r>
                        <m:sSub>
                          <m:sSubPr>
                            <m:ctrlP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0" lang="en-US" altLang="zh-CN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7" name="文本框 42">
                  <a:extLst>
                    <a:ext uri="{FF2B5EF4-FFF2-40B4-BE49-F238E27FC236}">
                      <a16:creationId xmlns:a16="http://schemas.microsoft.com/office/drawing/2014/main" id="{476E5D94-4477-47B5-A3E8-1780FAA20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3816" y="3891090"/>
                  <a:ext cx="992549" cy="317044"/>
                </a:xfrm>
                <a:prstGeom prst="rect">
                  <a:avLst/>
                </a:prstGeom>
                <a:blipFill>
                  <a:blip r:embed="rId13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0418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F3BCCA-8333-40F5-AC44-ED38B50B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QISKit</a:t>
            </a:r>
            <a:r>
              <a:rPr lang="en-US" dirty="0"/>
              <a:t>-Aer With GPU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E16F6B-865A-44D6-9D86-97FCAD5A1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2038"/>
            <a:ext cx="7886700" cy="365313"/>
          </a:xfrm>
        </p:spPr>
        <p:txBody>
          <a:bodyPr/>
          <a:lstStyle/>
          <a:p>
            <a:r>
              <a:rPr lang="en-US" sz="2000" b="1" dirty="0"/>
              <a:t>Step 3: Reactive Chunk Exchange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B7B6DF-0A90-4D50-9624-73C88FDFF118}"/>
              </a:ext>
            </a:extLst>
          </p:cNvPr>
          <p:cNvSpPr txBox="1"/>
          <p:nvPr/>
        </p:nvSpPr>
        <p:spPr>
          <a:xfrm>
            <a:off x="628650" y="2788189"/>
            <a:ext cx="7974330" cy="1286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On-demand data exchange</a:t>
            </a:r>
          </a:p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/>
              </a:rPr>
              <a:t>Case 1: The amplitudes in a pair are in the same chunk.     No data exchange</a:t>
            </a:r>
          </a:p>
          <a:p>
            <a:pPr marL="0" marR="0" lvl="0" indent="0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Case 2:</a:t>
            </a:r>
            <a:r>
              <a:rPr lang="en-US" sz="1600" dirty="0">
                <a:solidFill>
                  <a:schemeClr val="bg1"/>
                </a:solidFill>
                <a:latin typeface="Arial" panose="020B0604020202020204"/>
              </a:rPr>
              <a:t> 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he amplitudes in a pair are in different chunks.     Potential data exchange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41DCF4-FDFF-4FC9-9C72-B3DCC6C9829F}"/>
              </a:ext>
            </a:extLst>
          </p:cNvPr>
          <p:cNvSpPr txBox="1"/>
          <p:nvPr/>
        </p:nvSpPr>
        <p:spPr>
          <a:xfrm>
            <a:off x="2286000" y="1683178"/>
            <a:ext cx="4572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When apply an H gate on qubit j: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D760B78-632E-4218-8192-25E043B43CA1}"/>
              </a:ext>
            </a:extLst>
          </p:cNvPr>
          <p:cNvSpPr/>
          <p:nvPr/>
        </p:nvSpPr>
        <p:spPr>
          <a:xfrm>
            <a:off x="4465320" y="3154680"/>
            <a:ext cx="266700" cy="282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879120-C4AC-4E3C-98A4-906D41C75E2B}"/>
              </a:ext>
            </a:extLst>
          </p:cNvPr>
          <p:cNvCxnSpPr/>
          <p:nvPr/>
        </p:nvCxnSpPr>
        <p:spPr>
          <a:xfrm>
            <a:off x="5775960" y="3566160"/>
            <a:ext cx="2438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C87A36-0121-4275-BD0B-1D8538B70E07}"/>
              </a:ext>
            </a:extLst>
          </p:cNvPr>
          <p:cNvCxnSpPr/>
          <p:nvPr/>
        </p:nvCxnSpPr>
        <p:spPr>
          <a:xfrm>
            <a:off x="5775960" y="3909060"/>
            <a:ext cx="2438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D527C06-6A21-405A-97FF-DBD35323397B}"/>
                  </a:ext>
                </a:extLst>
              </p:cNvPr>
              <p:cNvSpPr txBox="1"/>
              <p:nvPr/>
            </p:nvSpPr>
            <p:spPr>
              <a:xfrm>
                <a:off x="2641600" y="1962134"/>
                <a:ext cx="4572000" cy="861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en-US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endPara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D527C06-6A21-405A-97FF-DBD353233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600" y="1962134"/>
                <a:ext cx="4572000" cy="861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65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74B3-04A3-41B3-B656-0E6F420F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Under-Utilization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37523-0ED7-4760-A022-1F762D8C9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687109"/>
            <a:ext cx="3868162" cy="1454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64BAD1-C88D-4DFE-B736-5D3BDE6A0DE4}"/>
              </a:ext>
            </a:extLst>
          </p:cNvPr>
          <p:cNvSpPr txBox="1"/>
          <p:nvPr/>
        </p:nvSpPr>
        <p:spPr>
          <a:xfrm>
            <a:off x="698500" y="1306643"/>
            <a:ext cx="3728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Observation 1: </a:t>
            </a:r>
            <a:r>
              <a:rPr lang="en-US" sz="1600" dirty="0">
                <a:solidFill>
                  <a:schemeClr val="bg1"/>
                </a:solidFill>
              </a:rPr>
              <a:t>GPU-based simulation is slower than the CPU-based one, with ≥ 32 qubits.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BE4688A-03D4-4093-A73E-6A92F31A7A3D}"/>
              </a:ext>
            </a:extLst>
          </p:cNvPr>
          <p:cNvSpPr/>
          <p:nvPr/>
        </p:nvSpPr>
        <p:spPr>
          <a:xfrm>
            <a:off x="2359531" y="2137983"/>
            <a:ext cx="266700" cy="6089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876B1D-0001-4D50-968A-A34A47BBF9A3}"/>
              </a:ext>
            </a:extLst>
          </p:cNvPr>
          <p:cNvSpPr txBox="1"/>
          <p:nvPr/>
        </p:nvSpPr>
        <p:spPr>
          <a:xfrm>
            <a:off x="2673856" y="2117348"/>
            <a:ext cx="2038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Runtime</a:t>
            </a:r>
          </a:p>
          <a:p>
            <a:r>
              <a:rPr lang="en-US" sz="1600" dirty="0">
                <a:solidFill>
                  <a:schemeClr val="bg1"/>
                </a:solidFill>
              </a:rPr>
              <a:t>Breakdown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5C53C-D852-4781-9586-5698CDAB62E1}"/>
              </a:ext>
            </a:extLst>
          </p:cNvPr>
          <p:cNvSpPr txBox="1"/>
          <p:nvPr/>
        </p:nvSpPr>
        <p:spPr>
          <a:xfrm>
            <a:off x="698500" y="4171547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Observation 2: </a:t>
            </a:r>
            <a:r>
              <a:rPr lang="en-US" sz="1600" dirty="0">
                <a:solidFill>
                  <a:schemeClr val="bg1"/>
                </a:solidFill>
              </a:rPr>
              <a:t>CPU dominates the runtime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76AB93-FD4E-4EF9-B1A2-B5712BC4798C}"/>
              </a:ext>
            </a:extLst>
          </p:cNvPr>
          <p:cNvSpPr txBox="1"/>
          <p:nvPr/>
        </p:nvSpPr>
        <p:spPr>
          <a:xfrm>
            <a:off x="5073650" y="1268016"/>
            <a:ext cx="3728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Naïve </a:t>
            </a:r>
            <a:r>
              <a:rPr lang="en-US" sz="1600" b="1" dirty="0" err="1">
                <a:solidFill>
                  <a:schemeClr val="bg1"/>
                </a:solidFill>
              </a:rPr>
              <a:t>Optim</a:t>
            </a:r>
            <a:r>
              <a:rPr lang="en-US" sz="1600" dirty="0">
                <a:solidFill>
                  <a:schemeClr val="bg1"/>
                </a:solidFill>
              </a:rPr>
              <a:t>.: Dynamically allocate chunks and transfer them to GPU for updates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35F1DD9-67B1-4BA6-A85D-3B09BFBF39E9}"/>
              </a:ext>
            </a:extLst>
          </p:cNvPr>
          <p:cNvSpPr/>
          <p:nvPr/>
        </p:nvSpPr>
        <p:spPr>
          <a:xfrm>
            <a:off x="6244580" y="2137983"/>
            <a:ext cx="266700" cy="3004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59E445-D659-4F2B-812B-D438862BC8E3}"/>
              </a:ext>
            </a:extLst>
          </p:cNvPr>
          <p:cNvSpPr txBox="1"/>
          <p:nvPr/>
        </p:nvSpPr>
        <p:spPr>
          <a:xfrm>
            <a:off x="6558905" y="2117348"/>
            <a:ext cx="20383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Normalized Result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297AD3-B80B-40D2-8B80-64912D848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650" y="2409735"/>
            <a:ext cx="3385808" cy="12732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F7F226-2D40-4954-8440-66FEA2BC9F95}"/>
              </a:ext>
            </a:extLst>
          </p:cNvPr>
          <p:cNvSpPr txBox="1"/>
          <p:nvPr/>
        </p:nvSpPr>
        <p:spPr>
          <a:xfrm>
            <a:off x="5797550" y="2603197"/>
            <a:ext cx="2216150" cy="33855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Worse Performance!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9E8E6B6-53EE-4995-89AB-EF59D1CF3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3649" y="3623208"/>
            <a:ext cx="3536123" cy="13297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64F986E-0E73-411F-8411-5A34EAB62546}"/>
              </a:ext>
            </a:extLst>
          </p:cNvPr>
          <p:cNvSpPr txBox="1"/>
          <p:nvPr/>
        </p:nvSpPr>
        <p:spPr>
          <a:xfrm>
            <a:off x="5797550" y="3874654"/>
            <a:ext cx="2216150" cy="33855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Data Exchange!</a:t>
            </a:r>
          </a:p>
        </p:txBody>
      </p:sp>
    </p:spTree>
    <p:extLst>
      <p:ext uri="{BB962C8B-B14F-4D97-AF65-F5344CB8AC3E}">
        <p14:creationId xmlns:p14="http://schemas.microsoft.com/office/powerpoint/2010/main" val="183234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/>
      <p:bldP spid="12" grpId="0"/>
      <p:bldP spid="13" grpId="0" animBg="1"/>
      <p:bldP spid="14" grpId="0"/>
      <p:bldP spid="17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CA1E-5D99-4DD5-B812-9EFCD1C2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Q-GPU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FE985-5D69-43ED-9524-B1B4CAAD5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6969"/>
            <a:ext cx="8331200" cy="434181"/>
          </a:xfrm>
        </p:spPr>
        <p:txBody>
          <a:bodyPr/>
          <a:lstStyle/>
          <a:p>
            <a:r>
              <a:rPr lang="en-US" sz="2000" b="1" dirty="0"/>
              <a:t>Q-GPU: Increase the GPU utilization from 3 perspectives.</a:t>
            </a:r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FAFFC5-08B9-477E-AA9C-906F43525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75" y="1704201"/>
            <a:ext cx="4514850" cy="3121971"/>
          </a:xfrm>
          <a:prstGeom prst="rect">
            <a:avLst/>
          </a:prstGeom>
        </p:spPr>
      </p:pic>
      <p:sp>
        <p:nvSpPr>
          <p:cNvPr id="31" name="矩形: 圆角 47">
            <a:extLst>
              <a:ext uri="{FF2B5EF4-FFF2-40B4-BE49-F238E27FC236}">
                <a16:creationId xmlns:a16="http://schemas.microsoft.com/office/drawing/2014/main" id="{8755EA4D-9389-42D4-A125-22F14FDA9905}"/>
              </a:ext>
            </a:extLst>
          </p:cNvPr>
          <p:cNvSpPr/>
          <p:nvPr/>
        </p:nvSpPr>
        <p:spPr>
          <a:xfrm>
            <a:off x="3130550" y="1626922"/>
            <a:ext cx="2374900" cy="1574521"/>
          </a:xfrm>
          <a:prstGeom prst="roundRect">
            <a:avLst/>
          </a:prstGeom>
          <a:noFill/>
          <a:ln w="28575" cap="flat" cmpd="sng" algn="ctr">
            <a:solidFill>
              <a:srgbClr val="D24C82"/>
            </a:solidFill>
            <a:prstDash val="lg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2" name="文本框 48">
            <a:extLst>
              <a:ext uri="{FF2B5EF4-FFF2-40B4-BE49-F238E27FC236}">
                <a16:creationId xmlns:a16="http://schemas.microsoft.com/office/drawing/2014/main" id="{DE8CD2AC-6691-40D0-9632-28603D6BB516}"/>
              </a:ext>
            </a:extLst>
          </p:cNvPr>
          <p:cNvSpPr txBox="1"/>
          <p:nvPr/>
        </p:nvSpPr>
        <p:spPr>
          <a:xfrm>
            <a:off x="1425181" y="1568578"/>
            <a:ext cx="1851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prstClr val="black"/>
                </a:solidFill>
                <a:ea typeface="等线" panose="02010600030101010101" pitchFamily="2" charset="-122"/>
                <a:cs typeface="Arial" panose="020B0604020202020204" pitchFamily="34" charset="0"/>
              </a:rPr>
              <a:t>Reducing moving zero amplitudes</a:t>
            </a:r>
            <a:endParaRPr lang="zh-CN" altLang="en-US" sz="1400" b="1" dirty="0">
              <a:solidFill>
                <a:prstClr val="black"/>
              </a:solidFill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33" name="直接箭头连接符 49">
            <a:extLst>
              <a:ext uri="{FF2B5EF4-FFF2-40B4-BE49-F238E27FC236}">
                <a16:creationId xmlns:a16="http://schemas.microsoft.com/office/drawing/2014/main" id="{91BF5867-C6A9-42DD-8A91-B8A9DC9F97B1}"/>
              </a:ext>
            </a:extLst>
          </p:cNvPr>
          <p:cNvCxnSpPr>
            <a:cxnSpLocks/>
          </p:cNvCxnSpPr>
          <p:nvPr/>
        </p:nvCxnSpPr>
        <p:spPr>
          <a:xfrm flipV="1">
            <a:off x="2233370" y="2079097"/>
            <a:ext cx="0" cy="365653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27A123-6A09-4A67-8765-A47D109850C5}"/>
              </a:ext>
            </a:extLst>
          </p:cNvPr>
          <p:cNvCxnSpPr>
            <a:cxnSpLocks/>
          </p:cNvCxnSpPr>
          <p:nvPr/>
        </p:nvCxnSpPr>
        <p:spPr>
          <a:xfrm>
            <a:off x="2233370" y="2421733"/>
            <a:ext cx="958782" cy="0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9" name="文本框 6">
            <a:extLst>
              <a:ext uri="{FF2B5EF4-FFF2-40B4-BE49-F238E27FC236}">
                <a16:creationId xmlns:a16="http://schemas.microsoft.com/office/drawing/2014/main" id="{FD41D92B-BED8-4A5A-B802-1B9D408EEB68}"/>
              </a:ext>
            </a:extLst>
          </p:cNvPr>
          <p:cNvSpPr txBox="1"/>
          <p:nvPr/>
        </p:nvSpPr>
        <p:spPr>
          <a:xfrm>
            <a:off x="5505450" y="2137398"/>
            <a:ext cx="252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prstClr val="black"/>
                </a:solidFill>
                <a:ea typeface="等线" panose="02010600030101010101" pitchFamily="2" charset="-122"/>
                <a:cs typeface="Arial" panose="020B0604020202020204" pitchFamily="34" charset="0"/>
              </a:rPr>
              <a:t>Reducing moving non-zero amplitudes</a:t>
            </a:r>
            <a:endParaRPr lang="zh-CN" altLang="en-US" sz="1400" b="1" dirty="0">
              <a:solidFill>
                <a:prstClr val="black"/>
              </a:solidFill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0" name="直接箭头连接符 50">
            <a:extLst>
              <a:ext uri="{FF2B5EF4-FFF2-40B4-BE49-F238E27FC236}">
                <a16:creationId xmlns:a16="http://schemas.microsoft.com/office/drawing/2014/main" id="{32F19BFC-6D23-4CFF-8743-FC6464B4BEC4}"/>
              </a:ext>
            </a:extLst>
          </p:cNvPr>
          <p:cNvCxnSpPr>
            <a:cxnSpLocks/>
          </p:cNvCxnSpPr>
          <p:nvPr/>
        </p:nvCxnSpPr>
        <p:spPr>
          <a:xfrm flipH="1" flipV="1">
            <a:off x="5872093" y="2660618"/>
            <a:ext cx="6418" cy="586597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" name="矩形: 圆角 38">
            <a:extLst>
              <a:ext uri="{FF2B5EF4-FFF2-40B4-BE49-F238E27FC236}">
                <a16:creationId xmlns:a16="http://schemas.microsoft.com/office/drawing/2014/main" id="{7B4113DD-1932-4153-99CA-E1AB021E5EB7}"/>
              </a:ext>
            </a:extLst>
          </p:cNvPr>
          <p:cNvSpPr/>
          <p:nvPr/>
        </p:nvSpPr>
        <p:spPr>
          <a:xfrm>
            <a:off x="5105400" y="3247215"/>
            <a:ext cx="1250950" cy="912035"/>
          </a:xfrm>
          <a:prstGeom prst="roundRect">
            <a:avLst/>
          </a:prstGeom>
          <a:noFill/>
          <a:ln w="28575" cap="flat" cmpd="sng" algn="ctr">
            <a:solidFill>
              <a:srgbClr val="D24C82"/>
            </a:solidFill>
            <a:prstDash val="lg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0" name="矩形: 圆角 45">
            <a:extLst>
              <a:ext uri="{FF2B5EF4-FFF2-40B4-BE49-F238E27FC236}">
                <a16:creationId xmlns:a16="http://schemas.microsoft.com/office/drawing/2014/main" id="{AAD5B274-B845-42DA-ACFC-62900BF516E4}"/>
              </a:ext>
            </a:extLst>
          </p:cNvPr>
          <p:cNvSpPr/>
          <p:nvPr/>
        </p:nvSpPr>
        <p:spPr>
          <a:xfrm>
            <a:off x="3632200" y="3276306"/>
            <a:ext cx="1333500" cy="1155994"/>
          </a:xfrm>
          <a:prstGeom prst="roundRect">
            <a:avLst/>
          </a:prstGeom>
          <a:noFill/>
          <a:ln w="28575" cap="flat" cmpd="sng" algn="ctr">
            <a:solidFill>
              <a:srgbClr val="D24C82"/>
            </a:solidFill>
            <a:prstDash val="lg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1" name="直接箭头连接符 51">
            <a:extLst>
              <a:ext uri="{FF2B5EF4-FFF2-40B4-BE49-F238E27FC236}">
                <a16:creationId xmlns:a16="http://schemas.microsoft.com/office/drawing/2014/main" id="{49D8C87A-4219-497A-A571-71F9EC7C52CA}"/>
              </a:ext>
            </a:extLst>
          </p:cNvPr>
          <p:cNvCxnSpPr>
            <a:cxnSpLocks/>
          </p:cNvCxnSpPr>
          <p:nvPr/>
        </p:nvCxnSpPr>
        <p:spPr>
          <a:xfrm>
            <a:off x="4305300" y="4438650"/>
            <a:ext cx="0" cy="387522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文本框 53">
            <a:extLst>
              <a:ext uri="{FF2B5EF4-FFF2-40B4-BE49-F238E27FC236}">
                <a16:creationId xmlns:a16="http://schemas.microsoft.com/office/drawing/2014/main" id="{BF5B4B56-DC6D-4F50-B653-610C222B7D16}"/>
              </a:ext>
            </a:extLst>
          </p:cNvPr>
          <p:cNvSpPr txBox="1"/>
          <p:nvPr/>
        </p:nvSpPr>
        <p:spPr>
          <a:xfrm>
            <a:off x="3068637" y="4756322"/>
            <a:ext cx="237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prstClr val="black"/>
                </a:solidFill>
                <a:ea typeface="等线" panose="02010600030101010101" pitchFamily="2" charset="-122"/>
                <a:cs typeface="Arial" panose="020B0604020202020204" pitchFamily="34" charset="0"/>
              </a:rPr>
              <a:t>Improving GPU utilization</a:t>
            </a:r>
            <a:endParaRPr lang="zh-CN" altLang="en-US" sz="1400" b="1" dirty="0">
              <a:solidFill>
                <a:prstClr val="black"/>
              </a:solidFill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84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9" grpId="0"/>
      <p:bldP spid="38" grpId="0" animBg="1"/>
      <p:bldP spid="50" grpId="0" animBg="1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5F87-3C74-4B6A-85A6-34A1F745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880838"/>
          </a:xfrm>
        </p:spPr>
        <p:txBody>
          <a:bodyPr/>
          <a:lstStyle/>
          <a:p>
            <a:r>
              <a:rPr lang="en-US" dirty="0"/>
              <a:t>Proactive Data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17402-C011-44F0-9414-B1945C09D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0988"/>
            <a:ext cx="7886700" cy="5834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/>
              <a:t>Main idea: Fully utilize the bi-directional data transfer between CPU and GPU.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1DB5405-A672-4EAE-9FBA-CD9101921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95" y="1773036"/>
            <a:ext cx="7202609" cy="147745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560B1BE-E6EF-456D-916F-54B61ABF4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695" y="3210745"/>
            <a:ext cx="6980609" cy="654825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D7EC55C9-5F2B-41F5-883E-F5F2C0C0D052}"/>
              </a:ext>
            </a:extLst>
          </p:cNvPr>
          <p:cNvSpPr/>
          <p:nvPr/>
        </p:nvSpPr>
        <p:spPr>
          <a:xfrm>
            <a:off x="4268857" y="3359416"/>
            <a:ext cx="1257300" cy="3826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BB9CF56-4595-43C9-A218-61A704471353}"/>
              </a:ext>
            </a:extLst>
          </p:cNvPr>
          <p:cNvSpPr/>
          <p:nvPr/>
        </p:nvSpPr>
        <p:spPr>
          <a:xfrm>
            <a:off x="5400261" y="3346830"/>
            <a:ext cx="1257300" cy="3826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0094A9-F221-4F6D-A8A8-1DA0E7D9D39A}"/>
              </a:ext>
            </a:extLst>
          </p:cNvPr>
          <p:cNvSpPr txBox="1"/>
          <p:nvPr/>
        </p:nvSpPr>
        <p:spPr>
          <a:xfrm>
            <a:off x="4075044" y="3949647"/>
            <a:ext cx="335445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Currently are not overlapped to avoid data overwriting</a:t>
            </a:r>
          </a:p>
        </p:txBody>
      </p:sp>
    </p:spTree>
    <p:extLst>
      <p:ext uri="{BB962C8B-B14F-4D97-AF65-F5344CB8AC3E}">
        <p14:creationId xmlns:p14="http://schemas.microsoft.com/office/powerpoint/2010/main" val="280213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5F87-3C74-4B6A-85A6-34A1F745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880838"/>
          </a:xfrm>
        </p:spPr>
        <p:txBody>
          <a:bodyPr/>
          <a:lstStyle/>
          <a:p>
            <a:r>
              <a:rPr lang="en-US" dirty="0"/>
              <a:t>Proactive Data Transfer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1DB5405-A672-4EAE-9FBA-CD9101921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95" y="1763113"/>
            <a:ext cx="7202609" cy="147745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560B1BE-E6EF-456D-916F-54B61ABF4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695" y="3200822"/>
            <a:ext cx="6980609" cy="65482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6E6F73-318F-4B88-9895-154F9F33B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695" y="3820088"/>
            <a:ext cx="6980609" cy="72618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B30610-011A-4BE0-BB6B-071D4B9FA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0988"/>
            <a:ext cx="7886700" cy="583406"/>
          </a:xfrm>
        </p:spPr>
        <p:txBody>
          <a:bodyPr/>
          <a:lstStyle/>
          <a:p>
            <a:r>
              <a:rPr lang="en-US" sz="2000" b="1" dirty="0" err="1"/>
              <a:t>Cuda</a:t>
            </a:r>
            <a:r>
              <a:rPr lang="en-US" sz="2000" b="1" dirty="0"/>
              <a:t> Stream + Circular Buffers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0A3F3F-BE05-454E-A5E0-6A933F0FB773}"/>
              </a:ext>
            </a:extLst>
          </p:cNvPr>
          <p:cNvCxnSpPr/>
          <p:nvPr/>
        </p:nvCxnSpPr>
        <p:spPr>
          <a:xfrm>
            <a:off x="7334250" y="2641604"/>
            <a:ext cx="0" cy="1885950"/>
          </a:xfrm>
          <a:prstGeom prst="line">
            <a:avLst/>
          </a:prstGeom>
          <a:ln w="28575">
            <a:solidFill>
              <a:schemeClr val="accent4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EAEBD42-2A0A-45B5-954A-0CFA3DC267B7}"/>
              </a:ext>
            </a:extLst>
          </p:cNvPr>
          <p:cNvSpPr/>
          <p:nvPr/>
        </p:nvSpPr>
        <p:spPr>
          <a:xfrm>
            <a:off x="4245996" y="3764280"/>
            <a:ext cx="1301363" cy="5486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5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Forge Ahead Palette">
      <a:dk1>
        <a:srgbClr val="003493"/>
      </a:dk1>
      <a:lt1>
        <a:srgbClr val="FFFFFF"/>
      </a:lt1>
      <a:dk2>
        <a:srgbClr val="00205B"/>
      </a:dk2>
      <a:lt2>
        <a:srgbClr val="FFB71B"/>
      </a:lt2>
      <a:accent1>
        <a:srgbClr val="B48400"/>
      </a:accent1>
      <a:accent2>
        <a:srgbClr val="49C1E0"/>
      </a:accent2>
      <a:accent3>
        <a:srgbClr val="96989A"/>
      </a:accent3>
      <a:accent4>
        <a:srgbClr val="000000"/>
      </a:accent4>
      <a:accent5>
        <a:srgbClr val="DB5729"/>
      </a:accent5>
      <a:accent6>
        <a:srgbClr val="008163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5941</TotalTime>
  <Words>1169</Words>
  <Application>Microsoft Macintosh PowerPoint</Application>
  <PresentationFormat>On-screen Show (16:9)</PresentationFormat>
  <Paragraphs>338</Paragraphs>
  <Slides>26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Calibri</vt:lpstr>
      <vt:lpstr>Cambria Math</vt:lpstr>
      <vt:lpstr>Office Theme</vt:lpstr>
      <vt:lpstr>Q-GPU: A Recipe of Optimizations for Quantum Circuit Simulation Using GPUs</vt:lpstr>
      <vt:lpstr>Quantum Circuit Simulation (QCS)</vt:lpstr>
      <vt:lpstr>QISKit-Aer With GPU</vt:lpstr>
      <vt:lpstr>QISKit-Aer With GPU</vt:lpstr>
      <vt:lpstr>QISKit-Aer With GPU</vt:lpstr>
      <vt:lpstr>GPU Under-Utilization</vt:lpstr>
      <vt:lpstr>Q-GPU Overview</vt:lpstr>
      <vt:lpstr>Proactive Data Transfer</vt:lpstr>
      <vt:lpstr>Proactive Data Transfer</vt:lpstr>
      <vt:lpstr>Pruning Zero State Amplitudes</vt:lpstr>
      <vt:lpstr>Pruning Algorithm</vt:lpstr>
      <vt:lpstr>Pruning Zero State Amplitudes</vt:lpstr>
      <vt:lpstr>Increasing Pruning Potential</vt:lpstr>
      <vt:lpstr>Reordering Algorithm I</vt:lpstr>
      <vt:lpstr>Reordering Algorithm I</vt:lpstr>
      <vt:lpstr>Reordering Algorithm II</vt:lpstr>
      <vt:lpstr>Reordering Algorithm II</vt:lpstr>
      <vt:lpstr>Gate Reordering</vt:lpstr>
      <vt:lpstr>Data Compression</vt:lpstr>
      <vt:lpstr>Compression Algorithm</vt:lpstr>
      <vt:lpstr>Data Compression</vt:lpstr>
      <vt:lpstr>Evaluation Configuration</vt:lpstr>
      <vt:lpstr>Experimental Results</vt:lpstr>
      <vt:lpstr>Experimental Results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Dudley, Jane</dc:creator>
  <cp:lastModifiedBy>Guo, Yanan</cp:lastModifiedBy>
  <cp:revision>232</cp:revision>
  <cp:lastPrinted>2019-07-18T13:58:01Z</cp:lastPrinted>
  <dcterms:created xsi:type="dcterms:W3CDTF">2019-07-18T12:44:10Z</dcterms:created>
  <dcterms:modified xsi:type="dcterms:W3CDTF">2022-12-30T23:13:11Z</dcterms:modified>
</cp:coreProperties>
</file>