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8" r:id="rId2"/>
    <p:sldId id="269" r:id="rId3"/>
    <p:sldId id="270" r:id="rId4"/>
    <p:sldId id="271" r:id="rId5"/>
    <p:sldId id="282" r:id="rId6"/>
    <p:sldId id="283" r:id="rId7"/>
    <p:sldId id="284" r:id="rId8"/>
    <p:sldId id="285" r:id="rId9"/>
    <p:sldId id="297" r:id="rId10"/>
    <p:sldId id="272" r:id="rId11"/>
    <p:sldId id="286" r:id="rId12"/>
    <p:sldId id="287" r:id="rId13"/>
    <p:sldId id="273" r:id="rId14"/>
    <p:sldId id="274" r:id="rId15"/>
    <p:sldId id="288" r:id="rId16"/>
    <p:sldId id="276" r:id="rId17"/>
    <p:sldId id="278" r:id="rId18"/>
    <p:sldId id="279" r:id="rId19"/>
    <p:sldId id="290" r:id="rId20"/>
    <p:sldId id="291" r:id="rId21"/>
    <p:sldId id="298" r:id="rId22"/>
    <p:sldId id="292" r:id="rId23"/>
    <p:sldId id="280" r:id="rId24"/>
    <p:sldId id="281" r:id="rId25"/>
    <p:sldId id="294" r:id="rId26"/>
    <p:sldId id="277" r:id="rId27"/>
    <p:sldId id="295" r:id="rId28"/>
    <p:sldId id="296" r:id="rId29"/>
    <p:sldId id="300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C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56732"/>
  </p:normalViewPr>
  <p:slideViewPr>
    <p:cSldViewPr snapToGrid="0">
      <p:cViewPr varScale="1">
        <p:scale>
          <a:sx n="68" d="100"/>
          <a:sy n="68" d="100"/>
        </p:scale>
        <p:origin x="2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2C9C9F-45B0-CF48-8065-55FECDAF7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1D255-3D8B-5847-8573-45ED078D9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B294F-7AA8-0C48-883B-228BCD4E5DD5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9B95-97E5-7B43-99CF-A518ECF3D8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DE643-2E3B-2C4C-9046-6CF7193963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BBA79-B11D-9E47-B16A-594C9D24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6A974-81A3-40DF-87EB-A3CD6D075F80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6507C-5F8A-4694-9EBF-C96249748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1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27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6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6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2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2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9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76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03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5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29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4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03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51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05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67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1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1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15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00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4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5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7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4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90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8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0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6507C-5F8A-4694-9EBF-C96249748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6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1F0AD-32E4-7248-AD55-7F85DBB96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0" y="387178"/>
            <a:ext cx="3141029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90" y="1543050"/>
            <a:ext cx="3141029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BA991-80B8-1345-97A6-181C5E164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6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9" y="390152"/>
            <a:ext cx="3141029" cy="1262964"/>
          </a:xfrm>
        </p:spPr>
        <p:txBody>
          <a:bodyPr anchor="t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89" y="1543050"/>
            <a:ext cx="3141030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5A1D5-8200-3F47-A816-45C48D3759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81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19F0C-2525-F24C-A176-9016BC47CD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4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51B1E-06E3-D748-9A57-FBC7672BE2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9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5FDE3-7EB8-C443-93C7-AA64149B22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A21C36-4369-1741-AA83-82725D073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44E40-6F7A-5541-9DAA-B311B0F3BE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B907B2-B125-B640-917E-06D52FB40D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5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6E9A0B-9D3C-B04B-B855-F14C842568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2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1E0248-2B7B-5D4A-A26B-F79E81D6DB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22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74D26-B3E9-5846-BF9C-66B2674F2C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0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439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90" y="1737827"/>
            <a:ext cx="8784165" cy="1339145"/>
          </a:xfrm>
        </p:spPr>
        <p:txBody>
          <a:bodyPr/>
          <a:lstStyle/>
          <a:p>
            <a:r>
              <a:rPr lang="en-US" sz="2600">
                <a:solidFill>
                  <a:schemeClr val="bg1"/>
                </a:solidFill>
                <a:ea typeface="+mj-lt"/>
                <a:cs typeface="+mj-lt"/>
              </a:rPr>
              <a:t>Performance-Enhanced Integrity Verification for Large Memories</a:t>
            </a:r>
            <a:br>
              <a:rPr lang="en-US" sz="260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2600">
                <a:solidFill>
                  <a:schemeClr val="bg1"/>
                </a:solidFill>
                <a:ea typeface="+mj-lt"/>
                <a:cs typeface="+mj-lt"/>
              </a:rPr>
              <a:t> 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F120AB-26E1-42B6-B2FF-C36F33112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877917"/>
            <a:ext cx="6858000" cy="12418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u="sng">
                <a:solidFill>
                  <a:schemeClr val="accent1"/>
                </a:solidFill>
              </a:rPr>
              <a:t>Yanan Guo</a:t>
            </a:r>
            <a:r>
              <a:rPr lang="en-US" sz="1400" b="1" baseline="30000">
                <a:solidFill>
                  <a:schemeClr val="accent1"/>
                </a:solidFill>
              </a:rPr>
              <a:t>1</a:t>
            </a:r>
            <a:r>
              <a:rPr lang="en-US" sz="1400" b="1">
                <a:solidFill>
                  <a:schemeClr val="accent1"/>
                </a:solidFill>
              </a:rPr>
              <a:t>, Andrew Zigerelli</a:t>
            </a:r>
            <a:r>
              <a:rPr lang="en-US" sz="1400" b="1" u="sng" baseline="30000">
                <a:solidFill>
                  <a:schemeClr val="accent1"/>
                </a:solidFill>
                <a:ea typeface="+mn-lt"/>
                <a:cs typeface="+mn-lt"/>
              </a:rPr>
              <a:t>1</a:t>
            </a:r>
            <a:r>
              <a:rPr lang="en-US" sz="1400" b="1">
                <a:solidFill>
                  <a:schemeClr val="accent1"/>
                </a:solidFill>
              </a:rPr>
              <a:t>, </a:t>
            </a:r>
            <a:r>
              <a:rPr lang="en-US" sz="1400" b="1" err="1">
                <a:solidFill>
                  <a:schemeClr val="accent1"/>
                </a:solidFill>
              </a:rPr>
              <a:t>Yueqiang</a:t>
            </a:r>
            <a:r>
              <a:rPr lang="en-US" sz="1400" b="1">
                <a:solidFill>
                  <a:schemeClr val="accent1"/>
                </a:solidFill>
              </a:rPr>
              <a:t> Cheng</a:t>
            </a:r>
            <a:r>
              <a:rPr lang="en-US" sz="1400" b="1" baseline="30000">
                <a:solidFill>
                  <a:schemeClr val="accent1"/>
                </a:solidFill>
              </a:rPr>
              <a:t>2</a:t>
            </a:r>
            <a:r>
              <a:rPr lang="en-US" sz="1400" b="1">
                <a:solidFill>
                  <a:schemeClr val="accent1"/>
                </a:solidFill>
              </a:rPr>
              <a:t>, </a:t>
            </a:r>
            <a:r>
              <a:rPr lang="en-US" sz="1400" b="1" err="1">
                <a:solidFill>
                  <a:schemeClr val="accent1"/>
                </a:solidFill>
              </a:rPr>
              <a:t>Youtao</a:t>
            </a:r>
            <a:r>
              <a:rPr lang="en-US" sz="1400" b="1">
                <a:solidFill>
                  <a:schemeClr val="accent1"/>
                </a:solidFill>
              </a:rPr>
              <a:t> Zhang</a:t>
            </a:r>
            <a:r>
              <a:rPr lang="en-US" sz="1400" b="1" baseline="30000">
                <a:solidFill>
                  <a:schemeClr val="accent1"/>
                </a:solidFill>
              </a:rPr>
              <a:t>1</a:t>
            </a:r>
            <a:r>
              <a:rPr lang="en-US" sz="1400" b="1">
                <a:solidFill>
                  <a:schemeClr val="accent1"/>
                </a:solidFill>
              </a:rPr>
              <a:t>, Jun Yang</a:t>
            </a:r>
            <a:r>
              <a:rPr lang="en-US" sz="1400" b="1" baseline="30000">
                <a:solidFill>
                  <a:schemeClr val="accent1"/>
                </a:solidFill>
              </a:rPr>
              <a:t>1</a:t>
            </a:r>
            <a:r>
              <a:rPr lang="en-US" sz="1400" b="1">
                <a:solidFill>
                  <a:schemeClr val="accent1"/>
                </a:solidFill>
              </a:rPr>
              <a:t>   </a:t>
            </a:r>
          </a:p>
          <a:p>
            <a:r>
              <a:rPr lang="en-US" sz="1400" b="1" baseline="30000">
                <a:solidFill>
                  <a:schemeClr val="accent1"/>
                </a:solidFill>
                <a:cs typeface="Arial"/>
              </a:rPr>
              <a:t>1</a:t>
            </a:r>
            <a:r>
              <a:rPr lang="en-US" sz="1400" b="1">
                <a:solidFill>
                  <a:schemeClr val="accent1"/>
                </a:solidFill>
                <a:cs typeface="Arial"/>
              </a:rPr>
              <a:t>University of Pittsburgh   </a:t>
            </a:r>
            <a:r>
              <a:rPr lang="en-US" sz="1400" b="1" baseline="30000">
                <a:solidFill>
                  <a:schemeClr val="accent1"/>
                </a:solidFill>
                <a:cs typeface="Arial"/>
              </a:rPr>
              <a:t>2</a:t>
            </a:r>
            <a:r>
              <a:rPr lang="en-US" sz="1400" b="1">
                <a:solidFill>
                  <a:schemeClr val="accent1"/>
                </a:solidFill>
                <a:cs typeface="Arial"/>
              </a:rPr>
              <a:t>NIO Security Group</a:t>
            </a:r>
          </a:p>
        </p:txBody>
      </p:sp>
    </p:spTree>
    <p:extLst>
      <p:ext uri="{BB962C8B-B14F-4D97-AF65-F5344CB8AC3E}">
        <p14:creationId xmlns:p14="http://schemas.microsoft.com/office/powerpoint/2010/main" val="81944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val 112">
            <a:extLst>
              <a:ext uri="{FF2B5EF4-FFF2-40B4-BE49-F238E27FC236}">
                <a16:creationId xmlns:a16="http://schemas.microsoft.com/office/drawing/2014/main" id="{1E2E8C3B-B427-4EA0-BA77-D981C708F4FE}"/>
              </a:ext>
            </a:extLst>
          </p:cNvPr>
          <p:cNvSpPr/>
          <p:nvPr/>
        </p:nvSpPr>
        <p:spPr>
          <a:xfrm>
            <a:off x="3297120" y="3169940"/>
            <a:ext cx="1265569" cy="38921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981B7E5-BD8D-4EDD-8DDA-E1DA264A7077}"/>
              </a:ext>
            </a:extLst>
          </p:cNvPr>
          <p:cNvSpPr/>
          <p:nvPr/>
        </p:nvSpPr>
        <p:spPr>
          <a:xfrm>
            <a:off x="2570812" y="3829491"/>
            <a:ext cx="1265569" cy="38921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6CAB896-E618-480B-86E9-719D49AB9BAC}"/>
              </a:ext>
            </a:extLst>
          </p:cNvPr>
          <p:cNvSpPr/>
          <p:nvPr/>
        </p:nvSpPr>
        <p:spPr>
          <a:xfrm>
            <a:off x="1938028" y="4511293"/>
            <a:ext cx="1265569" cy="38921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Integrity Tree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680451"/>
          </a:xfrm>
        </p:spPr>
        <p:txBody>
          <a:bodyPr/>
          <a:lstStyle/>
          <a:p>
            <a:r>
              <a:rPr lang="en-US" sz="1800" b="1"/>
              <a:t>Overhead 1: Longer critical path.</a:t>
            </a:r>
          </a:p>
          <a:p>
            <a:r>
              <a:rPr lang="en-US" sz="1800" b="1"/>
              <a:t>Overhead 2: Extra memory bandwidth consumption.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1D7F2F83-50D7-42DE-90FD-FC258C1A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368" y="2245617"/>
            <a:ext cx="3471075" cy="265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val 110">
            <a:extLst>
              <a:ext uri="{FF2B5EF4-FFF2-40B4-BE49-F238E27FC236}">
                <a16:creationId xmlns:a16="http://schemas.microsoft.com/office/drawing/2014/main" id="{46CAB896-E618-480B-86E9-719D49AB9BAC}"/>
              </a:ext>
            </a:extLst>
          </p:cNvPr>
          <p:cNvSpPr/>
          <p:nvPr/>
        </p:nvSpPr>
        <p:spPr>
          <a:xfrm>
            <a:off x="1938028" y="4511293"/>
            <a:ext cx="1265569" cy="38921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981B7E5-BD8D-4EDD-8DDA-E1DA264A7077}"/>
              </a:ext>
            </a:extLst>
          </p:cNvPr>
          <p:cNvSpPr/>
          <p:nvPr/>
        </p:nvSpPr>
        <p:spPr>
          <a:xfrm>
            <a:off x="2570812" y="3829491"/>
            <a:ext cx="1265569" cy="38921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1D7F2F83-50D7-42DE-90FD-FC258C1A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368" y="2245617"/>
            <a:ext cx="3471075" cy="26548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Integrity Tree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680451"/>
          </a:xfrm>
        </p:spPr>
        <p:txBody>
          <a:bodyPr/>
          <a:lstStyle/>
          <a:p>
            <a:r>
              <a:rPr lang="en-US" sz="1800" b="1"/>
              <a:t>Overhead 1: Longer critical path.</a:t>
            </a:r>
          </a:p>
          <a:p>
            <a:r>
              <a:rPr lang="en-US" sz="1800" b="1"/>
              <a:t>Overhead 2: Extra memory bandwidth consumption.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E7178D-7002-4FCA-9A5C-21A6B7EE8715}"/>
              </a:ext>
            </a:extLst>
          </p:cNvPr>
          <p:cNvCxnSpPr/>
          <p:nvPr/>
        </p:nvCxnSpPr>
        <p:spPr>
          <a:xfrm>
            <a:off x="1995055" y="3573064"/>
            <a:ext cx="4022081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E7145D-F5C9-4D2C-A0EF-05A435C0A2B8}"/>
              </a:ext>
            </a:extLst>
          </p:cNvPr>
          <p:cNvSpPr txBox="1"/>
          <p:nvPr/>
        </p:nvSpPr>
        <p:spPr>
          <a:xfrm>
            <a:off x="2064954" y="3206489"/>
            <a:ext cx="1011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</a:rPr>
              <a:t>Cached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DDDE6-F3C2-4252-BF1C-26CC7AAF66BE}"/>
              </a:ext>
            </a:extLst>
          </p:cNvPr>
          <p:cNvSpPr txBox="1"/>
          <p:nvPr/>
        </p:nvSpPr>
        <p:spPr>
          <a:xfrm>
            <a:off x="5794857" y="2571750"/>
            <a:ext cx="2837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accent4"/>
                </a:solidFill>
              </a:rPr>
              <a:t>For a 32-core, 512GB-mem system, the overhead of using SGX tree can be up to </a:t>
            </a:r>
            <a:r>
              <a:rPr lang="en-US" sz="1400" b="1">
                <a:solidFill>
                  <a:srgbClr val="C00000"/>
                </a:solidFill>
              </a:rPr>
              <a:t>4×</a:t>
            </a:r>
            <a:r>
              <a:rPr lang="en-US" sz="1400" b="1">
                <a:solidFill>
                  <a:schemeClr val="accent4"/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04240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Optimized Trees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C6B054-55EE-4A23-8AFF-EE200BF36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1" y="1632516"/>
            <a:ext cx="2297217" cy="2172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2045A-5C3F-4836-940A-C472CB1B8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204" y="1959782"/>
            <a:ext cx="2799453" cy="1128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3AF15D-3E9B-4F4D-9053-D26F59798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351" y="1632516"/>
            <a:ext cx="2512999" cy="16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1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/>
              <a:t>Motivation</a:t>
            </a:r>
          </a:p>
          <a:p>
            <a:pPr lvl="1"/>
            <a:r>
              <a:rPr lang="en-US" sz="1400" b="1"/>
              <a:t>Most prior proposals assume a standalone tree.</a:t>
            </a:r>
          </a:p>
          <a:p>
            <a:pPr lvl="1"/>
            <a:r>
              <a:rPr lang="en-US" sz="1400" b="1"/>
              <a:t>Considering architecture features of cloud computing processors </a:t>
            </a:r>
          </a:p>
          <a:p>
            <a:pPr marL="342900" lvl="1" indent="0">
              <a:buNone/>
            </a:pPr>
            <a:r>
              <a:rPr lang="en-US" sz="1400" b="1"/>
              <a:t>    can give us more opportunities for optimization.</a:t>
            </a:r>
            <a:endParaRPr lang="en-US" sz="2000" b="1"/>
          </a:p>
          <a:p>
            <a:r>
              <a:rPr lang="en-US" sz="2000" b="1"/>
              <a:t>Proposed Design: PCPT</a:t>
            </a:r>
          </a:p>
          <a:p>
            <a:pPr lvl="1"/>
            <a:r>
              <a:rPr lang="en-US" sz="1400" b="1"/>
              <a:t>Design 1: Parallelizing tree path fetching.</a:t>
            </a:r>
          </a:p>
          <a:p>
            <a:pPr lvl="1"/>
            <a:r>
              <a:rPr lang="en-US" sz="1400" b="1"/>
              <a:t>Design 2: Curtailing tree node fetches.</a:t>
            </a:r>
          </a:p>
          <a:p>
            <a:pPr lvl="1"/>
            <a:r>
              <a:rPr lang="en-US" sz="1400" b="1"/>
              <a:t>Design 3: Adaptive prefetch.</a:t>
            </a:r>
          </a:p>
          <a:p>
            <a:r>
              <a:rPr lang="en-US" sz="2000" b="1"/>
              <a:t>Average performance improvement</a:t>
            </a:r>
          </a:p>
          <a:p>
            <a:pPr lvl="1"/>
            <a:r>
              <a:rPr lang="en-US" sz="1400" b="1"/>
              <a:t>PCPT has 55% less overhead compared to SGX integrity tree.</a:t>
            </a:r>
          </a:p>
          <a:p>
            <a:pPr lvl="1"/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339320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Parallelizing Tree Path Fetching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676990"/>
          </a:xfrm>
        </p:spPr>
        <p:txBody>
          <a:bodyPr/>
          <a:lstStyle/>
          <a:p>
            <a:r>
              <a:rPr lang="en-US" sz="1800" b="1"/>
              <a:t>Observation 1: On average over 70% mem data reads only require 			        ≤ 2 additional mem fetches for tree nodes.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AB791-4717-4B6E-B449-1E9D02F9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821" y="2147412"/>
            <a:ext cx="3586173" cy="274292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4DA55C-0785-4EBB-92B3-AC3BD87E4865}"/>
              </a:ext>
            </a:extLst>
          </p:cNvPr>
          <p:cNvCxnSpPr>
            <a:cxnSpLocks/>
          </p:cNvCxnSpPr>
          <p:nvPr/>
        </p:nvCxnSpPr>
        <p:spPr>
          <a:xfrm>
            <a:off x="2450508" y="3658816"/>
            <a:ext cx="41554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5DD90B-EB7F-463E-9A41-333E0601C740}"/>
              </a:ext>
            </a:extLst>
          </p:cNvPr>
          <p:cNvSpPr txBox="1"/>
          <p:nvPr/>
        </p:nvSpPr>
        <p:spPr>
          <a:xfrm>
            <a:off x="2520407" y="3219806"/>
            <a:ext cx="104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</a:rPr>
              <a:t>Cached</a:t>
            </a:r>
          </a:p>
        </p:txBody>
      </p:sp>
    </p:spTree>
    <p:extLst>
      <p:ext uri="{BB962C8B-B14F-4D97-AF65-F5344CB8AC3E}">
        <p14:creationId xmlns:p14="http://schemas.microsoft.com/office/powerpoint/2010/main" val="297080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Parallelizing Tree Path Fetching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766512"/>
          </a:xfrm>
        </p:spPr>
        <p:txBody>
          <a:bodyPr/>
          <a:lstStyle/>
          <a:p>
            <a:r>
              <a:rPr lang="en-US" sz="1800" b="1"/>
              <a:t>Observation 2: Current cloud computing processors have ≥ 4 mem 			        channels.</a:t>
            </a:r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FFF55B-D0BF-4C30-BA87-0411CEA66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194" y="1988227"/>
            <a:ext cx="5717612" cy="244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7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Parallelizing Tree Path Fetching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796"/>
          </a:xfrm>
        </p:spPr>
        <p:txBody>
          <a:bodyPr/>
          <a:lstStyle/>
          <a:p>
            <a:r>
              <a:rPr lang="en-US" sz="1800" b="1"/>
              <a:t>Question: what if nodes and data can be fetched in parallel?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535" y="2172838"/>
            <a:ext cx="654929" cy="41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Core 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669274" y="2993202"/>
            <a:ext cx="1" cy="464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9275" y="3457428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90143" y="2993202"/>
            <a:ext cx="1" cy="464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69274" y="3310890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46322" y="2172838"/>
            <a:ext cx="654929" cy="41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Core 1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678651" y="3158482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62697" y="2993202"/>
            <a:ext cx="1" cy="464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62698" y="3457428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483566" y="2993202"/>
            <a:ext cx="1" cy="464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262697" y="3310890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72074" y="3158482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6429" y="2591347"/>
            <a:ext cx="100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chemeClr val="accent4"/>
                </a:solidFill>
              </a:rPr>
              <a:t>Fetch, D0, C0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85562" y="2596485"/>
            <a:ext cx="100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chemeClr val="accent4"/>
                </a:solidFill>
              </a:rPr>
              <a:t>Fetch, D1, C1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66347" y="3483805"/>
            <a:ext cx="464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accent4"/>
                </a:solidFill>
              </a:rPr>
              <a:t>MC0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182980" y="3485014"/>
            <a:ext cx="464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accent4"/>
                </a:solidFill>
              </a:rPr>
              <a:t>MC1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20433" y="2172838"/>
            <a:ext cx="654929" cy="41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Core 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346172" y="2993202"/>
            <a:ext cx="1" cy="464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46173" y="3457428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67041" y="2993202"/>
            <a:ext cx="1" cy="464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346172" y="3310890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23220" y="2172838"/>
            <a:ext cx="654929" cy="41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Core 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87793" y="3259422"/>
            <a:ext cx="356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accent4"/>
                </a:solidFill>
              </a:rPr>
              <a:t>D0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87793" y="3111066"/>
            <a:ext cx="356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accent4"/>
                </a:solidFill>
              </a:rPr>
              <a:t>C0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355549" y="3158482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39595" y="2993202"/>
            <a:ext cx="1" cy="464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9596" y="3457428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60464" y="2993202"/>
            <a:ext cx="1" cy="464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939595" y="3310890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81216" y="3259422"/>
            <a:ext cx="356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accent4"/>
                </a:solidFill>
              </a:rPr>
              <a:t>D1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81216" y="3111066"/>
            <a:ext cx="356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accent4"/>
                </a:solidFill>
              </a:rPr>
              <a:t>C1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948972" y="3158482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43327" y="2591347"/>
            <a:ext cx="100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chemeClr val="accent4"/>
                </a:solidFill>
              </a:rPr>
              <a:t>Fetch, D0, C0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62460" y="2596485"/>
            <a:ext cx="100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chemeClr val="accent4"/>
                </a:solidFill>
              </a:rPr>
              <a:t>Fetch, D1, C1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43245" y="3483805"/>
            <a:ext cx="464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accent4"/>
                </a:solidFill>
              </a:rPr>
              <a:t>MC0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59878" y="3485014"/>
            <a:ext cx="464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accent4"/>
                </a:solidFill>
              </a:rPr>
              <a:t>MC1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28386" y="3745793"/>
            <a:ext cx="33504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chemeClr val="accent4"/>
                </a:solidFill>
              </a:rPr>
              <a:t>If a memory access takes 1 cycle,</a:t>
            </a:r>
          </a:p>
          <a:p>
            <a:pPr algn="ctr"/>
            <a:r>
              <a:rPr lang="en-US" sz="900" b="1">
                <a:solidFill>
                  <a:schemeClr val="accent4"/>
                </a:solidFill>
              </a:rPr>
              <a:t>Core 0 finishes at </a:t>
            </a:r>
            <a:r>
              <a:rPr lang="en-US" sz="900" b="1">
                <a:solidFill>
                  <a:srgbClr val="C00000"/>
                </a:solidFill>
              </a:rPr>
              <a:t>Cycle 2</a:t>
            </a:r>
            <a:r>
              <a:rPr lang="en-US" sz="900" b="1">
                <a:solidFill>
                  <a:schemeClr val="accent4"/>
                </a:solidFill>
              </a:rPr>
              <a:t>,</a:t>
            </a:r>
          </a:p>
          <a:p>
            <a:pPr algn="ctr"/>
            <a:r>
              <a:rPr lang="en-US" sz="900" b="1">
                <a:solidFill>
                  <a:schemeClr val="accent4"/>
                </a:solidFill>
              </a:rPr>
              <a:t>Core 1 finishes at </a:t>
            </a:r>
            <a:r>
              <a:rPr lang="en-US" sz="900" b="1">
                <a:solidFill>
                  <a:srgbClr val="C00000"/>
                </a:solidFill>
              </a:rPr>
              <a:t>Cycle 2</a:t>
            </a:r>
            <a:r>
              <a:rPr lang="en-US" sz="900" b="1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83528" y="2172838"/>
            <a:ext cx="654929" cy="41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Core 0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6909267" y="2993202"/>
            <a:ext cx="1" cy="464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909268" y="3457428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130136" y="2993202"/>
            <a:ext cx="1" cy="464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09267" y="3310890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586315" y="2172838"/>
            <a:ext cx="654929" cy="41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>
                <a:solidFill>
                  <a:schemeClr val="bg2"/>
                </a:solidFill>
              </a:rPr>
              <a:t>Core 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50888" y="3259422"/>
            <a:ext cx="356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accent4"/>
                </a:solidFill>
              </a:rPr>
              <a:t>D0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50888" y="3111066"/>
            <a:ext cx="356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accent4"/>
                </a:solidFill>
              </a:rPr>
              <a:t>C1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918644" y="3158482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502690" y="2993202"/>
            <a:ext cx="1" cy="464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502691" y="3457428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723559" y="2993202"/>
            <a:ext cx="1" cy="464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502690" y="3310890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444311" y="3259422"/>
            <a:ext cx="356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accent4"/>
                </a:solidFill>
              </a:rPr>
              <a:t>C0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44311" y="3111066"/>
            <a:ext cx="356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accent4"/>
                </a:solidFill>
              </a:rPr>
              <a:t>D1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7512067" y="3158482"/>
            <a:ext cx="2208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206422" y="2591347"/>
            <a:ext cx="100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chemeClr val="accent4"/>
                </a:solidFill>
              </a:rPr>
              <a:t>Fetch, D0, C0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425555" y="2596485"/>
            <a:ext cx="10008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chemeClr val="accent4"/>
                </a:solidFill>
              </a:rPr>
              <a:t>Fetch, D1, C1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06340" y="3483805"/>
            <a:ext cx="464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accent4"/>
                </a:solidFill>
              </a:rPr>
              <a:t>MC0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422973" y="3485014"/>
            <a:ext cx="464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accent4"/>
                </a:solidFill>
              </a:rPr>
              <a:t>MC1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91481" y="3745793"/>
            <a:ext cx="33504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solidFill>
                  <a:schemeClr val="accent4"/>
                </a:solidFill>
              </a:rPr>
              <a:t>If a memory access takes 1 cycle,</a:t>
            </a:r>
          </a:p>
          <a:p>
            <a:pPr algn="ctr"/>
            <a:r>
              <a:rPr lang="en-US" sz="900" b="1">
                <a:solidFill>
                  <a:schemeClr val="accent4"/>
                </a:solidFill>
              </a:rPr>
              <a:t>Core 0 finishes at </a:t>
            </a:r>
            <a:r>
              <a:rPr lang="en-US" sz="900" b="1">
                <a:solidFill>
                  <a:srgbClr val="C00000"/>
                </a:solidFill>
              </a:rPr>
              <a:t>Cycle 1</a:t>
            </a:r>
            <a:r>
              <a:rPr lang="en-US" sz="900" b="1">
                <a:solidFill>
                  <a:schemeClr val="accent4"/>
                </a:solidFill>
              </a:rPr>
              <a:t>,</a:t>
            </a:r>
          </a:p>
          <a:p>
            <a:pPr algn="ctr"/>
            <a:r>
              <a:rPr lang="en-US" sz="900" b="1">
                <a:solidFill>
                  <a:schemeClr val="accent4"/>
                </a:solidFill>
              </a:rPr>
              <a:t>Core 1 finishes at </a:t>
            </a:r>
            <a:r>
              <a:rPr lang="en-US" sz="900" b="1">
                <a:solidFill>
                  <a:srgbClr val="C00000"/>
                </a:solidFill>
              </a:rPr>
              <a:t>Cycle 2</a:t>
            </a:r>
            <a:r>
              <a:rPr lang="en-US" sz="900" b="1">
                <a:solidFill>
                  <a:schemeClr val="accent4"/>
                </a:solidFill>
              </a:rPr>
              <a:t>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305908" y="1927274"/>
            <a:ext cx="0" cy="23263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056132" y="1927274"/>
            <a:ext cx="0" cy="23263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22446" y="1883631"/>
            <a:ext cx="627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solidFill>
                  <a:schemeClr val="accent4"/>
                </a:solidFill>
              </a:rPr>
              <a:t>Case 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979819" y="1883074"/>
            <a:ext cx="627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solidFill>
                  <a:schemeClr val="accent4"/>
                </a:solidFill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55244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Parallelizing Tree Path Fetching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796"/>
          </a:xfrm>
        </p:spPr>
        <p:txBody>
          <a:bodyPr/>
          <a:lstStyle/>
          <a:p>
            <a:r>
              <a:rPr lang="en-US" sz="1800" b="1"/>
              <a:t>Can nodes and data be fetched in parallel?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F04EF-BD0C-422C-A652-B98DEC09D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28" y="1868225"/>
            <a:ext cx="3874344" cy="27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0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Parallelizing Tree Path Fetching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796"/>
          </a:xfrm>
        </p:spPr>
        <p:txBody>
          <a:bodyPr/>
          <a:lstStyle/>
          <a:p>
            <a:r>
              <a:rPr lang="en-US" sz="1800" b="1"/>
              <a:t>Our solution: reorganize the tree.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29F1B-D4B1-41C8-B895-D47D66EB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089" y="1836217"/>
            <a:ext cx="4956664" cy="27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18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Parallelizing Tree Path Fetching</a:t>
            </a:r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DCD4E2-B8B9-44E6-B78C-E8B6392F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669" y="1836218"/>
            <a:ext cx="4956661" cy="27102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D4EFA3-8FFC-4F9B-9C0B-60769B29C791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7886700" cy="365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/>
              <a:t>Our solution: reorganize the tree.</a:t>
            </a:r>
          </a:p>
        </p:txBody>
      </p:sp>
    </p:spTree>
    <p:extLst>
      <p:ext uri="{BB962C8B-B14F-4D97-AF65-F5344CB8AC3E}">
        <p14:creationId xmlns:p14="http://schemas.microsoft.com/office/powerpoint/2010/main" val="160785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Threat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02" y="2049669"/>
            <a:ext cx="1622839" cy="1622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590" y="2049669"/>
            <a:ext cx="1622839" cy="1622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98" y="2049669"/>
            <a:ext cx="1622839" cy="16228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06" y="2049669"/>
            <a:ext cx="1622839" cy="1622839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3436730" y="2699162"/>
            <a:ext cx="1629676" cy="3238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436730" y="1515165"/>
            <a:ext cx="0" cy="225114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71289" y="1515165"/>
            <a:ext cx="10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4"/>
                </a:solidFill>
              </a:rPr>
              <a:t>Trusted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4050" y="1515165"/>
            <a:ext cx="134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4"/>
                </a:solidFill>
              </a:rPr>
              <a:t>Untrusted</a:t>
            </a:r>
          </a:p>
        </p:txBody>
      </p:sp>
    </p:spTree>
    <p:extLst>
      <p:ext uri="{BB962C8B-B14F-4D97-AF65-F5344CB8AC3E}">
        <p14:creationId xmlns:p14="http://schemas.microsoft.com/office/powerpoint/2010/main" val="398181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Parallelizing Tree Path Fetching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796"/>
          </a:xfrm>
        </p:spPr>
        <p:txBody>
          <a:bodyPr/>
          <a:lstStyle/>
          <a:p>
            <a:r>
              <a:rPr lang="en-US" sz="1800" b="1"/>
              <a:t>Our design: reorganize the tree. </a:t>
            </a:r>
          </a:p>
          <a:p>
            <a:r>
              <a:rPr lang="en-US" sz="1800" b="1"/>
              <a:t>Step 1: remap the tree nodes in memory.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80134-F88E-4851-9CD2-530FE744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" y="2271213"/>
            <a:ext cx="8478981" cy="10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2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Parallelizing Tree Path Fetching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796"/>
          </a:xfrm>
        </p:spPr>
        <p:txBody>
          <a:bodyPr/>
          <a:lstStyle/>
          <a:p>
            <a:r>
              <a:rPr lang="en-US" sz="1800" b="1"/>
              <a:t>Our design: reorganize the tree. </a:t>
            </a:r>
          </a:p>
          <a:p>
            <a:r>
              <a:rPr lang="en-US" sz="1800" b="1"/>
              <a:t>Step 1: remap the tree nodes in memory.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80134-F88E-4851-9CD2-530FE744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" y="2271213"/>
            <a:ext cx="8478981" cy="1087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8FEA81-9982-457A-BF40-59E7B6447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09" y="3533891"/>
            <a:ext cx="8478981" cy="5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06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Parallelizing Tree Path Fetching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796"/>
          </a:xfrm>
        </p:spPr>
        <p:txBody>
          <a:bodyPr/>
          <a:lstStyle/>
          <a:p>
            <a:r>
              <a:rPr lang="en-US" sz="1800" b="1"/>
              <a:t>Our design: reorganize the tree. </a:t>
            </a:r>
          </a:p>
          <a:p>
            <a:r>
              <a:rPr lang="en-US" sz="1800" b="1"/>
              <a:t>Step 2: change how data are associated with the tree.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25C6B-1C0B-4285-BD3E-46F38E3E1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72" y="2453891"/>
            <a:ext cx="3841040" cy="19091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7E5904-79C4-4660-A300-08C11D9D0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122" y="2453890"/>
            <a:ext cx="3841040" cy="190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3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Curtailing Tree Node Fetches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796"/>
          </a:xfrm>
        </p:spPr>
        <p:txBody>
          <a:bodyPr/>
          <a:lstStyle/>
          <a:p>
            <a:r>
              <a:rPr lang="en-US" sz="1800" b="1"/>
              <a:t>Problem: fetching counters increases memory bus pressure.</a:t>
            </a:r>
          </a:p>
          <a:p>
            <a:pPr marL="0" indent="0">
              <a:buNone/>
            </a:pPr>
            <a:endParaRPr lang="en-US" sz="1800" b="1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4110074"/>
            <a:ext cx="7990156" cy="365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/>
              <a:t>Solution: compress data block to place a copy of L0 counter in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9DBCC-A729-4970-980F-5F8B4E10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14" y="1836218"/>
            <a:ext cx="6404572" cy="21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39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Curtailing Tree Node Fetches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796"/>
          </a:xfrm>
        </p:spPr>
        <p:txBody>
          <a:bodyPr/>
          <a:lstStyle/>
          <a:p>
            <a:r>
              <a:rPr lang="en-US" sz="1800" b="1"/>
              <a:t>Solution: compress data block to place a copy of L0 counter in it.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3DDA2-C52B-4DAE-9756-90CEF5DD0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477" y="1836218"/>
            <a:ext cx="3557045" cy="229942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FA8DEC-E068-4D3B-8AE4-CA712E20BC3C}"/>
              </a:ext>
            </a:extLst>
          </p:cNvPr>
          <p:cNvSpPr txBox="1">
            <a:spLocks/>
          </p:cNvSpPr>
          <p:nvPr/>
        </p:nvSpPr>
        <p:spPr>
          <a:xfrm>
            <a:off x="1756262" y="4135647"/>
            <a:ext cx="5631474" cy="365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>
                <a:solidFill>
                  <a:srgbClr val="C00000"/>
                </a:solidFill>
              </a:rPr>
              <a:t>How do we verify the freshness of the counter?</a:t>
            </a:r>
          </a:p>
        </p:txBody>
      </p:sp>
    </p:spTree>
    <p:extLst>
      <p:ext uri="{BB962C8B-B14F-4D97-AF65-F5344CB8AC3E}">
        <p14:creationId xmlns:p14="http://schemas.microsoft.com/office/powerpoint/2010/main" val="215264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Curtailing Tree Node Fetches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796"/>
          </a:xfrm>
        </p:spPr>
        <p:txBody>
          <a:bodyPr/>
          <a:lstStyle/>
          <a:p>
            <a:r>
              <a:rPr lang="en-US" sz="1800" b="1"/>
              <a:t>Solution: compress data block to place a copy of L0 counter in it.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FA8DEC-E068-4D3B-8AE4-CA712E20BC3C}"/>
              </a:ext>
            </a:extLst>
          </p:cNvPr>
          <p:cNvSpPr txBox="1">
            <a:spLocks/>
          </p:cNvSpPr>
          <p:nvPr/>
        </p:nvSpPr>
        <p:spPr>
          <a:xfrm>
            <a:off x="1013511" y="4135647"/>
            <a:ext cx="7116973" cy="365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rgbClr val="C00000"/>
                </a:solidFill>
              </a:rPr>
              <a:t>(ASPLOS’18) </a:t>
            </a:r>
            <a:r>
              <a:rPr lang="en-US" sz="1400" b="1" err="1">
                <a:solidFill>
                  <a:srgbClr val="C00000"/>
                </a:solidFill>
              </a:rPr>
              <a:t>Meysam</a:t>
            </a:r>
            <a:r>
              <a:rPr lang="en-US" sz="1400" b="1">
                <a:solidFill>
                  <a:srgbClr val="C00000"/>
                </a:solidFill>
              </a:rPr>
              <a:t> </a:t>
            </a:r>
            <a:r>
              <a:rPr lang="en-US" sz="1400" b="1" err="1">
                <a:solidFill>
                  <a:srgbClr val="C00000"/>
                </a:solidFill>
              </a:rPr>
              <a:t>Taassori</a:t>
            </a:r>
            <a:r>
              <a:rPr lang="en-US" sz="1400" b="1">
                <a:solidFill>
                  <a:srgbClr val="C00000"/>
                </a:solidFill>
              </a:rPr>
              <a:t> et al.: encrypt L0 counters to build the linkage.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BC905-9EBC-4B16-926F-7B41F78B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30" y="1836219"/>
            <a:ext cx="3430537" cy="22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98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Adaptive Prefetch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796"/>
          </a:xfrm>
        </p:spPr>
        <p:txBody>
          <a:bodyPr/>
          <a:lstStyle/>
          <a:p>
            <a:r>
              <a:rPr lang="en-US" sz="1800" b="1"/>
              <a:t>Problem: mis-prefetches can introduce high overhead.</a:t>
            </a:r>
          </a:p>
        </p:txBody>
      </p:sp>
    </p:spTree>
    <p:extLst>
      <p:ext uri="{BB962C8B-B14F-4D97-AF65-F5344CB8AC3E}">
        <p14:creationId xmlns:p14="http://schemas.microsoft.com/office/powerpoint/2010/main" val="369892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Adaptive Prefetch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796"/>
          </a:xfrm>
        </p:spPr>
        <p:txBody>
          <a:bodyPr/>
          <a:lstStyle/>
          <a:p>
            <a:r>
              <a:rPr lang="en-US" sz="1800" b="1"/>
              <a:t>Problem: mis-prefetches can introduce high overhead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CD224-8149-4193-89C1-33B67338C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743" y="1839995"/>
            <a:ext cx="4512514" cy="276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16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681-2631-4671-A5EE-C6DD8CC6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47134-56F9-44D3-AD34-A29374A7E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11" y="1744845"/>
            <a:ext cx="6826778" cy="2932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EF9EA1-14FD-4DA3-A1D9-6E981C9C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796"/>
          </a:xfrm>
        </p:spPr>
        <p:txBody>
          <a:bodyPr/>
          <a:lstStyle/>
          <a:p>
            <a:r>
              <a:rPr lang="en-US" sz="1800" b="1"/>
              <a:t>Platform: QEMU+USIMM</a:t>
            </a:r>
          </a:p>
        </p:txBody>
      </p:sp>
    </p:spTree>
    <p:extLst>
      <p:ext uri="{BB962C8B-B14F-4D97-AF65-F5344CB8AC3E}">
        <p14:creationId xmlns:p14="http://schemas.microsoft.com/office/powerpoint/2010/main" val="3483141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/>
              <a:t>Key Insight</a:t>
            </a:r>
          </a:p>
          <a:p>
            <a:pPr lvl="1"/>
            <a:r>
              <a:rPr lang="en-US" sz="1400" b="1"/>
              <a:t>Architecture features of cloud computing servers can be used to improve tree performance.</a:t>
            </a:r>
          </a:p>
          <a:p>
            <a:r>
              <a:rPr lang="en-US" sz="2000" b="1"/>
              <a:t>Proposed Design: PCPT</a:t>
            </a:r>
          </a:p>
          <a:p>
            <a:pPr lvl="1"/>
            <a:r>
              <a:rPr lang="en-US" sz="1400" b="1"/>
              <a:t>Design 1: Parallelizing tree path fetching.</a:t>
            </a:r>
          </a:p>
          <a:p>
            <a:pPr lvl="1"/>
            <a:r>
              <a:rPr lang="en-US" sz="1400" b="1"/>
              <a:t>Design 2: Curtailing tree node fetches.</a:t>
            </a:r>
          </a:p>
          <a:p>
            <a:pPr lvl="1"/>
            <a:r>
              <a:rPr lang="en-US" sz="1400" b="1"/>
              <a:t>Design 3: Adaptive prefetch.</a:t>
            </a:r>
          </a:p>
          <a:p>
            <a:r>
              <a:rPr lang="en-US" sz="2000" b="1"/>
              <a:t>Average performance improvement</a:t>
            </a:r>
          </a:p>
          <a:p>
            <a:pPr lvl="1"/>
            <a:r>
              <a:rPr lang="en-US" sz="1400" b="1"/>
              <a:t>PCPT has 55% less overhead compared to SGX integrity tree.</a:t>
            </a:r>
          </a:p>
          <a:p>
            <a:pPr lvl="1"/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6209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Threat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02" y="2049669"/>
            <a:ext cx="1622839" cy="1622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590" y="2049669"/>
            <a:ext cx="1622839" cy="1622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98" y="2049669"/>
            <a:ext cx="1622839" cy="16228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06" y="2049669"/>
            <a:ext cx="1622839" cy="1622839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3436730" y="2699162"/>
            <a:ext cx="1629676" cy="3238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436730" y="1515165"/>
            <a:ext cx="0" cy="221277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71289" y="1515165"/>
            <a:ext cx="107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4"/>
                </a:solidFill>
              </a:rPr>
              <a:t>Trusted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4050" y="1515165"/>
            <a:ext cx="134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4"/>
                </a:solidFill>
              </a:rPr>
              <a:t>Untrusted</a:t>
            </a:r>
          </a:p>
        </p:txBody>
      </p:sp>
      <p:cxnSp>
        <p:nvCxnSpPr>
          <p:cNvPr id="4" name="Straight Connector 3"/>
          <p:cNvCxnSpPr>
            <a:stCxn id="9" idx="5"/>
          </p:cNvCxnSpPr>
          <p:nvPr/>
        </p:nvCxnSpPr>
        <p:spPr>
          <a:xfrm>
            <a:off x="4251568" y="2942050"/>
            <a:ext cx="1062554" cy="1351654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2"/>
          </p:cNvCxnSpPr>
          <p:nvPr/>
        </p:nvCxnSpPr>
        <p:spPr>
          <a:xfrm flipH="1">
            <a:off x="5314123" y="3672508"/>
            <a:ext cx="563703" cy="621196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96338" y="4293704"/>
            <a:ext cx="644404" cy="64867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95974" y="3848691"/>
            <a:ext cx="1347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Cold boot attack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4591" y="3837678"/>
            <a:ext cx="1461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Bus manipulation</a:t>
            </a:r>
          </a:p>
        </p:txBody>
      </p:sp>
    </p:spTree>
    <p:extLst>
      <p:ext uri="{BB962C8B-B14F-4D97-AF65-F5344CB8AC3E}">
        <p14:creationId xmlns:p14="http://schemas.microsoft.com/office/powerpoint/2010/main" val="272121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Secure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/>
              <a:t>Memory data confidentiality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1800" b="1"/>
              <a:t>Memory data integrity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60" y="1761580"/>
            <a:ext cx="2172876" cy="1429355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4064001" y="1437213"/>
            <a:ext cx="508000" cy="3154017"/>
          </a:xfrm>
          <a:prstGeom prst="rightBrace">
            <a:avLst>
              <a:gd name="adj1" fmla="val 8333"/>
              <a:gd name="adj2" fmla="val 4958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9453" y="2878999"/>
            <a:ext cx="1197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Replay Attack?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EB600-12E4-4BBE-924A-6A1EDE3FD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760" y="3888715"/>
            <a:ext cx="1981186" cy="3309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AF115EE-4D6B-4BFD-9F55-9E9B2DD80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870" y="2336109"/>
            <a:ext cx="3056945" cy="8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7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Secure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/>
              <a:t>Memory data confidentiality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1800" b="1"/>
              <a:t>Memory data integrity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60" y="1761580"/>
            <a:ext cx="2172876" cy="1429355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4064001" y="1437213"/>
            <a:ext cx="508000" cy="3154017"/>
          </a:xfrm>
          <a:prstGeom prst="rightBrace">
            <a:avLst>
              <a:gd name="adj1" fmla="val 8333"/>
              <a:gd name="adj2" fmla="val 4958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9453" y="2878999"/>
            <a:ext cx="1197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Replay Attack?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EB600-12E4-4BBE-924A-6A1EDE3FD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760" y="3888715"/>
            <a:ext cx="1981186" cy="3309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AF115EE-4D6B-4BFD-9F55-9E9B2DD80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870" y="2336109"/>
            <a:ext cx="3056945" cy="82242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D36B6C3-15A3-483E-87B1-50B6E5C7DDDE}"/>
              </a:ext>
            </a:extLst>
          </p:cNvPr>
          <p:cNvSpPr/>
          <p:nvPr/>
        </p:nvSpPr>
        <p:spPr>
          <a:xfrm>
            <a:off x="7449483" y="2167703"/>
            <a:ext cx="1599977" cy="88083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Secure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/>
              <a:t>Memory data confidentiality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1800" b="1"/>
              <a:t>Memory data integrity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60" y="1761580"/>
            <a:ext cx="2172876" cy="1429355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4064001" y="1437213"/>
            <a:ext cx="508000" cy="3154017"/>
          </a:xfrm>
          <a:prstGeom prst="rightBrace">
            <a:avLst>
              <a:gd name="adj1" fmla="val 8333"/>
              <a:gd name="adj2" fmla="val 4958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9453" y="2878999"/>
            <a:ext cx="1197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Replay Attack?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EB600-12E4-4BBE-924A-6A1EDE3FD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760" y="3888715"/>
            <a:ext cx="1981186" cy="330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C8670-9184-4996-9A0C-A6DF51B85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245" y="1567810"/>
            <a:ext cx="3219114" cy="289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6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22F6A62-37B1-4DEC-B830-E90C2394ED4B}"/>
              </a:ext>
            </a:extLst>
          </p:cNvPr>
          <p:cNvSpPr/>
          <p:nvPr/>
        </p:nvSpPr>
        <p:spPr>
          <a:xfrm>
            <a:off x="5210313" y="3664745"/>
            <a:ext cx="2328691" cy="88083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Secure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/>
              <a:t>Memory data confidentiality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1800" b="1"/>
              <a:t>Memory data integrity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60" y="1761580"/>
            <a:ext cx="2172876" cy="1429355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4064001" y="1437213"/>
            <a:ext cx="508000" cy="3154017"/>
          </a:xfrm>
          <a:prstGeom prst="rightBrace">
            <a:avLst>
              <a:gd name="adj1" fmla="val 8333"/>
              <a:gd name="adj2" fmla="val 4958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9453" y="2878999"/>
            <a:ext cx="1197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Replay Attack?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EB600-12E4-4BBE-924A-6A1EDE3FD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760" y="3888715"/>
            <a:ext cx="1981186" cy="330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C8670-9184-4996-9A0C-A6DF51B85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245" y="1567810"/>
            <a:ext cx="3219114" cy="2890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C02D4E-0D5C-46EB-B823-C7B993277FA5}"/>
              </a:ext>
            </a:extLst>
          </p:cNvPr>
          <p:cNvSpPr txBox="1"/>
          <p:nvPr/>
        </p:nvSpPr>
        <p:spPr>
          <a:xfrm>
            <a:off x="5650494" y="4589058"/>
            <a:ext cx="1448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rgbClr val="C00000"/>
                </a:solidFill>
              </a:rPr>
              <a:t>Counters for data</a:t>
            </a:r>
          </a:p>
        </p:txBody>
      </p:sp>
    </p:spTree>
    <p:extLst>
      <p:ext uri="{BB962C8B-B14F-4D97-AF65-F5344CB8AC3E}">
        <p14:creationId xmlns:p14="http://schemas.microsoft.com/office/powerpoint/2010/main" val="277846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C80D402-A99E-4138-A9B6-AF6C52208A8D}"/>
              </a:ext>
            </a:extLst>
          </p:cNvPr>
          <p:cNvSpPr/>
          <p:nvPr/>
        </p:nvSpPr>
        <p:spPr>
          <a:xfrm>
            <a:off x="5761359" y="1899138"/>
            <a:ext cx="3062921" cy="198957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Secure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/>
              <a:t>Memory data confidentiality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1800" b="1"/>
              <a:t>Memory data integrity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60" y="1761580"/>
            <a:ext cx="2172876" cy="1429355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4064001" y="1437213"/>
            <a:ext cx="508000" cy="3154017"/>
          </a:xfrm>
          <a:prstGeom prst="rightBrace">
            <a:avLst>
              <a:gd name="adj1" fmla="val 8333"/>
              <a:gd name="adj2" fmla="val 4958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9453" y="2878999"/>
            <a:ext cx="1197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Replay Attack?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EB600-12E4-4BBE-924A-6A1EDE3FD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760" y="3888715"/>
            <a:ext cx="1981186" cy="330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C8670-9184-4996-9A0C-A6DF51B85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245" y="1567810"/>
            <a:ext cx="3219114" cy="2890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FCBAEE-11BF-435F-9FBD-43F855B03959}"/>
              </a:ext>
            </a:extLst>
          </p:cNvPr>
          <p:cNvSpPr txBox="1"/>
          <p:nvPr/>
        </p:nvSpPr>
        <p:spPr>
          <a:xfrm>
            <a:off x="5304949" y="1665323"/>
            <a:ext cx="1739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rgbClr val="C00000"/>
                </a:solidFill>
              </a:rPr>
              <a:t>Counters for counters</a:t>
            </a:r>
          </a:p>
        </p:txBody>
      </p:sp>
    </p:spTree>
    <p:extLst>
      <p:ext uri="{BB962C8B-B14F-4D97-AF65-F5344CB8AC3E}">
        <p14:creationId xmlns:p14="http://schemas.microsoft.com/office/powerpoint/2010/main" val="241522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C80D402-A99E-4138-A9B6-AF6C52208A8D}"/>
              </a:ext>
            </a:extLst>
          </p:cNvPr>
          <p:cNvSpPr/>
          <p:nvPr/>
        </p:nvSpPr>
        <p:spPr>
          <a:xfrm>
            <a:off x="4932421" y="3076923"/>
            <a:ext cx="2182546" cy="129902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Secure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/>
              <a:t>Memory data confidentiality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1800" b="1"/>
              <a:t>Memory data integrity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60" y="1761580"/>
            <a:ext cx="2172876" cy="1429355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4064001" y="1437213"/>
            <a:ext cx="508000" cy="3154017"/>
          </a:xfrm>
          <a:prstGeom prst="rightBrace">
            <a:avLst>
              <a:gd name="adj1" fmla="val 8333"/>
              <a:gd name="adj2" fmla="val 4958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9453" y="2878999"/>
            <a:ext cx="1197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accent4"/>
                </a:solidFill>
              </a:rPr>
              <a:t>Replay Attack?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EB600-12E4-4BBE-924A-6A1EDE3FD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760" y="3888715"/>
            <a:ext cx="1981186" cy="330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C8670-9184-4996-9A0C-A6DF51B85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245" y="1567810"/>
            <a:ext cx="3219114" cy="2890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FCBAEE-11BF-435F-9FBD-43F855B03959}"/>
              </a:ext>
            </a:extLst>
          </p:cNvPr>
          <p:cNvSpPr txBox="1"/>
          <p:nvPr/>
        </p:nvSpPr>
        <p:spPr>
          <a:xfrm>
            <a:off x="5304949" y="1665323"/>
            <a:ext cx="1739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rgbClr val="C00000"/>
                </a:solidFill>
              </a:rPr>
              <a:t>Counters for counters</a:t>
            </a:r>
          </a:p>
        </p:txBody>
      </p:sp>
    </p:spTree>
    <p:extLst>
      <p:ext uri="{BB962C8B-B14F-4D97-AF65-F5344CB8AC3E}">
        <p14:creationId xmlns:p14="http://schemas.microsoft.com/office/powerpoint/2010/main" val="68240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6FF"/>
      </a:hlink>
      <a:folHlink>
        <a:srgbClr val="00C8C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719</Words>
  <Application>Microsoft Macintosh PowerPoint</Application>
  <PresentationFormat>On-screen Show (16:9)</PresentationFormat>
  <Paragraphs>191</Paragraphs>
  <Slides>29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Arial Black</vt:lpstr>
      <vt:lpstr>Calibri</vt:lpstr>
      <vt:lpstr>Office Theme</vt:lpstr>
      <vt:lpstr>Performance-Enhanced Integrity Verification for Large Memories  </vt:lpstr>
      <vt:lpstr>Threat Model</vt:lpstr>
      <vt:lpstr>Threat Model</vt:lpstr>
      <vt:lpstr>Secure Memory</vt:lpstr>
      <vt:lpstr>Secure Memory</vt:lpstr>
      <vt:lpstr>Secure Memory</vt:lpstr>
      <vt:lpstr>Secure Memory</vt:lpstr>
      <vt:lpstr>Secure Memory</vt:lpstr>
      <vt:lpstr>Secure Memory</vt:lpstr>
      <vt:lpstr>Integrity Tree Overhead</vt:lpstr>
      <vt:lpstr>Integrity Tree Overhead</vt:lpstr>
      <vt:lpstr>Optimized Trees</vt:lpstr>
      <vt:lpstr>Overview</vt:lpstr>
      <vt:lpstr>Parallelizing Tree Path Fetching</vt:lpstr>
      <vt:lpstr>Parallelizing Tree Path Fetching</vt:lpstr>
      <vt:lpstr>Parallelizing Tree Path Fetching</vt:lpstr>
      <vt:lpstr>Parallelizing Tree Path Fetching</vt:lpstr>
      <vt:lpstr>Parallelizing Tree Path Fetching</vt:lpstr>
      <vt:lpstr>Parallelizing Tree Path Fetching</vt:lpstr>
      <vt:lpstr>Parallelizing Tree Path Fetching</vt:lpstr>
      <vt:lpstr>Parallelizing Tree Path Fetching</vt:lpstr>
      <vt:lpstr>Parallelizing Tree Path Fetching</vt:lpstr>
      <vt:lpstr>Curtailing Tree Node Fetches</vt:lpstr>
      <vt:lpstr>Curtailing Tree Node Fetches</vt:lpstr>
      <vt:lpstr>Curtailing Tree Node Fetches</vt:lpstr>
      <vt:lpstr>Adaptive Prefetch</vt:lpstr>
      <vt:lpstr>Adaptive Prefetch</vt:lpstr>
      <vt:lpstr>Evaluation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Dudley, Jane</dc:creator>
  <cp:lastModifiedBy>Guo, Yanan</cp:lastModifiedBy>
  <cp:revision>3</cp:revision>
  <cp:lastPrinted>2019-07-18T13:58:01Z</cp:lastPrinted>
  <dcterms:created xsi:type="dcterms:W3CDTF">2019-07-18T12:44:10Z</dcterms:created>
  <dcterms:modified xsi:type="dcterms:W3CDTF">2022-12-30T23:48:28Z</dcterms:modified>
</cp:coreProperties>
</file>