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48"/>
  </p:notesMasterIdLst>
  <p:handoutMasterIdLst>
    <p:handoutMasterId r:id="rId49"/>
  </p:handoutMasterIdLst>
  <p:sldIdLst>
    <p:sldId id="258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11" r:id="rId11"/>
    <p:sldId id="309" r:id="rId12"/>
    <p:sldId id="310" r:id="rId13"/>
    <p:sldId id="296" r:id="rId14"/>
    <p:sldId id="327" r:id="rId15"/>
    <p:sldId id="277" r:id="rId16"/>
    <p:sldId id="298" r:id="rId17"/>
    <p:sldId id="299" r:id="rId18"/>
    <p:sldId id="328" r:id="rId19"/>
    <p:sldId id="280" r:id="rId20"/>
    <p:sldId id="287" r:id="rId21"/>
    <p:sldId id="300" r:id="rId22"/>
    <p:sldId id="329" r:id="rId23"/>
    <p:sldId id="288" r:id="rId24"/>
    <p:sldId id="281" r:id="rId25"/>
    <p:sldId id="282" r:id="rId26"/>
    <p:sldId id="289" r:id="rId27"/>
    <p:sldId id="283" r:id="rId28"/>
    <p:sldId id="290" r:id="rId29"/>
    <p:sldId id="284" r:id="rId30"/>
    <p:sldId id="291" r:id="rId31"/>
    <p:sldId id="295" r:id="rId32"/>
    <p:sldId id="292" r:id="rId33"/>
    <p:sldId id="301" r:id="rId34"/>
    <p:sldId id="312" r:id="rId35"/>
    <p:sldId id="293" r:id="rId36"/>
    <p:sldId id="303" r:id="rId37"/>
    <p:sldId id="314" r:id="rId38"/>
    <p:sldId id="315" r:id="rId39"/>
    <p:sldId id="317" r:id="rId40"/>
    <p:sldId id="330" r:id="rId41"/>
    <p:sldId id="331" r:id="rId42"/>
    <p:sldId id="318" r:id="rId43"/>
    <p:sldId id="332" r:id="rId44"/>
    <p:sldId id="313" r:id="rId45"/>
    <p:sldId id="333" r:id="rId46"/>
    <p:sldId id="278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8" autoAdjust="0"/>
    <p:restoredTop sz="61939" autoAdjust="0"/>
  </p:normalViewPr>
  <p:slideViewPr>
    <p:cSldViewPr snapToGrid="0">
      <p:cViewPr varScale="1">
        <p:scale>
          <a:sx n="75" d="100"/>
          <a:sy n="75" d="100"/>
        </p:scale>
        <p:origin x="22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827D2-AAF4-4E91-ABD6-82B1003453B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B250-CA47-4DBF-99A7-C44267BB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7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1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145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615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60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638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386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5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888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584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596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8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626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53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7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235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9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2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84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9955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5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48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917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287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267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11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9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540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632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3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7591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458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5850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8399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2566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831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028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49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326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04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29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4B29F7-FDAF-1746-A683-1A25139BE8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C70344-A5C4-3948-86A1-54C7DF74DB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3B34F-BF13-BA44-A9DE-D41DA6943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280086"/>
            <a:ext cx="3142414" cy="1262964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F0AD-32E4-7248-AD55-7F85DBB96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6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51B1E-06E3-D748-9A57-FBC7672BE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5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FDE3-7EB8-C443-93C7-AA64149B2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73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21C36-4369-1741-AA83-82725D073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FE075-03B1-DD4E-87E4-E09C192AC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532FD-DAED-2742-9759-813146735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1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44E40-6F7A-5541-9DAA-B311B0F3B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38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907B2-B125-B640-917E-06D52FB40D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21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E9A0B-9D3C-B04B-B855-F14C842568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36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1202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4D26-B3E9-5846-BF9C-66B2674F2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A1D5-8200-3F47-A816-45C48D37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0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9F0C-2525-F24C-A176-9016BC47C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9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392438-59B4-8441-B464-30240E3D4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0B9C3-26BB-5743-AE45-55A2C2BCF2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1ABE1B-87F5-2046-92A1-E92BA1BA1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C5C5E-7052-604D-91DA-8FCB4F91A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9911-0569-9C41-B066-03CD700AFE0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5" r:id="rId12"/>
    <p:sldLayoutId id="2147483669" r:id="rId13"/>
    <p:sldLayoutId id="2147483670" r:id="rId14"/>
    <p:sldLayoutId id="214748367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4935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10.12340.pdf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PittECEArch/AdversarialPrefetch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D01A70-2F9F-DB42-92A2-F7EB4D1DF3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328" y="-61483"/>
            <a:ext cx="9244371" cy="5176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65435"/>
            <a:ext cx="6858000" cy="1025614"/>
          </a:xfrm>
        </p:spPr>
        <p:txBody>
          <a:bodyPr/>
          <a:lstStyle/>
          <a:p>
            <a:r>
              <a:rPr lang="en-US" sz="2400"/>
              <a:t>Adversarial Prefetch: New Cross-Core Cache Side Channel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77211"/>
            <a:ext cx="6858000" cy="1892994"/>
          </a:xfrm>
        </p:spPr>
        <p:txBody>
          <a:bodyPr/>
          <a:lstStyle/>
          <a:p>
            <a:r>
              <a:rPr lang="en-US" sz="1800" b="1" u="sng" dirty="0"/>
              <a:t>Yanan Guo</a:t>
            </a:r>
            <a:r>
              <a:rPr lang="en-US" sz="1800" baseline="30000" dirty="0"/>
              <a:t>1</a:t>
            </a:r>
            <a:r>
              <a:rPr lang="en-US" sz="1800" dirty="0"/>
              <a:t>, Andrew </a:t>
            </a:r>
            <a:r>
              <a:rPr lang="en-US" sz="1800" dirty="0" err="1"/>
              <a:t>Zigerelli</a:t>
            </a:r>
            <a:r>
              <a:rPr lang="en-US" sz="1800" dirty="0"/>
              <a:t>, </a:t>
            </a:r>
            <a:r>
              <a:rPr lang="en-US" sz="1800" dirty="0" err="1"/>
              <a:t>Youtao</a:t>
            </a:r>
            <a:r>
              <a:rPr lang="en-US" sz="1800" dirty="0"/>
              <a:t> Zhang</a:t>
            </a:r>
            <a:r>
              <a:rPr lang="en-US" sz="1800" baseline="30000" dirty="0"/>
              <a:t>1</a:t>
            </a:r>
            <a:r>
              <a:rPr lang="en-US" sz="1800" dirty="0"/>
              <a:t>, Jun Yang</a:t>
            </a:r>
            <a:r>
              <a:rPr lang="en-US" sz="1800" baseline="30000" dirty="0"/>
              <a:t>1</a:t>
            </a:r>
          </a:p>
          <a:p>
            <a:r>
              <a:rPr lang="en-US" sz="1800" baseline="30000" dirty="0"/>
              <a:t>1</a:t>
            </a:r>
            <a:r>
              <a:rPr lang="en-US" sz="1800" dirty="0"/>
              <a:t>University of Pittsburgh</a:t>
            </a:r>
          </a:p>
          <a:p>
            <a:r>
              <a:rPr lang="en-US" sz="1800" dirty="0"/>
              <a:t>S&amp;P 2022</a:t>
            </a:r>
          </a:p>
          <a:p>
            <a:endParaRPr lang="en-US" sz="14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6A677-965B-2644-BABD-68D877033F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DE58DC-F925-56B5-4F96-2B943476C63D}"/>
              </a:ext>
            </a:extLst>
          </p:cNvPr>
          <p:cNvSpPr txBox="1">
            <a:spLocks/>
          </p:cNvSpPr>
          <p:nvPr/>
        </p:nvSpPr>
        <p:spPr>
          <a:xfrm>
            <a:off x="4780521" y="2402408"/>
            <a:ext cx="4227206" cy="2107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cs typeface="Arial"/>
              </a:rPr>
              <a:t>Same-core attacks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Arial"/>
              </a:rPr>
              <a:t>Can work on the private cache.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Arial"/>
              </a:rPr>
              <a:t>Usually require hyper-threading.</a:t>
            </a:r>
          </a:p>
          <a:p>
            <a:r>
              <a:rPr lang="en-US" sz="1800" b="1" dirty="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Cross-core attacks</a:t>
            </a:r>
          </a:p>
          <a:p>
            <a:pPr lvl="1"/>
            <a:r>
              <a:rPr lang="en-US" sz="1600" dirty="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Usually work on the LLC.</a:t>
            </a:r>
          </a:p>
          <a:p>
            <a:pPr lvl="1"/>
            <a:r>
              <a:rPr lang="en-US" sz="1600" dirty="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Arguably more practical.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Cache Side-channel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120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The attacker learns a victim’s cache access by monitoring cache states.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Can cross software-level boundaries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Hard to detect</a:t>
            </a:r>
          </a:p>
          <a:p>
            <a:r>
              <a:rPr lang="en-US" sz="1800" b="1" dirty="0">
                <a:ea typeface="+mn-lt"/>
                <a:cs typeface="+mn-lt"/>
              </a:rPr>
              <a:t>Same-core attacks and cross-core attacks</a:t>
            </a:r>
            <a:endParaRPr lang="en-US" sz="180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48B7F-4EAF-4558-ACFA-F5A2B5ACE17B}"/>
              </a:ext>
            </a:extLst>
          </p:cNvPr>
          <p:cNvGrpSpPr/>
          <p:nvPr/>
        </p:nvGrpSpPr>
        <p:grpSpPr>
          <a:xfrm>
            <a:off x="727344" y="2480517"/>
            <a:ext cx="3931560" cy="1959492"/>
            <a:chOff x="4874382" y="2622659"/>
            <a:chExt cx="3931560" cy="1959492"/>
          </a:xfrm>
        </p:grpSpPr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47117E8C-0AE5-41C3-89FF-17694F72C6BA}"/>
                </a:ext>
              </a:extLst>
            </p:cNvPr>
            <p:cNvSpPr/>
            <p:nvPr/>
          </p:nvSpPr>
          <p:spPr>
            <a:xfrm>
              <a:off x="4874382" y="4019715"/>
              <a:ext cx="3931560" cy="5624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ea typeface=""/>
                  <a:cs typeface=""/>
                </a:rPr>
                <a:t>Last-Level Cache</a:t>
              </a:r>
            </a:p>
          </p:txBody>
        </p:sp>
        <p:sp>
          <p:nvSpPr>
            <p:cNvPr id="17" name="Rounded Rectangle 11">
              <a:extLst>
                <a:ext uri="{FF2B5EF4-FFF2-40B4-BE49-F238E27FC236}">
                  <a16:creationId xmlns:a16="http://schemas.microsoft.com/office/drawing/2014/main" id="{5A4A9529-1590-4AFB-B30A-ED99F25F3EA8}"/>
                </a:ext>
              </a:extLst>
            </p:cNvPr>
            <p:cNvSpPr/>
            <p:nvPr/>
          </p:nvSpPr>
          <p:spPr>
            <a:xfrm>
              <a:off x="6896577" y="3386380"/>
              <a:ext cx="1909365" cy="584923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Private Cache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:a16="http://schemas.microsoft.com/office/drawing/2014/main" id="{1B80B55B-EFB3-4BD0-BA2A-F136F6898087}"/>
                </a:ext>
              </a:extLst>
            </p:cNvPr>
            <p:cNvSpPr/>
            <p:nvPr/>
          </p:nvSpPr>
          <p:spPr>
            <a:xfrm>
              <a:off x="4897367" y="2622659"/>
              <a:ext cx="895556" cy="56989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9" name="Rounded Rectangle 14">
              <a:extLst>
                <a:ext uri="{FF2B5EF4-FFF2-40B4-BE49-F238E27FC236}">
                  <a16:creationId xmlns:a16="http://schemas.microsoft.com/office/drawing/2014/main" id="{5BF4B57C-1E20-4C12-8D4B-BB0A4920D63A}"/>
                </a:ext>
              </a:extLst>
            </p:cNvPr>
            <p:cNvSpPr/>
            <p:nvPr/>
          </p:nvSpPr>
          <p:spPr>
            <a:xfrm>
              <a:off x="5895518" y="2622659"/>
              <a:ext cx="895556" cy="56989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CF6F1DA1-2823-4D38-87FD-80D7CDC57C85}"/>
                </a:ext>
              </a:extLst>
            </p:cNvPr>
            <p:cNvSpPr/>
            <p:nvPr/>
          </p:nvSpPr>
          <p:spPr>
            <a:xfrm>
              <a:off x="4881708" y="3386381"/>
              <a:ext cx="1909365" cy="5849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Arial"/>
                </a:rPr>
                <a:t>Private Cache</a:t>
              </a:r>
            </a:p>
          </p:txBody>
        </p:sp>
        <p:sp>
          <p:nvSpPr>
            <p:cNvPr id="9" name="Curved Up Arrow 12">
              <a:extLst>
                <a:ext uri="{FF2B5EF4-FFF2-40B4-BE49-F238E27FC236}">
                  <a16:creationId xmlns:a16="http://schemas.microsoft.com/office/drawing/2014/main" id="{10472844-5C83-4680-8CEA-25862C11B594}"/>
                </a:ext>
              </a:extLst>
            </p:cNvPr>
            <p:cNvSpPr/>
            <p:nvPr/>
          </p:nvSpPr>
          <p:spPr>
            <a:xfrm>
              <a:off x="5225375" y="3192216"/>
              <a:ext cx="1445408" cy="636787"/>
            </a:xfrm>
            <a:prstGeom prst="curvedUpArrow">
              <a:avLst/>
            </a:prstGeom>
            <a:solidFill>
              <a:srgbClr val="FF3300">
                <a:alpha val="58000"/>
              </a:srgb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kern="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AFDF7017-DDDC-4752-A2A1-EB295B56BA23}"/>
                </a:ext>
              </a:extLst>
            </p:cNvPr>
            <p:cNvSpPr txBox="1"/>
            <p:nvPr/>
          </p:nvSpPr>
          <p:spPr>
            <a:xfrm>
              <a:off x="4999962" y="275354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Victim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E02043A-A50A-4D56-A9CB-3CAC9634B15D}"/>
                </a:ext>
              </a:extLst>
            </p:cNvPr>
            <p:cNvSpPr txBox="1"/>
            <p:nvPr/>
          </p:nvSpPr>
          <p:spPr>
            <a:xfrm>
              <a:off x="5911719" y="2746114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Attacker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</p:grp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E96DB7B0-1179-EFC2-4C6B-B821E67C89D5}"/>
              </a:ext>
            </a:extLst>
          </p:cNvPr>
          <p:cNvSpPr/>
          <p:nvPr/>
        </p:nvSpPr>
        <p:spPr>
          <a:xfrm>
            <a:off x="2763815" y="2487816"/>
            <a:ext cx="895556" cy="569890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400" b="1" kern="0">
              <a:solidFill>
                <a:srgbClr val="000000"/>
              </a:solidFill>
              <a:ea typeface=""/>
              <a:cs typeface=""/>
            </a:endParaRP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D9ADA639-3832-6BBC-6269-2EC2859711FB}"/>
              </a:ext>
            </a:extLst>
          </p:cNvPr>
          <p:cNvSpPr/>
          <p:nvPr/>
        </p:nvSpPr>
        <p:spPr>
          <a:xfrm>
            <a:off x="3757296" y="2480184"/>
            <a:ext cx="895556" cy="569890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400" b="1" kern="0">
              <a:solidFill>
                <a:srgbClr val="000000"/>
              </a:solidFill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222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DE58DC-F925-56B5-4F96-2B943476C63D}"/>
              </a:ext>
            </a:extLst>
          </p:cNvPr>
          <p:cNvSpPr txBox="1">
            <a:spLocks/>
          </p:cNvSpPr>
          <p:nvPr/>
        </p:nvSpPr>
        <p:spPr>
          <a:xfrm>
            <a:off x="4780521" y="2402408"/>
            <a:ext cx="4227206" cy="21076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Same-core attacks</a:t>
            </a:r>
          </a:p>
          <a:p>
            <a:pPr lvl="1"/>
            <a:r>
              <a:rPr lang="en-US" sz="1600" dirty="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Can work on the private cache.</a:t>
            </a:r>
          </a:p>
          <a:p>
            <a:pPr lvl="1"/>
            <a:r>
              <a:rPr lang="en-US" sz="1600" dirty="0">
                <a:solidFill>
                  <a:schemeClr val="bg1">
                    <a:lumMod val="20000"/>
                    <a:lumOff val="80000"/>
                  </a:schemeClr>
                </a:solidFill>
                <a:cs typeface="Arial"/>
              </a:rPr>
              <a:t>Usually require hyper-threading.</a:t>
            </a:r>
          </a:p>
          <a:p>
            <a:r>
              <a:rPr lang="en-US" sz="1800" b="1" dirty="0">
                <a:cs typeface="Arial"/>
              </a:rPr>
              <a:t>Cross-core attacks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Arial"/>
              </a:rPr>
              <a:t>Usually work on the LLC/Directory.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cs typeface="Arial"/>
              </a:rPr>
              <a:t>More practical.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E96DB7B0-1179-EFC2-4C6B-B821E67C89D5}"/>
              </a:ext>
            </a:extLst>
          </p:cNvPr>
          <p:cNvSpPr/>
          <p:nvPr/>
        </p:nvSpPr>
        <p:spPr>
          <a:xfrm>
            <a:off x="3135897" y="2487816"/>
            <a:ext cx="1537282" cy="569890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noFill/>
            <a:prstDash val="solid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400" b="1" kern="0">
              <a:solidFill>
                <a:srgbClr val="000000"/>
              </a:solidFill>
              <a:ea typeface=""/>
              <a:cs typeface="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Cache Side-channel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120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The attacker learns a victim’s cache access by monitoring cache states.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Can cross software-level boundaries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Hard to detect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48B7F-4EAF-4558-ACFA-F5A2B5ACE17B}"/>
              </a:ext>
            </a:extLst>
          </p:cNvPr>
          <p:cNvGrpSpPr/>
          <p:nvPr/>
        </p:nvGrpSpPr>
        <p:grpSpPr>
          <a:xfrm>
            <a:off x="727344" y="2480517"/>
            <a:ext cx="3931560" cy="1959492"/>
            <a:chOff x="4874382" y="2622659"/>
            <a:chExt cx="3931560" cy="1959492"/>
          </a:xfrm>
        </p:grpSpPr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47117E8C-0AE5-41C3-89FF-17694F72C6BA}"/>
                </a:ext>
              </a:extLst>
            </p:cNvPr>
            <p:cNvSpPr/>
            <p:nvPr/>
          </p:nvSpPr>
          <p:spPr>
            <a:xfrm>
              <a:off x="4874382" y="4019715"/>
              <a:ext cx="3931560" cy="5624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ea typeface=""/>
                  <a:cs typeface=""/>
                </a:rPr>
                <a:t>Last-Level Cache</a:t>
              </a:r>
            </a:p>
          </p:txBody>
        </p:sp>
        <p:sp>
          <p:nvSpPr>
            <p:cNvPr id="17" name="Rounded Rectangle 11">
              <a:extLst>
                <a:ext uri="{FF2B5EF4-FFF2-40B4-BE49-F238E27FC236}">
                  <a16:creationId xmlns:a16="http://schemas.microsoft.com/office/drawing/2014/main" id="{5A4A9529-1590-4AFB-B30A-ED99F25F3EA8}"/>
                </a:ext>
              </a:extLst>
            </p:cNvPr>
            <p:cNvSpPr/>
            <p:nvPr/>
          </p:nvSpPr>
          <p:spPr>
            <a:xfrm>
              <a:off x="6896577" y="3386380"/>
              <a:ext cx="1909365" cy="584923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Private Cache</a:t>
              </a:r>
            </a:p>
          </p:txBody>
        </p:sp>
        <p:sp>
          <p:nvSpPr>
            <p:cNvPr id="18" name="Rounded Rectangle 13">
              <a:extLst>
                <a:ext uri="{FF2B5EF4-FFF2-40B4-BE49-F238E27FC236}">
                  <a16:creationId xmlns:a16="http://schemas.microsoft.com/office/drawing/2014/main" id="{1B80B55B-EFB3-4BD0-BA2A-F136F6898087}"/>
                </a:ext>
              </a:extLst>
            </p:cNvPr>
            <p:cNvSpPr/>
            <p:nvPr/>
          </p:nvSpPr>
          <p:spPr>
            <a:xfrm>
              <a:off x="4897367" y="2622659"/>
              <a:ext cx="1537281" cy="56989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b="1" kern="0">
                <a:solidFill>
                  <a:srgbClr val="000000"/>
                </a:solidFill>
                <a:ea typeface=""/>
                <a:cs typeface="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CF6F1DA1-2823-4D38-87FD-80D7CDC57C85}"/>
                </a:ext>
              </a:extLst>
            </p:cNvPr>
            <p:cNvSpPr/>
            <p:nvPr/>
          </p:nvSpPr>
          <p:spPr>
            <a:xfrm>
              <a:off x="4881708" y="3386381"/>
              <a:ext cx="1909365" cy="5849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kern="0">
                  <a:solidFill>
                    <a:srgbClr val="000000"/>
                  </a:solidFill>
                  <a:ea typeface=""/>
                  <a:cs typeface=""/>
                </a:rPr>
                <a:t>Private Cache</a:t>
              </a:r>
              <a:endParaRPr lang="en-US" sz="1400" b="1" kern="0">
                <a:solidFill>
                  <a:srgbClr val="000000"/>
                </a:solidFill>
                <a:ea typeface=""/>
                <a:cs typeface="Arial"/>
              </a:endParaRPr>
            </a:p>
          </p:txBody>
        </p:sp>
        <p:sp>
          <p:nvSpPr>
            <p:cNvPr id="9" name="Curved Up Arrow 12">
              <a:extLst>
                <a:ext uri="{FF2B5EF4-FFF2-40B4-BE49-F238E27FC236}">
                  <a16:creationId xmlns:a16="http://schemas.microsoft.com/office/drawing/2014/main" id="{10472844-5C83-4680-8CEA-25862C11B594}"/>
                </a:ext>
              </a:extLst>
            </p:cNvPr>
            <p:cNvSpPr/>
            <p:nvPr/>
          </p:nvSpPr>
          <p:spPr>
            <a:xfrm>
              <a:off x="5225374" y="3192216"/>
              <a:ext cx="3032805" cy="1204639"/>
            </a:xfrm>
            <a:prstGeom prst="curvedUpArrow">
              <a:avLst/>
            </a:prstGeom>
            <a:solidFill>
              <a:srgbClr val="FF3300">
                <a:alpha val="58000"/>
              </a:srgbClr>
            </a:solidFill>
            <a:ln w="9525" cap="flat" cmpd="sng" algn="ctr">
              <a:noFill/>
              <a:prstDash val="solid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400" kern="0">
                <a:solidFill>
                  <a:prstClr val="black"/>
                </a:solidFill>
                <a:ea typeface=""/>
                <a:cs typeface=""/>
              </a:endParaRPr>
            </a:p>
          </p:txBody>
        </p:sp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AFDF7017-DDDC-4752-A2A1-EB295B56BA23}"/>
                </a:ext>
              </a:extLst>
            </p:cNvPr>
            <p:cNvSpPr txBox="1"/>
            <p:nvPr/>
          </p:nvSpPr>
          <p:spPr>
            <a:xfrm>
              <a:off x="5304369" y="273838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rgbClr val="000000"/>
                  </a:solidFill>
                </a:rPr>
                <a:t>Victim</a:t>
              </a: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AE02043A-A50A-4D56-A9CB-3CAC9634B15D}"/>
                </a:ext>
              </a:extLst>
            </p:cNvPr>
            <p:cNvSpPr txBox="1"/>
            <p:nvPr/>
          </p:nvSpPr>
          <p:spPr>
            <a:xfrm>
              <a:off x="7619346" y="2753715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kern="0">
                  <a:solidFill>
                    <a:schemeClr val="accent4"/>
                  </a:solidFill>
                </a:rPr>
                <a:t>Attacker</a:t>
              </a:r>
              <a:endParaRPr lang="en-US" sz="1400" b="1">
                <a:solidFill>
                  <a:schemeClr val="accent4"/>
                </a:solidFill>
              </a:endParaRPr>
            </a:p>
          </p:txBody>
        </p:sp>
      </p:grpSp>
      <p:pic>
        <p:nvPicPr>
          <p:cNvPr id="22" name="Graphic 21" descr="Star with solid fill">
            <a:extLst>
              <a:ext uri="{FF2B5EF4-FFF2-40B4-BE49-F238E27FC236}">
                <a16:creationId xmlns:a16="http://schemas.microsoft.com/office/drawing/2014/main" id="{FA1A207B-DF82-7609-8DEA-7F7A6217D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303" y="3321414"/>
            <a:ext cx="232997" cy="2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cache attacks work?</a:t>
            </a:r>
          </a:p>
        </p:txBody>
      </p:sp>
    </p:spTree>
    <p:extLst>
      <p:ext uri="{BB962C8B-B14F-4D97-AF65-F5344CB8AC3E}">
        <p14:creationId xmlns:p14="http://schemas.microsoft.com/office/powerpoint/2010/main" val="99518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Three-Step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8"/>
            <a:ext cx="8209573" cy="31868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Attacker and victim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different processes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Running on the same platform (but different cores)</a:t>
            </a:r>
          </a:p>
          <a:p>
            <a:pPr lvl="1"/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Step 1: Attacker evicts the victim’s data (cache line)</a:t>
            </a:r>
          </a:p>
          <a:p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Step 2: Attacker waits for victim’s execution</a:t>
            </a:r>
          </a:p>
          <a:p>
            <a:r>
              <a:rPr lang="en-US" sz="1600" b="1" dirty="0">
                <a:ea typeface="+mn-lt"/>
                <a:cs typeface="+mn-lt"/>
              </a:rPr>
              <a:t>Step 3: Attacker checks whether the victim brought the data back to cache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Repeating these three steps, attacker learns victim’s access pattern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415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6C2EA88F-2242-3AD7-6BDB-767ED47E0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86"/>
          <a:stretch/>
        </p:blipFill>
        <p:spPr>
          <a:xfrm>
            <a:off x="1983705" y="1780689"/>
            <a:ext cx="2032237" cy="22393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0CA0D8-9C4C-D86E-9931-D0A3FFA5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236CC-EF3F-4543-9A92-E1355E67AEB1}"/>
              </a:ext>
            </a:extLst>
          </p:cNvPr>
          <p:cNvSpPr txBox="1"/>
          <p:nvPr/>
        </p:nvSpPr>
        <p:spPr>
          <a:xfrm>
            <a:off x="4572000" y="1780689"/>
            <a:ext cx="3987383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Step1: attacker flushes victim’s data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How can she flush?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Data is shared between attacker and victim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Shared library</a:t>
            </a: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/>
                </a:solidFill>
              </a:rPr>
              <a:t>Page deduplication</a:t>
            </a:r>
          </a:p>
        </p:txBody>
      </p:sp>
    </p:spTree>
    <p:extLst>
      <p:ext uri="{BB962C8B-B14F-4D97-AF65-F5344CB8AC3E}">
        <p14:creationId xmlns:p14="http://schemas.microsoft.com/office/powerpoint/2010/main" val="36989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426B79A-8B8D-531D-0C80-0BB1B93A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50" y="1792692"/>
            <a:ext cx="3298391" cy="2224497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1" y="1781709"/>
            <a:ext cx="3298391" cy="22393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50CE13-A8FA-5AFD-A08A-EA1263367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072" y="2688730"/>
            <a:ext cx="1376786" cy="7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4DB0C-8EBC-C67A-72EF-9C49783F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337" y="2689043"/>
            <a:ext cx="1312249" cy="774442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1" y="1781709"/>
            <a:ext cx="3298391" cy="22393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89E69-4E3F-7632-B924-022C80CF5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178" y="1792016"/>
            <a:ext cx="3298393" cy="22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77124"/>
          </a:xfrm>
        </p:spPr>
        <p:txBody>
          <a:bodyPr/>
          <a:lstStyle/>
          <a:p>
            <a:r>
              <a:rPr lang="en-US" sz="2600" dirty="0"/>
              <a:t>Keystroke 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12306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GUI library: GTK</a:t>
            </a:r>
          </a:p>
          <a:p>
            <a:r>
              <a:rPr lang="en-US" sz="1600" b="1" dirty="0">
                <a:ea typeface="+mn-lt"/>
                <a:cs typeface="+mn-lt"/>
              </a:rPr>
              <a:t>Certain functions are called in libgdk.so upon keystrokes</a:t>
            </a:r>
          </a:p>
          <a:p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If we </a:t>
            </a:r>
            <a:r>
              <a:rPr lang="en-US" sz="1600" b="1" dirty="0">
                <a:ea typeface="+mn-lt"/>
                <a:cs typeface="+mn-lt"/>
              </a:rPr>
              <a:t>attack </a:t>
            </a:r>
            <a:r>
              <a:rPr lang="en-US" sz="1600" b="1" dirty="0" err="1">
                <a:ea typeface="+mn-lt"/>
                <a:cs typeface="+mn-lt"/>
              </a:rPr>
              <a:t>addr</a:t>
            </a:r>
            <a:r>
              <a:rPr lang="en-US" sz="1600" b="1" dirty="0">
                <a:ea typeface="+mn-lt"/>
                <a:cs typeface="+mn-lt"/>
              </a:rPr>
              <a:t> 0x7b980 of libgdk.so (0.1000.8) 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… and the victim is typing “</a:t>
            </a:r>
            <a:r>
              <a:rPr lang="en-US" sz="1600" b="1" dirty="0" err="1">
                <a:solidFill>
                  <a:schemeClr val="bg1"/>
                </a:solidFill>
                <a:ea typeface="+mn-lt"/>
                <a:cs typeface="+mn-lt"/>
              </a:rPr>
              <a:t>abcedfg</a:t>
            </a: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…” in </a:t>
            </a:r>
            <a:r>
              <a:rPr lang="en-US" sz="1600" b="1" dirty="0" err="1">
                <a:solidFill>
                  <a:schemeClr val="bg1"/>
                </a:solidFill>
                <a:ea typeface="+mn-lt"/>
                <a:cs typeface="+mn-lt"/>
              </a:rPr>
              <a:t>gedit</a:t>
            </a:r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13E7A-2B4E-49A8-8D8E-1CAC00A2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34" y="2537592"/>
            <a:ext cx="4836932" cy="21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8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867" y="1777014"/>
            <a:ext cx="3298391" cy="2239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B2C2C9-E9F2-7E38-38BB-CF7596DDB3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86"/>
          <a:stretch/>
        </p:blipFill>
        <p:spPr>
          <a:xfrm>
            <a:off x="1985964" y="1777014"/>
            <a:ext cx="2032238" cy="2239376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73CA07B-A850-F4CE-4009-07898B08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2DE09-69A1-6FBC-48E0-C17293F2C6B1}"/>
              </a:ext>
            </a:extLst>
          </p:cNvPr>
          <p:cNvSpPr txBox="1"/>
          <p:nvPr/>
        </p:nvSpPr>
        <p:spPr>
          <a:xfrm>
            <a:off x="430530" y="807341"/>
            <a:ext cx="835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victim’s data is evicted from the LLC and private caches.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7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Can we build a cross-core attack that only evicts from the private cache?</a:t>
            </a:r>
          </a:p>
        </p:txBody>
      </p:sp>
    </p:spTree>
    <p:extLst>
      <p:ext uri="{BB962C8B-B14F-4D97-AF65-F5344CB8AC3E}">
        <p14:creationId xmlns:p14="http://schemas.microsoft.com/office/powerpoint/2010/main" val="276767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CPU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67393"/>
            <a:ext cx="8209573" cy="18677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CPU speed increases </a:t>
            </a:r>
          </a:p>
          <a:p>
            <a:r>
              <a:rPr lang="en-US" sz="1600" b="1" dirty="0"/>
              <a:t>Latency of DRAM is too high</a:t>
            </a:r>
          </a:p>
          <a:p>
            <a:r>
              <a:rPr lang="en-US" sz="1600" b="1" dirty="0"/>
              <a:t>Problem: DRAM is a bottleneck</a:t>
            </a:r>
          </a:p>
          <a:p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Solution: Caches - fast/small memory buffers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On Intel desktop processors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Cache: less than 60 cycles.</a:t>
            </a:r>
          </a:p>
          <a:p>
            <a:pPr lvl="2"/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DRAM: over 200 cycles.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23EBF71-4C00-4B89-A164-D7E131D9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54" y="1131341"/>
            <a:ext cx="3472161" cy="3139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AB235-F70B-4636-A090-5B1C4D9672CA}"/>
              </a:ext>
            </a:extLst>
          </p:cNvPr>
          <p:cNvSpPr txBox="1"/>
          <p:nvPr/>
        </p:nvSpPr>
        <p:spPr>
          <a:xfrm>
            <a:off x="5349554" y="4172664"/>
            <a:ext cx="3352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http://tutorials.jenkov.com/java-concurrency/cache-coherence-in-java-concurrency.html</a:t>
            </a:r>
          </a:p>
        </p:txBody>
      </p:sp>
    </p:spTree>
    <p:extLst>
      <p:ext uri="{BB962C8B-B14F-4D97-AF65-F5344CB8AC3E}">
        <p14:creationId xmlns:p14="http://schemas.microsoft.com/office/powerpoint/2010/main" val="2591177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E29886A-F6B6-5442-ACD0-E2F75C837AD6}"/>
              </a:ext>
            </a:extLst>
          </p:cNvPr>
          <p:cNvSpPr txBox="1"/>
          <p:nvPr/>
        </p:nvSpPr>
        <p:spPr>
          <a:xfrm>
            <a:off x="675703" y="2541575"/>
            <a:ext cx="170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4"/>
                </a:solidFill>
              </a:rPr>
              <a:t>New Attack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A07EAC-E9D3-7204-BC27-4AF0B3F97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86"/>
          <a:stretch/>
        </p:blipFill>
        <p:spPr>
          <a:xfrm>
            <a:off x="2389187" y="1463127"/>
            <a:ext cx="2027475" cy="2234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3502A-6E28-7A06-AE2B-CE2427CA8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008" y="1456777"/>
            <a:ext cx="3290663" cy="22341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ED9E87-8ED6-0818-012A-D5DEC72D18BB}"/>
              </a:ext>
            </a:extLst>
          </p:cNvPr>
          <p:cNvSpPr txBox="1"/>
          <p:nvPr/>
        </p:nvSpPr>
        <p:spPr>
          <a:xfrm>
            <a:off x="3515193" y="3697256"/>
            <a:ext cx="2907259" cy="353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4"/>
                </a:solidFill>
              </a:rPr>
              <a:t>Higher bandwidth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73CA07B-A850-F4CE-4009-07898B08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C5C98-0439-9787-5DFA-42277AEC7AD3}"/>
              </a:ext>
            </a:extLst>
          </p:cNvPr>
          <p:cNvSpPr txBox="1"/>
          <p:nvPr/>
        </p:nvSpPr>
        <p:spPr>
          <a:xfrm>
            <a:off x="3515193" y="4148572"/>
            <a:ext cx="2907259" cy="353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</a:rPr>
              <a:t>Higher resolution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B784B-DDCC-4866-B358-E7B773ED8207}"/>
              </a:ext>
            </a:extLst>
          </p:cNvPr>
          <p:cNvSpPr txBox="1"/>
          <p:nvPr/>
        </p:nvSpPr>
        <p:spPr>
          <a:xfrm>
            <a:off x="3516026" y="4563415"/>
            <a:ext cx="2906426" cy="3539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4"/>
                </a:solidFill>
              </a:rPr>
              <a:t>Stealthier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054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Three-Step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8"/>
            <a:ext cx="8209573" cy="31868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Attacker and victim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Separate processes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Running on the same platform</a:t>
            </a:r>
          </a:p>
          <a:p>
            <a:pPr lvl="1"/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600" b="1" dirty="0">
                <a:highlight>
                  <a:srgbClr val="FFFF00"/>
                </a:highlight>
                <a:ea typeface="+mn-lt"/>
                <a:cs typeface="+mn-lt"/>
              </a:rPr>
              <a:t>Step 1: Attacker evicts the victim’s data, from the private cache only! </a:t>
            </a:r>
          </a:p>
          <a:p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Step 2: Attacker waits for victim’s execution</a:t>
            </a:r>
          </a:p>
          <a:p>
            <a:r>
              <a:rPr lang="en-US" sz="1600" b="1" dirty="0">
                <a:ea typeface="+mn-lt"/>
                <a:cs typeface="+mn-lt"/>
              </a:rPr>
              <a:t>Step 3: Attacker checks whether the victim brought the data back to cache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Repeating these three steps, attacker learns victim’s access pattern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613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Can we use existing eviction methods?</a:t>
            </a:r>
          </a:p>
        </p:txBody>
      </p:sp>
    </p:spTree>
    <p:extLst>
      <p:ext uri="{BB962C8B-B14F-4D97-AF65-F5344CB8AC3E}">
        <p14:creationId xmlns:p14="http://schemas.microsoft.com/office/powerpoint/2010/main" val="243132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843395"/>
            <a:ext cx="8341567" cy="9028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Eviction methods</a:t>
            </a: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CLFLUSH</a:t>
            </a: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Set Conflicts</a:t>
            </a:r>
          </a:p>
        </p:txBody>
      </p:sp>
      <p:pic>
        <p:nvPicPr>
          <p:cNvPr id="5" name="Graphic 4" descr="Sad face with no fill">
            <a:extLst>
              <a:ext uri="{FF2B5EF4-FFF2-40B4-BE49-F238E27FC236}">
                <a16:creationId xmlns:a16="http://schemas.microsoft.com/office/drawing/2014/main" id="{AD20C3A3-A780-EFAA-D5E6-0898F33C6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1100" y="1170997"/>
            <a:ext cx="247650" cy="247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4F3CAA-C34D-63CC-F009-F14FB16E9560}"/>
              </a:ext>
            </a:extLst>
          </p:cNvPr>
          <p:cNvSpPr/>
          <p:nvPr/>
        </p:nvSpPr>
        <p:spPr>
          <a:xfrm>
            <a:off x="3003551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50DAD-2D08-439B-2550-48EA49A042F3}"/>
              </a:ext>
            </a:extLst>
          </p:cNvPr>
          <p:cNvSpPr/>
          <p:nvPr/>
        </p:nvSpPr>
        <p:spPr>
          <a:xfrm>
            <a:off x="3730626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7D471-688F-F301-6E66-97CE7C65D25B}"/>
              </a:ext>
            </a:extLst>
          </p:cNvPr>
          <p:cNvSpPr/>
          <p:nvPr/>
        </p:nvSpPr>
        <p:spPr>
          <a:xfrm>
            <a:off x="4457701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CA2CE-E4BC-EE0A-8E22-D30BA09522B6}"/>
              </a:ext>
            </a:extLst>
          </p:cNvPr>
          <p:cNvSpPr/>
          <p:nvPr/>
        </p:nvSpPr>
        <p:spPr>
          <a:xfrm>
            <a:off x="5184776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275024-4C4C-9F95-0474-C3019A694AE6}"/>
              </a:ext>
            </a:extLst>
          </p:cNvPr>
          <p:cNvSpPr/>
          <p:nvPr/>
        </p:nvSpPr>
        <p:spPr>
          <a:xfrm>
            <a:off x="3003551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91802-149A-6DCE-18B6-CFB562189F21}"/>
              </a:ext>
            </a:extLst>
          </p:cNvPr>
          <p:cNvSpPr/>
          <p:nvPr/>
        </p:nvSpPr>
        <p:spPr>
          <a:xfrm>
            <a:off x="3003551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34153-6684-6967-BAE6-2A23F221A615}"/>
              </a:ext>
            </a:extLst>
          </p:cNvPr>
          <p:cNvSpPr/>
          <p:nvPr/>
        </p:nvSpPr>
        <p:spPr>
          <a:xfrm>
            <a:off x="3730626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AC90E-DC05-C9EB-DBF2-00F9C350AC71}"/>
              </a:ext>
            </a:extLst>
          </p:cNvPr>
          <p:cNvSpPr/>
          <p:nvPr/>
        </p:nvSpPr>
        <p:spPr>
          <a:xfrm>
            <a:off x="4457701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57DD7E-805B-FADA-B275-243AB6C73CAB}"/>
              </a:ext>
            </a:extLst>
          </p:cNvPr>
          <p:cNvSpPr/>
          <p:nvPr/>
        </p:nvSpPr>
        <p:spPr>
          <a:xfrm>
            <a:off x="5184776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E84717-9960-2198-6734-EC6FC3AE88C4}"/>
              </a:ext>
            </a:extLst>
          </p:cNvPr>
          <p:cNvSpPr/>
          <p:nvPr/>
        </p:nvSpPr>
        <p:spPr>
          <a:xfrm>
            <a:off x="3003551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CFAB1-AE3B-C798-3384-5E26DC5C04D6}"/>
              </a:ext>
            </a:extLst>
          </p:cNvPr>
          <p:cNvSpPr/>
          <p:nvPr/>
        </p:nvSpPr>
        <p:spPr>
          <a:xfrm>
            <a:off x="3730626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4D8DBE-D608-60F6-8AA1-E423970CF6DB}"/>
              </a:ext>
            </a:extLst>
          </p:cNvPr>
          <p:cNvSpPr/>
          <p:nvPr/>
        </p:nvSpPr>
        <p:spPr>
          <a:xfrm>
            <a:off x="4457701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86BA4A-357A-6421-A672-3DF02CB4866B}"/>
              </a:ext>
            </a:extLst>
          </p:cNvPr>
          <p:cNvSpPr/>
          <p:nvPr/>
        </p:nvSpPr>
        <p:spPr>
          <a:xfrm>
            <a:off x="5184776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2CFBCC-8304-F881-9755-CA057CF6AF71}"/>
              </a:ext>
            </a:extLst>
          </p:cNvPr>
          <p:cNvSpPr/>
          <p:nvPr/>
        </p:nvSpPr>
        <p:spPr>
          <a:xfrm>
            <a:off x="3003551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AC86C-1FCE-0A27-B94F-1C343CC752D1}"/>
              </a:ext>
            </a:extLst>
          </p:cNvPr>
          <p:cNvSpPr/>
          <p:nvPr/>
        </p:nvSpPr>
        <p:spPr>
          <a:xfrm>
            <a:off x="3730626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08E229-E61E-2BDD-3674-98AFAADA9EB1}"/>
              </a:ext>
            </a:extLst>
          </p:cNvPr>
          <p:cNvSpPr/>
          <p:nvPr/>
        </p:nvSpPr>
        <p:spPr>
          <a:xfrm>
            <a:off x="4457701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A11C98-5A42-5D93-E26D-5D9195EB692E}"/>
              </a:ext>
            </a:extLst>
          </p:cNvPr>
          <p:cNvSpPr/>
          <p:nvPr/>
        </p:nvSpPr>
        <p:spPr>
          <a:xfrm>
            <a:off x="5184776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3B440-5932-06E8-17BD-CE5FCE43CFE7}"/>
              </a:ext>
            </a:extLst>
          </p:cNvPr>
          <p:cNvSpPr/>
          <p:nvPr/>
        </p:nvSpPr>
        <p:spPr>
          <a:xfrm>
            <a:off x="3003551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05851F-0772-2311-9BA7-4361BC692887}"/>
              </a:ext>
            </a:extLst>
          </p:cNvPr>
          <p:cNvSpPr/>
          <p:nvPr/>
        </p:nvSpPr>
        <p:spPr>
          <a:xfrm>
            <a:off x="3730626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7CFAC-72EC-8DA8-EC33-424ABC7C2F75}"/>
              </a:ext>
            </a:extLst>
          </p:cNvPr>
          <p:cNvSpPr/>
          <p:nvPr/>
        </p:nvSpPr>
        <p:spPr>
          <a:xfrm>
            <a:off x="4457701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B333A0-6287-E042-3588-0EB3977FA759}"/>
              </a:ext>
            </a:extLst>
          </p:cNvPr>
          <p:cNvSpPr/>
          <p:nvPr/>
        </p:nvSpPr>
        <p:spPr>
          <a:xfrm>
            <a:off x="5184776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1466F2-635B-4779-079A-AE318EBE1CE6}"/>
              </a:ext>
            </a:extLst>
          </p:cNvPr>
          <p:cNvSpPr/>
          <p:nvPr/>
        </p:nvSpPr>
        <p:spPr>
          <a:xfrm>
            <a:off x="3003551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784BF1-F196-C6C2-9F3C-8CA82488088A}"/>
              </a:ext>
            </a:extLst>
          </p:cNvPr>
          <p:cNvSpPr/>
          <p:nvPr/>
        </p:nvSpPr>
        <p:spPr>
          <a:xfrm>
            <a:off x="3730626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03C8-244E-8916-0988-86480B035A75}"/>
              </a:ext>
            </a:extLst>
          </p:cNvPr>
          <p:cNvSpPr/>
          <p:nvPr/>
        </p:nvSpPr>
        <p:spPr>
          <a:xfrm>
            <a:off x="4457701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3F4EA7-50F3-BA83-2964-E9CBC0101F7E}"/>
              </a:ext>
            </a:extLst>
          </p:cNvPr>
          <p:cNvSpPr/>
          <p:nvPr/>
        </p:nvSpPr>
        <p:spPr>
          <a:xfrm>
            <a:off x="5184776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3D7687-56AB-8452-4DC2-8DCE97F78746}"/>
              </a:ext>
            </a:extLst>
          </p:cNvPr>
          <p:cNvSpPr/>
          <p:nvPr/>
        </p:nvSpPr>
        <p:spPr>
          <a:xfrm>
            <a:off x="3003551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9A3B57-26C2-CA00-9354-10434F5B7824}"/>
              </a:ext>
            </a:extLst>
          </p:cNvPr>
          <p:cNvSpPr/>
          <p:nvPr/>
        </p:nvSpPr>
        <p:spPr>
          <a:xfrm>
            <a:off x="3730626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F5A091-1245-B4A8-68BE-5E5C691AE078}"/>
              </a:ext>
            </a:extLst>
          </p:cNvPr>
          <p:cNvSpPr/>
          <p:nvPr/>
        </p:nvSpPr>
        <p:spPr>
          <a:xfrm>
            <a:off x="4457701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7E0D09-625F-2BA9-CD34-5CC629ABB9D1}"/>
              </a:ext>
            </a:extLst>
          </p:cNvPr>
          <p:cNvSpPr/>
          <p:nvPr/>
        </p:nvSpPr>
        <p:spPr>
          <a:xfrm>
            <a:off x="5184776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4819B-628C-380A-B2E9-52756CC3FC6E}"/>
              </a:ext>
            </a:extLst>
          </p:cNvPr>
          <p:cNvSpPr txBox="1"/>
          <p:nvPr/>
        </p:nvSpPr>
        <p:spPr>
          <a:xfrm>
            <a:off x="2308225" y="196431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5EAF38-E36A-2B10-D34A-325E542D9198}"/>
              </a:ext>
            </a:extLst>
          </p:cNvPr>
          <p:cNvSpPr txBox="1"/>
          <p:nvPr/>
        </p:nvSpPr>
        <p:spPr>
          <a:xfrm>
            <a:off x="2308225" y="224421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F1E86-FC63-D3D3-8D4B-577B65F7CBCE}"/>
              </a:ext>
            </a:extLst>
          </p:cNvPr>
          <p:cNvSpPr txBox="1"/>
          <p:nvPr/>
        </p:nvSpPr>
        <p:spPr>
          <a:xfrm>
            <a:off x="2308225" y="380103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56B7E0-36A3-9224-7599-063285AE494C}"/>
              </a:ext>
            </a:extLst>
          </p:cNvPr>
          <p:cNvSpPr txBox="1"/>
          <p:nvPr/>
        </p:nvSpPr>
        <p:spPr>
          <a:xfrm rot="5400000">
            <a:off x="2257325" y="298657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928336-B185-9CC5-743B-22431AB01BF6}"/>
              </a:ext>
            </a:extLst>
          </p:cNvPr>
          <p:cNvSpPr txBox="1"/>
          <p:nvPr/>
        </p:nvSpPr>
        <p:spPr>
          <a:xfrm>
            <a:off x="3003551" y="174512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C7BF32-96B2-E9C3-49D7-731ECA339123}"/>
              </a:ext>
            </a:extLst>
          </p:cNvPr>
          <p:cNvSpPr txBox="1"/>
          <p:nvPr/>
        </p:nvSpPr>
        <p:spPr>
          <a:xfrm>
            <a:off x="3730625" y="173978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8677F2-031B-626A-4E94-7202BF068B1D}"/>
              </a:ext>
            </a:extLst>
          </p:cNvPr>
          <p:cNvSpPr txBox="1"/>
          <p:nvPr/>
        </p:nvSpPr>
        <p:spPr>
          <a:xfrm>
            <a:off x="4457699" y="174134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918715-0CEA-3725-E841-9FE4E692737A}"/>
              </a:ext>
            </a:extLst>
          </p:cNvPr>
          <p:cNvSpPr txBox="1"/>
          <p:nvPr/>
        </p:nvSpPr>
        <p:spPr>
          <a:xfrm>
            <a:off x="5184776" y="173707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3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52351CF-8C91-7C5A-A24C-71E4EF14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E2B2F3-4382-BC4D-B7D9-4F9FCBC067D4}"/>
              </a:ext>
            </a:extLst>
          </p:cNvPr>
          <p:cNvSpPr/>
          <p:nvPr/>
        </p:nvSpPr>
        <p:spPr>
          <a:xfrm>
            <a:off x="3730624" y="226366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5F5FA8-42DC-8B43-924B-D85377D609D7}"/>
              </a:ext>
            </a:extLst>
          </p:cNvPr>
          <p:cNvSpPr/>
          <p:nvPr/>
        </p:nvSpPr>
        <p:spPr>
          <a:xfrm>
            <a:off x="4457698" y="226366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817F7C-AB2C-304C-B59D-D89DD725316C}"/>
              </a:ext>
            </a:extLst>
          </p:cNvPr>
          <p:cNvSpPr/>
          <p:nvPr/>
        </p:nvSpPr>
        <p:spPr>
          <a:xfrm>
            <a:off x="5184775" y="226502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FA040-4805-6CD9-478A-A1187429A15B}"/>
              </a:ext>
            </a:extLst>
          </p:cNvPr>
          <p:cNvSpPr/>
          <p:nvPr/>
        </p:nvSpPr>
        <p:spPr>
          <a:xfrm>
            <a:off x="3730620" y="22648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A1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E94EB-ED1F-99C5-D499-48D92CAAA889}"/>
              </a:ext>
            </a:extLst>
          </p:cNvPr>
          <p:cNvSpPr/>
          <p:nvPr/>
        </p:nvSpPr>
        <p:spPr>
          <a:xfrm>
            <a:off x="4457697" y="226328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A2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494712-06D1-82D4-ABA4-B0C737CA47BD}"/>
              </a:ext>
            </a:extLst>
          </p:cNvPr>
          <p:cNvSpPr/>
          <p:nvPr/>
        </p:nvSpPr>
        <p:spPr>
          <a:xfrm>
            <a:off x="5184774" y="2263140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12021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 animBg="1"/>
      <p:bldP spid="56" grpId="0" animBg="1"/>
      <p:bldP spid="57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4F3CAA-C34D-63CC-F009-F14FB16E9560}"/>
              </a:ext>
            </a:extLst>
          </p:cNvPr>
          <p:cNvSpPr/>
          <p:nvPr/>
        </p:nvSpPr>
        <p:spPr>
          <a:xfrm>
            <a:off x="3003551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50DAD-2D08-439B-2550-48EA49A042F3}"/>
              </a:ext>
            </a:extLst>
          </p:cNvPr>
          <p:cNvSpPr/>
          <p:nvPr/>
        </p:nvSpPr>
        <p:spPr>
          <a:xfrm>
            <a:off x="3730626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7D471-688F-F301-6E66-97CE7C65D25B}"/>
              </a:ext>
            </a:extLst>
          </p:cNvPr>
          <p:cNvSpPr/>
          <p:nvPr/>
        </p:nvSpPr>
        <p:spPr>
          <a:xfrm>
            <a:off x="4457701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CA2CE-E4BC-EE0A-8E22-D30BA09522B6}"/>
              </a:ext>
            </a:extLst>
          </p:cNvPr>
          <p:cNvSpPr/>
          <p:nvPr/>
        </p:nvSpPr>
        <p:spPr>
          <a:xfrm>
            <a:off x="5184776" y="2003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275024-4C4C-9F95-0474-C3019A694AE6}"/>
              </a:ext>
            </a:extLst>
          </p:cNvPr>
          <p:cNvSpPr/>
          <p:nvPr/>
        </p:nvSpPr>
        <p:spPr>
          <a:xfrm>
            <a:off x="3003551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FA040-4805-6CD9-478A-A1187429A15B}"/>
              </a:ext>
            </a:extLst>
          </p:cNvPr>
          <p:cNvSpPr/>
          <p:nvPr/>
        </p:nvSpPr>
        <p:spPr>
          <a:xfrm>
            <a:off x="3730626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E94EB-ED1F-99C5-D499-48D92CAAA889}"/>
              </a:ext>
            </a:extLst>
          </p:cNvPr>
          <p:cNvSpPr/>
          <p:nvPr/>
        </p:nvSpPr>
        <p:spPr>
          <a:xfrm>
            <a:off x="4457701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494712-06D1-82D4-ABA4-B0C737CA47BD}"/>
              </a:ext>
            </a:extLst>
          </p:cNvPr>
          <p:cNvSpPr/>
          <p:nvPr/>
        </p:nvSpPr>
        <p:spPr>
          <a:xfrm>
            <a:off x="5184776" y="2263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A3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291802-149A-6DCE-18B6-CFB562189F21}"/>
              </a:ext>
            </a:extLst>
          </p:cNvPr>
          <p:cNvSpPr/>
          <p:nvPr/>
        </p:nvSpPr>
        <p:spPr>
          <a:xfrm>
            <a:off x="3003551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34153-6684-6967-BAE6-2A23F221A615}"/>
              </a:ext>
            </a:extLst>
          </p:cNvPr>
          <p:cNvSpPr/>
          <p:nvPr/>
        </p:nvSpPr>
        <p:spPr>
          <a:xfrm>
            <a:off x="3730626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AC90E-DC05-C9EB-DBF2-00F9C350AC71}"/>
              </a:ext>
            </a:extLst>
          </p:cNvPr>
          <p:cNvSpPr/>
          <p:nvPr/>
        </p:nvSpPr>
        <p:spPr>
          <a:xfrm>
            <a:off x="4457701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57DD7E-805B-FADA-B275-243AB6C73CAB}"/>
              </a:ext>
            </a:extLst>
          </p:cNvPr>
          <p:cNvSpPr/>
          <p:nvPr/>
        </p:nvSpPr>
        <p:spPr>
          <a:xfrm>
            <a:off x="5184776" y="2524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E84717-9960-2198-6734-EC6FC3AE88C4}"/>
              </a:ext>
            </a:extLst>
          </p:cNvPr>
          <p:cNvSpPr/>
          <p:nvPr/>
        </p:nvSpPr>
        <p:spPr>
          <a:xfrm>
            <a:off x="3003551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CFAB1-AE3B-C798-3384-5E26DC5C04D6}"/>
              </a:ext>
            </a:extLst>
          </p:cNvPr>
          <p:cNvSpPr/>
          <p:nvPr/>
        </p:nvSpPr>
        <p:spPr>
          <a:xfrm>
            <a:off x="3730626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4D8DBE-D608-60F6-8AA1-E423970CF6DB}"/>
              </a:ext>
            </a:extLst>
          </p:cNvPr>
          <p:cNvSpPr/>
          <p:nvPr/>
        </p:nvSpPr>
        <p:spPr>
          <a:xfrm>
            <a:off x="4457701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86BA4A-357A-6421-A672-3DF02CB4866B}"/>
              </a:ext>
            </a:extLst>
          </p:cNvPr>
          <p:cNvSpPr/>
          <p:nvPr/>
        </p:nvSpPr>
        <p:spPr>
          <a:xfrm>
            <a:off x="5184776" y="2784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2CFBCC-8304-F881-9755-CA057CF6AF71}"/>
              </a:ext>
            </a:extLst>
          </p:cNvPr>
          <p:cNvSpPr/>
          <p:nvPr/>
        </p:nvSpPr>
        <p:spPr>
          <a:xfrm>
            <a:off x="3003551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9AC86C-1FCE-0A27-B94F-1C343CC752D1}"/>
              </a:ext>
            </a:extLst>
          </p:cNvPr>
          <p:cNvSpPr/>
          <p:nvPr/>
        </p:nvSpPr>
        <p:spPr>
          <a:xfrm>
            <a:off x="3730626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08E229-E61E-2BDD-3674-98AFAADA9EB1}"/>
              </a:ext>
            </a:extLst>
          </p:cNvPr>
          <p:cNvSpPr/>
          <p:nvPr/>
        </p:nvSpPr>
        <p:spPr>
          <a:xfrm>
            <a:off x="4457701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A11C98-5A42-5D93-E26D-5D9195EB692E}"/>
              </a:ext>
            </a:extLst>
          </p:cNvPr>
          <p:cNvSpPr/>
          <p:nvPr/>
        </p:nvSpPr>
        <p:spPr>
          <a:xfrm>
            <a:off x="5184776" y="3044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A3B440-5932-06E8-17BD-CE5FCE43CFE7}"/>
              </a:ext>
            </a:extLst>
          </p:cNvPr>
          <p:cNvSpPr/>
          <p:nvPr/>
        </p:nvSpPr>
        <p:spPr>
          <a:xfrm>
            <a:off x="3003551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05851F-0772-2311-9BA7-4361BC692887}"/>
              </a:ext>
            </a:extLst>
          </p:cNvPr>
          <p:cNvSpPr/>
          <p:nvPr/>
        </p:nvSpPr>
        <p:spPr>
          <a:xfrm>
            <a:off x="3730626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57CFAC-72EC-8DA8-EC33-424ABC7C2F75}"/>
              </a:ext>
            </a:extLst>
          </p:cNvPr>
          <p:cNvSpPr/>
          <p:nvPr/>
        </p:nvSpPr>
        <p:spPr>
          <a:xfrm>
            <a:off x="4457701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B333A0-6287-E042-3588-0EB3977FA759}"/>
              </a:ext>
            </a:extLst>
          </p:cNvPr>
          <p:cNvSpPr/>
          <p:nvPr/>
        </p:nvSpPr>
        <p:spPr>
          <a:xfrm>
            <a:off x="5184776" y="33051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1466F2-635B-4779-079A-AE318EBE1CE6}"/>
              </a:ext>
            </a:extLst>
          </p:cNvPr>
          <p:cNvSpPr/>
          <p:nvPr/>
        </p:nvSpPr>
        <p:spPr>
          <a:xfrm>
            <a:off x="3003551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784BF1-F196-C6C2-9F3C-8CA82488088A}"/>
              </a:ext>
            </a:extLst>
          </p:cNvPr>
          <p:cNvSpPr/>
          <p:nvPr/>
        </p:nvSpPr>
        <p:spPr>
          <a:xfrm>
            <a:off x="3730626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03C8-244E-8916-0988-86480B035A75}"/>
              </a:ext>
            </a:extLst>
          </p:cNvPr>
          <p:cNvSpPr/>
          <p:nvPr/>
        </p:nvSpPr>
        <p:spPr>
          <a:xfrm>
            <a:off x="4457701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3F4EA7-50F3-BA83-2964-E9CBC0101F7E}"/>
              </a:ext>
            </a:extLst>
          </p:cNvPr>
          <p:cNvSpPr/>
          <p:nvPr/>
        </p:nvSpPr>
        <p:spPr>
          <a:xfrm>
            <a:off x="5184776" y="35655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3D7687-56AB-8452-4DC2-8DCE97F78746}"/>
              </a:ext>
            </a:extLst>
          </p:cNvPr>
          <p:cNvSpPr/>
          <p:nvPr/>
        </p:nvSpPr>
        <p:spPr>
          <a:xfrm>
            <a:off x="3003551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9A3B57-26C2-CA00-9354-10434F5B7824}"/>
              </a:ext>
            </a:extLst>
          </p:cNvPr>
          <p:cNvSpPr/>
          <p:nvPr/>
        </p:nvSpPr>
        <p:spPr>
          <a:xfrm>
            <a:off x="3730626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F5A091-1245-B4A8-68BE-5E5C691AE078}"/>
              </a:ext>
            </a:extLst>
          </p:cNvPr>
          <p:cNvSpPr/>
          <p:nvPr/>
        </p:nvSpPr>
        <p:spPr>
          <a:xfrm>
            <a:off x="4457701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7E0D09-625F-2BA9-CD34-5CC629ABB9D1}"/>
              </a:ext>
            </a:extLst>
          </p:cNvPr>
          <p:cNvSpPr/>
          <p:nvPr/>
        </p:nvSpPr>
        <p:spPr>
          <a:xfrm>
            <a:off x="5184776" y="38258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4819B-628C-380A-B2E9-52756CC3FC6E}"/>
              </a:ext>
            </a:extLst>
          </p:cNvPr>
          <p:cNvSpPr txBox="1"/>
          <p:nvPr/>
        </p:nvSpPr>
        <p:spPr>
          <a:xfrm>
            <a:off x="2308225" y="196431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5EAF38-E36A-2B10-D34A-325E542D9198}"/>
              </a:ext>
            </a:extLst>
          </p:cNvPr>
          <p:cNvSpPr txBox="1"/>
          <p:nvPr/>
        </p:nvSpPr>
        <p:spPr>
          <a:xfrm>
            <a:off x="2308225" y="224421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F1E86-FC63-D3D3-8D4B-577B65F7CBCE}"/>
              </a:ext>
            </a:extLst>
          </p:cNvPr>
          <p:cNvSpPr txBox="1"/>
          <p:nvPr/>
        </p:nvSpPr>
        <p:spPr>
          <a:xfrm>
            <a:off x="2308225" y="380103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Set 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56B7E0-36A3-9224-7599-063285AE494C}"/>
              </a:ext>
            </a:extLst>
          </p:cNvPr>
          <p:cNvSpPr txBox="1"/>
          <p:nvPr/>
        </p:nvSpPr>
        <p:spPr>
          <a:xfrm rot="5400000">
            <a:off x="2257325" y="298657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928336-B185-9CC5-743B-22431AB01BF6}"/>
              </a:ext>
            </a:extLst>
          </p:cNvPr>
          <p:cNvSpPr txBox="1"/>
          <p:nvPr/>
        </p:nvSpPr>
        <p:spPr>
          <a:xfrm>
            <a:off x="3003551" y="174512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C7BF32-96B2-E9C3-49D7-731ECA339123}"/>
              </a:ext>
            </a:extLst>
          </p:cNvPr>
          <p:cNvSpPr txBox="1"/>
          <p:nvPr/>
        </p:nvSpPr>
        <p:spPr>
          <a:xfrm>
            <a:off x="3730625" y="173978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8677F2-031B-626A-4E94-7202BF068B1D}"/>
              </a:ext>
            </a:extLst>
          </p:cNvPr>
          <p:cNvSpPr txBox="1"/>
          <p:nvPr/>
        </p:nvSpPr>
        <p:spPr>
          <a:xfrm>
            <a:off x="4457699" y="174134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918715-0CEA-3725-E841-9FE4E692737A}"/>
              </a:ext>
            </a:extLst>
          </p:cNvPr>
          <p:cNvSpPr txBox="1"/>
          <p:nvPr/>
        </p:nvSpPr>
        <p:spPr>
          <a:xfrm>
            <a:off x="5184776" y="173707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4"/>
                </a:solidFill>
              </a:rPr>
              <a:t>Way 3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2B592213-AB6D-7C7D-3965-D26ECB166D21}"/>
              </a:ext>
            </a:extLst>
          </p:cNvPr>
          <p:cNvSpPr txBox="1">
            <a:spLocks/>
          </p:cNvSpPr>
          <p:nvPr/>
        </p:nvSpPr>
        <p:spPr>
          <a:xfrm>
            <a:off x="520700" y="843395"/>
            <a:ext cx="8341567" cy="9028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Eviction methods</a:t>
            </a: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CLFLUSH</a:t>
            </a: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Set Conflicts</a:t>
            </a:r>
          </a:p>
        </p:txBody>
      </p:sp>
      <p:pic>
        <p:nvPicPr>
          <p:cNvPr id="55" name="Graphic 54" descr="Sad face with no fill">
            <a:extLst>
              <a:ext uri="{FF2B5EF4-FFF2-40B4-BE49-F238E27FC236}">
                <a16:creationId xmlns:a16="http://schemas.microsoft.com/office/drawing/2014/main" id="{2643E7A3-6C6D-1B3F-9E84-10163CB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1100" y="1170997"/>
            <a:ext cx="247650" cy="247650"/>
          </a:xfrm>
          <a:prstGeom prst="rect">
            <a:avLst/>
          </a:prstGeom>
        </p:spPr>
      </p:pic>
      <p:sp>
        <p:nvSpPr>
          <p:cNvPr id="56" name="Title 1">
            <a:extLst>
              <a:ext uri="{FF2B5EF4-FFF2-40B4-BE49-F238E27FC236}">
                <a16:creationId xmlns:a16="http://schemas.microsoft.com/office/drawing/2014/main" id="{C89A8C62-21BA-E8EF-AE52-BC73D1D3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  <p:pic>
        <p:nvPicPr>
          <p:cNvPr id="57" name="Graphic 56" descr="Sad face with no fill">
            <a:extLst>
              <a:ext uri="{FF2B5EF4-FFF2-40B4-BE49-F238E27FC236}">
                <a16:creationId xmlns:a16="http://schemas.microsoft.com/office/drawing/2014/main" id="{A640E2DD-F2E2-6068-8AB0-DE65EC623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1100" y="1407305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New eviction method?</a:t>
            </a:r>
          </a:p>
        </p:txBody>
      </p:sp>
    </p:spTree>
    <p:extLst>
      <p:ext uri="{BB962C8B-B14F-4D97-AF65-F5344CB8AC3E}">
        <p14:creationId xmlns:p14="http://schemas.microsoft.com/office/powerpoint/2010/main" val="4288274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43395"/>
            <a:ext cx="8341567" cy="9028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/>
              <a:t>New eviction method is necessary</a:t>
            </a:r>
          </a:p>
          <a:p>
            <a:pPr lvl="1"/>
            <a:r>
              <a:rPr lang="en-US" sz="1400" b="1" dirty="0">
                <a:solidFill>
                  <a:srgbClr val="003493"/>
                </a:solidFill>
                <a:cs typeface="Arial"/>
              </a:rPr>
              <a:t>Cache coherence protocol?</a:t>
            </a:r>
          </a:p>
          <a:p>
            <a:pPr lvl="1"/>
            <a:r>
              <a:rPr lang="en-US" sz="1400" b="1" dirty="0">
                <a:solidFill>
                  <a:srgbClr val="003493"/>
                </a:solidFill>
                <a:cs typeface="Arial"/>
              </a:rPr>
              <a:t>MESI protocol.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450E2-E4CE-02B0-D0AC-44362E1C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3" y="1746250"/>
            <a:ext cx="7836571" cy="19259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FE0E0D-06B1-E651-F357-E2B29CE2B1B1}"/>
              </a:ext>
            </a:extLst>
          </p:cNvPr>
          <p:cNvSpPr/>
          <p:nvPr/>
        </p:nvSpPr>
        <p:spPr>
          <a:xfrm>
            <a:off x="633413" y="1653270"/>
            <a:ext cx="3898112" cy="261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F3A15-E61C-EC49-25C6-CF458901B778}"/>
              </a:ext>
            </a:extLst>
          </p:cNvPr>
          <p:cNvSpPr txBox="1"/>
          <p:nvPr/>
        </p:nvSpPr>
        <p:spPr>
          <a:xfrm>
            <a:off x="706946" y="3661581"/>
            <a:ext cx="35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Exclusive ownership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Can read/write the private cache copy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974A178-6DF5-766C-4F9E-2302F48CE874}"/>
              </a:ext>
            </a:extLst>
          </p:cNvPr>
          <p:cNvSpPr/>
          <p:nvPr/>
        </p:nvSpPr>
        <p:spPr>
          <a:xfrm rot="5400000">
            <a:off x="3838486" y="2818445"/>
            <a:ext cx="396898" cy="32989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48C36B-BE03-7876-5BB8-349E115883FD}"/>
              </a:ext>
            </a:extLst>
          </p:cNvPr>
          <p:cNvSpPr/>
          <p:nvPr/>
        </p:nvSpPr>
        <p:spPr>
          <a:xfrm>
            <a:off x="4728271" y="1653269"/>
            <a:ext cx="1767779" cy="2614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10E8AC-296C-94B0-1005-B90195F75579}"/>
              </a:ext>
            </a:extLst>
          </p:cNvPr>
          <p:cNvSpPr txBox="1"/>
          <p:nvPr/>
        </p:nvSpPr>
        <p:spPr>
          <a:xfrm>
            <a:off x="4768751" y="3694198"/>
            <a:ext cx="317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Shared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Read only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AA0B51-1C70-F7FF-1726-C67746DDCDC6}"/>
              </a:ext>
            </a:extLst>
          </p:cNvPr>
          <p:cNvSpPr txBox="1"/>
          <p:nvPr/>
        </p:nvSpPr>
        <p:spPr>
          <a:xfrm>
            <a:off x="1743856" y="4666373"/>
            <a:ext cx="45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Require for ownership, should only happen upon writes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461F3D-7CEB-E989-6CF6-BFCEC9D5D509}"/>
              </a:ext>
            </a:extLst>
          </p:cNvPr>
          <p:cNvSpPr/>
          <p:nvPr/>
        </p:nvSpPr>
        <p:spPr>
          <a:xfrm>
            <a:off x="5595822" y="2150254"/>
            <a:ext cx="900228" cy="6666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Sad face with no fill">
            <a:extLst>
              <a:ext uri="{FF2B5EF4-FFF2-40B4-BE49-F238E27FC236}">
                <a16:creationId xmlns:a16="http://schemas.microsoft.com/office/drawing/2014/main" id="{BE0BE5FB-72D0-259B-A72D-EBF30B200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4418" y="4701100"/>
            <a:ext cx="247650" cy="2476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B6B5797-1538-CB87-1F53-295D3B0D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</p:spTree>
    <p:extLst>
      <p:ext uri="{BB962C8B-B14F-4D97-AF65-F5344CB8AC3E}">
        <p14:creationId xmlns:p14="http://schemas.microsoft.com/office/powerpoint/2010/main" val="262372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54" grpId="0" animBg="1"/>
      <p:bldP spid="55" grpId="0"/>
      <p:bldP spid="56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Can we cause RFO without writing the cache line?</a:t>
            </a:r>
          </a:p>
        </p:txBody>
      </p:sp>
    </p:spTree>
    <p:extLst>
      <p:ext uri="{BB962C8B-B14F-4D97-AF65-F5344CB8AC3E}">
        <p14:creationId xmlns:p14="http://schemas.microsoft.com/office/powerpoint/2010/main" val="52743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32380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x86 data prefetching instructions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PREFETCHT0, PREFETCHT1, PREFETCHT2 …, for reads.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PREFETCHW, for writes.</a:t>
            </a:r>
          </a:p>
          <a:p>
            <a:r>
              <a:rPr lang="en-US" sz="2000" b="1" dirty="0">
                <a:solidFill>
                  <a:srgbClr val="003493"/>
                </a:solidFill>
                <a:cs typeface="Arial"/>
              </a:rPr>
              <a:t>PREFETCHW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It prefetches the data into the private cache and changes the coherence state to Modified.</a:t>
            </a:r>
            <a:endParaRPr lang="en-US" sz="1400" dirty="0">
              <a:solidFill>
                <a:schemeClr val="bg1"/>
              </a:solidFill>
              <a:cs typeface="Arial"/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On Intel Core i7-6700, Core i7-6800K, Core i7-7700K, Core i9-10900X,</a:t>
            </a:r>
            <a:endParaRPr lang="en-US" sz="1400" dirty="0">
              <a:solidFill>
                <a:schemeClr val="bg1"/>
              </a:solidFill>
              <a:cs typeface="Arial"/>
            </a:endParaRPr>
          </a:p>
          <a:p>
            <a:pPr lvl="2"/>
            <a:r>
              <a:rPr lang="en-US" sz="1400" b="1" dirty="0">
                <a:solidFill>
                  <a:schemeClr val="bg1"/>
                </a:solidFill>
                <a:highlight>
                  <a:srgbClr val="FFFF00"/>
                </a:highlight>
              </a:rPr>
              <a:t>Property 1: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PREFETCHW works on read-only data.</a:t>
            </a:r>
            <a:endParaRPr lang="en-US" sz="1400" dirty="0">
              <a:solidFill>
                <a:schemeClr val="bg1"/>
              </a:solidFill>
              <a:highlight>
                <a:srgbClr val="FFFF00"/>
              </a:highlight>
              <a:cs typeface="Arial"/>
            </a:endParaRPr>
          </a:p>
          <a:p>
            <a:pPr lvl="2"/>
            <a:r>
              <a:rPr lang="en-US" sz="1400" b="1" dirty="0">
                <a:solidFill>
                  <a:schemeClr val="bg1"/>
                </a:solidFill>
                <a:highlight>
                  <a:srgbClr val="FFFF00"/>
                </a:highlight>
              </a:rPr>
              <a:t>Property 2: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PREFETCHW has timing variance.</a:t>
            </a:r>
            <a:endParaRPr lang="en-US" sz="1400" dirty="0">
              <a:solidFill>
                <a:schemeClr val="bg1"/>
              </a:solidFill>
              <a:highlight>
                <a:srgbClr val="FFFF00"/>
              </a:highlight>
              <a:cs typeface="Arial"/>
            </a:endParaRPr>
          </a:p>
          <a:p>
            <a:pPr marL="685800" lvl="2" indent="0">
              <a:buNone/>
            </a:pPr>
            <a:endParaRPr lang="en-US" sz="1100" b="1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PREFETCHW is available since Broadwell.</a:t>
            </a:r>
            <a:endParaRPr lang="en-US" sz="1400" dirty="0">
              <a:solidFill>
                <a:schemeClr val="bg1"/>
              </a:solidFill>
              <a:cs typeface="Arial"/>
            </a:endParaRP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Are the two properties always true on Intel processors?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Cross-Core Private Cache Attack</a:t>
            </a:r>
          </a:p>
        </p:txBody>
      </p:sp>
    </p:spTree>
    <p:extLst>
      <p:ext uri="{BB962C8B-B14F-4D97-AF65-F5344CB8AC3E}">
        <p14:creationId xmlns:p14="http://schemas.microsoft.com/office/powerpoint/2010/main" val="22998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EE98652-BE3D-E421-8731-7B83202A1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47118"/>
              </p:ext>
            </p:extLst>
          </p:nvPr>
        </p:nvGraphicFramePr>
        <p:xfrm>
          <a:off x="1882308" y="1061644"/>
          <a:ext cx="5379383" cy="343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646">
                  <a:extLst>
                    <a:ext uri="{9D8B030D-6E8A-4147-A177-3AD203B41FA5}">
                      <a16:colId xmlns:a16="http://schemas.microsoft.com/office/drawing/2014/main" val="305660975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4045663324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33489759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9128742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508957979"/>
                    </a:ext>
                  </a:extLst>
                </a:gridCol>
              </a:tblGrid>
              <a:tr h="376526">
                <a:tc>
                  <a:txBody>
                    <a:bodyPr/>
                    <a:lstStyle/>
                    <a:p>
                      <a:r>
                        <a:rPr lang="en-US" sz="110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Microarch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LLC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Property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Property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30214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Core i7-6700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54563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Core i7-6800K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80300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Core i7-7700K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Kaby</a:t>
                      </a:r>
                      <a:r>
                        <a:rPr lang="en-US" sz="1100"/>
                        <a:t>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03631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Core i9-10900X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Cascade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347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Xeon Silver 4114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98953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Xeon Plat. 8151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85456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505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8175M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64911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8259CL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63310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8275CL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27408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8375C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Ice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9216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F91AFF2E-9AC1-02F1-4375-1328F186CFA0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/>
              <a:t>PREFETCHW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42396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Memory accesses are cached</a:t>
            </a: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1FF4CEC-05BC-4CD8-AB27-2D236026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12" y="1339803"/>
            <a:ext cx="3673348" cy="27229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67393"/>
            <a:ext cx="6776491" cy="18677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Every memory reference goes through the cache </a:t>
            </a:r>
          </a:p>
          <a:p>
            <a:r>
              <a:rPr lang="en-US" sz="1600" b="1" dirty="0"/>
              <a:t>Transparent to OS and programs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Cache is at microarchitecture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7815B-B6FE-4128-B740-C3FAC3F7039C}"/>
              </a:ext>
            </a:extLst>
          </p:cNvPr>
          <p:cNvSpPr txBox="1"/>
          <p:nvPr/>
        </p:nvSpPr>
        <p:spPr>
          <a:xfrm>
            <a:off x="5650912" y="3946689"/>
            <a:ext cx="3380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https://electronics.stackexchange.com/questions/353915/what-is-the-role-of-isa-instruction-set-architecture-in-the-comp-arch-abstract</a:t>
            </a:r>
          </a:p>
        </p:txBody>
      </p:sp>
    </p:spTree>
    <p:extLst>
      <p:ext uri="{BB962C8B-B14F-4D97-AF65-F5344CB8AC3E}">
        <p14:creationId xmlns:p14="http://schemas.microsoft.com/office/powerpoint/2010/main" val="2191168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Two cross-core private cache attacks:</a:t>
            </a:r>
          </a:p>
          <a:p>
            <a:pPr marL="0" indent="0" algn="ctr">
              <a:buNone/>
            </a:pPr>
            <a:r>
              <a:rPr lang="en-US" dirty="0" err="1"/>
              <a:t>Prefetch+Prefetch</a:t>
            </a:r>
            <a:r>
              <a:rPr lang="en-US" dirty="0"/>
              <a:t> and </a:t>
            </a:r>
            <a:r>
              <a:rPr lang="en-US" dirty="0" err="1"/>
              <a:t>Prefetch+Reload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29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18D782-0E27-94F8-8C89-05A283A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4" y="1278038"/>
            <a:ext cx="3311100" cy="2233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63D32-9C27-3D05-6558-A09E4E16A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14" y="1290971"/>
            <a:ext cx="3311101" cy="22330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4DFFB015-6089-05AC-1E67-CBA30B011AEA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Prefetch+Prefetch</a:t>
            </a:r>
            <a:endParaRPr lang="en-US" sz="2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92D9D-BDC1-7460-7F95-5A05ABE94FDD}"/>
              </a:ext>
            </a:extLst>
          </p:cNvPr>
          <p:cNvCxnSpPr>
            <a:cxnSpLocks/>
          </p:cNvCxnSpPr>
          <p:nvPr/>
        </p:nvCxnSpPr>
        <p:spPr>
          <a:xfrm>
            <a:off x="1165552" y="3730030"/>
            <a:ext cx="6759248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CCF93-8E02-2B4D-15B2-09A448DE4CBC}"/>
              </a:ext>
            </a:extLst>
          </p:cNvPr>
          <p:cNvCxnSpPr>
            <a:cxnSpLocks/>
          </p:cNvCxnSpPr>
          <p:nvPr/>
        </p:nvCxnSpPr>
        <p:spPr>
          <a:xfrm>
            <a:off x="1165552" y="2528409"/>
            <a:ext cx="0" cy="122909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8F6EE7-5368-7D80-07A2-466A6CEA4A4A}"/>
              </a:ext>
            </a:extLst>
          </p:cNvPr>
          <p:cNvCxnSpPr>
            <a:cxnSpLocks/>
          </p:cNvCxnSpPr>
          <p:nvPr/>
        </p:nvCxnSpPr>
        <p:spPr>
          <a:xfrm>
            <a:off x="7610802" y="2569369"/>
            <a:ext cx="297329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7CEFB-7E5C-8B34-6592-513A2AEB35BB}"/>
              </a:ext>
            </a:extLst>
          </p:cNvPr>
          <p:cNvCxnSpPr>
            <a:cxnSpLocks/>
          </p:cNvCxnSpPr>
          <p:nvPr/>
        </p:nvCxnSpPr>
        <p:spPr>
          <a:xfrm>
            <a:off x="7908131" y="2545556"/>
            <a:ext cx="0" cy="120718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354836B-6D4D-30C5-4E28-73B58A4C8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289" y="3342160"/>
            <a:ext cx="1303935" cy="7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18D782-0E27-94F8-8C89-05A283A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4" y="1278038"/>
            <a:ext cx="3311100" cy="2233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3FA626-9440-432C-CBD6-43E275A59AB8}"/>
              </a:ext>
            </a:extLst>
          </p:cNvPr>
          <p:cNvSpPr txBox="1"/>
          <p:nvPr/>
        </p:nvSpPr>
        <p:spPr>
          <a:xfrm>
            <a:off x="3554088" y="4198550"/>
            <a:ext cx="440055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Can we load and time the load instead?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Not by the same attacker’s thread.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DFFB015-6089-05AC-1E67-CBA30B011AEA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Prefetch+Prefetch</a:t>
            </a:r>
            <a:endParaRPr lang="en-US" sz="2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92D9D-BDC1-7460-7F95-5A05ABE94FDD}"/>
              </a:ext>
            </a:extLst>
          </p:cNvPr>
          <p:cNvCxnSpPr>
            <a:cxnSpLocks/>
          </p:cNvCxnSpPr>
          <p:nvPr/>
        </p:nvCxnSpPr>
        <p:spPr>
          <a:xfrm>
            <a:off x="1165552" y="3730030"/>
            <a:ext cx="6759248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CCF93-8E02-2B4D-15B2-09A448DE4CBC}"/>
              </a:ext>
            </a:extLst>
          </p:cNvPr>
          <p:cNvCxnSpPr>
            <a:cxnSpLocks/>
          </p:cNvCxnSpPr>
          <p:nvPr/>
        </p:nvCxnSpPr>
        <p:spPr>
          <a:xfrm>
            <a:off x="1165552" y="2528409"/>
            <a:ext cx="0" cy="122909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8F6EE7-5368-7D80-07A2-466A6CEA4A4A}"/>
              </a:ext>
            </a:extLst>
          </p:cNvPr>
          <p:cNvCxnSpPr>
            <a:cxnSpLocks/>
          </p:cNvCxnSpPr>
          <p:nvPr/>
        </p:nvCxnSpPr>
        <p:spPr>
          <a:xfrm>
            <a:off x="7610802" y="2574131"/>
            <a:ext cx="297329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7CEFB-7E5C-8B34-6592-513A2AEB35BB}"/>
              </a:ext>
            </a:extLst>
          </p:cNvPr>
          <p:cNvCxnSpPr>
            <a:cxnSpLocks/>
          </p:cNvCxnSpPr>
          <p:nvPr/>
        </p:nvCxnSpPr>
        <p:spPr>
          <a:xfrm>
            <a:off x="7908131" y="2545556"/>
            <a:ext cx="0" cy="120718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16DB1C-6C64-5A5C-A595-8467E3973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313" y="1290718"/>
            <a:ext cx="3311097" cy="223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C9192-73BE-7C5C-EAF2-F891D2683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925" y="3341233"/>
            <a:ext cx="1382388" cy="7775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72B401-89A4-B25B-7BD9-17D519C4C8B3}"/>
              </a:ext>
            </a:extLst>
          </p:cNvPr>
          <p:cNvSpPr/>
          <p:nvPr/>
        </p:nvSpPr>
        <p:spPr>
          <a:xfrm>
            <a:off x="3651254" y="3409949"/>
            <a:ext cx="1968490" cy="70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18D782-0E27-94F8-8C89-05A283A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4" y="1278038"/>
            <a:ext cx="3311100" cy="2233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63D32-9C27-3D05-6558-A09E4E16A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14" y="1290971"/>
            <a:ext cx="3311101" cy="22330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4DFFB015-6089-05AC-1E67-CBA30B011AEA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Prefetch+Prefetch</a:t>
            </a:r>
            <a:endParaRPr lang="en-US" sz="2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92D9D-BDC1-7460-7F95-5A05ABE94FDD}"/>
              </a:ext>
            </a:extLst>
          </p:cNvPr>
          <p:cNvCxnSpPr>
            <a:cxnSpLocks/>
          </p:cNvCxnSpPr>
          <p:nvPr/>
        </p:nvCxnSpPr>
        <p:spPr>
          <a:xfrm>
            <a:off x="1165552" y="3730030"/>
            <a:ext cx="6759248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CCF93-8E02-2B4D-15B2-09A448DE4CBC}"/>
              </a:ext>
            </a:extLst>
          </p:cNvPr>
          <p:cNvCxnSpPr>
            <a:cxnSpLocks/>
          </p:cNvCxnSpPr>
          <p:nvPr/>
        </p:nvCxnSpPr>
        <p:spPr>
          <a:xfrm>
            <a:off x="1165552" y="2528409"/>
            <a:ext cx="0" cy="122909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8F6EE7-5368-7D80-07A2-466A6CEA4A4A}"/>
              </a:ext>
            </a:extLst>
          </p:cNvPr>
          <p:cNvCxnSpPr>
            <a:cxnSpLocks/>
          </p:cNvCxnSpPr>
          <p:nvPr/>
        </p:nvCxnSpPr>
        <p:spPr>
          <a:xfrm>
            <a:off x="7610802" y="2569369"/>
            <a:ext cx="297329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7CEFB-7E5C-8B34-6592-513A2AEB35BB}"/>
              </a:ext>
            </a:extLst>
          </p:cNvPr>
          <p:cNvCxnSpPr>
            <a:cxnSpLocks/>
          </p:cNvCxnSpPr>
          <p:nvPr/>
        </p:nvCxnSpPr>
        <p:spPr>
          <a:xfrm>
            <a:off x="7908131" y="2545556"/>
            <a:ext cx="0" cy="120718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354836B-6D4D-30C5-4E28-73B58A4C8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289" y="3342160"/>
            <a:ext cx="1303935" cy="769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E7EE32-D339-E0D4-D35F-CCBF775906FE}"/>
              </a:ext>
            </a:extLst>
          </p:cNvPr>
          <p:cNvSpPr txBox="1"/>
          <p:nvPr/>
        </p:nvSpPr>
        <p:spPr>
          <a:xfrm>
            <a:off x="3535680" y="4175760"/>
            <a:ext cx="4418958" cy="761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Can we load and time the load instead?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Not by the same attacker’s thread.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What if the attacker has a second thread?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6FBC6-87E7-0545-87D0-D045AD5191DC}"/>
              </a:ext>
            </a:extLst>
          </p:cNvPr>
          <p:cNvSpPr/>
          <p:nvPr/>
        </p:nvSpPr>
        <p:spPr>
          <a:xfrm>
            <a:off x="3651254" y="3409949"/>
            <a:ext cx="1968490" cy="70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D91BDC1-4D17-D45F-C9B8-02DE2C16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3" y="1474913"/>
            <a:ext cx="3473178" cy="18393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A2682A-B1C9-2192-E4B1-2EC724581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000" y="1474913"/>
            <a:ext cx="3425606" cy="183931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2119B90-8355-D914-6CAD-6400B7744361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Prefetch+Reload</a:t>
            </a:r>
            <a:endParaRPr lang="en-US" sz="260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BB400D-329F-3503-0F7F-F0BAD2EF6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129" y="2286005"/>
            <a:ext cx="1095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D91BDC1-4D17-D45F-C9B8-02DE2C16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3" y="1474913"/>
            <a:ext cx="3473178" cy="183931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2119B90-8355-D914-6CAD-6400B7744361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Prefetch+Reload</a:t>
            </a:r>
            <a:endParaRPr lang="en-US" sz="2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3A253-1738-99C7-C76C-4226E744F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74" y="1490667"/>
            <a:ext cx="3425606" cy="1824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AB380-E6E8-7A17-4E46-1F66CFB4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766" y="2309817"/>
            <a:ext cx="1295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570533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72872"/>
            <a:ext cx="7983538" cy="2987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Covert channel capacities (with one cache line)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Experiments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E25930-9261-EE57-77A0-E2A48CB82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10744"/>
              </p:ext>
            </p:extLst>
          </p:nvPr>
        </p:nvGraphicFramePr>
        <p:xfrm>
          <a:off x="885825" y="1616124"/>
          <a:ext cx="7372350" cy="206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66">
                  <a:extLst>
                    <a:ext uri="{9D8B030D-6E8A-4147-A177-3AD203B41FA5}">
                      <a16:colId xmlns:a16="http://schemas.microsoft.com/office/drawing/2014/main" val="1362764510"/>
                    </a:ext>
                  </a:extLst>
                </a:gridCol>
                <a:gridCol w="1799992">
                  <a:extLst>
                    <a:ext uri="{9D8B030D-6E8A-4147-A177-3AD203B41FA5}">
                      <a16:colId xmlns:a16="http://schemas.microsoft.com/office/drawing/2014/main" val="3546574251"/>
                    </a:ext>
                  </a:extLst>
                </a:gridCol>
                <a:gridCol w="1798430">
                  <a:extLst>
                    <a:ext uri="{9D8B030D-6E8A-4147-A177-3AD203B41FA5}">
                      <a16:colId xmlns:a16="http://schemas.microsoft.com/office/drawing/2014/main" val="1699855404"/>
                    </a:ext>
                  </a:extLst>
                </a:gridCol>
                <a:gridCol w="1947962">
                  <a:extLst>
                    <a:ext uri="{9D8B030D-6E8A-4147-A177-3AD203B41FA5}">
                      <a16:colId xmlns:a16="http://schemas.microsoft.com/office/drawing/2014/main" val="3392241828"/>
                    </a:ext>
                  </a:extLst>
                </a:gridCol>
              </a:tblGrid>
              <a:tr h="523369">
                <a:tc>
                  <a:txBody>
                    <a:bodyPr/>
                    <a:lstStyle/>
                    <a:p>
                      <a:r>
                        <a:rPr lang="en-US" sz="160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Prefetch+Reload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Prefetch+Load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Prefetch+Prefetch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50896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 dirty="0"/>
                        <a:t>Core i7-6700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631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709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721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20941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/>
                        <a:t>Core i7-7700K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782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840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822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49824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 dirty="0"/>
                        <a:t>Xeon Plat. 8124M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394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586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556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53589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 dirty="0"/>
                        <a:t>Xeon Plat. 8151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476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680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605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5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7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72872"/>
            <a:ext cx="7983538" cy="2987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Covert channel capacities (with one cache line)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Experiments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E25930-9261-EE57-77A0-E2A48CB82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87806"/>
              </p:ext>
            </p:extLst>
          </p:nvPr>
        </p:nvGraphicFramePr>
        <p:xfrm>
          <a:off x="885825" y="1616124"/>
          <a:ext cx="7372350" cy="206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966">
                  <a:extLst>
                    <a:ext uri="{9D8B030D-6E8A-4147-A177-3AD203B41FA5}">
                      <a16:colId xmlns:a16="http://schemas.microsoft.com/office/drawing/2014/main" val="1362764510"/>
                    </a:ext>
                  </a:extLst>
                </a:gridCol>
                <a:gridCol w="1799992">
                  <a:extLst>
                    <a:ext uri="{9D8B030D-6E8A-4147-A177-3AD203B41FA5}">
                      <a16:colId xmlns:a16="http://schemas.microsoft.com/office/drawing/2014/main" val="3546574251"/>
                    </a:ext>
                  </a:extLst>
                </a:gridCol>
                <a:gridCol w="1798430">
                  <a:extLst>
                    <a:ext uri="{9D8B030D-6E8A-4147-A177-3AD203B41FA5}">
                      <a16:colId xmlns:a16="http://schemas.microsoft.com/office/drawing/2014/main" val="1699855404"/>
                    </a:ext>
                  </a:extLst>
                </a:gridCol>
                <a:gridCol w="1947962">
                  <a:extLst>
                    <a:ext uri="{9D8B030D-6E8A-4147-A177-3AD203B41FA5}">
                      <a16:colId xmlns:a16="http://schemas.microsoft.com/office/drawing/2014/main" val="3392241828"/>
                    </a:ext>
                  </a:extLst>
                </a:gridCol>
              </a:tblGrid>
              <a:tr h="523369">
                <a:tc>
                  <a:txBody>
                    <a:bodyPr/>
                    <a:lstStyle/>
                    <a:p>
                      <a:r>
                        <a:rPr lang="en-US" sz="160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Prefetch+Reload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Prefetch+Load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Prefetch+Prefetch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50896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/>
                        <a:t>Core i7-6700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631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709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721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20941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Core i7-7700K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782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840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822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49824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/>
                        <a:t>Xeon Plat. 8124M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394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586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556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53589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r>
                        <a:rPr lang="en-US" sz="1600" dirty="0"/>
                        <a:t>Xeon Plat. 8151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476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680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605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565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FC8BAA-4E59-4491-AA65-336E346C6CFE}"/>
              </a:ext>
            </a:extLst>
          </p:cNvPr>
          <p:cNvSpPr txBox="1"/>
          <p:nvPr/>
        </p:nvSpPr>
        <p:spPr>
          <a:xfrm>
            <a:off x="2367360" y="3820160"/>
            <a:ext cx="4409279" cy="872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Flush+Reload</a:t>
            </a:r>
            <a:r>
              <a:rPr lang="en-US" dirty="0">
                <a:solidFill>
                  <a:schemeClr val="bg1"/>
                </a:solidFill>
              </a:rPr>
              <a:t>: ~ 270 KB/s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Flush+Flush</a:t>
            </a:r>
            <a:r>
              <a:rPr lang="en-US" dirty="0">
                <a:solidFill>
                  <a:schemeClr val="bg1"/>
                </a:solidFill>
              </a:rPr>
              <a:t>: ~ 570 KB/s</a:t>
            </a:r>
          </a:p>
        </p:txBody>
      </p:sp>
    </p:spTree>
    <p:extLst>
      <p:ext uri="{BB962C8B-B14F-4D97-AF65-F5344CB8AC3E}">
        <p14:creationId xmlns:p14="http://schemas.microsoft.com/office/powerpoint/2010/main" val="3479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981432"/>
            <a:ext cx="7983538" cy="10782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Prefetch-based channels with transient execution attacks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Faster Encoding Operation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Remote private cache hits are usually much faster than DRAM accesses.</a:t>
            </a:r>
          </a:p>
          <a:p>
            <a:pPr lvl="2"/>
            <a:r>
              <a:rPr lang="en-US" sz="1300" dirty="0">
                <a:solidFill>
                  <a:srgbClr val="003493"/>
                </a:solidFill>
                <a:cs typeface="Arial"/>
              </a:rPr>
              <a:t>On Intel i7-6700,  80 cycles vs 250 cycles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47ABF-87C4-4B9F-A95B-06A4D926B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00" t="10718" r="28806" b="11861"/>
          <a:stretch/>
        </p:blipFill>
        <p:spPr>
          <a:xfrm>
            <a:off x="2731956" y="2284126"/>
            <a:ext cx="2765685" cy="68490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EA0906-3550-4564-BF2E-9C809B7F1583}"/>
              </a:ext>
            </a:extLst>
          </p:cNvPr>
          <p:cNvSpPr txBox="1"/>
          <p:nvPr/>
        </p:nvSpPr>
        <p:spPr>
          <a:xfrm>
            <a:off x="3177369" y="2969029"/>
            <a:ext cx="187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4"/>
                </a:solidFill>
              </a:rPr>
              <a:t>Spectre</a:t>
            </a:r>
            <a:r>
              <a:rPr lang="en-US" sz="1400" b="1" dirty="0">
                <a:solidFill>
                  <a:schemeClr val="accent4"/>
                </a:solidFill>
              </a:rPr>
              <a:t> v1 Gadget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6EFAA-9EC7-4BD5-BB24-01C2C178A7F5}"/>
              </a:ext>
            </a:extLst>
          </p:cNvPr>
          <p:cNvSpPr txBox="1"/>
          <p:nvPr/>
        </p:nvSpPr>
        <p:spPr>
          <a:xfrm>
            <a:off x="1257300" y="3431250"/>
            <a:ext cx="6728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When used with </a:t>
            </a:r>
            <a:r>
              <a:rPr lang="en-US" sz="1400" dirty="0" err="1">
                <a:solidFill>
                  <a:schemeClr val="bg1"/>
                </a:solidFill>
              </a:rPr>
              <a:t>Flush+Reload</a:t>
            </a:r>
            <a:r>
              <a:rPr lang="en-US" sz="1400" dirty="0">
                <a:solidFill>
                  <a:schemeClr val="bg1"/>
                </a:solidFill>
              </a:rPr>
              <a:t>, array2 is flushed.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Encoding access: </a:t>
            </a:r>
            <a:r>
              <a:rPr lang="en-US" sz="1400" b="1" dirty="0">
                <a:solidFill>
                  <a:schemeClr val="bg1"/>
                </a:solidFill>
              </a:rPr>
              <a:t>DRAM access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When used with Prefetch attacks, array2 stays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Encoding access: </a:t>
            </a:r>
            <a:r>
              <a:rPr lang="en-US" sz="1400" b="1" dirty="0">
                <a:solidFill>
                  <a:schemeClr val="bg1"/>
                </a:solidFill>
              </a:rPr>
              <a:t>Remote L1 hit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b="1" dirty="0">
                <a:solidFill>
                  <a:srgbClr val="C00000"/>
                </a:solidFill>
              </a:rPr>
              <a:t>We leak faster!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6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Memory Access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2796"/>
            <a:ext cx="6776491" cy="18677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However, timing leaks everything…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BEB43-4A0D-4FFC-9533-3C8DFFFC0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54" y="1633166"/>
            <a:ext cx="6776491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7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981432"/>
            <a:ext cx="7983538" cy="10782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Prefetch-based channels with transient execution attacks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Faster Encoding Operation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Remote private cache hits are usually much faster than DRAM accesses.</a:t>
            </a:r>
          </a:p>
          <a:p>
            <a:pPr lvl="2"/>
            <a:r>
              <a:rPr lang="en-US" sz="1300" dirty="0">
                <a:solidFill>
                  <a:srgbClr val="003493"/>
                </a:solidFill>
                <a:cs typeface="Arial"/>
              </a:rPr>
              <a:t>On Intel i7-6700,  80 cycles vs 250 cycles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Experiments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5A0139-F203-42E4-B2BD-3296BB928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4"/>
          <a:stretch/>
        </p:blipFill>
        <p:spPr>
          <a:xfrm>
            <a:off x="2674619" y="2267399"/>
            <a:ext cx="3139441" cy="109901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D2180-FEA6-4578-9EA9-B58C3241D984}"/>
              </a:ext>
            </a:extLst>
          </p:cNvPr>
          <p:cNvSpPr txBox="1"/>
          <p:nvPr/>
        </p:nvSpPr>
        <p:spPr>
          <a:xfrm>
            <a:off x="1363604" y="3984950"/>
            <a:ext cx="58681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cs typeface="Arial"/>
              </a:rPr>
              <a:t>8</a:t>
            </a:r>
            <a:r>
              <a:rPr lang="en-US" sz="1400" b="1" dirty="0">
                <a:solidFill>
                  <a:srgbClr val="003493"/>
                </a:solidFill>
                <a:cs typeface="Arial"/>
              </a:rPr>
              <a:t> bytes can be leaked with </a:t>
            </a:r>
            <a:r>
              <a:rPr lang="en-US" sz="1400" b="1" u="sng" dirty="0" err="1">
                <a:solidFill>
                  <a:srgbClr val="003493"/>
                </a:solidFill>
                <a:cs typeface="Arial"/>
              </a:rPr>
              <a:t>Flush+Reload</a:t>
            </a:r>
            <a:endParaRPr lang="en-US" sz="1400" b="1" u="sng" dirty="0">
              <a:solidFill>
                <a:srgbClr val="003493"/>
              </a:solidFill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cs typeface="Arial"/>
              </a:rPr>
              <a:t>17</a:t>
            </a:r>
            <a:r>
              <a:rPr lang="en-US" sz="1400" b="1" dirty="0">
                <a:solidFill>
                  <a:srgbClr val="003493"/>
                </a:solidFill>
                <a:cs typeface="Arial"/>
              </a:rPr>
              <a:t> bytes can be leaked with </a:t>
            </a:r>
            <a:r>
              <a:rPr lang="en-US" sz="1400" b="1" u="sng" dirty="0" err="1">
                <a:solidFill>
                  <a:srgbClr val="003493"/>
                </a:solidFill>
                <a:cs typeface="Arial"/>
              </a:rPr>
              <a:t>Prefetch+Prefetch</a:t>
            </a:r>
            <a:r>
              <a:rPr lang="en-US" sz="1400" b="1" dirty="0">
                <a:solidFill>
                  <a:srgbClr val="003493"/>
                </a:solidFill>
                <a:cs typeface="Arial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2E1B3-1A62-41ED-83CB-B2E9F33137DA}"/>
              </a:ext>
            </a:extLst>
          </p:cNvPr>
          <p:cNvSpPr txBox="1"/>
          <p:nvPr/>
        </p:nvSpPr>
        <p:spPr>
          <a:xfrm>
            <a:off x="1253490" y="3461730"/>
            <a:ext cx="672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Within a transient window, more encoding operations can be performed.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</a:t>
            </a:r>
            <a:r>
              <a:rPr lang="en-US" sz="1400" b="1" dirty="0">
                <a:solidFill>
                  <a:srgbClr val="C00000"/>
                </a:solidFill>
              </a:rPr>
              <a:t>We leak more!</a:t>
            </a:r>
          </a:p>
        </p:txBody>
      </p:sp>
    </p:spTree>
    <p:extLst>
      <p:ext uri="{BB962C8B-B14F-4D97-AF65-F5344CB8AC3E}">
        <p14:creationId xmlns:p14="http://schemas.microsoft.com/office/powerpoint/2010/main" val="19987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72871"/>
            <a:ext cx="7983538" cy="33792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Side channel attacks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Attacking the Square-and-Multiply Algorithm in GnuPG to leak the private key.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Attacking the GUI libraries to detect keystrokes.</a:t>
            </a:r>
          </a:p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Temporal resolution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locate the victim event in the time domain.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This is important, e.g., for AES T-table attack.</a:t>
            </a:r>
          </a:p>
          <a:p>
            <a:endParaRPr lang="en-US" sz="1800" b="1" dirty="0">
              <a:solidFill>
                <a:srgbClr val="003493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42615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72871"/>
            <a:ext cx="7983538" cy="33792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 err="1">
                <a:solidFill>
                  <a:srgbClr val="003493"/>
                </a:solidFill>
                <a:cs typeface="Arial"/>
              </a:rPr>
              <a:t>Flush+Reload</a:t>
            </a:r>
            <a:r>
              <a:rPr lang="en-US" sz="1800" b="1" dirty="0">
                <a:solidFill>
                  <a:srgbClr val="003493"/>
                </a:solidFill>
                <a:cs typeface="Arial"/>
              </a:rPr>
              <a:t> has to be used as a windowed attack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There is a waiting window in each attack iteration.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Resolution: &gt; 5000 cycles (for &gt;99% accuracy)</a:t>
            </a:r>
          </a:p>
          <a:p>
            <a:pPr lvl="1"/>
            <a:endParaRPr lang="en-US" sz="1600" dirty="0">
              <a:solidFill>
                <a:srgbClr val="003493"/>
              </a:solidFill>
              <a:cs typeface="Arial"/>
            </a:endParaRPr>
          </a:p>
          <a:p>
            <a:pPr lvl="1"/>
            <a:endParaRPr lang="en-US" sz="1600" dirty="0">
              <a:solidFill>
                <a:srgbClr val="003493"/>
              </a:solidFill>
              <a:cs typeface="Arial"/>
            </a:endParaRPr>
          </a:p>
          <a:p>
            <a:pPr lvl="1"/>
            <a:endParaRPr lang="en-US" sz="1600" dirty="0">
              <a:solidFill>
                <a:srgbClr val="003493"/>
              </a:solidFill>
              <a:cs typeface="Arial"/>
            </a:endParaRPr>
          </a:p>
          <a:p>
            <a:pPr lvl="1"/>
            <a:endParaRPr lang="en-US" sz="1600" dirty="0">
              <a:solidFill>
                <a:srgbClr val="003493"/>
              </a:solidFill>
              <a:cs typeface="Arial"/>
            </a:endParaRPr>
          </a:p>
          <a:p>
            <a:pPr lvl="1"/>
            <a:endParaRPr lang="en-US" sz="1600" dirty="0">
              <a:solidFill>
                <a:srgbClr val="003493"/>
              </a:solidFill>
              <a:cs typeface="Arial"/>
            </a:endParaRPr>
          </a:p>
          <a:p>
            <a:pPr lvl="1"/>
            <a:endParaRPr lang="en-US" sz="1600" dirty="0">
              <a:solidFill>
                <a:srgbClr val="003493"/>
              </a:solidFill>
              <a:cs typeface="Arial"/>
            </a:endParaRPr>
          </a:p>
          <a:p>
            <a:r>
              <a:rPr lang="en-US" sz="1800" b="1" dirty="0" err="1">
                <a:solidFill>
                  <a:srgbClr val="003493"/>
                </a:solidFill>
                <a:cs typeface="Arial"/>
              </a:rPr>
              <a:t>Prefetch+Prefetch</a:t>
            </a:r>
            <a:r>
              <a:rPr lang="en-US" sz="1800" b="1" dirty="0">
                <a:solidFill>
                  <a:srgbClr val="003493"/>
                </a:solidFill>
                <a:cs typeface="Arial"/>
              </a:rPr>
              <a:t> can be used as windowless attack</a:t>
            </a:r>
          </a:p>
          <a:p>
            <a:pPr lvl="1"/>
            <a:r>
              <a:rPr lang="en-US" sz="1600" dirty="0" err="1">
                <a:solidFill>
                  <a:srgbClr val="003493"/>
                </a:solidFill>
                <a:cs typeface="Arial"/>
              </a:rPr>
              <a:t>Prefetchw</a:t>
            </a:r>
            <a:r>
              <a:rPr lang="en-US" sz="1600" dirty="0">
                <a:solidFill>
                  <a:srgbClr val="003493"/>
                </a:solidFill>
                <a:cs typeface="Arial"/>
              </a:rPr>
              <a:t> is concurrent on all Intel processors.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Resolution: ~ 100 cycles</a:t>
            </a:r>
          </a:p>
          <a:p>
            <a:endParaRPr lang="en-US" sz="1800" b="1" dirty="0">
              <a:solidFill>
                <a:srgbClr val="003493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Experiments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D1261-F0E4-4CC7-BD0C-9ED503DC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5" y="2088132"/>
            <a:ext cx="4928235" cy="11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Contribution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E26569-02B7-3645-8DFE-6528C2F80E6A}"/>
              </a:ext>
            </a:extLst>
          </p:cNvPr>
          <p:cNvSpPr txBox="1">
            <a:spLocks/>
          </p:cNvSpPr>
          <p:nvPr/>
        </p:nvSpPr>
        <p:spPr>
          <a:xfrm>
            <a:off x="580231" y="1134746"/>
            <a:ext cx="7983538" cy="30794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Found the vulnerabilities in the implementation of PREFETCHW.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On almost </a:t>
            </a:r>
            <a:r>
              <a:rPr lang="en-US" sz="1600" dirty="0">
                <a:cs typeface="Arial"/>
              </a:rPr>
              <a:t>all</a:t>
            </a:r>
            <a:r>
              <a:rPr lang="en-US" sz="1600" dirty="0">
                <a:solidFill>
                  <a:srgbClr val="003493"/>
                </a:solidFill>
                <a:cs typeface="Arial"/>
              </a:rPr>
              <a:t> Intel processors since Broadwell.</a:t>
            </a:r>
          </a:p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Propose a new eviction method for cache attacks.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The </a:t>
            </a:r>
            <a:r>
              <a:rPr lang="en-US" sz="1600" dirty="0">
                <a:cs typeface="Arial"/>
              </a:rPr>
              <a:t>first time</a:t>
            </a:r>
            <a:r>
              <a:rPr lang="en-US" sz="1600" dirty="0">
                <a:solidFill>
                  <a:srgbClr val="003493"/>
                </a:solidFill>
                <a:cs typeface="Arial"/>
              </a:rPr>
              <a:t> cache coherence protocol is used for eviction.</a:t>
            </a:r>
          </a:p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Build two cross-core private cache side channel attacks.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Work with </a:t>
            </a:r>
            <a:r>
              <a:rPr lang="en-US" sz="1600" dirty="0">
                <a:cs typeface="Arial"/>
              </a:rPr>
              <a:t>both</a:t>
            </a:r>
            <a:r>
              <a:rPr lang="en-US" sz="1600" dirty="0">
                <a:solidFill>
                  <a:srgbClr val="003493"/>
                </a:solidFill>
                <a:cs typeface="Arial"/>
              </a:rPr>
              <a:t> inclusive and non-inclusive LLCs.</a:t>
            </a:r>
          </a:p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Build faster cache covert channels.</a:t>
            </a:r>
          </a:p>
          <a:p>
            <a:pPr lvl="1"/>
            <a:r>
              <a:rPr lang="en-US" sz="1600" dirty="0">
                <a:cs typeface="Arial"/>
              </a:rPr>
              <a:t>Double</a:t>
            </a:r>
            <a:r>
              <a:rPr lang="en-US" sz="1600" dirty="0">
                <a:solidFill>
                  <a:srgbClr val="003493"/>
                </a:solidFill>
                <a:cs typeface="Arial"/>
              </a:rPr>
              <a:t> the amount of leakage in a Spectre-v1 transient window.</a:t>
            </a:r>
          </a:p>
        </p:txBody>
      </p:sp>
    </p:spTree>
    <p:extLst>
      <p:ext uri="{BB962C8B-B14F-4D97-AF65-F5344CB8AC3E}">
        <p14:creationId xmlns:p14="http://schemas.microsoft.com/office/powerpoint/2010/main" val="41575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Take Away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E26569-02B7-3645-8DFE-6528C2F80E6A}"/>
              </a:ext>
            </a:extLst>
          </p:cNvPr>
          <p:cNvSpPr txBox="1">
            <a:spLocks/>
          </p:cNvSpPr>
          <p:nvPr/>
        </p:nvSpPr>
        <p:spPr>
          <a:xfrm>
            <a:off x="580231" y="1134746"/>
            <a:ext cx="7983538" cy="30794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ISA is very </a:t>
            </a:r>
            <a:r>
              <a:rPr lang="en-US" sz="1800" b="1" dirty="0" err="1">
                <a:solidFill>
                  <a:srgbClr val="003493"/>
                </a:solidFill>
                <a:cs typeface="Arial"/>
              </a:rPr>
              <a:t>very</a:t>
            </a:r>
            <a:r>
              <a:rPr lang="en-US" sz="1800" b="1" dirty="0">
                <a:solidFill>
                  <a:srgbClr val="003493"/>
                </a:solidFill>
                <a:cs typeface="Arial"/>
              </a:rPr>
              <a:t> important.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ISA defines what programmers are allowed to do.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It may not be a good idea to allow programmers directly manipulate micro-architectural states.</a:t>
            </a:r>
          </a:p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Without comprehensively understanding the ISA, secure cache designs might not be secure.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Academic secure cache design proposals mostly follow the “</a:t>
            </a:r>
            <a:r>
              <a:rPr lang="en-US" sz="1600" dirty="0" err="1">
                <a:solidFill>
                  <a:srgbClr val="003493"/>
                </a:solidFill>
                <a:cs typeface="Arial"/>
              </a:rPr>
              <a:t>Invalidate_CLFLUSH</a:t>
            </a:r>
            <a:r>
              <a:rPr lang="en-US" sz="1600" dirty="0">
                <a:solidFill>
                  <a:srgbClr val="003493"/>
                </a:solidFill>
                <a:cs typeface="Arial"/>
              </a:rPr>
              <a:t> + </a:t>
            </a:r>
            <a:r>
              <a:rPr lang="en-US" sz="1600" dirty="0" err="1">
                <a:solidFill>
                  <a:srgbClr val="003493"/>
                </a:solidFill>
                <a:cs typeface="Arial"/>
              </a:rPr>
              <a:t>prevent_conflicts</a:t>
            </a:r>
            <a:r>
              <a:rPr lang="en-US" sz="1600" dirty="0">
                <a:solidFill>
                  <a:srgbClr val="003493"/>
                </a:solidFill>
                <a:cs typeface="Arial"/>
              </a:rPr>
              <a:t>” direction. </a:t>
            </a:r>
          </a:p>
          <a:p>
            <a:endParaRPr lang="en-US" sz="1800" dirty="0">
              <a:solidFill>
                <a:srgbClr val="00349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7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AB416C-047A-8EC9-CD7A-BCF57A6DDD4C}"/>
              </a:ext>
            </a:extLst>
          </p:cNvPr>
          <p:cNvSpPr txBox="1">
            <a:spLocks/>
          </p:cNvSpPr>
          <p:nvPr/>
        </p:nvSpPr>
        <p:spPr>
          <a:xfrm>
            <a:off x="1143000" y="1395295"/>
            <a:ext cx="6858000" cy="10256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/>
              <a:t>Adversarial Prefetch: New Cross-Core Cache Side Channel Attacks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636E93-863F-84AB-4535-914919E712B6}"/>
              </a:ext>
            </a:extLst>
          </p:cNvPr>
          <p:cNvSpPr txBox="1">
            <a:spLocks/>
          </p:cNvSpPr>
          <p:nvPr/>
        </p:nvSpPr>
        <p:spPr>
          <a:xfrm>
            <a:off x="1143000" y="2508364"/>
            <a:ext cx="6858000" cy="1445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Yanan Guo</a:t>
            </a:r>
            <a:r>
              <a:rPr lang="en-US" sz="1800" baseline="30000" dirty="0"/>
              <a:t>1</a:t>
            </a:r>
            <a:r>
              <a:rPr lang="en-US" sz="1800" dirty="0"/>
              <a:t>, Andrew </a:t>
            </a:r>
            <a:r>
              <a:rPr lang="en-US" sz="1800" dirty="0" err="1"/>
              <a:t>Zigerelli</a:t>
            </a:r>
            <a:r>
              <a:rPr lang="en-US" sz="1800" dirty="0"/>
              <a:t>, </a:t>
            </a:r>
            <a:r>
              <a:rPr lang="en-US" sz="1800" dirty="0" err="1"/>
              <a:t>Youtao</a:t>
            </a:r>
            <a:r>
              <a:rPr lang="en-US" sz="1800" dirty="0"/>
              <a:t> Zhang</a:t>
            </a:r>
            <a:r>
              <a:rPr lang="en-US" sz="1800" baseline="30000" dirty="0"/>
              <a:t>1</a:t>
            </a:r>
            <a:r>
              <a:rPr lang="en-US" sz="1800" dirty="0"/>
              <a:t>, Jun Yang</a:t>
            </a:r>
            <a:r>
              <a:rPr lang="en-US" sz="1800" baseline="30000" dirty="0"/>
              <a:t>1</a:t>
            </a:r>
          </a:p>
          <a:p>
            <a:pPr marL="0" indent="0" algn="ctr">
              <a:buNone/>
            </a:pPr>
            <a:r>
              <a:rPr lang="en-US" sz="1800" baseline="30000" dirty="0"/>
              <a:t>1</a:t>
            </a:r>
            <a:r>
              <a:rPr lang="en-US" sz="1800" dirty="0"/>
              <a:t>University of Pittsburgh</a:t>
            </a:r>
            <a:endParaRPr lang="en-US" sz="1800" dirty="0">
              <a:cs typeface="Arial"/>
            </a:endParaRPr>
          </a:p>
          <a:p>
            <a:pPr marL="0" indent="0" algn="ctr">
              <a:buNone/>
            </a:pPr>
            <a:r>
              <a:rPr lang="en-US" sz="1800" dirty="0"/>
              <a:t>Paper:</a:t>
            </a:r>
            <a:r>
              <a:rPr lang="en-US" sz="1600" dirty="0"/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https://arxiv.org/pdf/2110.12340.pdf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    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 marL="0" indent="0" algn="ctr">
              <a:buNone/>
            </a:pPr>
            <a:r>
              <a:rPr lang="en-US" sz="1800" dirty="0"/>
              <a:t>Artifacts: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https://github.com/PittECEArch/AdversarialPrefetch</a:t>
            </a:r>
            <a:endParaRPr lang="en-US" sz="1400" b="0" i="0" dirty="0">
              <a:solidFill>
                <a:schemeClr val="accent1">
                  <a:lumMod val="75000"/>
                </a:schemeClr>
              </a:solidFill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4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Unprivileged Cache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84951"/>
            <a:ext cx="8209573" cy="120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/>
              <a:t>User programs can optimize cache usage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E.g. CLFLUSH: throw out data from all caches</a:t>
            </a:r>
          </a:p>
          <a:p>
            <a:pPr marL="0" indent="0">
              <a:buNone/>
            </a:pPr>
            <a:r>
              <a:rPr lang="en-US" sz="1800" b="1" dirty="0"/>
              <a:t>… based on virtual addresses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6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A little bit more about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2796"/>
            <a:ext cx="6776491" cy="376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Set-associative cache</a:t>
            </a:r>
          </a:p>
          <a:p>
            <a:pPr lvl="1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1C514-91AA-4FB0-8891-F764F8866C17}"/>
              </a:ext>
            </a:extLst>
          </p:cNvPr>
          <p:cNvSpPr/>
          <p:nvPr/>
        </p:nvSpPr>
        <p:spPr>
          <a:xfrm>
            <a:off x="1693589" y="1523325"/>
            <a:ext cx="869429" cy="277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30101-E7C9-44DD-8311-F0A23A912C32}"/>
              </a:ext>
            </a:extLst>
          </p:cNvPr>
          <p:cNvSpPr/>
          <p:nvPr/>
        </p:nvSpPr>
        <p:spPr>
          <a:xfrm>
            <a:off x="2563018" y="1523325"/>
            <a:ext cx="869429" cy="277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C3383-7346-4F9C-8F2F-742C890BAA43}"/>
              </a:ext>
            </a:extLst>
          </p:cNvPr>
          <p:cNvSpPr/>
          <p:nvPr/>
        </p:nvSpPr>
        <p:spPr>
          <a:xfrm>
            <a:off x="3432447" y="1523325"/>
            <a:ext cx="987153" cy="277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Block offset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470D1-D5A1-4FEB-A916-3017B8E70E57}"/>
              </a:ext>
            </a:extLst>
          </p:cNvPr>
          <p:cNvSpPr txBox="1"/>
          <p:nvPr/>
        </p:nvSpPr>
        <p:spPr>
          <a:xfrm>
            <a:off x="3627319" y="1800643"/>
            <a:ext cx="59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62F87-B273-47A6-A5E0-E599EFA3B3AB}"/>
              </a:ext>
            </a:extLst>
          </p:cNvPr>
          <p:cNvSpPr txBox="1"/>
          <p:nvPr/>
        </p:nvSpPr>
        <p:spPr>
          <a:xfrm>
            <a:off x="2699028" y="1800642"/>
            <a:ext cx="59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 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A08E3-250B-4222-B6E1-0F47A1E8D655}"/>
              </a:ext>
            </a:extLst>
          </p:cNvPr>
          <p:cNvSpPr txBox="1"/>
          <p:nvPr/>
        </p:nvSpPr>
        <p:spPr>
          <a:xfrm>
            <a:off x="547688" y="1524702"/>
            <a:ext cx="1293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Memory </a:t>
            </a:r>
            <a:r>
              <a:rPr lang="en-US" sz="1200" dirty="0" err="1">
                <a:solidFill>
                  <a:schemeClr val="bg1"/>
                </a:solidFill>
              </a:rPr>
              <a:t>Addr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DBDD02-82AF-4BEB-9B21-276F64404D73}"/>
              </a:ext>
            </a:extLst>
          </p:cNvPr>
          <p:cNvSpPr/>
          <p:nvPr/>
        </p:nvSpPr>
        <p:spPr>
          <a:xfrm>
            <a:off x="5342891" y="18406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2A418D-7237-4178-BBE0-017EB2017446}"/>
              </a:ext>
            </a:extLst>
          </p:cNvPr>
          <p:cNvSpPr/>
          <p:nvPr/>
        </p:nvSpPr>
        <p:spPr>
          <a:xfrm>
            <a:off x="6069966" y="18406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5C5B8-28E7-49F6-B9FC-B685D6F9BA1A}"/>
              </a:ext>
            </a:extLst>
          </p:cNvPr>
          <p:cNvSpPr/>
          <p:nvPr/>
        </p:nvSpPr>
        <p:spPr>
          <a:xfrm>
            <a:off x="6797041" y="18406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AF7C2-F2B3-4228-973A-CBE19E0D9A8A}"/>
              </a:ext>
            </a:extLst>
          </p:cNvPr>
          <p:cNvSpPr/>
          <p:nvPr/>
        </p:nvSpPr>
        <p:spPr>
          <a:xfrm>
            <a:off x="7524116" y="18406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6650B-3CBC-4338-A8EA-958EDB2257A0}"/>
              </a:ext>
            </a:extLst>
          </p:cNvPr>
          <p:cNvSpPr/>
          <p:nvPr/>
        </p:nvSpPr>
        <p:spPr>
          <a:xfrm>
            <a:off x="5342891" y="21010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Tag0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63399A-B4EA-41E7-B949-77DA63D6D292}"/>
              </a:ext>
            </a:extLst>
          </p:cNvPr>
          <p:cNvSpPr/>
          <p:nvPr/>
        </p:nvSpPr>
        <p:spPr>
          <a:xfrm>
            <a:off x="5342891" y="23613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024594-D169-47E1-B681-7A8C3FA9E76B}"/>
              </a:ext>
            </a:extLst>
          </p:cNvPr>
          <p:cNvSpPr/>
          <p:nvPr/>
        </p:nvSpPr>
        <p:spPr>
          <a:xfrm>
            <a:off x="6069966" y="23613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08B33-22C1-48B1-BC67-4F7452FB66C9}"/>
              </a:ext>
            </a:extLst>
          </p:cNvPr>
          <p:cNvSpPr/>
          <p:nvPr/>
        </p:nvSpPr>
        <p:spPr>
          <a:xfrm>
            <a:off x="6797041" y="23613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8151F-78A1-43F5-B943-CC467F4F7DB1}"/>
              </a:ext>
            </a:extLst>
          </p:cNvPr>
          <p:cNvSpPr/>
          <p:nvPr/>
        </p:nvSpPr>
        <p:spPr>
          <a:xfrm>
            <a:off x="7524116" y="23613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D25D8-8DC0-46E1-809F-3CBF19BF5ECC}"/>
              </a:ext>
            </a:extLst>
          </p:cNvPr>
          <p:cNvSpPr/>
          <p:nvPr/>
        </p:nvSpPr>
        <p:spPr>
          <a:xfrm>
            <a:off x="5342891" y="26217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83E48-C8BE-41F7-9B1B-63E7529EF9E5}"/>
              </a:ext>
            </a:extLst>
          </p:cNvPr>
          <p:cNvSpPr/>
          <p:nvPr/>
        </p:nvSpPr>
        <p:spPr>
          <a:xfrm>
            <a:off x="6069966" y="26217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15E1-4A31-463B-A60B-37B13911A8E2}"/>
              </a:ext>
            </a:extLst>
          </p:cNvPr>
          <p:cNvSpPr/>
          <p:nvPr/>
        </p:nvSpPr>
        <p:spPr>
          <a:xfrm>
            <a:off x="6797041" y="26217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719FE2-5A09-4B3D-BA89-59C89A6155EE}"/>
              </a:ext>
            </a:extLst>
          </p:cNvPr>
          <p:cNvSpPr/>
          <p:nvPr/>
        </p:nvSpPr>
        <p:spPr>
          <a:xfrm>
            <a:off x="7524116" y="26217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E1D4F1-3D29-4CAE-A06E-7EF5B66DB987}"/>
              </a:ext>
            </a:extLst>
          </p:cNvPr>
          <p:cNvSpPr/>
          <p:nvPr/>
        </p:nvSpPr>
        <p:spPr>
          <a:xfrm>
            <a:off x="5342891" y="28820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348E9A-7079-40E2-A5C3-B2FF4CF5C3B3}"/>
              </a:ext>
            </a:extLst>
          </p:cNvPr>
          <p:cNvSpPr/>
          <p:nvPr/>
        </p:nvSpPr>
        <p:spPr>
          <a:xfrm>
            <a:off x="6069966" y="28820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AB045E-4C21-4A1D-A594-52B469B75EE8}"/>
              </a:ext>
            </a:extLst>
          </p:cNvPr>
          <p:cNvSpPr/>
          <p:nvPr/>
        </p:nvSpPr>
        <p:spPr>
          <a:xfrm>
            <a:off x="6797041" y="28820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94D4B5-7138-4746-B206-E22F725084A2}"/>
              </a:ext>
            </a:extLst>
          </p:cNvPr>
          <p:cNvSpPr/>
          <p:nvPr/>
        </p:nvSpPr>
        <p:spPr>
          <a:xfrm>
            <a:off x="7524116" y="28820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302E97-5F2B-4F23-BE25-2C817C897DFA}"/>
              </a:ext>
            </a:extLst>
          </p:cNvPr>
          <p:cNvSpPr/>
          <p:nvPr/>
        </p:nvSpPr>
        <p:spPr>
          <a:xfrm>
            <a:off x="5342891" y="31424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8608B2-AE5B-46C1-9C2B-1034F3E43E97}"/>
              </a:ext>
            </a:extLst>
          </p:cNvPr>
          <p:cNvSpPr/>
          <p:nvPr/>
        </p:nvSpPr>
        <p:spPr>
          <a:xfrm>
            <a:off x="6069966" y="31424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704391-D4B5-4708-A4CC-F5E527DF9EE6}"/>
              </a:ext>
            </a:extLst>
          </p:cNvPr>
          <p:cNvSpPr/>
          <p:nvPr/>
        </p:nvSpPr>
        <p:spPr>
          <a:xfrm>
            <a:off x="6797041" y="31424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717C43-6144-43F6-BBDD-CE7294ADA6BC}"/>
              </a:ext>
            </a:extLst>
          </p:cNvPr>
          <p:cNvSpPr/>
          <p:nvPr/>
        </p:nvSpPr>
        <p:spPr>
          <a:xfrm>
            <a:off x="7524116" y="31424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8320E-57B7-4EC8-AA24-7B89DEA4145B}"/>
              </a:ext>
            </a:extLst>
          </p:cNvPr>
          <p:cNvSpPr/>
          <p:nvPr/>
        </p:nvSpPr>
        <p:spPr>
          <a:xfrm>
            <a:off x="5342891" y="34027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8A5EBE-FAA8-463A-AE8E-B6A16EA8EBBC}"/>
              </a:ext>
            </a:extLst>
          </p:cNvPr>
          <p:cNvSpPr/>
          <p:nvPr/>
        </p:nvSpPr>
        <p:spPr>
          <a:xfrm>
            <a:off x="6069966" y="34027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5F34E1-9CF3-4E11-BA82-8FE1EFA0E035}"/>
              </a:ext>
            </a:extLst>
          </p:cNvPr>
          <p:cNvSpPr/>
          <p:nvPr/>
        </p:nvSpPr>
        <p:spPr>
          <a:xfrm>
            <a:off x="6797041" y="34027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32DF8B-D385-413C-9BBC-B0C9E03248B4}"/>
              </a:ext>
            </a:extLst>
          </p:cNvPr>
          <p:cNvSpPr/>
          <p:nvPr/>
        </p:nvSpPr>
        <p:spPr>
          <a:xfrm>
            <a:off x="7524116" y="340278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9C777C-73EC-432C-898A-72C26314B4A2}"/>
              </a:ext>
            </a:extLst>
          </p:cNvPr>
          <p:cNvSpPr/>
          <p:nvPr/>
        </p:nvSpPr>
        <p:spPr>
          <a:xfrm>
            <a:off x="5342891" y="36631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9C5F1-40E0-4CED-886F-27DC4E62F225}"/>
              </a:ext>
            </a:extLst>
          </p:cNvPr>
          <p:cNvSpPr/>
          <p:nvPr/>
        </p:nvSpPr>
        <p:spPr>
          <a:xfrm>
            <a:off x="6069966" y="36631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1DFB81-102D-46ED-8E0F-54960F0298D1}"/>
              </a:ext>
            </a:extLst>
          </p:cNvPr>
          <p:cNvSpPr/>
          <p:nvPr/>
        </p:nvSpPr>
        <p:spPr>
          <a:xfrm>
            <a:off x="6797041" y="36631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8C28B2-C70F-4899-8403-B32A4EA74252}"/>
              </a:ext>
            </a:extLst>
          </p:cNvPr>
          <p:cNvSpPr/>
          <p:nvPr/>
        </p:nvSpPr>
        <p:spPr>
          <a:xfrm>
            <a:off x="7524116" y="3663139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E65769-EDF9-4467-AD39-C170E6DDAC46}"/>
              </a:ext>
            </a:extLst>
          </p:cNvPr>
          <p:cNvSpPr txBox="1"/>
          <p:nvPr/>
        </p:nvSpPr>
        <p:spPr>
          <a:xfrm>
            <a:off x="4647565" y="1801587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80D41-879B-4D48-AA29-D398137589BF}"/>
              </a:ext>
            </a:extLst>
          </p:cNvPr>
          <p:cNvSpPr txBox="1"/>
          <p:nvPr/>
        </p:nvSpPr>
        <p:spPr>
          <a:xfrm>
            <a:off x="4647565" y="2081489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621EC0-1E94-4B1C-A8A0-A68D46CA82F2}"/>
              </a:ext>
            </a:extLst>
          </p:cNvPr>
          <p:cNvSpPr txBox="1"/>
          <p:nvPr/>
        </p:nvSpPr>
        <p:spPr>
          <a:xfrm>
            <a:off x="4647565" y="3638301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Set 2</a:t>
            </a:r>
            <a:r>
              <a:rPr lang="en-US" sz="1400" baseline="300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26A75-380E-4331-9605-F56D56FE54D2}"/>
              </a:ext>
            </a:extLst>
          </p:cNvPr>
          <p:cNvSpPr txBox="1"/>
          <p:nvPr/>
        </p:nvSpPr>
        <p:spPr>
          <a:xfrm rot="5400000">
            <a:off x="4596665" y="2823841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59158-EB70-44A2-B25C-A66B16D8CD97}"/>
              </a:ext>
            </a:extLst>
          </p:cNvPr>
          <p:cNvSpPr txBox="1"/>
          <p:nvPr/>
        </p:nvSpPr>
        <p:spPr>
          <a:xfrm>
            <a:off x="5342891" y="158239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Way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70ECF8-6FCC-467D-A134-FF08304EDE66}"/>
              </a:ext>
            </a:extLst>
          </p:cNvPr>
          <p:cNvSpPr txBox="1"/>
          <p:nvPr/>
        </p:nvSpPr>
        <p:spPr>
          <a:xfrm>
            <a:off x="6069965" y="1577060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0D973C-BC5C-4CBB-B882-BB3FCC894DFE}"/>
              </a:ext>
            </a:extLst>
          </p:cNvPr>
          <p:cNvSpPr txBox="1"/>
          <p:nvPr/>
        </p:nvSpPr>
        <p:spPr>
          <a:xfrm>
            <a:off x="6797039" y="1578614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D9D169-7467-45EA-A8F3-1F5D77BFBD66}"/>
              </a:ext>
            </a:extLst>
          </p:cNvPr>
          <p:cNvSpPr txBox="1"/>
          <p:nvPr/>
        </p:nvSpPr>
        <p:spPr>
          <a:xfrm>
            <a:off x="7524116" y="157434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E66E1D-527E-41CA-A7CA-C3F22CC35BB7}"/>
              </a:ext>
            </a:extLst>
          </p:cNvPr>
          <p:cNvSpPr/>
          <p:nvPr/>
        </p:nvSpPr>
        <p:spPr>
          <a:xfrm>
            <a:off x="6069964" y="2100936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56B8E8-86B9-4A03-88EA-313DB9CE3A1D}"/>
              </a:ext>
            </a:extLst>
          </p:cNvPr>
          <p:cNvSpPr/>
          <p:nvPr/>
        </p:nvSpPr>
        <p:spPr>
          <a:xfrm>
            <a:off x="6797038" y="2100936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875F7E-7C7B-4F4F-B8B9-08537E9AE0F3}"/>
              </a:ext>
            </a:extLst>
          </p:cNvPr>
          <p:cNvSpPr/>
          <p:nvPr/>
        </p:nvSpPr>
        <p:spPr>
          <a:xfrm>
            <a:off x="7524115" y="2102296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A133E1-5398-4FE5-A5BB-E034A79F2092}"/>
              </a:ext>
            </a:extLst>
          </p:cNvPr>
          <p:cNvSpPr/>
          <p:nvPr/>
        </p:nvSpPr>
        <p:spPr>
          <a:xfrm>
            <a:off x="6069960" y="2102110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Tag1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4C5085-B293-46F4-9DBD-BE7E3035F547}"/>
              </a:ext>
            </a:extLst>
          </p:cNvPr>
          <p:cNvSpPr/>
          <p:nvPr/>
        </p:nvSpPr>
        <p:spPr>
          <a:xfrm>
            <a:off x="6797037" y="2100556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Tag2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51D563-84B1-4EB5-B627-985840A25AEF}"/>
              </a:ext>
            </a:extLst>
          </p:cNvPr>
          <p:cNvSpPr/>
          <p:nvPr/>
        </p:nvSpPr>
        <p:spPr>
          <a:xfrm>
            <a:off x="7524114" y="210041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Tag3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A63E47EA-FA28-4D7B-8ACD-72580807E792}"/>
              </a:ext>
            </a:extLst>
          </p:cNvPr>
          <p:cNvSpPr/>
          <p:nvPr/>
        </p:nvSpPr>
        <p:spPr>
          <a:xfrm>
            <a:off x="4528892" y="1840689"/>
            <a:ext cx="194868" cy="2082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1C5C4E-7828-496D-B112-9F970C274383}"/>
              </a:ext>
            </a:extLst>
          </p:cNvPr>
          <p:cNvCxnSpPr>
            <a:stCxn id="9" idx="0"/>
          </p:cNvCxnSpPr>
          <p:nvPr/>
        </p:nvCxnSpPr>
        <p:spPr>
          <a:xfrm>
            <a:off x="2997732" y="1800642"/>
            <a:ext cx="4548" cy="1081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B78226-B602-4EE1-B2B6-5AA98CB83DC4}"/>
              </a:ext>
            </a:extLst>
          </p:cNvPr>
          <p:cNvCxnSpPr>
            <a:endCxn id="54" idx="1"/>
          </p:cNvCxnSpPr>
          <p:nvPr/>
        </p:nvCxnSpPr>
        <p:spPr>
          <a:xfrm>
            <a:off x="2997732" y="2882089"/>
            <a:ext cx="15311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802222-1C29-4994-81CE-FE1096A7DA8A}"/>
              </a:ext>
            </a:extLst>
          </p:cNvPr>
          <p:cNvSpPr txBox="1"/>
          <p:nvPr/>
        </p:nvSpPr>
        <p:spPr>
          <a:xfrm>
            <a:off x="5324470" y="3989601"/>
            <a:ext cx="294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4-Way Associative Cache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069EB80-F59D-4F8C-B529-60B0B678A09B}"/>
              </a:ext>
            </a:extLst>
          </p:cNvPr>
          <p:cNvSpPr/>
          <p:nvPr/>
        </p:nvSpPr>
        <p:spPr>
          <a:xfrm>
            <a:off x="4572000" y="2077641"/>
            <a:ext cx="752470" cy="34463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ED6EED-34FC-4CD7-8E5A-DA3E85EB26D5}"/>
              </a:ext>
            </a:extLst>
          </p:cNvPr>
          <p:cNvSpPr txBox="1"/>
          <p:nvPr/>
        </p:nvSpPr>
        <p:spPr>
          <a:xfrm>
            <a:off x="3404942" y="257431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0001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D7F2BB-8796-4628-BBD5-CCEA9652AC61}"/>
              </a:ext>
            </a:extLst>
          </p:cNvPr>
          <p:cNvSpPr txBox="1"/>
          <p:nvPr/>
        </p:nvSpPr>
        <p:spPr>
          <a:xfrm>
            <a:off x="611238" y="3184825"/>
            <a:ext cx="3710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Cache hit:</a:t>
            </a:r>
            <a:r>
              <a:rPr lang="en-US" sz="1400" dirty="0">
                <a:solidFill>
                  <a:schemeClr val="bg1"/>
                </a:solidFill>
              </a:rPr>
              <a:t> Tags match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Cache miss: </a:t>
            </a:r>
            <a:r>
              <a:rPr lang="en-US" sz="1400" dirty="0">
                <a:solidFill>
                  <a:schemeClr val="bg1"/>
                </a:solidFill>
              </a:rPr>
              <a:t>Tags do not match</a:t>
            </a:r>
          </a:p>
          <a:p>
            <a:r>
              <a:rPr lang="en-US" sz="1400" dirty="0">
                <a:solidFill>
                  <a:schemeClr val="bg1"/>
                </a:solidFill>
              </a:rPr>
              <a:t>(If the set if full, one of the set is evicted)</a:t>
            </a:r>
          </a:p>
        </p:txBody>
      </p:sp>
    </p:spTree>
    <p:extLst>
      <p:ext uri="{BB962C8B-B14F-4D97-AF65-F5344CB8AC3E}">
        <p14:creationId xmlns:p14="http://schemas.microsoft.com/office/powerpoint/2010/main" val="290560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A little bit more about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2796"/>
            <a:ext cx="6776491" cy="18677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Cache hierarchy</a:t>
            </a:r>
          </a:p>
          <a:p>
            <a:r>
              <a:rPr lang="en-US" sz="1600" b="1" dirty="0"/>
              <a:t>Inclusive cache: early desktop CPUS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Non-in</a:t>
            </a:r>
            <a:r>
              <a:rPr lang="en-US" sz="1600" b="1" dirty="0"/>
              <a:t>clusive cache: server CPUs and recent desktop CPUs</a:t>
            </a:r>
          </a:p>
          <a:p>
            <a:pPr lvl="1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E585F-984D-4624-B546-EDFF20CA1506}"/>
              </a:ext>
            </a:extLst>
          </p:cNvPr>
          <p:cNvSpPr/>
          <p:nvPr/>
        </p:nvSpPr>
        <p:spPr>
          <a:xfrm>
            <a:off x="1166091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9E1BC-F7C2-4382-9646-8B2EA8F08E10}"/>
              </a:ext>
            </a:extLst>
          </p:cNvPr>
          <p:cNvSpPr/>
          <p:nvPr/>
        </p:nvSpPr>
        <p:spPr>
          <a:xfrm>
            <a:off x="1452475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11DEC-D235-42BB-AAC2-AE5D0B90DEF2}"/>
              </a:ext>
            </a:extLst>
          </p:cNvPr>
          <p:cNvSpPr/>
          <p:nvPr/>
        </p:nvSpPr>
        <p:spPr>
          <a:xfrm>
            <a:off x="1166091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E76D2-50D8-4180-B14E-7C3010EB7461}"/>
              </a:ext>
            </a:extLst>
          </p:cNvPr>
          <p:cNvSpPr/>
          <p:nvPr/>
        </p:nvSpPr>
        <p:spPr>
          <a:xfrm>
            <a:off x="1452475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AD0F4E-D17D-4D46-8189-A96623381C97}"/>
              </a:ext>
            </a:extLst>
          </p:cNvPr>
          <p:cNvSpPr/>
          <p:nvPr/>
        </p:nvSpPr>
        <p:spPr>
          <a:xfrm>
            <a:off x="1738859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98BAA-59DB-4616-95EB-E2D1818F3CE7}"/>
              </a:ext>
            </a:extLst>
          </p:cNvPr>
          <p:cNvSpPr/>
          <p:nvPr/>
        </p:nvSpPr>
        <p:spPr>
          <a:xfrm>
            <a:off x="2025243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18B703-DC36-432E-AB0F-C46935F6AD0F}"/>
              </a:ext>
            </a:extLst>
          </p:cNvPr>
          <p:cNvSpPr/>
          <p:nvPr/>
        </p:nvSpPr>
        <p:spPr>
          <a:xfrm>
            <a:off x="1738569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DE08D-9D2D-474D-B6D3-E29EE848C605}"/>
              </a:ext>
            </a:extLst>
          </p:cNvPr>
          <p:cNvSpPr/>
          <p:nvPr/>
        </p:nvSpPr>
        <p:spPr>
          <a:xfrm>
            <a:off x="2024953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0B3D1-AB82-44AC-B4B1-C28DAE74B8D1}"/>
              </a:ext>
            </a:extLst>
          </p:cNvPr>
          <p:cNvSpPr/>
          <p:nvPr/>
        </p:nvSpPr>
        <p:spPr>
          <a:xfrm>
            <a:off x="2581368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E3511-E49A-471E-8CEE-734349ACB60E}"/>
              </a:ext>
            </a:extLst>
          </p:cNvPr>
          <p:cNvSpPr/>
          <p:nvPr/>
        </p:nvSpPr>
        <p:spPr>
          <a:xfrm>
            <a:off x="2867752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DB9CB9-91E4-4F28-B171-70CB31B5B10A}"/>
              </a:ext>
            </a:extLst>
          </p:cNvPr>
          <p:cNvSpPr/>
          <p:nvPr/>
        </p:nvSpPr>
        <p:spPr>
          <a:xfrm>
            <a:off x="2581368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6A9C3-09EF-422B-862F-7C00E5901B87}"/>
              </a:ext>
            </a:extLst>
          </p:cNvPr>
          <p:cNvSpPr/>
          <p:nvPr/>
        </p:nvSpPr>
        <p:spPr>
          <a:xfrm>
            <a:off x="2867752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6CDACB-55F4-4180-8DE9-AC26467AD6A6}"/>
              </a:ext>
            </a:extLst>
          </p:cNvPr>
          <p:cNvSpPr/>
          <p:nvPr/>
        </p:nvSpPr>
        <p:spPr>
          <a:xfrm>
            <a:off x="3154136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81180-816C-4324-99A0-97A2675F03A6}"/>
              </a:ext>
            </a:extLst>
          </p:cNvPr>
          <p:cNvSpPr/>
          <p:nvPr/>
        </p:nvSpPr>
        <p:spPr>
          <a:xfrm>
            <a:off x="3440520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14773-8D46-42A6-A71C-632698A18AE4}"/>
              </a:ext>
            </a:extLst>
          </p:cNvPr>
          <p:cNvSpPr/>
          <p:nvPr/>
        </p:nvSpPr>
        <p:spPr>
          <a:xfrm>
            <a:off x="3153846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FCBC24-04F6-4FC2-9385-E4E3FA98DA8F}"/>
              </a:ext>
            </a:extLst>
          </p:cNvPr>
          <p:cNvSpPr/>
          <p:nvPr/>
        </p:nvSpPr>
        <p:spPr>
          <a:xfrm>
            <a:off x="3440230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5A2D26-A886-4E00-8157-9A6D6E9BD2CD}"/>
              </a:ext>
            </a:extLst>
          </p:cNvPr>
          <p:cNvSpPr/>
          <p:nvPr/>
        </p:nvSpPr>
        <p:spPr>
          <a:xfrm>
            <a:off x="1605003" y="337746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3EAD0A-DF32-42AB-B29D-6E2704D39572}"/>
              </a:ext>
            </a:extLst>
          </p:cNvPr>
          <p:cNvSpPr/>
          <p:nvPr/>
        </p:nvSpPr>
        <p:spPr>
          <a:xfrm>
            <a:off x="1891387" y="337746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578CC-2F3B-4FA6-B706-CE5E2BA9EEC5}"/>
              </a:ext>
            </a:extLst>
          </p:cNvPr>
          <p:cNvSpPr/>
          <p:nvPr/>
        </p:nvSpPr>
        <p:spPr>
          <a:xfrm>
            <a:off x="1605003" y="363781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49C023-C6DE-4554-93CF-033FA8BD284E}"/>
              </a:ext>
            </a:extLst>
          </p:cNvPr>
          <p:cNvSpPr/>
          <p:nvPr/>
        </p:nvSpPr>
        <p:spPr>
          <a:xfrm>
            <a:off x="1891387" y="363781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DB64F-8D83-4EA2-8734-A93EFF15BDDC}"/>
              </a:ext>
            </a:extLst>
          </p:cNvPr>
          <p:cNvSpPr/>
          <p:nvPr/>
        </p:nvSpPr>
        <p:spPr>
          <a:xfrm>
            <a:off x="2177771" y="337746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1A1C6-98BA-4812-B31E-BD9D721B4500}"/>
              </a:ext>
            </a:extLst>
          </p:cNvPr>
          <p:cNvSpPr/>
          <p:nvPr/>
        </p:nvSpPr>
        <p:spPr>
          <a:xfrm>
            <a:off x="2464155" y="337746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E4AF6F-0F2F-4BD9-88A5-70BF0B8D94E7}"/>
              </a:ext>
            </a:extLst>
          </p:cNvPr>
          <p:cNvSpPr/>
          <p:nvPr/>
        </p:nvSpPr>
        <p:spPr>
          <a:xfrm>
            <a:off x="2177481" y="363781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950A8F-F741-40C3-993C-B71F67C5BDB1}"/>
              </a:ext>
            </a:extLst>
          </p:cNvPr>
          <p:cNvSpPr/>
          <p:nvPr/>
        </p:nvSpPr>
        <p:spPr>
          <a:xfrm>
            <a:off x="2463865" y="363781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7A8CB-18C9-4B5C-9405-77B9ACD760A9}"/>
              </a:ext>
            </a:extLst>
          </p:cNvPr>
          <p:cNvSpPr/>
          <p:nvPr/>
        </p:nvSpPr>
        <p:spPr>
          <a:xfrm>
            <a:off x="2749959" y="33776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7F136C-D3CF-44A3-8E72-35EF3E505F51}"/>
              </a:ext>
            </a:extLst>
          </p:cNvPr>
          <p:cNvSpPr/>
          <p:nvPr/>
        </p:nvSpPr>
        <p:spPr>
          <a:xfrm>
            <a:off x="3036343" y="33776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643BDA-67E2-43E7-BB3A-B6323D0E04C6}"/>
              </a:ext>
            </a:extLst>
          </p:cNvPr>
          <p:cNvSpPr/>
          <p:nvPr/>
        </p:nvSpPr>
        <p:spPr>
          <a:xfrm>
            <a:off x="2749669" y="363804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DB2707-EA73-4761-8935-255D9D794E2D}"/>
              </a:ext>
            </a:extLst>
          </p:cNvPr>
          <p:cNvSpPr/>
          <p:nvPr/>
        </p:nvSpPr>
        <p:spPr>
          <a:xfrm>
            <a:off x="3036053" y="363804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C0632C-BF29-4E2B-96B6-7CD8AF414A78}"/>
              </a:ext>
            </a:extLst>
          </p:cNvPr>
          <p:cNvSpPr txBox="1"/>
          <p:nvPr/>
        </p:nvSpPr>
        <p:spPr>
          <a:xfrm>
            <a:off x="1324899" y="2233196"/>
            <a:ext cx="82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Core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4AC792-8D18-4B05-9755-DC7DC5018BC3}"/>
              </a:ext>
            </a:extLst>
          </p:cNvPr>
          <p:cNvSpPr txBox="1"/>
          <p:nvPr/>
        </p:nvSpPr>
        <p:spPr>
          <a:xfrm>
            <a:off x="2750983" y="2233196"/>
            <a:ext cx="82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9923AB-86B7-47C1-98A2-CE0BE5C06F43}"/>
              </a:ext>
            </a:extLst>
          </p:cNvPr>
          <p:cNvSpPr txBox="1"/>
          <p:nvPr/>
        </p:nvSpPr>
        <p:spPr>
          <a:xfrm>
            <a:off x="3575074" y="2530160"/>
            <a:ext cx="1053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Private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caches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5D71B2-D357-425F-A233-FC8A8CA99B81}"/>
              </a:ext>
            </a:extLst>
          </p:cNvPr>
          <p:cNvSpPr txBox="1"/>
          <p:nvPr/>
        </p:nvSpPr>
        <p:spPr>
          <a:xfrm>
            <a:off x="1166091" y="3922826"/>
            <a:ext cx="2579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Last-level cache (LLC)</a:t>
            </a:r>
          </a:p>
        </p:txBody>
      </p:sp>
    </p:spTree>
    <p:extLst>
      <p:ext uri="{BB962C8B-B14F-4D97-AF65-F5344CB8AC3E}">
        <p14:creationId xmlns:p14="http://schemas.microsoft.com/office/powerpoint/2010/main" val="368117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A little bit more about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2796"/>
            <a:ext cx="6776491" cy="18677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Cache hierarchy</a:t>
            </a:r>
          </a:p>
          <a:p>
            <a:r>
              <a:rPr lang="en-US" sz="1600" b="1" dirty="0"/>
              <a:t>Inclusive cache: early desktop CPUS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Non-in</a:t>
            </a:r>
            <a:r>
              <a:rPr lang="en-US" sz="1600" b="1" dirty="0"/>
              <a:t>clusive cache: server CPUs and recent desktop CPUs</a:t>
            </a:r>
          </a:p>
          <a:p>
            <a:pPr lvl="1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E585F-984D-4624-B546-EDFF20CA1506}"/>
              </a:ext>
            </a:extLst>
          </p:cNvPr>
          <p:cNvSpPr/>
          <p:nvPr/>
        </p:nvSpPr>
        <p:spPr>
          <a:xfrm>
            <a:off x="1166091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9E1BC-F7C2-4382-9646-8B2EA8F08E10}"/>
              </a:ext>
            </a:extLst>
          </p:cNvPr>
          <p:cNvSpPr/>
          <p:nvPr/>
        </p:nvSpPr>
        <p:spPr>
          <a:xfrm>
            <a:off x="1452475" y="2571750"/>
            <a:ext cx="286384" cy="26035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11DEC-D235-42BB-AAC2-AE5D0B90DEF2}"/>
              </a:ext>
            </a:extLst>
          </p:cNvPr>
          <p:cNvSpPr/>
          <p:nvPr/>
        </p:nvSpPr>
        <p:spPr>
          <a:xfrm>
            <a:off x="1166091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E76D2-50D8-4180-B14E-7C3010EB7461}"/>
              </a:ext>
            </a:extLst>
          </p:cNvPr>
          <p:cNvSpPr/>
          <p:nvPr/>
        </p:nvSpPr>
        <p:spPr>
          <a:xfrm>
            <a:off x="1452475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AD0F4E-D17D-4D46-8189-A96623381C97}"/>
              </a:ext>
            </a:extLst>
          </p:cNvPr>
          <p:cNvSpPr/>
          <p:nvPr/>
        </p:nvSpPr>
        <p:spPr>
          <a:xfrm>
            <a:off x="1738859" y="2571750"/>
            <a:ext cx="286384" cy="26035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98BAA-59DB-4616-95EB-E2D1818F3CE7}"/>
              </a:ext>
            </a:extLst>
          </p:cNvPr>
          <p:cNvSpPr/>
          <p:nvPr/>
        </p:nvSpPr>
        <p:spPr>
          <a:xfrm>
            <a:off x="2025243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18B703-DC36-432E-AB0F-C46935F6AD0F}"/>
              </a:ext>
            </a:extLst>
          </p:cNvPr>
          <p:cNvSpPr/>
          <p:nvPr/>
        </p:nvSpPr>
        <p:spPr>
          <a:xfrm>
            <a:off x="1738569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DE08D-9D2D-474D-B6D3-E29EE848C605}"/>
              </a:ext>
            </a:extLst>
          </p:cNvPr>
          <p:cNvSpPr/>
          <p:nvPr/>
        </p:nvSpPr>
        <p:spPr>
          <a:xfrm>
            <a:off x="2024953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0B3D1-AB82-44AC-B4B1-C28DAE74B8D1}"/>
              </a:ext>
            </a:extLst>
          </p:cNvPr>
          <p:cNvSpPr/>
          <p:nvPr/>
        </p:nvSpPr>
        <p:spPr>
          <a:xfrm>
            <a:off x="2581368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E3511-E49A-471E-8CEE-734349ACB60E}"/>
              </a:ext>
            </a:extLst>
          </p:cNvPr>
          <p:cNvSpPr/>
          <p:nvPr/>
        </p:nvSpPr>
        <p:spPr>
          <a:xfrm>
            <a:off x="2867752" y="257175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DB9CB9-91E4-4F28-B171-70CB31B5B10A}"/>
              </a:ext>
            </a:extLst>
          </p:cNvPr>
          <p:cNvSpPr/>
          <p:nvPr/>
        </p:nvSpPr>
        <p:spPr>
          <a:xfrm>
            <a:off x="2581368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6A9C3-09EF-422B-862F-7C00E5901B87}"/>
              </a:ext>
            </a:extLst>
          </p:cNvPr>
          <p:cNvSpPr/>
          <p:nvPr/>
        </p:nvSpPr>
        <p:spPr>
          <a:xfrm>
            <a:off x="2867752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6CDACB-55F4-4180-8DE9-AC26467AD6A6}"/>
              </a:ext>
            </a:extLst>
          </p:cNvPr>
          <p:cNvSpPr/>
          <p:nvPr/>
        </p:nvSpPr>
        <p:spPr>
          <a:xfrm>
            <a:off x="3154136" y="2571750"/>
            <a:ext cx="286384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81180-816C-4324-99A0-97A2675F03A6}"/>
              </a:ext>
            </a:extLst>
          </p:cNvPr>
          <p:cNvSpPr/>
          <p:nvPr/>
        </p:nvSpPr>
        <p:spPr>
          <a:xfrm>
            <a:off x="3440520" y="2571750"/>
            <a:ext cx="286384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014773-8D46-42A6-A71C-632698A18AE4}"/>
              </a:ext>
            </a:extLst>
          </p:cNvPr>
          <p:cNvSpPr/>
          <p:nvPr/>
        </p:nvSpPr>
        <p:spPr>
          <a:xfrm>
            <a:off x="3153846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FCBC24-04F6-4FC2-9385-E4E3FA98DA8F}"/>
              </a:ext>
            </a:extLst>
          </p:cNvPr>
          <p:cNvSpPr/>
          <p:nvPr/>
        </p:nvSpPr>
        <p:spPr>
          <a:xfrm>
            <a:off x="3440230" y="2832100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5A2D26-A886-4E00-8157-9A6D6E9BD2CD}"/>
              </a:ext>
            </a:extLst>
          </p:cNvPr>
          <p:cNvSpPr/>
          <p:nvPr/>
        </p:nvSpPr>
        <p:spPr>
          <a:xfrm>
            <a:off x="1605003" y="337746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3EAD0A-DF32-42AB-B29D-6E2704D39572}"/>
              </a:ext>
            </a:extLst>
          </p:cNvPr>
          <p:cNvSpPr/>
          <p:nvPr/>
        </p:nvSpPr>
        <p:spPr>
          <a:xfrm>
            <a:off x="1891387" y="3377463"/>
            <a:ext cx="286384" cy="26035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578CC-2F3B-4FA6-B706-CE5E2BA9EEC5}"/>
              </a:ext>
            </a:extLst>
          </p:cNvPr>
          <p:cNvSpPr/>
          <p:nvPr/>
        </p:nvSpPr>
        <p:spPr>
          <a:xfrm>
            <a:off x="1605003" y="363781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49C023-C6DE-4554-93CF-033FA8BD284E}"/>
              </a:ext>
            </a:extLst>
          </p:cNvPr>
          <p:cNvSpPr/>
          <p:nvPr/>
        </p:nvSpPr>
        <p:spPr>
          <a:xfrm>
            <a:off x="1891387" y="363781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DB64F-8D83-4EA2-8734-A93EFF15BDDC}"/>
              </a:ext>
            </a:extLst>
          </p:cNvPr>
          <p:cNvSpPr/>
          <p:nvPr/>
        </p:nvSpPr>
        <p:spPr>
          <a:xfrm>
            <a:off x="2177771" y="3377463"/>
            <a:ext cx="286384" cy="26035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1A1C6-98BA-4812-B31E-BD9D721B4500}"/>
              </a:ext>
            </a:extLst>
          </p:cNvPr>
          <p:cNvSpPr/>
          <p:nvPr/>
        </p:nvSpPr>
        <p:spPr>
          <a:xfrm>
            <a:off x="2464155" y="3377463"/>
            <a:ext cx="286384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E4AF6F-0F2F-4BD9-88A5-70BF0B8D94E7}"/>
              </a:ext>
            </a:extLst>
          </p:cNvPr>
          <p:cNvSpPr/>
          <p:nvPr/>
        </p:nvSpPr>
        <p:spPr>
          <a:xfrm>
            <a:off x="2177481" y="363781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950A8F-F741-40C3-993C-B71F67C5BDB1}"/>
              </a:ext>
            </a:extLst>
          </p:cNvPr>
          <p:cNvSpPr/>
          <p:nvPr/>
        </p:nvSpPr>
        <p:spPr>
          <a:xfrm>
            <a:off x="2463865" y="3637813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7A8CB-18C9-4B5C-9405-77B9ACD760A9}"/>
              </a:ext>
            </a:extLst>
          </p:cNvPr>
          <p:cNvSpPr/>
          <p:nvPr/>
        </p:nvSpPr>
        <p:spPr>
          <a:xfrm>
            <a:off x="2749959" y="3377692"/>
            <a:ext cx="286384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7F136C-D3CF-44A3-8E72-35EF3E505F51}"/>
              </a:ext>
            </a:extLst>
          </p:cNvPr>
          <p:cNvSpPr/>
          <p:nvPr/>
        </p:nvSpPr>
        <p:spPr>
          <a:xfrm>
            <a:off x="3036343" y="3377692"/>
            <a:ext cx="286384" cy="260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643BDA-67E2-43E7-BB3A-B6323D0E04C6}"/>
              </a:ext>
            </a:extLst>
          </p:cNvPr>
          <p:cNvSpPr/>
          <p:nvPr/>
        </p:nvSpPr>
        <p:spPr>
          <a:xfrm>
            <a:off x="2749669" y="363804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DB2707-EA73-4761-8935-255D9D794E2D}"/>
              </a:ext>
            </a:extLst>
          </p:cNvPr>
          <p:cNvSpPr/>
          <p:nvPr/>
        </p:nvSpPr>
        <p:spPr>
          <a:xfrm>
            <a:off x="3036053" y="363804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C0632C-BF29-4E2B-96B6-7CD8AF414A78}"/>
              </a:ext>
            </a:extLst>
          </p:cNvPr>
          <p:cNvSpPr txBox="1"/>
          <p:nvPr/>
        </p:nvSpPr>
        <p:spPr>
          <a:xfrm>
            <a:off x="1324899" y="2233196"/>
            <a:ext cx="82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Core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4AC792-8D18-4B05-9755-DC7DC5018BC3}"/>
              </a:ext>
            </a:extLst>
          </p:cNvPr>
          <p:cNvSpPr txBox="1"/>
          <p:nvPr/>
        </p:nvSpPr>
        <p:spPr>
          <a:xfrm>
            <a:off x="2750983" y="2233196"/>
            <a:ext cx="82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9923AB-86B7-47C1-98A2-CE0BE5C06F43}"/>
              </a:ext>
            </a:extLst>
          </p:cNvPr>
          <p:cNvSpPr txBox="1"/>
          <p:nvPr/>
        </p:nvSpPr>
        <p:spPr>
          <a:xfrm>
            <a:off x="3575074" y="2530160"/>
            <a:ext cx="1053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Private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caches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5D71B2-D357-425F-A233-FC8A8CA99B81}"/>
              </a:ext>
            </a:extLst>
          </p:cNvPr>
          <p:cNvSpPr txBox="1"/>
          <p:nvPr/>
        </p:nvSpPr>
        <p:spPr>
          <a:xfrm>
            <a:off x="1166091" y="3922826"/>
            <a:ext cx="2579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Inclusive LLC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87966B-0468-47E6-A9CA-BF29B468EDCE}"/>
              </a:ext>
            </a:extLst>
          </p:cNvPr>
          <p:cNvSpPr/>
          <p:nvPr/>
        </p:nvSpPr>
        <p:spPr>
          <a:xfrm>
            <a:off x="5187636" y="256954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BB6DA4-7F2D-4B3A-A898-644DA98AB3DC}"/>
              </a:ext>
            </a:extLst>
          </p:cNvPr>
          <p:cNvSpPr/>
          <p:nvPr/>
        </p:nvSpPr>
        <p:spPr>
          <a:xfrm>
            <a:off x="5474020" y="2569542"/>
            <a:ext cx="286384" cy="26035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C33F47-F52F-4204-B798-42F9207C9DD2}"/>
              </a:ext>
            </a:extLst>
          </p:cNvPr>
          <p:cNvSpPr/>
          <p:nvPr/>
        </p:nvSpPr>
        <p:spPr>
          <a:xfrm>
            <a:off x="5187636" y="28298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80BBDF-C4C6-4D30-954D-2C14E5FA31F9}"/>
              </a:ext>
            </a:extLst>
          </p:cNvPr>
          <p:cNvSpPr/>
          <p:nvPr/>
        </p:nvSpPr>
        <p:spPr>
          <a:xfrm>
            <a:off x="5474020" y="28298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812EFC-428F-44AB-8680-BA40183491F4}"/>
              </a:ext>
            </a:extLst>
          </p:cNvPr>
          <p:cNvSpPr/>
          <p:nvPr/>
        </p:nvSpPr>
        <p:spPr>
          <a:xfrm>
            <a:off x="5760404" y="2569542"/>
            <a:ext cx="286384" cy="26035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E5F75A-1E18-4597-834B-C94B6FCE5713}"/>
              </a:ext>
            </a:extLst>
          </p:cNvPr>
          <p:cNvSpPr/>
          <p:nvPr/>
        </p:nvSpPr>
        <p:spPr>
          <a:xfrm>
            <a:off x="6046788" y="256954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736FF6-2E48-4B88-BAB8-5651D6159AAD}"/>
              </a:ext>
            </a:extLst>
          </p:cNvPr>
          <p:cNvSpPr/>
          <p:nvPr/>
        </p:nvSpPr>
        <p:spPr>
          <a:xfrm>
            <a:off x="5760114" y="28298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C783AF-1A84-4A28-B818-DBD99159FACB}"/>
              </a:ext>
            </a:extLst>
          </p:cNvPr>
          <p:cNvSpPr/>
          <p:nvPr/>
        </p:nvSpPr>
        <p:spPr>
          <a:xfrm>
            <a:off x="6046498" y="28298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851F40-EEC7-4830-A6BC-76EE9611DB63}"/>
              </a:ext>
            </a:extLst>
          </p:cNvPr>
          <p:cNvSpPr/>
          <p:nvPr/>
        </p:nvSpPr>
        <p:spPr>
          <a:xfrm>
            <a:off x="6602913" y="256954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7B84E4-C8A8-40B9-A693-E0438D7B43AE}"/>
              </a:ext>
            </a:extLst>
          </p:cNvPr>
          <p:cNvSpPr/>
          <p:nvPr/>
        </p:nvSpPr>
        <p:spPr>
          <a:xfrm>
            <a:off x="6889297" y="256954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6CC974-9710-4D0E-85A8-7B0CB4133B69}"/>
              </a:ext>
            </a:extLst>
          </p:cNvPr>
          <p:cNvSpPr/>
          <p:nvPr/>
        </p:nvSpPr>
        <p:spPr>
          <a:xfrm>
            <a:off x="6602913" y="28298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18EA83-62D2-4693-8D12-0615C573D6BA}"/>
              </a:ext>
            </a:extLst>
          </p:cNvPr>
          <p:cNvSpPr/>
          <p:nvPr/>
        </p:nvSpPr>
        <p:spPr>
          <a:xfrm>
            <a:off x="6889297" y="28298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85CE34-C321-431C-A317-2840FF77F5C3}"/>
              </a:ext>
            </a:extLst>
          </p:cNvPr>
          <p:cNvSpPr/>
          <p:nvPr/>
        </p:nvSpPr>
        <p:spPr>
          <a:xfrm>
            <a:off x="7175681" y="2569542"/>
            <a:ext cx="286384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998FC-95CC-4F6B-BD76-8ABEF157140E}"/>
              </a:ext>
            </a:extLst>
          </p:cNvPr>
          <p:cNvSpPr/>
          <p:nvPr/>
        </p:nvSpPr>
        <p:spPr>
          <a:xfrm>
            <a:off x="7462065" y="2569542"/>
            <a:ext cx="286384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375F74-6E47-428B-ACF5-D2473973CAF4}"/>
              </a:ext>
            </a:extLst>
          </p:cNvPr>
          <p:cNvSpPr/>
          <p:nvPr/>
        </p:nvSpPr>
        <p:spPr>
          <a:xfrm>
            <a:off x="7175391" y="28298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0E091B-9CB5-4EFA-AA4B-E39996CDF3E0}"/>
              </a:ext>
            </a:extLst>
          </p:cNvPr>
          <p:cNvSpPr/>
          <p:nvPr/>
        </p:nvSpPr>
        <p:spPr>
          <a:xfrm>
            <a:off x="7461775" y="2829892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FC396C-EDED-4D4A-A0F8-13F18D9866FE}"/>
              </a:ext>
            </a:extLst>
          </p:cNvPr>
          <p:cNvSpPr/>
          <p:nvPr/>
        </p:nvSpPr>
        <p:spPr>
          <a:xfrm>
            <a:off x="5626548" y="3375255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3DDCD3-C90D-4CC2-BB68-1DF59519BE72}"/>
              </a:ext>
            </a:extLst>
          </p:cNvPr>
          <p:cNvSpPr/>
          <p:nvPr/>
        </p:nvSpPr>
        <p:spPr>
          <a:xfrm>
            <a:off x="5912932" y="3375255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4A2EAA-7626-4091-89E8-9A35B37DEA23}"/>
              </a:ext>
            </a:extLst>
          </p:cNvPr>
          <p:cNvSpPr/>
          <p:nvPr/>
        </p:nvSpPr>
        <p:spPr>
          <a:xfrm>
            <a:off x="5626548" y="3635605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6D4933-CF6C-46C5-8138-CCBB5D20D1AC}"/>
              </a:ext>
            </a:extLst>
          </p:cNvPr>
          <p:cNvSpPr/>
          <p:nvPr/>
        </p:nvSpPr>
        <p:spPr>
          <a:xfrm>
            <a:off x="5912932" y="3635605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CDD54E-2EB0-49B9-B885-170E5354D906}"/>
              </a:ext>
            </a:extLst>
          </p:cNvPr>
          <p:cNvSpPr/>
          <p:nvPr/>
        </p:nvSpPr>
        <p:spPr>
          <a:xfrm>
            <a:off x="6199316" y="3375255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311AE1-07D5-4871-889F-C4BC6D2E44F6}"/>
              </a:ext>
            </a:extLst>
          </p:cNvPr>
          <p:cNvSpPr/>
          <p:nvPr/>
        </p:nvSpPr>
        <p:spPr>
          <a:xfrm>
            <a:off x="6485700" y="3375255"/>
            <a:ext cx="286384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49FCD22-DAF9-49DC-A09F-11D522EAD808}"/>
              </a:ext>
            </a:extLst>
          </p:cNvPr>
          <p:cNvSpPr/>
          <p:nvPr/>
        </p:nvSpPr>
        <p:spPr>
          <a:xfrm>
            <a:off x="6199026" y="3635605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B7BDE7-B0EC-4BAE-8133-6C858658E6D3}"/>
              </a:ext>
            </a:extLst>
          </p:cNvPr>
          <p:cNvSpPr/>
          <p:nvPr/>
        </p:nvSpPr>
        <p:spPr>
          <a:xfrm>
            <a:off x="6485410" y="3635605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ADE1F6-4F81-4BCE-BF84-A93A3635B121}"/>
              </a:ext>
            </a:extLst>
          </p:cNvPr>
          <p:cNvSpPr/>
          <p:nvPr/>
        </p:nvSpPr>
        <p:spPr>
          <a:xfrm>
            <a:off x="6771504" y="3375484"/>
            <a:ext cx="286384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55F52-AECE-4557-82E2-F6AB27B07FB4}"/>
              </a:ext>
            </a:extLst>
          </p:cNvPr>
          <p:cNvSpPr/>
          <p:nvPr/>
        </p:nvSpPr>
        <p:spPr>
          <a:xfrm>
            <a:off x="7057888" y="3375484"/>
            <a:ext cx="286384" cy="260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6F2411-674C-4A08-96A8-7985E6A887E1}"/>
              </a:ext>
            </a:extLst>
          </p:cNvPr>
          <p:cNvSpPr/>
          <p:nvPr/>
        </p:nvSpPr>
        <p:spPr>
          <a:xfrm>
            <a:off x="6771214" y="3635834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929C6D-6C17-4ACA-A29E-E1654FF01DE4}"/>
              </a:ext>
            </a:extLst>
          </p:cNvPr>
          <p:cNvSpPr/>
          <p:nvPr/>
        </p:nvSpPr>
        <p:spPr>
          <a:xfrm>
            <a:off x="7057598" y="3635834"/>
            <a:ext cx="286384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D46ABB-2CCB-49E1-8B8D-7B6339C646A3}"/>
              </a:ext>
            </a:extLst>
          </p:cNvPr>
          <p:cNvSpPr txBox="1"/>
          <p:nvPr/>
        </p:nvSpPr>
        <p:spPr>
          <a:xfrm>
            <a:off x="5346444" y="2230988"/>
            <a:ext cx="82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Core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031AA2-F0DB-447E-A926-F2FBD2B11EE4}"/>
              </a:ext>
            </a:extLst>
          </p:cNvPr>
          <p:cNvSpPr txBox="1"/>
          <p:nvPr/>
        </p:nvSpPr>
        <p:spPr>
          <a:xfrm>
            <a:off x="6772528" y="2230988"/>
            <a:ext cx="82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Core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644C07-897D-4C58-A567-9DA48F915926}"/>
              </a:ext>
            </a:extLst>
          </p:cNvPr>
          <p:cNvSpPr txBox="1"/>
          <p:nvPr/>
        </p:nvSpPr>
        <p:spPr>
          <a:xfrm>
            <a:off x="7596619" y="2527952"/>
            <a:ext cx="1053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Private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caches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2E2F21-6F61-409D-9314-393F64CF9247}"/>
              </a:ext>
            </a:extLst>
          </p:cNvPr>
          <p:cNvSpPr txBox="1"/>
          <p:nvPr/>
        </p:nvSpPr>
        <p:spPr>
          <a:xfrm>
            <a:off x="5187636" y="3920618"/>
            <a:ext cx="25790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Non-inclusive LLC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 separate array to track the data in private caches is necessary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81B2D6-D8CF-4A16-A914-75661B6028CF}"/>
              </a:ext>
            </a:extLst>
          </p:cNvPr>
          <p:cNvCxnSpPr/>
          <p:nvPr/>
        </p:nvCxnSpPr>
        <p:spPr>
          <a:xfrm>
            <a:off x="4628603" y="2293495"/>
            <a:ext cx="0" cy="187377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8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Cache Side-channel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8"/>
            <a:ext cx="8209573" cy="23324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ea typeface="+mn-lt"/>
                <a:cs typeface="+mn-lt"/>
              </a:rPr>
              <a:t>The attacker learns a victim’s cache accesses by monitoring cache states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Software attack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Can cross software-level boundaries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Hard to detect</a:t>
            </a:r>
          </a:p>
          <a:p>
            <a:pPr marL="342900" lvl="1" indent="0">
              <a:buNone/>
            </a:pP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800" b="1" dirty="0">
                <a:ea typeface="+mn-lt"/>
                <a:cs typeface="+mn-lt"/>
              </a:rPr>
              <a:t>Cache attacks in practice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Cache based keylogging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Crypto key recovery (RSA, AES, ECDSA…)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cross-VM, cross-core, even cross-CPU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Any architecture (Intel, AMD, ARM)</a:t>
            </a:r>
          </a:p>
        </p:txBody>
      </p:sp>
    </p:spTree>
    <p:extLst>
      <p:ext uri="{BB962C8B-B14F-4D97-AF65-F5344CB8AC3E}">
        <p14:creationId xmlns:p14="http://schemas.microsoft.com/office/powerpoint/2010/main" val="358001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5FF"/>
      </a:hlink>
      <a:folHlink>
        <a:srgbClr val="00DBD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28596</TotalTime>
  <Words>1737</Words>
  <Application>Microsoft Macintosh PowerPoint</Application>
  <PresentationFormat>On-screen Show (16:9)</PresentationFormat>
  <Paragraphs>438</Paragraphs>
  <Slides>45</Slides>
  <Notes>45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 Black</vt:lpstr>
      <vt:lpstr>Calibri</vt:lpstr>
      <vt:lpstr>Office Theme</vt:lpstr>
      <vt:lpstr>1_Office Theme</vt:lpstr>
      <vt:lpstr>Adversarial Prefetch: New Cross-Core Cache Side Channel Attacks</vt:lpstr>
      <vt:lpstr>CPU Cache</vt:lpstr>
      <vt:lpstr>Memory accesses are cached</vt:lpstr>
      <vt:lpstr>Memory Access Latency</vt:lpstr>
      <vt:lpstr>Unprivileged Cache Maintenance</vt:lpstr>
      <vt:lpstr>A little bit more about cache</vt:lpstr>
      <vt:lpstr>A little bit more about cache</vt:lpstr>
      <vt:lpstr>A little bit more about cache</vt:lpstr>
      <vt:lpstr>Cache Side-channel Attacks</vt:lpstr>
      <vt:lpstr>Cache Side-channel Attacks</vt:lpstr>
      <vt:lpstr>Cache Side-channel Attacks</vt:lpstr>
      <vt:lpstr>PowerPoint Presentation</vt:lpstr>
      <vt:lpstr>Three-Step Model</vt:lpstr>
      <vt:lpstr>Flush+Reload</vt:lpstr>
      <vt:lpstr>Flush+Reload</vt:lpstr>
      <vt:lpstr>Flush+Reload</vt:lpstr>
      <vt:lpstr>Keystroke Logger</vt:lpstr>
      <vt:lpstr>Flush+Reload</vt:lpstr>
      <vt:lpstr>PowerPoint Presentation</vt:lpstr>
      <vt:lpstr>Cross-Core Private Cache Attack</vt:lpstr>
      <vt:lpstr>Three-Step Model</vt:lpstr>
      <vt:lpstr>PowerPoint Presentation</vt:lpstr>
      <vt:lpstr>Cross-Core Private Cache Attack</vt:lpstr>
      <vt:lpstr>Cross-Core Private Cache Attack</vt:lpstr>
      <vt:lpstr>PowerPoint Presentation</vt:lpstr>
      <vt:lpstr>Cross-Core Private Cache Attack</vt:lpstr>
      <vt:lpstr>PowerPoint Presentation</vt:lpstr>
      <vt:lpstr>Cross-Core Private Cache Attack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Experiments</vt:lpstr>
      <vt:lpstr>Experiments</vt:lpstr>
      <vt:lpstr>Experiments</vt:lpstr>
      <vt:lpstr>Experiments</vt:lpstr>
      <vt:lpstr>Experiments</vt:lpstr>
      <vt:lpstr>Experiments</vt:lpstr>
      <vt:lpstr>Contribution</vt:lpstr>
      <vt:lpstr>Take 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Guo, Yanan</cp:lastModifiedBy>
  <cp:revision>24</cp:revision>
  <cp:lastPrinted>2019-07-18T13:58:01Z</cp:lastPrinted>
  <dcterms:created xsi:type="dcterms:W3CDTF">2019-07-18T12:44:10Z</dcterms:created>
  <dcterms:modified xsi:type="dcterms:W3CDTF">2022-12-30T23:44:28Z</dcterms:modified>
</cp:coreProperties>
</file>