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44" r:id="rId2"/>
  </p:sldMasterIdLst>
  <p:notesMasterIdLst>
    <p:notesMasterId r:id="rId35"/>
  </p:notesMasterIdLst>
  <p:handoutMasterIdLst>
    <p:handoutMasterId r:id="rId36"/>
  </p:handoutMasterIdLst>
  <p:sldIdLst>
    <p:sldId id="258" r:id="rId3"/>
    <p:sldId id="296" r:id="rId4"/>
    <p:sldId id="292" r:id="rId5"/>
    <p:sldId id="259" r:id="rId6"/>
    <p:sldId id="29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3" r:id="rId16"/>
    <p:sldId id="274" r:id="rId17"/>
    <p:sldId id="275" r:id="rId18"/>
    <p:sldId id="276" r:id="rId19"/>
    <p:sldId id="295" r:id="rId20"/>
    <p:sldId id="278" r:id="rId21"/>
    <p:sldId id="277" r:id="rId22"/>
    <p:sldId id="279" r:id="rId23"/>
    <p:sldId id="280" r:id="rId24"/>
    <p:sldId id="282" r:id="rId25"/>
    <p:sldId id="281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4"/>
  </p:normalViewPr>
  <p:slideViewPr>
    <p:cSldViewPr snapToGrid="0">
      <p:cViewPr varScale="1">
        <p:scale>
          <a:sx n="120" d="100"/>
          <a:sy n="120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2C9C9F-45B0-CF48-8065-55FECDAF78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1D255-3D8B-5847-8573-45ED078D9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B294F-7AA8-0C48-883B-228BCD4E5DD5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79B95-97E5-7B43-99CF-A518ECF3D8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DE643-2E3B-2C4C-9046-6CF7193963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BBA79-B11D-9E47-B16A-594C9D24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3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90E90-18FD-407D-8859-FBCC7EE2D4C6}" type="datetimeFigureOut">
              <a:rPr lang="en-US"/>
              <a:t>12/30/22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95890-F764-4645-902C-0890AEEF2D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1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8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11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96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10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08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75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94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50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70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61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4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08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35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5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82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43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93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0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6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1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1F0AD-32E4-7248-AD55-7F85DBB96E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90" y="387178"/>
            <a:ext cx="3141029" cy="1155872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90" y="1543050"/>
            <a:ext cx="3141029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0BA991-80B8-1345-97A6-181C5E1647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6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89" y="390152"/>
            <a:ext cx="3141029" cy="1262964"/>
          </a:xfrm>
        </p:spPr>
        <p:txBody>
          <a:bodyPr anchor="t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89" y="1543050"/>
            <a:ext cx="3141030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5A1D5-8200-3F47-A816-45C48D3759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81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19F0C-2525-F24C-A176-9016BC47C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4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4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7E5A-7FC0-4591-8B93-37018FA7086B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D01B-E971-4157-ABAA-92CCDA34C8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348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7E5A-7FC0-4591-8B93-37018FA7086B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D01B-E971-4157-ABAA-92CCDA3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6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7E5A-7FC0-4591-8B93-37018FA7086B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D01B-E971-4157-ABAA-92CCDA34C8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350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7E5A-7FC0-4591-8B93-37018FA7086B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D01B-E971-4157-ABAA-92CCDA3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6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7E5A-7FC0-4591-8B93-37018FA7086B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D01B-E971-4157-ABAA-92CCDA3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59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7E5A-7FC0-4591-8B93-37018FA7086B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D01B-E971-4157-ABAA-92CCDA3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51B1E-06E3-D748-9A57-FBC7672BE2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94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7E5A-7FC0-4591-8B93-37018FA7086B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D01B-E971-4157-ABAA-92CCDA3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7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0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D7F67E5A-7FC0-4591-8B93-37018FA7086B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93D01B-E971-4157-ABAA-92CCDA3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1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0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7E5A-7FC0-4591-8B93-37018FA7086B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D01B-E971-4157-ABAA-92CCDA3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6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7E5A-7FC0-4591-8B93-37018FA7086B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D01B-E971-4157-ABAA-92CCDA3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37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7E5A-7FC0-4591-8B93-37018FA7086B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D01B-E971-4157-ABAA-92CCDA3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7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5FDE3-7EB8-C443-93C7-AA64149B2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A21C36-4369-1741-AA83-82725D073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44E40-6F7A-5541-9DAA-B311B0F3BE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B907B2-B125-B640-917E-06D52FB40D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5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6E9A0B-9D3C-B04B-B855-F14C842568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2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1E0248-2B7B-5D4A-A26B-F79E81D6DB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34070"/>
            <a:ext cx="7886700" cy="88396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22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74D26-B3E9-5846-BF9C-66B2674F2C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0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439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fld id="{D7F67E5A-7FC0-4591-8B93-37018FA7086B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B93D01B-E971-4157-ABAA-92CCDA34C8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6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err="1">
                <a:solidFill>
                  <a:schemeClr val="bg1"/>
                </a:solidFill>
              </a:rPr>
              <a:t>IVcache</a:t>
            </a:r>
            <a:r>
              <a:rPr lang="en-US" sz="2400">
                <a:solidFill>
                  <a:schemeClr val="bg1"/>
                </a:solidFill>
              </a:rPr>
              <a:t>: Defending Cache Side Channel Attacks via Invisible Accesses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840740"/>
            <a:ext cx="6858000" cy="4798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u="sng">
                <a:solidFill>
                  <a:schemeClr val="accent1"/>
                </a:solidFill>
              </a:rPr>
              <a:t>Yanan Guo</a:t>
            </a:r>
            <a:r>
              <a:rPr lang="en-US" sz="2000">
                <a:solidFill>
                  <a:schemeClr val="accent1"/>
                </a:solidFill>
              </a:rPr>
              <a:t>, Andrew </a:t>
            </a:r>
            <a:r>
              <a:rPr lang="en-US" sz="2000" err="1">
                <a:solidFill>
                  <a:schemeClr val="accent1"/>
                </a:solidFill>
              </a:rPr>
              <a:t>Zigerelli</a:t>
            </a:r>
            <a:r>
              <a:rPr lang="en-US" sz="2000">
                <a:solidFill>
                  <a:schemeClr val="accent1"/>
                </a:solidFill>
              </a:rPr>
              <a:t>, </a:t>
            </a:r>
            <a:r>
              <a:rPr lang="en-US" sz="2000" err="1">
                <a:solidFill>
                  <a:schemeClr val="accent1"/>
                </a:solidFill>
              </a:rPr>
              <a:t>Youtao</a:t>
            </a:r>
            <a:r>
              <a:rPr lang="en-US" sz="2000">
                <a:solidFill>
                  <a:schemeClr val="accent1"/>
                </a:solidFill>
              </a:rPr>
              <a:t> Zhang, and Jun Yang</a:t>
            </a:r>
          </a:p>
        </p:txBody>
      </p:sp>
      <p:pic>
        <p:nvPicPr>
          <p:cNvPr id="4" name="Picture 5" descr="Logo&#10;&#10;Description automatically generated">
            <a:extLst>
              <a:ext uri="{FF2B5EF4-FFF2-40B4-BE49-F238E27FC236}">
                <a16:creationId xmlns:a16="http://schemas.microsoft.com/office/drawing/2014/main" id="{F3B4ABA2-B42D-4CBE-9982-D9D832163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6"/>
            <a:ext cx="1721644" cy="52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4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Prime+Probe Attack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123208"/>
            <a:ext cx="762312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3493"/>
                </a:solidFill>
                <a:ea typeface="+mn-lt"/>
                <a:cs typeface="+mn-lt"/>
              </a:rPr>
              <a:t>Step 3: Attacker accesses the probe set and determines was any line evicted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59C035-DD8C-400A-AA30-F3E64E7B9E82}"/>
              </a:ext>
            </a:extLst>
          </p:cNvPr>
          <p:cNvGrpSpPr/>
          <p:nvPr/>
        </p:nvGrpSpPr>
        <p:grpSpPr>
          <a:xfrm>
            <a:off x="3026229" y="2250622"/>
            <a:ext cx="1272267" cy="564695"/>
            <a:chOff x="1502228" y="2094139"/>
            <a:chExt cx="979714" cy="3401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ACAF66-D972-427F-B4E4-EDF25EF2DDBC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cs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B6238-D4D4-427A-97E6-973E27B4B9A3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E94A2A-04F8-42BB-AA07-65C9414AC90B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DA34B-ECD4-401A-BB5F-AE5C496C184B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F92F9A-BAE0-424D-93D6-1087F9712C6E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4A7A9-7DE3-45A6-BD3F-F4139DDF34C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4B08E-56B5-4941-9ABE-6B12E5ACAB6C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74FA8D-C3F4-4952-9D09-435972B6CC56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7EA3D9-D144-4917-9729-32376FD0540B}"/>
              </a:ext>
            </a:extLst>
          </p:cNvPr>
          <p:cNvGrpSpPr/>
          <p:nvPr/>
        </p:nvGrpSpPr>
        <p:grpSpPr>
          <a:xfrm>
            <a:off x="5570764" y="2209806"/>
            <a:ext cx="1272266" cy="564696"/>
            <a:chOff x="1502228" y="2094139"/>
            <a:chExt cx="979714" cy="3401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C947A3-9CD9-47F8-BC21-C3307A3CA011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62DFEB-CE39-488D-827F-81BFB745CE82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220978-88CA-4949-8F5D-00DBAC62C857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C2CB67-5258-42CE-B385-B52F6E3393E2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29C509-6D34-4018-95BE-44B71EA5E21A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244DD-87F8-4A58-8BA5-741ADDCBACC9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81EF05-0B97-47ED-84E5-8FF8EAEB31E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F843F9-FB69-4D39-AB42-BE8FDB7DB1CF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77FC3-82BD-4974-B629-14A397EE1592}"/>
              </a:ext>
            </a:extLst>
          </p:cNvPr>
          <p:cNvGrpSpPr/>
          <p:nvPr/>
        </p:nvGrpSpPr>
        <p:grpSpPr>
          <a:xfrm>
            <a:off x="3026228" y="3243948"/>
            <a:ext cx="1272266" cy="564696"/>
            <a:chOff x="1502228" y="2094139"/>
            <a:chExt cx="979714" cy="34017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BFEEBD-7E6E-4B61-B2B4-8DF93A58893E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E433AA-0696-41BA-A414-C62BD3C6D460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36EBA2-25BC-43BB-80A5-25E3024E4766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3002C-3A1D-45C6-812F-6DB979C60AF5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551350-C9EA-41DD-B89C-8A6AE949FD44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D960EE-F89E-4792-84F6-EED9A1666141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A73E06-C747-4307-A42B-FF4CC44BE126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64075-0D0F-403A-83E2-432BC0A6A623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45289A-2240-45BD-8019-6B41C174667D}"/>
              </a:ext>
            </a:extLst>
          </p:cNvPr>
          <p:cNvGrpSpPr/>
          <p:nvPr/>
        </p:nvGrpSpPr>
        <p:grpSpPr>
          <a:xfrm>
            <a:off x="4298496" y="3243948"/>
            <a:ext cx="1272266" cy="564696"/>
            <a:chOff x="1502228" y="2094139"/>
            <a:chExt cx="979714" cy="34017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CE48CA-AE9A-4689-B1A7-D7A61701F2AA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CB537A-9992-4F8D-9835-CC015AF0405E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74E86C-B712-49DC-9E89-5068EC35DE2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519BE0-EE68-423A-A1AF-4201B4EC8029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89461C6-110E-473D-B745-3790875D612D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B3599C-3AF5-4428-BA66-F25CEE8AF96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5E167-C339-4F6D-8FFB-57FEFE858333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D12E26-4ECE-4576-B8AB-388A4E6E3C54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A32CD7-F667-4D2C-BD57-1F6347C0AFEE}"/>
              </a:ext>
            </a:extLst>
          </p:cNvPr>
          <p:cNvGrpSpPr/>
          <p:nvPr/>
        </p:nvGrpSpPr>
        <p:grpSpPr>
          <a:xfrm>
            <a:off x="5570763" y="3243948"/>
            <a:ext cx="1272266" cy="564696"/>
            <a:chOff x="1502228" y="2094139"/>
            <a:chExt cx="979714" cy="3401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0B03D7-0961-480D-9C5F-56E2C799D466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386DD1E-CA64-4008-896F-20067CC30FF4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687EA3-C6DE-4F5F-BF4D-EB5881F6D0D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0448DD-2A2D-49AA-90E0-8EFBA72748F3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200AF9-897F-4FB6-A87B-EF9B66B1DB65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9EEC8E-EE1D-45EA-8E29-86762B7347D5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474BF4-438D-4637-91CE-671AB1EDE0C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461DC3-54FB-4B19-A468-A4A6EDF11439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B4ECDE-0059-4E65-964E-31226AEE12B8}"/>
              </a:ext>
            </a:extLst>
          </p:cNvPr>
          <p:cNvSpPr txBox="1"/>
          <p:nvPr/>
        </p:nvSpPr>
        <p:spPr>
          <a:xfrm>
            <a:off x="1268186" y="2377168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Private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76464-E7E5-4D28-9853-620AE4B49E2F}"/>
              </a:ext>
            </a:extLst>
          </p:cNvPr>
          <p:cNvSpPr txBox="1"/>
          <p:nvPr/>
        </p:nvSpPr>
        <p:spPr>
          <a:xfrm>
            <a:off x="1268186" y="3336472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Shared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9238AE-2EBB-42DD-ABFA-8CD4F53AD7B1}"/>
              </a:ext>
            </a:extLst>
          </p:cNvPr>
          <p:cNvSpPr txBox="1"/>
          <p:nvPr/>
        </p:nvSpPr>
        <p:spPr>
          <a:xfrm>
            <a:off x="3220810" y="1764847"/>
            <a:ext cx="879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Victim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53850-B733-4702-B584-FD9528DDC775}"/>
              </a:ext>
            </a:extLst>
          </p:cNvPr>
          <p:cNvSpPr txBox="1"/>
          <p:nvPr/>
        </p:nvSpPr>
        <p:spPr>
          <a:xfrm>
            <a:off x="5683702" y="1764846"/>
            <a:ext cx="1035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Attacker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Prime+Probe Attack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123208"/>
            <a:ext cx="762312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3493"/>
                </a:solidFill>
                <a:ea typeface="+mn-lt"/>
                <a:cs typeface="+mn-lt"/>
              </a:rPr>
              <a:t>Step 3: Attacker accesses the probe set and determines is any line evicted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59C035-DD8C-400A-AA30-F3E64E7B9E82}"/>
              </a:ext>
            </a:extLst>
          </p:cNvPr>
          <p:cNvGrpSpPr/>
          <p:nvPr/>
        </p:nvGrpSpPr>
        <p:grpSpPr>
          <a:xfrm>
            <a:off x="3026229" y="2250622"/>
            <a:ext cx="1272267" cy="564695"/>
            <a:chOff x="1502228" y="2094139"/>
            <a:chExt cx="979714" cy="3401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ACAF66-D972-427F-B4E4-EDF25EF2DDBC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cs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B6238-D4D4-427A-97E6-973E27B4B9A3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E94A2A-04F8-42BB-AA07-65C9414AC90B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DA34B-ECD4-401A-BB5F-AE5C496C184B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F92F9A-BAE0-424D-93D6-1087F9712C6E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4A7A9-7DE3-45A6-BD3F-F4139DDF34C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4B08E-56B5-4941-9ABE-6B12E5ACAB6C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74FA8D-C3F4-4952-9D09-435972B6CC56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7EA3D9-D144-4917-9729-32376FD0540B}"/>
              </a:ext>
            </a:extLst>
          </p:cNvPr>
          <p:cNvGrpSpPr/>
          <p:nvPr/>
        </p:nvGrpSpPr>
        <p:grpSpPr>
          <a:xfrm>
            <a:off x="5570764" y="2209806"/>
            <a:ext cx="1272266" cy="564696"/>
            <a:chOff x="1502228" y="2094139"/>
            <a:chExt cx="979714" cy="3401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C947A3-9CD9-47F8-BC21-C3307A3CA011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62DFEB-CE39-488D-827F-81BFB745CE82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220978-88CA-4949-8F5D-00DBAC62C857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C2CB67-5258-42CE-B385-B52F6E3393E2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29C509-6D34-4018-95BE-44B71EA5E21A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244DD-87F8-4A58-8BA5-741ADDCBACC9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81EF05-0B97-47ED-84E5-8FF8EAEB31E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F843F9-FB69-4D39-AB42-BE8FDB7DB1CF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77FC3-82BD-4974-B629-14A397EE1592}"/>
              </a:ext>
            </a:extLst>
          </p:cNvPr>
          <p:cNvGrpSpPr/>
          <p:nvPr/>
        </p:nvGrpSpPr>
        <p:grpSpPr>
          <a:xfrm>
            <a:off x="3026228" y="3243948"/>
            <a:ext cx="1272266" cy="564696"/>
            <a:chOff x="1502228" y="2094139"/>
            <a:chExt cx="979714" cy="34017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BFEEBD-7E6E-4B61-B2B4-8DF93A58893E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E433AA-0696-41BA-A414-C62BD3C6D460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36EBA2-25BC-43BB-80A5-25E3024E4766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3002C-3A1D-45C6-812F-6DB979C60AF5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551350-C9EA-41DD-B89C-8A6AE949FD44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D960EE-F89E-4792-84F6-EED9A1666141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A73E06-C747-4307-A42B-FF4CC44BE126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64075-0D0F-403A-83E2-432BC0A6A623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45289A-2240-45BD-8019-6B41C174667D}"/>
              </a:ext>
            </a:extLst>
          </p:cNvPr>
          <p:cNvGrpSpPr/>
          <p:nvPr/>
        </p:nvGrpSpPr>
        <p:grpSpPr>
          <a:xfrm>
            <a:off x="4298496" y="3243948"/>
            <a:ext cx="1272266" cy="564696"/>
            <a:chOff x="1502228" y="2094139"/>
            <a:chExt cx="979714" cy="34017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CE48CA-AE9A-4689-B1A7-D7A61701F2AA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CB537A-9992-4F8D-9835-CC015AF0405E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74E86C-B712-49DC-9E89-5068EC35DE2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519BE0-EE68-423A-A1AF-4201B4EC8029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89461C6-110E-473D-B745-3790875D612D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B3599C-3AF5-4428-BA66-F25CEE8AF96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5E167-C339-4F6D-8FFB-57FEFE858333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D12E26-4ECE-4576-B8AB-388A4E6E3C54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A32CD7-F667-4D2C-BD57-1F6347C0AFEE}"/>
              </a:ext>
            </a:extLst>
          </p:cNvPr>
          <p:cNvGrpSpPr/>
          <p:nvPr/>
        </p:nvGrpSpPr>
        <p:grpSpPr>
          <a:xfrm>
            <a:off x="5570763" y="3243948"/>
            <a:ext cx="1272266" cy="564696"/>
            <a:chOff x="1502228" y="2094139"/>
            <a:chExt cx="979714" cy="3401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0B03D7-0961-480D-9C5F-56E2C799D466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386DD1E-CA64-4008-896F-20067CC30FF4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687EA3-C6DE-4F5F-BF4D-EB5881F6D0D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0448DD-2A2D-49AA-90E0-8EFBA72748F3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200AF9-897F-4FB6-A87B-EF9B66B1DB65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9EEC8E-EE1D-45EA-8E29-86762B7347D5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474BF4-438D-4637-91CE-671AB1EDE0C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461DC3-54FB-4B19-A468-A4A6EDF11439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B4ECDE-0059-4E65-964E-31226AEE12B8}"/>
              </a:ext>
            </a:extLst>
          </p:cNvPr>
          <p:cNvSpPr txBox="1"/>
          <p:nvPr/>
        </p:nvSpPr>
        <p:spPr>
          <a:xfrm>
            <a:off x="1268186" y="2377168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Private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76464-E7E5-4D28-9853-620AE4B49E2F}"/>
              </a:ext>
            </a:extLst>
          </p:cNvPr>
          <p:cNvSpPr txBox="1"/>
          <p:nvPr/>
        </p:nvSpPr>
        <p:spPr>
          <a:xfrm>
            <a:off x="1268186" y="3336472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Shared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9238AE-2EBB-42DD-ABFA-8CD4F53AD7B1}"/>
              </a:ext>
            </a:extLst>
          </p:cNvPr>
          <p:cNvSpPr txBox="1"/>
          <p:nvPr/>
        </p:nvSpPr>
        <p:spPr>
          <a:xfrm>
            <a:off x="3220810" y="1764847"/>
            <a:ext cx="879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Victim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53850-B733-4702-B584-FD9528DDC775}"/>
              </a:ext>
            </a:extLst>
          </p:cNvPr>
          <p:cNvSpPr txBox="1"/>
          <p:nvPr/>
        </p:nvSpPr>
        <p:spPr>
          <a:xfrm>
            <a:off x="5683702" y="1764846"/>
            <a:ext cx="1035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Attacker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DA5EA-02E4-42C0-94B7-AA0408B04D8C}"/>
              </a:ext>
            </a:extLst>
          </p:cNvPr>
          <p:cNvSpPr/>
          <p:nvPr/>
        </p:nvSpPr>
        <p:spPr>
          <a:xfrm>
            <a:off x="3661684" y="4015468"/>
            <a:ext cx="318066" cy="2823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Arial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63A88D-DD44-4C18-81B7-B4CBE0B7FA4C}"/>
              </a:ext>
            </a:extLst>
          </p:cNvPr>
          <p:cNvCxnSpPr/>
          <p:nvPr/>
        </p:nvCxnSpPr>
        <p:spPr>
          <a:xfrm>
            <a:off x="3482068" y="4012747"/>
            <a:ext cx="2722" cy="30888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3F7D9A5-F9D4-4992-955A-15C96E96DE1D}"/>
              </a:ext>
            </a:extLst>
          </p:cNvPr>
          <p:cNvSpPr/>
          <p:nvPr/>
        </p:nvSpPr>
        <p:spPr>
          <a:xfrm>
            <a:off x="4655005" y="4015467"/>
            <a:ext cx="318066" cy="282348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Arial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6E33AE-5C15-4561-AF48-3D8C942DB0E1}"/>
              </a:ext>
            </a:extLst>
          </p:cNvPr>
          <p:cNvCxnSpPr>
            <a:cxnSpLocks/>
          </p:cNvCxnSpPr>
          <p:nvPr/>
        </p:nvCxnSpPr>
        <p:spPr>
          <a:xfrm flipV="1">
            <a:off x="4475389" y="4012746"/>
            <a:ext cx="2722" cy="30888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5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A47B-3353-45DF-A712-D15C80DA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the Victim Invisible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8224-BABD-464B-87DD-72BDA6131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6920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b="1">
                <a:cs typeface="Arial"/>
              </a:rPr>
              <a:t>What is visible to the attacker?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>
                <a:solidFill>
                  <a:srgbClr val="003493"/>
                </a:solidFill>
                <a:cs typeface="Arial"/>
              </a:rPr>
              <a:t>Whether all the attacker's cache lines are still in LLC.</a:t>
            </a:r>
          </a:p>
          <a:p>
            <a:pPr>
              <a:spcAft>
                <a:spcPts val="400"/>
              </a:spcAft>
            </a:pPr>
            <a:r>
              <a:rPr lang="en-US" b="1">
                <a:solidFill>
                  <a:srgbClr val="003493"/>
                </a:solidFill>
                <a:cs typeface="Arial"/>
              </a:rPr>
              <a:t>What is causing the change on these cache lines?</a:t>
            </a:r>
          </a:p>
          <a:p>
            <a:pPr lvl="1">
              <a:spcAft>
                <a:spcPts val="400"/>
              </a:spcAft>
            </a:pPr>
            <a:r>
              <a:rPr lang="en-US">
                <a:solidFill>
                  <a:srgbClr val="003493"/>
                </a:solidFill>
                <a:cs typeface="Arial"/>
              </a:rPr>
              <a:t>The LLC eviction caused by the victim's LLC miss.</a:t>
            </a:r>
          </a:p>
          <a:p>
            <a:pPr>
              <a:spcAft>
                <a:spcPts val="400"/>
              </a:spcAft>
            </a:pPr>
            <a:r>
              <a:rPr lang="en-US" b="1">
                <a:solidFill>
                  <a:srgbClr val="003493"/>
                </a:solidFill>
                <a:cs typeface="Arial"/>
              </a:rPr>
              <a:t>IVcache solution?</a:t>
            </a:r>
          </a:p>
          <a:p>
            <a:pPr lvl="1">
              <a:spcAft>
                <a:spcPts val="400"/>
              </a:spcAft>
            </a:pPr>
            <a:r>
              <a:rPr lang="en-US">
                <a:solidFill>
                  <a:srgbClr val="003493"/>
                </a:solidFill>
                <a:cs typeface="Arial"/>
              </a:rPr>
              <a:t>For victim's LLC misses, avoid cache eviction on other domains' lines!</a:t>
            </a:r>
          </a:p>
        </p:txBody>
      </p:sp>
    </p:spTree>
    <p:extLst>
      <p:ext uri="{BB962C8B-B14F-4D97-AF65-F5344CB8AC3E}">
        <p14:creationId xmlns:p14="http://schemas.microsoft.com/office/powerpoint/2010/main" val="416596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IVcache-Prime+Probe</a:t>
            </a:r>
          </a:p>
          <a:p>
            <a:endParaRPr lang="en-US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123208"/>
            <a:ext cx="797690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000" b="1">
                <a:solidFill>
                  <a:srgbClr val="003493"/>
                </a:solidFill>
                <a:ea typeface="+mn-lt"/>
                <a:cs typeface="+mn-lt"/>
              </a:rPr>
              <a:t>Case 1: </a:t>
            </a:r>
            <a:r>
              <a:rPr lang="en-US" sz="2000" b="1">
                <a:solidFill>
                  <a:srgbClr val="003493"/>
                </a:solidFill>
                <a:cs typeface="Arial"/>
              </a:rPr>
              <a:t>the target LLC set has vancacy for a new line           </a:t>
            </a:r>
            <a:endParaRPr lang="en-US">
              <a:cs typeface="Arial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59C035-DD8C-400A-AA30-F3E64E7B9E82}"/>
              </a:ext>
            </a:extLst>
          </p:cNvPr>
          <p:cNvGrpSpPr/>
          <p:nvPr/>
        </p:nvGrpSpPr>
        <p:grpSpPr>
          <a:xfrm>
            <a:off x="3026229" y="2164521"/>
            <a:ext cx="1272267" cy="564695"/>
            <a:chOff x="1502228" y="2094139"/>
            <a:chExt cx="979714" cy="3401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ACAF66-D972-427F-B4E4-EDF25EF2DDBC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cs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B6238-D4D4-427A-97E6-973E27B4B9A3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E94A2A-04F8-42BB-AA07-65C9414AC90B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DA34B-ECD4-401A-BB5F-AE5C496C184B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F92F9A-BAE0-424D-93D6-1087F9712C6E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4A7A9-7DE3-45A6-BD3F-F4139DDF34C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4B08E-56B5-4941-9ABE-6B12E5ACAB6C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74FA8D-C3F4-4952-9D09-435972B6CC56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7EA3D9-D144-4917-9729-32376FD0540B}"/>
              </a:ext>
            </a:extLst>
          </p:cNvPr>
          <p:cNvGrpSpPr/>
          <p:nvPr/>
        </p:nvGrpSpPr>
        <p:grpSpPr>
          <a:xfrm>
            <a:off x="5570764" y="2123705"/>
            <a:ext cx="1272266" cy="564696"/>
            <a:chOff x="1502228" y="2094139"/>
            <a:chExt cx="979714" cy="3401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C947A3-9CD9-47F8-BC21-C3307A3CA011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62DFEB-CE39-488D-827F-81BFB745CE82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220978-88CA-4949-8F5D-00DBAC62C857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C2CB67-5258-42CE-B385-B52F6E3393E2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29C509-6D34-4018-95BE-44B71EA5E21A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244DD-87F8-4A58-8BA5-741ADDCBACC9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81EF05-0B97-47ED-84E5-8FF8EAEB31E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F843F9-FB69-4D39-AB42-BE8FDB7DB1CF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77FC3-82BD-4974-B629-14A397EE1592}"/>
              </a:ext>
            </a:extLst>
          </p:cNvPr>
          <p:cNvGrpSpPr/>
          <p:nvPr/>
        </p:nvGrpSpPr>
        <p:grpSpPr>
          <a:xfrm>
            <a:off x="3026228" y="3157847"/>
            <a:ext cx="1272266" cy="564696"/>
            <a:chOff x="1502228" y="2094139"/>
            <a:chExt cx="979714" cy="34017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BFEEBD-7E6E-4B61-B2B4-8DF93A58893E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E433AA-0696-41BA-A414-C62BD3C6D460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36EBA2-25BC-43BB-80A5-25E3024E4766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3002C-3A1D-45C6-812F-6DB979C60AF5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551350-C9EA-41DD-B89C-8A6AE949FD44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D960EE-F89E-4792-84F6-EED9A1666141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A73E06-C747-4307-A42B-FF4CC44BE126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64075-0D0F-403A-83E2-432BC0A6A623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45289A-2240-45BD-8019-6B41C174667D}"/>
              </a:ext>
            </a:extLst>
          </p:cNvPr>
          <p:cNvGrpSpPr/>
          <p:nvPr/>
        </p:nvGrpSpPr>
        <p:grpSpPr>
          <a:xfrm>
            <a:off x="4298496" y="3157847"/>
            <a:ext cx="1272266" cy="564696"/>
            <a:chOff x="1502228" y="2094139"/>
            <a:chExt cx="979714" cy="34017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CE48CA-AE9A-4689-B1A7-D7A61701F2AA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CB537A-9992-4F8D-9835-CC015AF0405E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74E86C-B712-49DC-9E89-5068EC35DE2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519BE0-EE68-423A-A1AF-4201B4EC8029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89461C6-110E-473D-B745-3790875D612D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B3599C-3AF5-4428-BA66-F25CEE8AF96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5E167-C339-4F6D-8FFB-57FEFE858333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D12E26-4ECE-4576-B8AB-388A4E6E3C54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A32CD7-F667-4D2C-BD57-1F6347C0AFEE}"/>
              </a:ext>
            </a:extLst>
          </p:cNvPr>
          <p:cNvGrpSpPr/>
          <p:nvPr/>
        </p:nvGrpSpPr>
        <p:grpSpPr>
          <a:xfrm>
            <a:off x="5570763" y="3157847"/>
            <a:ext cx="1272266" cy="564696"/>
            <a:chOff x="1502228" y="2094139"/>
            <a:chExt cx="979714" cy="3401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0B03D7-0961-480D-9C5F-56E2C799D466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386DD1E-CA64-4008-896F-20067CC30FF4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687EA3-C6DE-4F5F-BF4D-EB5881F6D0D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0448DD-2A2D-49AA-90E0-8EFBA72748F3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200AF9-897F-4FB6-A87B-EF9B66B1DB65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9EEC8E-EE1D-45EA-8E29-86762B7347D5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474BF4-438D-4637-91CE-671AB1EDE0C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461DC3-54FB-4B19-A468-A4A6EDF11439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B4ECDE-0059-4E65-964E-31226AEE12B8}"/>
              </a:ext>
            </a:extLst>
          </p:cNvPr>
          <p:cNvSpPr txBox="1"/>
          <p:nvPr/>
        </p:nvSpPr>
        <p:spPr>
          <a:xfrm>
            <a:off x="1268186" y="2291067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Private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76464-E7E5-4D28-9853-620AE4B49E2F}"/>
              </a:ext>
            </a:extLst>
          </p:cNvPr>
          <p:cNvSpPr txBox="1"/>
          <p:nvPr/>
        </p:nvSpPr>
        <p:spPr>
          <a:xfrm>
            <a:off x="1268186" y="3250371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Shared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9238AE-2EBB-42DD-ABFA-8CD4F53AD7B1}"/>
              </a:ext>
            </a:extLst>
          </p:cNvPr>
          <p:cNvSpPr txBox="1"/>
          <p:nvPr/>
        </p:nvSpPr>
        <p:spPr>
          <a:xfrm>
            <a:off x="3220810" y="1678746"/>
            <a:ext cx="879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Victim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53850-B733-4702-B584-FD9528DDC775}"/>
              </a:ext>
            </a:extLst>
          </p:cNvPr>
          <p:cNvSpPr txBox="1"/>
          <p:nvPr/>
        </p:nvSpPr>
        <p:spPr>
          <a:xfrm>
            <a:off x="5683702" y="1678745"/>
            <a:ext cx="1035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Attacker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4F969-6007-42D2-9A42-27DF09CA295B}"/>
              </a:ext>
            </a:extLst>
          </p:cNvPr>
          <p:cNvSpPr/>
          <p:nvPr/>
        </p:nvSpPr>
        <p:spPr>
          <a:xfrm>
            <a:off x="3661684" y="3929367"/>
            <a:ext cx="318066" cy="2823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Arial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4E7E20-68DA-49D4-A1A9-EE727B81B7B6}"/>
              </a:ext>
            </a:extLst>
          </p:cNvPr>
          <p:cNvCxnSpPr>
            <a:cxnSpLocks/>
          </p:cNvCxnSpPr>
          <p:nvPr/>
        </p:nvCxnSpPr>
        <p:spPr>
          <a:xfrm flipV="1">
            <a:off x="3482068" y="3926646"/>
            <a:ext cx="2722" cy="30888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37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IVcache-Prime+Probe</a:t>
            </a:r>
          </a:p>
          <a:p>
            <a:endParaRPr lang="en-US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123208"/>
            <a:ext cx="797690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000" b="1">
                <a:solidFill>
                  <a:srgbClr val="003493"/>
                </a:solidFill>
                <a:ea typeface="+mn-lt"/>
                <a:cs typeface="+mn-lt"/>
              </a:rPr>
              <a:t>Case 1: </a:t>
            </a:r>
            <a:r>
              <a:rPr lang="en-US" sz="2000" b="1">
                <a:solidFill>
                  <a:srgbClr val="003493"/>
                </a:solidFill>
                <a:cs typeface="Arial"/>
              </a:rPr>
              <a:t>the target LLC set has space           </a:t>
            </a:r>
            <a:endParaRPr lang="en-US">
              <a:cs typeface="Arial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59C035-DD8C-400A-AA30-F3E64E7B9E82}"/>
              </a:ext>
            </a:extLst>
          </p:cNvPr>
          <p:cNvGrpSpPr/>
          <p:nvPr/>
        </p:nvGrpSpPr>
        <p:grpSpPr>
          <a:xfrm>
            <a:off x="3026229" y="2164521"/>
            <a:ext cx="1272267" cy="564695"/>
            <a:chOff x="1502228" y="2094139"/>
            <a:chExt cx="979714" cy="3401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ACAF66-D972-427F-B4E4-EDF25EF2DDBC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cs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B6238-D4D4-427A-97E6-973E27B4B9A3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E94A2A-04F8-42BB-AA07-65C9414AC90B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DA34B-ECD4-401A-BB5F-AE5C496C184B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F92F9A-BAE0-424D-93D6-1087F9712C6E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4A7A9-7DE3-45A6-BD3F-F4139DDF34C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4B08E-56B5-4941-9ABE-6B12E5ACAB6C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74FA8D-C3F4-4952-9D09-435972B6CC56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7EA3D9-D144-4917-9729-32376FD0540B}"/>
              </a:ext>
            </a:extLst>
          </p:cNvPr>
          <p:cNvGrpSpPr/>
          <p:nvPr/>
        </p:nvGrpSpPr>
        <p:grpSpPr>
          <a:xfrm>
            <a:off x="5570764" y="2123705"/>
            <a:ext cx="1272266" cy="564696"/>
            <a:chOff x="1502228" y="2094139"/>
            <a:chExt cx="979714" cy="3401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C947A3-9CD9-47F8-BC21-C3307A3CA011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62DFEB-CE39-488D-827F-81BFB745CE82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220978-88CA-4949-8F5D-00DBAC62C857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C2CB67-5258-42CE-B385-B52F6E3393E2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29C509-6D34-4018-95BE-44B71EA5E21A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244DD-87F8-4A58-8BA5-741ADDCBACC9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81EF05-0B97-47ED-84E5-8FF8EAEB31E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F843F9-FB69-4D39-AB42-BE8FDB7DB1CF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77FC3-82BD-4974-B629-14A397EE1592}"/>
              </a:ext>
            </a:extLst>
          </p:cNvPr>
          <p:cNvGrpSpPr/>
          <p:nvPr/>
        </p:nvGrpSpPr>
        <p:grpSpPr>
          <a:xfrm>
            <a:off x="3026228" y="3157847"/>
            <a:ext cx="1272266" cy="564696"/>
            <a:chOff x="1502228" y="2094139"/>
            <a:chExt cx="979714" cy="34017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BFEEBD-7E6E-4B61-B2B4-8DF93A58893E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E433AA-0696-41BA-A414-C62BD3C6D460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36EBA2-25BC-43BB-80A5-25E3024E4766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3002C-3A1D-45C6-812F-6DB979C60AF5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551350-C9EA-41DD-B89C-8A6AE949FD44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D960EE-F89E-4792-84F6-EED9A1666141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A73E06-C747-4307-A42B-FF4CC44BE126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64075-0D0F-403A-83E2-432BC0A6A623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45289A-2240-45BD-8019-6B41C174667D}"/>
              </a:ext>
            </a:extLst>
          </p:cNvPr>
          <p:cNvGrpSpPr/>
          <p:nvPr/>
        </p:nvGrpSpPr>
        <p:grpSpPr>
          <a:xfrm>
            <a:off x="4298496" y="3157847"/>
            <a:ext cx="1272266" cy="564696"/>
            <a:chOff x="1502228" y="2094139"/>
            <a:chExt cx="979714" cy="34017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CE48CA-AE9A-4689-B1A7-D7A61701F2AA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CB537A-9992-4F8D-9835-CC015AF0405E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74E86C-B712-49DC-9E89-5068EC35DE2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519BE0-EE68-423A-A1AF-4201B4EC8029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89461C6-110E-473D-B745-3790875D612D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B3599C-3AF5-4428-BA66-F25CEE8AF96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5E167-C339-4F6D-8FFB-57FEFE858333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D12E26-4ECE-4576-B8AB-388A4E6E3C54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A32CD7-F667-4D2C-BD57-1F6347C0AFEE}"/>
              </a:ext>
            </a:extLst>
          </p:cNvPr>
          <p:cNvGrpSpPr/>
          <p:nvPr/>
        </p:nvGrpSpPr>
        <p:grpSpPr>
          <a:xfrm>
            <a:off x="5570763" y="3157847"/>
            <a:ext cx="1272266" cy="564696"/>
            <a:chOff x="1502228" y="2094139"/>
            <a:chExt cx="979714" cy="3401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0B03D7-0961-480D-9C5F-56E2C799D466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386DD1E-CA64-4008-896F-20067CC30FF4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687EA3-C6DE-4F5F-BF4D-EB5881F6D0D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0448DD-2A2D-49AA-90E0-8EFBA72748F3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200AF9-897F-4FB6-A87B-EF9B66B1DB65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9EEC8E-EE1D-45EA-8E29-86762B7347D5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474BF4-438D-4637-91CE-671AB1EDE0C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461DC3-54FB-4B19-A468-A4A6EDF11439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B4ECDE-0059-4E65-964E-31226AEE12B8}"/>
              </a:ext>
            </a:extLst>
          </p:cNvPr>
          <p:cNvSpPr txBox="1"/>
          <p:nvPr/>
        </p:nvSpPr>
        <p:spPr>
          <a:xfrm>
            <a:off x="1268186" y="2291067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Private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76464-E7E5-4D28-9853-620AE4B49E2F}"/>
              </a:ext>
            </a:extLst>
          </p:cNvPr>
          <p:cNvSpPr txBox="1"/>
          <p:nvPr/>
        </p:nvSpPr>
        <p:spPr>
          <a:xfrm>
            <a:off x="1268186" y="3250371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Shared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9238AE-2EBB-42DD-ABFA-8CD4F53AD7B1}"/>
              </a:ext>
            </a:extLst>
          </p:cNvPr>
          <p:cNvSpPr txBox="1"/>
          <p:nvPr/>
        </p:nvSpPr>
        <p:spPr>
          <a:xfrm>
            <a:off x="3220810" y="1678746"/>
            <a:ext cx="879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Victim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53850-B733-4702-B584-FD9528DDC775}"/>
              </a:ext>
            </a:extLst>
          </p:cNvPr>
          <p:cNvSpPr txBox="1"/>
          <p:nvPr/>
        </p:nvSpPr>
        <p:spPr>
          <a:xfrm>
            <a:off x="5683702" y="1678745"/>
            <a:ext cx="1035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Attacker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4F969-6007-42D2-9A42-27DF09CA295B}"/>
              </a:ext>
            </a:extLst>
          </p:cNvPr>
          <p:cNvSpPr/>
          <p:nvPr/>
        </p:nvSpPr>
        <p:spPr>
          <a:xfrm>
            <a:off x="3661684" y="3929367"/>
            <a:ext cx="318066" cy="2823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Arial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4E7E20-68DA-49D4-A1A9-EE727B81B7B6}"/>
              </a:ext>
            </a:extLst>
          </p:cNvPr>
          <p:cNvCxnSpPr>
            <a:cxnSpLocks/>
          </p:cNvCxnSpPr>
          <p:nvPr/>
        </p:nvCxnSpPr>
        <p:spPr>
          <a:xfrm flipV="1">
            <a:off x="3482068" y="3926646"/>
            <a:ext cx="2722" cy="30888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AFE580-36F9-4343-B547-60D85280604D}"/>
              </a:ext>
            </a:extLst>
          </p:cNvPr>
          <p:cNvSpPr txBox="1"/>
          <p:nvPr/>
        </p:nvSpPr>
        <p:spPr>
          <a:xfrm>
            <a:off x="539969" y="4307270"/>
            <a:ext cx="73414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003493"/>
                </a:solidFill>
              </a:rPr>
              <a:t>Load the data from memory and fill it in LLC as normal </a:t>
            </a:r>
            <a:endParaRPr lang="en-US" b="1">
              <a:solidFill>
                <a:srgbClr val="003493"/>
              </a:solidFill>
              <a:cs typeface="Arial" panose="020B0604020202020204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11BE5B2-D9A3-4CB9-A980-5B9D6B3F8901}"/>
              </a:ext>
            </a:extLst>
          </p:cNvPr>
          <p:cNvSpPr/>
          <p:nvPr/>
        </p:nvSpPr>
        <p:spPr>
          <a:xfrm>
            <a:off x="460562" y="1570166"/>
            <a:ext cx="433552" cy="2752395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5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8F589-EE41-4A4A-98F3-88ACDF802D96}"/>
              </a:ext>
            </a:extLst>
          </p:cNvPr>
          <p:cNvSpPr/>
          <p:nvPr/>
        </p:nvSpPr>
        <p:spPr>
          <a:xfrm>
            <a:off x="3875032" y="3075964"/>
            <a:ext cx="523875" cy="4354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BD3831-8D7C-4C27-B10A-2E8041D6D1F0}"/>
              </a:ext>
            </a:extLst>
          </p:cNvPr>
          <p:cNvSpPr/>
          <p:nvPr/>
        </p:nvSpPr>
        <p:spPr>
          <a:xfrm>
            <a:off x="3237842" y="2077482"/>
            <a:ext cx="523875" cy="4354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2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IVcache-Prime+Probe</a:t>
            </a:r>
          </a:p>
          <a:p>
            <a:endParaRPr lang="en-US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123208"/>
            <a:ext cx="797690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000" b="1">
                <a:solidFill>
                  <a:srgbClr val="003493"/>
                </a:solidFill>
                <a:ea typeface="+mn-lt"/>
                <a:cs typeface="+mn-lt"/>
              </a:rPr>
              <a:t>Case 2: </a:t>
            </a:r>
            <a:r>
              <a:rPr lang="en-US" sz="2000" b="1">
                <a:solidFill>
                  <a:srgbClr val="003493"/>
                </a:solidFill>
                <a:cs typeface="Arial"/>
              </a:rPr>
              <a:t>the target LLC set is full       </a:t>
            </a:r>
            <a:endParaRPr lang="en-US">
              <a:cs typeface="Arial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59C035-DD8C-400A-AA30-F3E64E7B9E82}"/>
              </a:ext>
            </a:extLst>
          </p:cNvPr>
          <p:cNvGrpSpPr/>
          <p:nvPr/>
        </p:nvGrpSpPr>
        <p:grpSpPr>
          <a:xfrm>
            <a:off x="3026229" y="2164521"/>
            <a:ext cx="1272267" cy="564695"/>
            <a:chOff x="1502228" y="2094139"/>
            <a:chExt cx="979714" cy="3401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ACAF66-D972-427F-B4E4-EDF25EF2DDBC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cs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B6238-D4D4-427A-97E6-973E27B4B9A3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E94A2A-04F8-42BB-AA07-65C9414AC90B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DA34B-ECD4-401A-BB5F-AE5C496C184B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F92F9A-BAE0-424D-93D6-1087F9712C6E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4A7A9-7DE3-45A6-BD3F-F4139DDF34C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4B08E-56B5-4941-9ABE-6B12E5ACAB6C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74FA8D-C3F4-4952-9D09-435972B6CC56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7EA3D9-D144-4917-9729-32376FD0540B}"/>
              </a:ext>
            </a:extLst>
          </p:cNvPr>
          <p:cNvGrpSpPr/>
          <p:nvPr/>
        </p:nvGrpSpPr>
        <p:grpSpPr>
          <a:xfrm>
            <a:off x="5570764" y="2123705"/>
            <a:ext cx="1272266" cy="564696"/>
            <a:chOff x="1502228" y="2094139"/>
            <a:chExt cx="979714" cy="3401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C947A3-9CD9-47F8-BC21-C3307A3CA011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62DFEB-CE39-488D-827F-81BFB745CE82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220978-88CA-4949-8F5D-00DBAC62C857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C2CB67-5258-42CE-B385-B52F6E3393E2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29C509-6D34-4018-95BE-44B71EA5E21A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244DD-87F8-4A58-8BA5-741ADDCBACC9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81EF05-0B97-47ED-84E5-8FF8EAEB31E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F843F9-FB69-4D39-AB42-BE8FDB7DB1CF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77FC3-82BD-4974-B629-14A397EE1592}"/>
              </a:ext>
            </a:extLst>
          </p:cNvPr>
          <p:cNvGrpSpPr/>
          <p:nvPr/>
        </p:nvGrpSpPr>
        <p:grpSpPr>
          <a:xfrm>
            <a:off x="3026228" y="3157847"/>
            <a:ext cx="1272266" cy="564696"/>
            <a:chOff x="1502228" y="2094139"/>
            <a:chExt cx="979714" cy="34017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BFEEBD-7E6E-4B61-B2B4-8DF93A58893E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E433AA-0696-41BA-A414-C62BD3C6D460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36EBA2-25BC-43BB-80A5-25E3024E4766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3002C-3A1D-45C6-812F-6DB979C60AF5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551350-C9EA-41DD-B89C-8A6AE949FD44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D960EE-F89E-4792-84F6-EED9A1666141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A73E06-C747-4307-A42B-FF4CC44BE126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64075-0D0F-403A-83E2-432BC0A6A623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45289A-2240-45BD-8019-6B41C174667D}"/>
              </a:ext>
            </a:extLst>
          </p:cNvPr>
          <p:cNvGrpSpPr/>
          <p:nvPr/>
        </p:nvGrpSpPr>
        <p:grpSpPr>
          <a:xfrm>
            <a:off x="4298496" y="3157847"/>
            <a:ext cx="1272266" cy="564696"/>
            <a:chOff x="1502228" y="2094139"/>
            <a:chExt cx="979714" cy="34017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CE48CA-AE9A-4689-B1A7-D7A61701F2AA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CB537A-9992-4F8D-9835-CC015AF0405E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74E86C-B712-49DC-9E89-5068EC35DE2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519BE0-EE68-423A-A1AF-4201B4EC8029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89461C6-110E-473D-B745-3790875D612D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B3599C-3AF5-4428-BA66-F25CEE8AF96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5E167-C339-4F6D-8FFB-57FEFE858333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D12E26-4ECE-4576-B8AB-388A4E6E3C54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A32CD7-F667-4D2C-BD57-1F6347C0AFEE}"/>
              </a:ext>
            </a:extLst>
          </p:cNvPr>
          <p:cNvGrpSpPr/>
          <p:nvPr/>
        </p:nvGrpSpPr>
        <p:grpSpPr>
          <a:xfrm>
            <a:off x="5570763" y="3157847"/>
            <a:ext cx="1272266" cy="564696"/>
            <a:chOff x="1502228" y="2094139"/>
            <a:chExt cx="979714" cy="3401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0B03D7-0961-480D-9C5F-56E2C799D466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386DD1E-CA64-4008-896F-20067CC30FF4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687EA3-C6DE-4F5F-BF4D-EB5881F6D0D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0448DD-2A2D-49AA-90E0-8EFBA72748F3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200AF9-897F-4FB6-A87B-EF9B66B1DB65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9EEC8E-EE1D-45EA-8E29-86762B7347D5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474BF4-438D-4637-91CE-671AB1EDE0C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461DC3-54FB-4B19-A468-A4A6EDF11439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B4ECDE-0059-4E65-964E-31226AEE12B8}"/>
              </a:ext>
            </a:extLst>
          </p:cNvPr>
          <p:cNvSpPr txBox="1"/>
          <p:nvPr/>
        </p:nvSpPr>
        <p:spPr>
          <a:xfrm>
            <a:off x="1268186" y="2291067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Private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76464-E7E5-4D28-9853-620AE4B49E2F}"/>
              </a:ext>
            </a:extLst>
          </p:cNvPr>
          <p:cNvSpPr txBox="1"/>
          <p:nvPr/>
        </p:nvSpPr>
        <p:spPr>
          <a:xfrm>
            <a:off x="1268186" y="3250371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Shared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9238AE-2EBB-42DD-ABFA-8CD4F53AD7B1}"/>
              </a:ext>
            </a:extLst>
          </p:cNvPr>
          <p:cNvSpPr txBox="1"/>
          <p:nvPr/>
        </p:nvSpPr>
        <p:spPr>
          <a:xfrm>
            <a:off x="3220810" y="1678746"/>
            <a:ext cx="879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Victim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53850-B733-4702-B584-FD9528DDC775}"/>
              </a:ext>
            </a:extLst>
          </p:cNvPr>
          <p:cNvSpPr txBox="1"/>
          <p:nvPr/>
        </p:nvSpPr>
        <p:spPr>
          <a:xfrm>
            <a:off x="5683702" y="1678745"/>
            <a:ext cx="1035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Attacker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4F969-6007-42D2-9A42-27DF09CA295B}"/>
              </a:ext>
            </a:extLst>
          </p:cNvPr>
          <p:cNvSpPr/>
          <p:nvPr/>
        </p:nvSpPr>
        <p:spPr>
          <a:xfrm>
            <a:off x="3661684" y="3929367"/>
            <a:ext cx="318066" cy="2823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Arial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4E7E20-68DA-49D4-A1A9-EE727B81B7B6}"/>
              </a:ext>
            </a:extLst>
          </p:cNvPr>
          <p:cNvCxnSpPr>
            <a:cxnSpLocks/>
          </p:cNvCxnSpPr>
          <p:nvPr/>
        </p:nvCxnSpPr>
        <p:spPr>
          <a:xfrm flipV="1">
            <a:off x="3482068" y="3926646"/>
            <a:ext cx="2722" cy="30888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64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IVcache-Prime+Probe</a:t>
            </a:r>
          </a:p>
          <a:p>
            <a:endParaRPr lang="en-US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123208"/>
            <a:ext cx="797690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000" b="1">
                <a:solidFill>
                  <a:srgbClr val="003493"/>
                </a:solidFill>
                <a:ea typeface="+mn-lt"/>
                <a:cs typeface="+mn-lt"/>
              </a:rPr>
              <a:t>Case 2: </a:t>
            </a:r>
            <a:r>
              <a:rPr lang="en-US" sz="2000" b="1">
                <a:solidFill>
                  <a:srgbClr val="003493"/>
                </a:solidFill>
                <a:cs typeface="Arial"/>
              </a:rPr>
              <a:t>the target LLC set is full       </a:t>
            </a:r>
            <a:endParaRPr lang="en-US">
              <a:cs typeface="Arial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59C035-DD8C-400A-AA30-F3E64E7B9E82}"/>
              </a:ext>
            </a:extLst>
          </p:cNvPr>
          <p:cNvGrpSpPr/>
          <p:nvPr/>
        </p:nvGrpSpPr>
        <p:grpSpPr>
          <a:xfrm>
            <a:off x="3026229" y="2164521"/>
            <a:ext cx="1272267" cy="564695"/>
            <a:chOff x="1502228" y="2094139"/>
            <a:chExt cx="979714" cy="3401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ACAF66-D972-427F-B4E4-EDF25EF2DDBC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cs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B6238-D4D4-427A-97E6-973E27B4B9A3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E94A2A-04F8-42BB-AA07-65C9414AC90B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DA34B-ECD4-401A-BB5F-AE5C496C184B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F92F9A-BAE0-424D-93D6-1087F9712C6E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4A7A9-7DE3-45A6-BD3F-F4139DDF34C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4B08E-56B5-4941-9ABE-6B12E5ACAB6C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74FA8D-C3F4-4952-9D09-435972B6CC56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7EA3D9-D144-4917-9729-32376FD0540B}"/>
              </a:ext>
            </a:extLst>
          </p:cNvPr>
          <p:cNvGrpSpPr/>
          <p:nvPr/>
        </p:nvGrpSpPr>
        <p:grpSpPr>
          <a:xfrm>
            <a:off x="5570764" y="2123705"/>
            <a:ext cx="1272266" cy="564696"/>
            <a:chOff x="1502228" y="2094139"/>
            <a:chExt cx="979714" cy="3401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C947A3-9CD9-47F8-BC21-C3307A3CA011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62DFEB-CE39-488D-827F-81BFB745CE82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220978-88CA-4949-8F5D-00DBAC62C857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C2CB67-5258-42CE-B385-B52F6E3393E2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29C509-6D34-4018-95BE-44B71EA5E21A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244DD-87F8-4A58-8BA5-741ADDCBACC9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81EF05-0B97-47ED-84E5-8FF8EAEB31E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F843F9-FB69-4D39-AB42-BE8FDB7DB1CF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77FC3-82BD-4974-B629-14A397EE1592}"/>
              </a:ext>
            </a:extLst>
          </p:cNvPr>
          <p:cNvGrpSpPr/>
          <p:nvPr/>
        </p:nvGrpSpPr>
        <p:grpSpPr>
          <a:xfrm>
            <a:off x="3026228" y="3157847"/>
            <a:ext cx="1272266" cy="564696"/>
            <a:chOff x="1502228" y="2094139"/>
            <a:chExt cx="979714" cy="34017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BFEEBD-7E6E-4B61-B2B4-8DF93A58893E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E433AA-0696-41BA-A414-C62BD3C6D460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36EBA2-25BC-43BB-80A5-25E3024E4766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3002C-3A1D-45C6-812F-6DB979C60AF5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551350-C9EA-41DD-B89C-8A6AE949FD44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D960EE-F89E-4792-84F6-EED9A1666141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A73E06-C747-4307-A42B-FF4CC44BE126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64075-0D0F-403A-83E2-432BC0A6A623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45289A-2240-45BD-8019-6B41C174667D}"/>
              </a:ext>
            </a:extLst>
          </p:cNvPr>
          <p:cNvGrpSpPr/>
          <p:nvPr/>
        </p:nvGrpSpPr>
        <p:grpSpPr>
          <a:xfrm>
            <a:off x="4298496" y="3157847"/>
            <a:ext cx="1272266" cy="564696"/>
            <a:chOff x="1502228" y="2094139"/>
            <a:chExt cx="979714" cy="34017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CE48CA-AE9A-4689-B1A7-D7A61701F2AA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CB537A-9992-4F8D-9835-CC015AF0405E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74E86C-B712-49DC-9E89-5068EC35DE2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519BE0-EE68-423A-A1AF-4201B4EC8029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89461C6-110E-473D-B745-3790875D612D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B3599C-3AF5-4428-BA66-F25CEE8AF96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5E167-C339-4F6D-8FFB-57FEFE858333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D12E26-4ECE-4576-B8AB-388A4E6E3C54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A32CD7-F667-4D2C-BD57-1F6347C0AFEE}"/>
              </a:ext>
            </a:extLst>
          </p:cNvPr>
          <p:cNvGrpSpPr/>
          <p:nvPr/>
        </p:nvGrpSpPr>
        <p:grpSpPr>
          <a:xfrm>
            <a:off x="5570763" y="3157847"/>
            <a:ext cx="1272266" cy="564696"/>
            <a:chOff x="1502228" y="2094139"/>
            <a:chExt cx="979714" cy="3401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0B03D7-0961-480D-9C5F-56E2C799D466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386DD1E-CA64-4008-896F-20067CC30FF4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687EA3-C6DE-4F5F-BF4D-EB5881F6D0D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0448DD-2A2D-49AA-90E0-8EFBA72748F3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200AF9-897F-4FB6-A87B-EF9B66B1DB65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9EEC8E-EE1D-45EA-8E29-86762B7347D5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474BF4-438D-4637-91CE-671AB1EDE0C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461DC3-54FB-4B19-A468-A4A6EDF11439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B4ECDE-0059-4E65-964E-31226AEE12B8}"/>
              </a:ext>
            </a:extLst>
          </p:cNvPr>
          <p:cNvSpPr txBox="1"/>
          <p:nvPr/>
        </p:nvSpPr>
        <p:spPr>
          <a:xfrm>
            <a:off x="1268186" y="2291067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Private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76464-E7E5-4D28-9853-620AE4B49E2F}"/>
              </a:ext>
            </a:extLst>
          </p:cNvPr>
          <p:cNvSpPr txBox="1"/>
          <p:nvPr/>
        </p:nvSpPr>
        <p:spPr>
          <a:xfrm>
            <a:off x="1268186" y="3250371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Shared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9238AE-2EBB-42DD-ABFA-8CD4F53AD7B1}"/>
              </a:ext>
            </a:extLst>
          </p:cNvPr>
          <p:cNvSpPr txBox="1"/>
          <p:nvPr/>
        </p:nvSpPr>
        <p:spPr>
          <a:xfrm>
            <a:off x="3220810" y="1678746"/>
            <a:ext cx="879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Victim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53850-B733-4702-B584-FD9528DDC775}"/>
              </a:ext>
            </a:extLst>
          </p:cNvPr>
          <p:cNvSpPr txBox="1"/>
          <p:nvPr/>
        </p:nvSpPr>
        <p:spPr>
          <a:xfrm>
            <a:off x="5683702" y="1678745"/>
            <a:ext cx="1035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Attacker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4F969-6007-42D2-9A42-27DF09CA295B}"/>
              </a:ext>
            </a:extLst>
          </p:cNvPr>
          <p:cNvSpPr/>
          <p:nvPr/>
        </p:nvSpPr>
        <p:spPr>
          <a:xfrm>
            <a:off x="3661684" y="3929367"/>
            <a:ext cx="318066" cy="2823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Arial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4E7E20-68DA-49D4-A1A9-EE727B81B7B6}"/>
              </a:ext>
            </a:extLst>
          </p:cNvPr>
          <p:cNvCxnSpPr>
            <a:cxnSpLocks/>
          </p:cNvCxnSpPr>
          <p:nvPr/>
        </p:nvCxnSpPr>
        <p:spPr>
          <a:xfrm flipV="1">
            <a:off x="3482068" y="3926646"/>
            <a:ext cx="2722" cy="30888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C0242AF-8CDB-46AD-BD06-57B7A2E4F16C}"/>
              </a:ext>
            </a:extLst>
          </p:cNvPr>
          <p:cNvSpPr/>
          <p:nvPr/>
        </p:nvSpPr>
        <p:spPr>
          <a:xfrm>
            <a:off x="3257549" y="3049688"/>
            <a:ext cx="523875" cy="4354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C4693E-F024-4485-9CD5-1DAB03FF45A3}"/>
              </a:ext>
            </a:extLst>
          </p:cNvPr>
          <p:cNvCxnSpPr/>
          <p:nvPr/>
        </p:nvCxnSpPr>
        <p:spPr>
          <a:xfrm flipV="1">
            <a:off x="3638549" y="3056492"/>
            <a:ext cx="1319893" cy="6803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5040F0-5324-4B6A-A4F0-6DBAD210224B}"/>
              </a:ext>
            </a:extLst>
          </p:cNvPr>
          <p:cNvSpPr txBox="1"/>
          <p:nvPr/>
        </p:nvSpPr>
        <p:spPr>
          <a:xfrm>
            <a:off x="3465738" y="2761217"/>
            <a:ext cx="16410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2"/>
                </a:solidFill>
              </a:rPr>
              <a:t>Eviction target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648BB7-BA9E-4158-9850-96591674679C}"/>
              </a:ext>
            </a:extLst>
          </p:cNvPr>
          <p:cNvSpPr txBox="1"/>
          <p:nvPr/>
        </p:nvSpPr>
        <p:spPr>
          <a:xfrm>
            <a:off x="539969" y="4307270"/>
            <a:ext cx="73414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>
                <a:solidFill>
                  <a:srgbClr val="003493"/>
                </a:solidFill>
              </a:rPr>
              <a:t>Try</a:t>
            </a:r>
            <a:r>
              <a:rPr lang="en-US" sz="2000" b="1">
                <a:solidFill>
                  <a:srgbClr val="003493"/>
                </a:solidFill>
                <a:ea typeface="+mn-lt"/>
                <a:cs typeface="+mn-lt"/>
              </a:rPr>
              <a:t> to perform self-eviction</a:t>
            </a:r>
            <a:endParaRPr lang="en-US" sz="2000" b="1">
              <a:ea typeface="+mn-lt"/>
              <a:cs typeface="+mn-lt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522D9E6-EFFE-439C-B1D0-CF42505285F4}"/>
              </a:ext>
            </a:extLst>
          </p:cNvPr>
          <p:cNvSpPr/>
          <p:nvPr/>
        </p:nvSpPr>
        <p:spPr>
          <a:xfrm>
            <a:off x="460562" y="1570166"/>
            <a:ext cx="433552" cy="2752395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IVcache-Prime+Probe</a:t>
            </a:r>
          </a:p>
          <a:p>
            <a:endParaRPr lang="en-US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123208"/>
            <a:ext cx="797690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000" b="1">
                <a:solidFill>
                  <a:srgbClr val="003493"/>
                </a:solidFill>
                <a:ea typeface="+mn-lt"/>
                <a:cs typeface="+mn-lt"/>
              </a:rPr>
              <a:t>Case 2: </a:t>
            </a:r>
            <a:r>
              <a:rPr lang="en-US" sz="2000" b="1">
                <a:solidFill>
                  <a:srgbClr val="003493"/>
                </a:solidFill>
                <a:cs typeface="Arial"/>
              </a:rPr>
              <a:t>the target LLC set is full       </a:t>
            </a:r>
            <a:endParaRPr lang="en-US">
              <a:cs typeface="Arial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59C035-DD8C-400A-AA30-F3E64E7B9E82}"/>
              </a:ext>
            </a:extLst>
          </p:cNvPr>
          <p:cNvGrpSpPr/>
          <p:nvPr/>
        </p:nvGrpSpPr>
        <p:grpSpPr>
          <a:xfrm>
            <a:off x="3026229" y="2164521"/>
            <a:ext cx="1272267" cy="564695"/>
            <a:chOff x="1502228" y="2094139"/>
            <a:chExt cx="979714" cy="3401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ACAF66-D972-427F-B4E4-EDF25EF2DDBC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cs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B6238-D4D4-427A-97E6-973E27B4B9A3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E94A2A-04F8-42BB-AA07-65C9414AC90B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DA34B-ECD4-401A-BB5F-AE5C496C184B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F92F9A-BAE0-424D-93D6-1087F9712C6E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4A7A9-7DE3-45A6-BD3F-F4139DDF34C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4B08E-56B5-4941-9ABE-6B12E5ACAB6C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74FA8D-C3F4-4952-9D09-435972B6CC56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7EA3D9-D144-4917-9729-32376FD0540B}"/>
              </a:ext>
            </a:extLst>
          </p:cNvPr>
          <p:cNvGrpSpPr/>
          <p:nvPr/>
        </p:nvGrpSpPr>
        <p:grpSpPr>
          <a:xfrm>
            <a:off x="5570764" y="2123705"/>
            <a:ext cx="1272266" cy="564696"/>
            <a:chOff x="1502228" y="2094139"/>
            <a:chExt cx="979714" cy="3401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C947A3-9CD9-47F8-BC21-C3307A3CA011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62DFEB-CE39-488D-827F-81BFB745CE82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220978-88CA-4949-8F5D-00DBAC62C857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C2CB67-5258-42CE-B385-B52F6E3393E2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29C509-6D34-4018-95BE-44B71EA5E21A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244DD-87F8-4A58-8BA5-741ADDCBACC9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81EF05-0B97-47ED-84E5-8FF8EAEB31E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F843F9-FB69-4D39-AB42-BE8FDB7DB1CF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77FC3-82BD-4974-B629-14A397EE1592}"/>
              </a:ext>
            </a:extLst>
          </p:cNvPr>
          <p:cNvGrpSpPr/>
          <p:nvPr/>
        </p:nvGrpSpPr>
        <p:grpSpPr>
          <a:xfrm>
            <a:off x="3026228" y="3157847"/>
            <a:ext cx="1272266" cy="564696"/>
            <a:chOff x="1502228" y="2094139"/>
            <a:chExt cx="979714" cy="34017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BFEEBD-7E6E-4B61-B2B4-8DF93A58893E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E433AA-0696-41BA-A414-C62BD3C6D460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36EBA2-25BC-43BB-80A5-25E3024E4766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3002C-3A1D-45C6-812F-6DB979C60AF5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551350-C9EA-41DD-B89C-8A6AE949FD44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D960EE-F89E-4792-84F6-EED9A1666141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A73E06-C747-4307-A42B-FF4CC44BE126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64075-0D0F-403A-83E2-432BC0A6A623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45289A-2240-45BD-8019-6B41C174667D}"/>
              </a:ext>
            </a:extLst>
          </p:cNvPr>
          <p:cNvGrpSpPr/>
          <p:nvPr/>
        </p:nvGrpSpPr>
        <p:grpSpPr>
          <a:xfrm>
            <a:off x="4298496" y="3157847"/>
            <a:ext cx="1272266" cy="564696"/>
            <a:chOff x="1502228" y="2094139"/>
            <a:chExt cx="979714" cy="34017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CE48CA-AE9A-4689-B1A7-D7A61701F2AA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CB537A-9992-4F8D-9835-CC015AF0405E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74E86C-B712-49DC-9E89-5068EC35DE2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519BE0-EE68-423A-A1AF-4201B4EC8029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89461C6-110E-473D-B745-3790875D612D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B3599C-3AF5-4428-BA66-F25CEE8AF96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5E167-C339-4F6D-8FFB-57FEFE858333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D12E26-4ECE-4576-B8AB-388A4E6E3C54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A32CD7-F667-4D2C-BD57-1F6347C0AFEE}"/>
              </a:ext>
            </a:extLst>
          </p:cNvPr>
          <p:cNvGrpSpPr/>
          <p:nvPr/>
        </p:nvGrpSpPr>
        <p:grpSpPr>
          <a:xfrm>
            <a:off x="5570763" y="3157847"/>
            <a:ext cx="1272266" cy="564696"/>
            <a:chOff x="1502228" y="2094139"/>
            <a:chExt cx="979714" cy="3401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0B03D7-0961-480D-9C5F-56E2C799D466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386DD1E-CA64-4008-896F-20067CC30FF4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687EA3-C6DE-4F5F-BF4D-EB5881F6D0D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0448DD-2A2D-49AA-90E0-8EFBA72748F3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200AF9-897F-4FB6-A87B-EF9B66B1DB65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9EEC8E-EE1D-45EA-8E29-86762B7347D5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474BF4-438D-4637-91CE-671AB1EDE0C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461DC3-54FB-4B19-A468-A4A6EDF11439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B4ECDE-0059-4E65-964E-31226AEE12B8}"/>
              </a:ext>
            </a:extLst>
          </p:cNvPr>
          <p:cNvSpPr txBox="1"/>
          <p:nvPr/>
        </p:nvSpPr>
        <p:spPr>
          <a:xfrm>
            <a:off x="1268186" y="2291067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Private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76464-E7E5-4D28-9853-620AE4B49E2F}"/>
              </a:ext>
            </a:extLst>
          </p:cNvPr>
          <p:cNvSpPr txBox="1"/>
          <p:nvPr/>
        </p:nvSpPr>
        <p:spPr>
          <a:xfrm>
            <a:off x="1268186" y="3250371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Shared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9238AE-2EBB-42DD-ABFA-8CD4F53AD7B1}"/>
              </a:ext>
            </a:extLst>
          </p:cNvPr>
          <p:cNvSpPr txBox="1"/>
          <p:nvPr/>
        </p:nvSpPr>
        <p:spPr>
          <a:xfrm>
            <a:off x="3220810" y="1678746"/>
            <a:ext cx="879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Victim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53850-B733-4702-B584-FD9528DDC775}"/>
              </a:ext>
            </a:extLst>
          </p:cNvPr>
          <p:cNvSpPr txBox="1"/>
          <p:nvPr/>
        </p:nvSpPr>
        <p:spPr>
          <a:xfrm>
            <a:off x="5683702" y="1678745"/>
            <a:ext cx="1035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Attacker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4F969-6007-42D2-9A42-27DF09CA295B}"/>
              </a:ext>
            </a:extLst>
          </p:cNvPr>
          <p:cNvSpPr/>
          <p:nvPr/>
        </p:nvSpPr>
        <p:spPr>
          <a:xfrm>
            <a:off x="3661684" y="3929367"/>
            <a:ext cx="318066" cy="2823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Arial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4E7E20-68DA-49D4-A1A9-EE727B81B7B6}"/>
              </a:ext>
            </a:extLst>
          </p:cNvPr>
          <p:cNvCxnSpPr>
            <a:cxnSpLocks/>
          </p:cNvCxnSpPr>
          <p:nvPr/>
        </p:nvCxnSpPr>
        <p:spPr>
          <a:xfrm flipV="1">
            <a:off x="3482068" y="3926646"/>
            <a:ext cx="2722" cy="30888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648BB7-BA9E-4158-9850-96591674679C}"/>
              </a:ext>
            </a:extLst>
          </p:cNvPr>
          <p:cNvSpPr txBox="1"/>
          <p:nvPr/>
        </p:nvSpPr>
        <p:spPr>
          <a:xfrm>
            <a:off x="539969" y="4323368"/>
            <a:ext cx="77841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>
                <a:solidFill>
                  <a:srgbClr val="003493"/>
                </a:solidFill>
              </a:rPr>
              <a:t>If</a:t>
            </a:r>
            <a:r>
              <a:rPr lang="en-US" sz="2000" b="1">
                <a:solidFill>
                  <a:srgbClr val="003493"/>
                </a:solidFill>
                <a:ea typeface="+mn-lt"/>
                <a:cs typeface="+mn-lt"/>
              </a:rPr>
              <a:t> cannot performe self-eviction, bypass the cache hierarchy</a:t>
            </a:r>
            <a:endParaRPr lang="en-US" sz="2000" b="1">
              <a:ea typeface="+mn-lt"/>
              <a:cs typeface="+mn-lt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522D9E6-EFFE-439C-B1D0-CF42505285F4}"/>
              </a:ext>
            </a:extLst>
          </p:cNvPr>
          <p:cNvSpPr/>
          <p:nvPr/>
        </p:nvSpPr>
        <p:spPr>
          <a:xfrm>
            <a:off x="460562" y="1570166"/>
            <a:ext cx="433552" cy="2752395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80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IVcache-Design Summary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308559"/>
            <a:ext cx="7981932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</a:pPr>
            <a:r>
              <a:rPr lang="en-US" b="1">
                <a:solidFill>
                  <a:srgbClr val="003493"/>
                </a:solidFill>
                <a:cs typeface="Arial"/>
              </a:rPr>
              <a:t>Problem 1: </a:t>
            </a:r>
            <a:r>
              <a:rPr lang="en-US">
                <a:solidFill>
                  <a:srgbClr val="003493"/>
                </a:solidFill>
                <a:cs typeface="Arial"/>
              </a:rPr>
              <a:t>Prime+Probe attack</a:t>
            </a:r>
            <a:endParaRPr lang="en-US">
              <a:cs typeface="Arial" panose="020B0604020202020204"/>
            </a:endParaRPr>
          </a:p>
          <a:p>
            <a:pPr>
              <a:spcAft>
                <a:spcPts val="400"/>
              </a:spcAft>
            </a:pPr>
            <a:r>
              <a:rPr lang="en-US" b="1">
                <a:solidFill>
                  <a:srgbClr val="003493"/>
                </a:solidFill>
                <a:cs typeface="Arial"/>
              </a:rPr>
              <a:t>Solution 1:</a:t>
            </a:r>
            <a:r>
              <a:rPr lang="en-US">
                <a:solidFill>
                  <a:srgbClr val="003493"/>
                </a:solidFill>
                <a:cs typeface="Arial"/>
              </a:rPr>
              <a:t> Avoid visible LLC state changes caused by victim's LLC misses</a:t>
            </a:r>
          </a:p>
          <a:p>
            <a:pPr>
              <a:spcAft>
                <a:spcPts val="400"/>
              </a:spcAft>
            </a:pPr>
            <a:r>
              <a:rPr lang="en-US" b="1">
                <a:solidFill>
                  <a:srgbClr val="003493"/>
                </a:solidFill>
                <a:cs typeface="Arial"/>
              </a:rPr>
              <a:t>Implementation 1: </a:t>
            </a:r>
            <a:r>
              <a:rPr lang="en-US">
                <a:solidFill>
                  <a:srgbClr val="003493"/>
                </a:solidFill>
                <a:cs typeface="Arial"/>
              </a:rPr>
              <a:t>Self-eviction+Bypass cache</a:t>
            </a:r>
          </a:p>
          <a:p>
            <a:endParaRPr lang="en-US">
              <a:solidFill>
                <a:srgbClr val="003493"/>
              </a:solidFill>
              <a:cs typeface="Arial"/>
            </a:endParaRPr>
          </a:p>
          <a:p>
            <a:endParaRPr lang="en-US">
              <a:solidFill>
                <a:srgbClr val="003493"/>
              </a:solidFill>
              <a:ea typeface="+mn-lt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b="1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Problem 2: </a:t>
            </a:r>
            <a:r>
              <a:rPr lang="en-US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LRU attack</a:t>
            </a:r>
          </a:p>
          <a:p>
            <a:pPr>
              <a:spcBef>
                <a:spcPts val="400"/>
              </a:spcBef>
            </a:pPr>
            <a:r>
              <a:rPr lang="en-US" b="1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Solution 2:</a:t>
            </a:r>
            <a:r>
              <a:rPr lang="en-US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 Avoid visible LLC state changes caused by victim's LLC hits</a:t>
            </a:r>
          </a:p>
          <a:p>
            <a:pPr>
              <a:spcBef>
                <a:spcPts val="400"/>
              </a:spcBef>
            </a:pPr>
            <a:r>
              <a:rPr lang="en-US" b="1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Implementation 2: </a:t>
            </a:r>
            <a:r>
              <a:rPr lang="en-US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RLRU replacement policy</a:t>
            </a:r>
            <a:endParaRPr lang="en-US">
              <a:solidFill>
                <a:schemeClr val="tx1">
                  <a:lumMod val="75000"/>
                </a:schemeClr>
              </a:solidFill>
              <a:cs typeface="Arial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7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48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LRU Attack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59C035-DD8C-400A-AA30-F3E64E7B9E82}"/>
              </a:ext>
            </a:extLst>
          </p:cNvPr>
          <p:cNvGrpSpPr/>
          <p:nvPr/>
        </p:nvGrpSpPr>
        <p:grpSpPr>
          <a:xfrm>
            <a:off x="3026229" y="2250622"/>
            <a:ext cx="1272267" cy="564695"/>
            <a:chOff x="1502228" y="2094139"/>
            <a:chExt cx="979714" cy="3401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ACAF66-D972-427F-B4E4-EDF25EF2DDBC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B6238-D4D4-427A-97E6-973E27B4B9A3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E94A2A-04F8-42BB-AA07-65C9414AC90B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DA34B-ECD4-401A-BB5F-AE5C496C184B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F92F9A-BAE0-424D-93D6-1087F9712C6E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4A7A9-7DE3-45A6-BD3F-F4139DDF34C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4B08E-56B5-4941-9ABE-6B12E5ACAB6C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74FA8D-C3F4-4952-9D09-435972B6CC56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7EA3D9-D144-4917-9729-32376FD0540B}"/>
              </a:ext>
            </a:extLst>
          </p:cNvPr>
          <p:cNvGrpSpPr/>
          <p:nvPr/>
        </p:nvGrpSpPr>
        <p:grpSpPr>
          <a:xfrm>
            <a:off x="5570764" y="2209806"/>
            <a:ext cx="1272266" cy="564696"/>
            <a:chOff x="1502228" y="2094139"/>
            <a:chExt cx="979714" cy="3401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C947A3-9CD9-47F8-BC21-C3307A3CA011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62DFEB-CE39-488D-827F-81BFB745CE82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220978-88CA-4949-8F5D-00DBAC62C857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C2CB67-5258-42CE-B385-B52F6E3393E2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29C509-6D34-4018-95BE-44B71EA5E21A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244DD-87F8-4A58-8BA5-741ADDCBACC9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81EF05-0B97-47ED-84E5-8FF8EAEB31E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F843F9-FB69-4D39-AB42-BE8FDB7DB1CF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77FC3-82BD-4974-B629-14A397EE1592}"/>
              </a:ext>
            </a:extLst>
          </p:cNvPr>
          <p:cNvGrpSpPr/>
          <p:nvPr/>
        </p:nvGrpSpPr>
        <p:grpSpPr>
          <a:xfrm>
            <a:off x="3026228" y="3243948"/>
            <a:ext cx="1272266" cy="564696"/>
            <a:chOff x="1502228" y="2094139"/>
            <a:chExt cx="979714" cy="34017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BFEEBD-7E6E-4B61-B2B4-8DF93A58893E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E433AA-0696-41BA-A414-C62BD3C6D460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36EBA2-25BC-43BB-80A5-25E3024E4766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3002C-3A1D-45C6-812F-6DB979C60AF5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551350-C9EA-41DD-B89C-8A6AE949FD44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D960EE-F89E-4792-84F6-EED9A1666141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A73E06-C747-4307-A42B-FF4CC44BE126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64075-0D0F-403A-83E2-432BC0A6A623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45289A-2240-45BD-8019-6B41C174667D}"/>
              </a:ext>
            </a:extLst>
          </p:cNvPr>
          <p:cNvGrpSpPr/>
          <p:nvPr/>
        </p:nvGrpSpPr>
        <p:grpSpPr>
          <a:xfrm>
            <a:off x="4298496" y="3243948"/>
            <a:ext cx="1272266" cy="564696"/>
            <a:chOff x="1502228" y="2094139"/>
            <a:chExt cx="979714" cy="34017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CE48CA-AE9A-4689-B1A7-D7A61701F2AA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CB537A-9992-4F8D-9835-CC015AF0405E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74E86C-B712-49DC-9E89-5068EC35DE2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519BE0-EE68-423A-A1AF-4201B4EC8029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89461C6-110E-473D-B745-3790875D612D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B3599C-3AF5-4428-BA66-F25CEE8AF96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5E167-C339-4F6D-8FFB-57FEFE858333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D12E26-4ECE-4576-B8AB-388A4E6E3C54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A32CD7-F667-4D2C-BD57-1F6347C0AFEE}"/>
              </a:ext>
            </a:extLst>
          </p:cNvPr>
          <p:cNvGrpSpPr/>
          <p:nvPr/>
        </p:nvGrpSpPr>
        <p:grpSpPr>
          <a:xfrm>
            <a:off x="5570763" y="3243948"/>
            <a:ext cx="1272266" cy="564696"/>
            <a:chOff x="1502228" y="2094139"/>
            <a:chExt cx="979714" cy="3401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0B03D7-0961-480D-9C5F-56E2C799D466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386DD1E-CA64-4008-896F-20067CC30FF4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687EA3-C6DE-4F5F-BF4D-EB5881F6D0D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0448DD-2A2D-49AA-90E0-8EFBA72748F3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200AF9-897F-4FB6-A87B-EF9B66B1DB65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9EEC8E-EE1D-45EA-8E29-86762B7347D5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474BF4-438D-4637-91CE-671AB1EDE0C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461DC3-54FB-4B19-A468-A4A6EDF11439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B4ECDE-0059-4E65-964E-31226AEE12B8}"/>
              </a:ext>
            </a:extLst>
          </p:cNvPr>
          <p:cNvSpPr txBox="1"/>
          <p:nvPr/>
        </p:nvSpPr>
        <p:spPr>
          <a:xfrm>
            <a:off x="1268186" y="2377168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Private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76464-E7E5-4D28-9853-620AE4B49E2F}"/>
              </a:ext>
            </a:extLst>
          </p:cNvPr>
          <p:cNvSpPr txBox="1"/>
          <p:nvPr/>
        </p:nvSpPr>
        <p:spPr>
          <a:xfrm>
            <a:off x="1268186" y="3336472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Shared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9238AE-2EBB-42DD-ABFA-8CD4F53AD7B1}"/>
              </a:ext>
            </a:extLst>
          </p:cNvPr>
          <p:cNvSpPr txBox="1"/>
          <p:nvPr/>
        </p:nvSpPr>
        <p:spPr>
          <a:xfrm>
            <a:off x="3220810" y="1764847"/>
            <a:ext cx="879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Victim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53850-B733-4702-B584-FD9528DDC775}"/>
              </a:ext>
            </a:extLst>
          </p:cNvPr>
          <p:cNvSpPr txBox="1"/>
          <p:nvPr/>
        </p:nvSpPr>
        <p:spPr>
          <a:xfrm>
            <a:off x="5683702" y="1764846"/>
            <a:ext cx="1035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Attacker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4FE26-8E4A-4468-A53F-822060C2671F}"/>
              </a:ext>
            </a:extLst>
          </p:cNvPr>
          <p:cNvSpPr txBox="1"/>
          <p:nvPr/>
        </p:nvSpPr>
        <p:spPr>
          <a:xfrm>
            <a:off x="539387" y="1123208"/>
            <a:ext cx="816242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3493"/>
                </a:solidFill>
                <a:ea typeface="+mn-lt"/>
                <a:cs typeface="+mn-lt"/>
              </a:rPr>
              <a:t>Step 1: Attacker fills the set but leaves the victim's line in LLC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Side-channel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2046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>
                <a:solidFill>
                  <a:schemeClr val="accent4"/>
                </a:solidFill>
                <a:cs typeface="Arial"/>
              </a:rPr>
              <a:t>The shared hardware platform can be used to leak information</a:t>
            </a:r>
          </a:p>
          <a:p>
            <a:r>
              <a:rPr lang="en-US" sz="1800" b="1">
                <a:solidFill>
                  <a:schemeClr val="accent4"/>
                </a:solidFill>
                <a:ea typeface="+mn-lt"/>
                <a:cs typeface="+mn-lt"/>
              </a:rPr>
              <a:t>With a shared LLC, the attacker can observe a victim’s cache access</a:t>
            </a:r>
          </a:p>
          <a:p>
            <a:pPr lvl="1"/>
            <a:r>
              <a:rPr lang="en-US" sz="1600">
                <a:solidFill>
                  <a:schemeClr val="accent4"/>
                </a:solidFill>
                <a:ea typeface="+mn-lt"/>
                <a:cs typeface="+mn-lt"/>
              </a:rPr>
              <a:t>Can cross VM boundries</a:t>
            </a:r>
          </a:p>
          <a:p>
            <a:pPr lvl="1"/>
            <a:r>
              <a:rPr lang="en-US" sz="1600">
                <a:solidFill>
                  <a:schemeClr val="accent4"/>
                </a:solidFill>
                <a:ea typeface="+mn-lt"/>
                <a:cs typeface="+mn-lt"/>
              </a:rPr>
              <a:t>Hard to be detected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448B7F-4EAF-4558-ACFA-F5A2B5ACE17B}"/>
              </a:ext>
            </a:extLst>
          </p:cNvPr>
          <p:cNvGrpSpPr/>
          <p:nvPr/>
        </p:nvGrpSpPr>
        <p:grpSpPr>
          <a:xfrm>
            <a:off x="727344" y="2651967"/>
            <a:ext cx="3172342" cy="1959492"/>
            <a:chOff x="4874382" y="2622659"/>
            <a:chExt cx="3172342" cy="1959492"/>
          </a:xfrm>
        </p:grpSpPr>
        <p:sp>
          <p:nvSpPr>
            <p:cNvPr id="14" name="Rounded Rectangle 8">
              <a:extLst>
                <a:ext uri="{FF2B5EF4-FFF2-40B4-BE49-F238E27FC236}">
                  <a16:creationId xmlns:a16="http://schemas.microsoft.com/office/drawing/2014/main" id="{47117E8C-0AE5-41C3-89FF-17694F72C6BA}"/>
                </a:ext>
              </a:extLst>
            </p:cNvPr>
            <p:cNvSpPr/>
            <p:nvPr/>
          </p:nvSpPr>
          <p:spPr>
            <a:xfrm>
              <a:off x="4874382" y="4019715"/>
              <a:ext cx="3109277" cy="5624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ea typeface=""/>
                  <a:cs typeface=""/>
                </a:rPr>
                <a:t>Shared LLC</a:t>
              </a:r>
            </a:p>
          </p:txBody>
        </p:sp>
        <p:sp>
          <p:nvSpPr>
            <p:cNvPr id="15" name="Rounded Rectangle 9">
              <a:extLst>
                <a:ext uri="{FF2B5EF4-FFF2-40B4-BE49-F238E27FC236}">
                  <a16:creationId xmlns:a16="http://schemas.microsoft.com/office/drawing/2014/main" id="{43AA2CE5-4679-4E7D-BDD4-C8FD5B1C4F08}"/>
                </a:ext>
              </a:extLst>
            </p:cNvPr>
            <p:cNvSpPr/>
            <p:nvPr/>
          </p:nvSpPr>
          <p:spPr>
            <a:xfrm>
              <a:off x="5709996" y="3386381"/>
              <a:ext cx="684225" cy="58492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solidFill>
                    <a:srgbClr val="000000"/>
                  </a:solidFill>
                  <a:ea typeface=""/>
                  <a:cs typeface=""/>
                </a:rPr>
                <a:t>L1</a:t>
              </a:r>
            </a:p>
          </p:txBody>
        </p:sp>
        <p:sp>
          <p:nvSpPr>
            <p:cNvPr id="16" name="Rounded Rectangle 10">
              <a:extLst>
                <a:ext uri="{FF2B5EF4-FFF2-40B4-BE49-F238E27FC236}">
                  <a16:creationId xmlns:a16="http://schemas.microsoft.com/office/drawing/2014/main" id="{060BF743-888D-44C1-8C48-92AC01AC8A62}"/>
                </a:ext>
              </a:extLst>
            </p:cNvPr>
            <p:cNvSpPr/>
            <p:nvPr/>
          </p:nvSpPr>
          <p:spPr>
            <a:xfrm>
              <a:off x="6519752" y="3386381"/>
              <a:ext cx="684225" cy="584923"/>
            </a:xfrm>
            <a:prstGeom prst="round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solidFill>
                    <a:srgbClr val="000000"/>
                  </a:solidFill>
                  <a:ea typeface=""/>
                  <a:cs typeface=""/>
                </a:rPr>
                <a:t>L1</a:t>
              </a:r>
            </a:p>
          </p:txBody>
        </p:sp>
        <p:sp>
          <p:nvSpPr>
            <p:cNvPr id="17" name="Rounded Rectangle 11">
              <a:extLst>
                <a:ext uri="{FF2B5EF4-FFF2-40B4-BE49-F238E27FC236}">
                  <a16:creationId xmlns:a16="http://schemas.microsoft.com/office/drawing/2014/main" id="{5A4A9529-1590-4AFB-B30A-ED99F25F3EA8}"/>
                </a:ext>
              </a:extLst>
            </p:cNvPr>
            <p:cNvSpPr/>
            <p:nvPr/>
          </p:nvSpPr>
          <p:spPr>
            <a:xfrm>
              <a:off x="7306761" y="3386381"/>
              <a:ext cx="684225" cy="584923"/>
            </a:xfrm>
            <a:prstGeom prst="round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solidFill>
                    <a:srgbClr val="000000"/>
                  </a:solidFill>
                  <a:ea typeface=""/>
                  <a:cs typeface=""/>
                </a:rPr>
                <a:t>L1</a:t>
              </a:r>
            </a:p>
          </p:txBody>
        </p:sp>
        <p:sp>
          <p:nvSpPr>
            <p:cNvPr id="18" name="Rounded Rectangle 13">
              <a:extLst>
                <a:ext uri="{FF2B5EF4-FFF2-40B4-BE49-F238E27FC236}">
                  <a16:creationId xmlns:a16="http://schemas.microsoft.com/office/drawing/2014/main" id="{1B80B55B-EFB3-4BD0-BA2A-F136F6898087}"/>
                </a:ext>
              </a:extLst>
            </p:cNvPr>
            <p:cNvSpPr/>
            <p:nvPr/>
          </p:nvSpPr>
          <p:spPr>
            <a:xfrm>
              <a:off x="4897367" y="2622659"/>
              <a:ext cx="1224712" cy="56989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b="1" kern="0">
                <a:solidFill>
                  <a:srgbClr val="000000"/>
                </a:solidFill>
                <a:ea typeface=""/>
                <a:cs typeface=""/>
              </a:endParaRPr>
            </a:p>
          </p:txBody>
        </p:sp>
        <p:sp>
          <p:nvSpPr>
            <p:cNvPr id="19" name="Rounded Rectangle 14">
              <a:extLst>
                <a:ext uri="{FF2B5EF4-FFF2-40B4-BE49-F238E27FC236}">
                  <a16:creationId xmlns:a16="http://schemas.microsoft.com/office/drawing/2014/main" id="{5BF4B57C-1E20-4C12-8D4B-BB0A4920D63A}"/>
                </a:ext>
              </a:extLst>
            </p:cNvPr>
            <p:cNvSpPr/>
            <p:nvPr/>
          </p:nvSpPr>
          <p:spPr>
            <a:xfrm>
              <a:off x="6782366" y="2622659"/>
              <a:ext cx="1264358" cy="569890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b="1" kern="0">
                <a:solidFill>
                  <a:srgbClr val="000000"/>
                </a:solidFill>
                <a:ea typeface=""/>
                <a:cs typeface=""/>
              </a:endParaRPr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CF6F1DA1-2823-4D38-87FD-80D7CDC57C85}"/>
                </a:ext>
              </a:extLst>
            </p:cNvPr>
            <p:cNvSpPr/>
            <p:nvPr/>
          </p:nvSpPr>
          <p:spPr>
            <a:xfrm>
              <a:off x="4881709" y="3386381"/>
              <a:ext cx="684225" cy="58492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solidFill>
                    <a:srgbClr val="000000"/>
                  </a:solidFill>
                  <a:ea typeface=""/>
                  <a:cs typeface=""/>
                </a:rPr>
                <a:t>L1</a:t>
              </a:r>
              <a:endParaRPr lang="en-US" sz="1400" b="1" kern="0">
                <a:solidFill>
                  <a:srgbClr val="000000"/>
                </a:solidFill>
                <a:ea typeface=""/>
                <a:cs typeface="Arial"/>
              </a:endParaRPr>
            </a:p>
          </p:txBody>
        </p:sp>
        <p:sp>
          <p:nvSpPr>
            <p:cNvPr id="9" name="Curved Up Arrow 12">
              <a:extLst>
                <a:ext uri="{FF2B5EF4-FFF2-40B4-BE49-F238E27FC236}">
                  <a16:creationId xmlns:a16="http://schemas.microsoft.com/office/drawing/2014/main" id="{10472844-5C83-4680-8CEA-25862C11B594}"/>
                </a:ext>
              </a:extLst>
            </p:cNvPr>
            <p:cNvSpPr/>
            <p:nvPr/>
          </p:nvSpPr>
          <p:spPr>
            <a:xfrm>
              <a:off x="5225374" y="3192216"/>
              <a:ext cx="2686165" cy="1207260"/>
            </a:xfrm>
            <a:prstGeom prst="curvedUpArrow">
              <a:avLst/>
            </a:prstGeom>
            <a:solidFill>
              <a:srgbClr val="FF3300">
                <a:alpha val="58000"/>
              </a:srgb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kern="0">
                <a:solidFill>
                  <a:prstClr val="black"/>
                </a:solidFill>
                <a:ea typeface=""/>
                <a:cs typeface=""/>
              </a:endParaRPr>
            </a:p>
          </p:txBody>
        </p:sp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AFDF7017-DDDC-4752-A2A1-EB295B56BA23}"/>
                </a:ext>
              </a:extLst>
            </p:cNvPr>
            <p:cNvSpPr txBox="1"/>
            <p:nvPr/>
          </p:nvSpPr>
          <p:spPr>
            <a:xfrm>
              <a:off x="5171536" y="27690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kern="0">
                  <a:solidFill>
                    <a:srgbClr val="000000"/>
                  </a:solidFill>
                </a:rPr>
                <a:t>Victim</a:t>
              </a: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AE02043A-A50A-4D56-A9CB-3CAC9634B15D}"/>
                </a:ext>
              </a:extLst>
            </p:cNvPr>
            <p:cNvSpPr txBox="1"/>
            <p:nvPr/>
          </p:nvSpPr>
          <p:spPr>
            <a:xfrm>
              <a:off x="6976325" y="2763848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kern="0">
                  <a:solidFill>
                    <a:srgbClr val="000000"/>
                  </a:solidFill>
                </a:rPr>
                <a:t>Attacker</a:t>
              </a:r>
              <a:endParaRPr lang="en-US" sz="1400" b="1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5714BAF-3EB1-4CAA-B06E-037AD96F3AC7}"/>
                </a:ext>
              </a:extLst>
            </p:cNvPr>
            <p:cNvCxnSpPr/>
            <p:nvPr/>
          </p:nvCxnSpPr>
          <p:spPr>
            <a:xfrm>
              <a:off x="6452087" y="2627434"/>
              <a:ext cx="7327" cy="1304191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03CBDDE7-31E1-4CB5-99C0-96269F68EBF2}"/>
              </a:ext>
            </a:extLst>
          </p:cNvPr>
          <p:cNvGraphicFramePr>
            <a:graphicFrameLocks noGrp="1"/>
          </p:cNvGraphicFramePr>
          <p:nvPr/>
        </p:nvGraphicFramePr>
        <p:xfrm>
          <a:off x="4488180" y="2671338"/>
          <a:ext cx="3867261" cy="196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202">
                  <a:extLst>
                    <a:ext uri="{9D8B030D-6E8A-4147-A177-3AD203B41FA5}">
                      <a16:colId xmlns:a16="http://schemas.microsoft.com/office/drawing/2014/main" val="3242987313"/>
                    </a:ext>
                  </a:extLst>
                </a:gridCol>
                <a:gridCol w="1812059">
                  <a:extLst>
                    <a:ext uri="{9D8B030D-6E8A-4147-A177-3AD203B41FA5}">
                      <a16:colId xmlns:a16="http://schemas.microsoft.com/office/drawing/2014/main" val="1193603093"/>
                    </a:ext>
                  </a:extLst>
                </a:gridCol>
              </a:tblGrid>
              <a:tr h="410548">
                <a:tc>
                  <a:txBody>
                    <a:bodyPr/>
                    <a:lstStyle/>
                    <a:p>
                      <a:r>
                        <a:rPr lang="en-US"/>
                        <a:t>Requires data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 data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1563"/>
                  </a:ext>
                </a:extLst>
              </a:tr>
              <a:tr h="52458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i="0" u="none" strike="noStrike" noProof="0">
                          <a:solidFill>
                            <a:schemeClr val="accent4"/>
                          </a:solidFill>
                          <a:latin typeface="Arial"/>
                        </a:rPr>
                        <a:t>Flush+Reload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4"/>
                          </a:solidFill>
                        </a:rPr>
                        <a:t>Prime+Probe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51122"/>
                  </a:ext>
                </a:extLst>
              </a:tr>
              <a:tr h="5017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i="0" u="none" strike="noStrike" noProof="0">
                          <a:solidFill>
                            <a:schemeClr val="accent4"/>
                          </a:solidFill>
                          <a:latin typeface="Arial"/>
                        </a:rPr>
                        <a:t>Evict+Reload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4"/>
                          </a:solidFill>
                        </a:rPr>
                        <a:t>Probablistic Prime+Probe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72149"/>
                  </a:ext>
                </a:extLst>
              </a:tr>
              <a:tr h="53029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i="0" u="none" strike="noStrike" noProof="0">
                          <a:solidFill>
                            <a:schemeClr val="accent4"/>
                          </a:solidFill>
                          <a:latin typeface="Arial"/>
                        </a:rPr>
                        <a:t>Coherence Attack</a:t>
                      </a:r>
                    </a:p>
                    <a:p>
                      <a:pPr lvl="0">
                        <a:buNone/>
                      </a:pPr>
                      <a:endParaRPr lang="en-US" b="1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4"/>
                          </a:solidFill>
                        </a:rPr>
                        <a:t>LRU 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4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89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LRU Attack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123208"/>
            <a:ext cx="816242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3493"/>
                </a:solidFill>
                <a:ea typeface="+mn-lt"/>
                <a:cs typeface="+mn-lt"/>
              </a:rPr>
              <a:t>Step 1: Attacker fills the set but leaves the victim's line in LLC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59C035-DD8C-400A-AA30-F3E64E7B9E82}"/>
              </a:ext>
            </a:extLst>
          </p:cNvPr>
          <p:cNvGrpSpPr/>
          <p:nvPr/>
        </p:nvGrpSpPr>
        <p:grpSpPr>
          <a:xfrm>
            <a:off x="3026229" y="2250622"/>
            <a:ext cx="1272267" cy="564695"/>
            <a:chOff x="1502228" y="2094139"/>
            <a:chExt cx="979714" cy="3401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ACAF66-D972-427F-B4E4-EDF25EF2DDBC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cs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B6238-D4D4-427A-97E6-973E27B4B9A3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E94A2A-04F8-42BB-AA07-65C9414AC90B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DA34B-ECD4-401A-BB5F-AE5C496C184B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F92F9A-BAE0-424D-93D6-1087F9712C6E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4A7A9-7DE3-45A6-BD3F-F4139DDF34C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4B08E-56B5-4941-9ABE-6B12E5ACAB6C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74FA8D-C3F4-4952-9D09-435972B6CC56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7EA3D9-D144-4917-9729-32376FD0540B}"/>
              </a:ext>
            </a:extLst>
          </p:cNvPr>
          <p:cNvGrpSpPr/>
          <p:nvPr/>
        </p:nvGrpSpPr>
        <p:grpSpPr>
          <a:xfrm>
            <a:off x="5570764" y="2209806"/>
            <a:ext cx="1272266" cy="564696"/>
            <a:chOff x="1502228" y="2094139"/>
            <a:chExt cx="979714" cy="3401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C947A3-9CD9-47F8-BC21-C3307A3CA011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62DFEB-CE39-488D-827F-81BFB745CE82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220978-88CA-4949-8F5D-00DBAC62C857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C2CB67-5258-42CE-B385-B52F6E3393E2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29C509-6D34-4018-95BE-44B71EA5E21A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244DD-87F8-4A58-8BA5-741ADDCBACC9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81EF05-0B97-47ED-84E5-8FF8EAEB31E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F843F9-FB69-4D39-AB42-BE8FDB7DB1CF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77FC3-82BD-4974-B629-14A397EE1592}"/>
              </a:ext>
            </a:extLst>
          </p:cNvPr>
          <p:cNvGrpSpPr/>
          <p:nvPr/>
        </p:nvGrpSpPr>
        <p:grpSpPr>
          <a:xfrm>
            <a:off x="3026228" y="3243948"/>
            <a:ext cx="1272266" cy="564696"/>
            <a:chOff x="1502228" y="2094139"/>
            <a:chExt cx="979714" cy="34017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BFEEBD-7E6E-4B61-B2B4-8DF93A58893E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E433AA-0696-41BA-A414-C62BD3C6D460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>
                  <a:cs typeface="Arial"/>
                </a:rPr>
                <a:t>11</a:t>
              </a:r>
              <a:endParaRPr lang="en-US" sz="1400" b="1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36EBA2-25BC-43BB-80A5-25E3024E4766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>
                  <a:cs typeface="Arial"/>
                </a:rPr>
                <a:t>10</a:t>
              </a:r>
              <a:endParaRPr lang="en-US" sz="1400" b="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3002C-3A1D-45C6-812F-6DB979C60AF5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551350-C9EA-41DD-B89C-8A6AE949FD44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D960EE-F89E-4792-84F6-EED9A1666141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A73E06-C747-4307-A42B-FF4CC44BE126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64075-0D0F-403A-83E2-432BC0A6A623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45289A-2240-45BD-8019-6B41C174667D}"/>
              </a:ext>
            </a:extLst>
          </p:cNvPr>
          <p:cNvGrpSpPr/>
          <p:nvPr/>
        </p:nvGrpSpPr>
        <p:grpSpPr>
          <a:xfrm>
            <a:off x="4298496" y="3243948"/>
            <a:ext cx="1272266" cy="564696"/>
            <a:chOff x="1502228" y="2094139"/>
            <a:chExt cx="979714" cy="34017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CE48CA-AE9A-4689-B1A7-D7A61701F2AA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8</a:t>
              </a:r>
              <a:endParaRPr lang="en-US" sz="1400" b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CB537A-9992-4F8D-9835-CC015AF0405E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7</a:t>
              </a:r>
              <a:endParaRPr lang="en-US" sz="1400" b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74E86C-B712-49DC-9E89-5068EC35DE2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6</a:t>
              </a:r>
              <a:endParaRPr lang="en-US" sz="1400" b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519BE0-EE68-423A-A1AF-4201B4EC8029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5</a:t>
              </a:r>
              <a:endParaRPr lang="en-US" sz="1400" b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89461C6-110E-473D-B745-3790875D612D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B3599C-3AF5-4428-BA66-F25CEE8AF96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5E167-C339-4F6D-8FFB-57FEFE858333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D12E26-4ECE-4576-B8AB-388A4E6E3C54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A32CD7-F667-4D2C-BD57-1F6347C0AFEE}"/>
              </a:ext>
            </a:extLst>
          </p:cNvPr>
          <p:cNvGrpSpPr/>
          <p:nvPr/>
        </p:nvGrpSpPr>
        <p:grpSpPr>
          <a:xfrm>
            <a:off x="5570763" y="3243948"/>
            <a:ext cx="1272266" cy="564696"/>
            <a:chOff x="1502228" y="2094139"/>
            <a:chExt cx="979714" cy="3401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0B03D7-0961-480D-9C5F-56E2C799D466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4</a:t>
              </a:r>
              <a:endParaRPr lang="en-US" sz="1400" b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386DD1E-CA64-4008-896F-20067CC30FF4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3</a:t>
              </a:r>
              <a:endParaRPr lang="en-US" sz="1400" b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687EA3-C6DE-4F5F-BF4D-EB5881F6D0D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2</a:t>
              </a:r>
              <a:endParaRPr lang="en-US" sz="1400" b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0448DD-2A2D-49AA-90E0-8EFBA72748F3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1</a:t>
              </a:r>
              <a:endParaRPr lang="en-US" sz="1400" b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200AF9-897F-4FB6-A87B-EF9B66B1DB65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9EEC8E-EE1D-45EA-8E29-86762B7347D5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474BF4-438D-4637-91CE-671AB1EDE0C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461DC3-54FB-4B19-A468-A4A6EDF11439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B4ECDE-0059-4E65-964E-31226AEE12B8}"/>
              </a:ext>
            </a:extLst>
          </p:cNvPr>
          <p:cNvSpPr txBox="1"/>
          <p:nvPr/>
        </p:nvSpPr>
        <p:spPr>
          <a:xfrm>
            <a:off x="1268186" y="2377168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Private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76464-E7E5-4D28-9853-620AE4B49E2F}"/>
              </a:ext>
            </a:extLst>
          </p:cNvPr>
          <p:cNvSpPr txBox="1"/>
          <p:nvPr/>
        </p:nvSpPr>
        <p:spPr>
          <a:xfrm>
            <a:off x="1268186" y="3336472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Shared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9238AE-2EBB-42DD-ABFA-8CD4F53AD7B1}"/>
              </a:ext>
            </a:extLst>
          </p:cNvPr>
          <p:cNvSpPr txBox="1"/>
          <p:nvPr/>
        </p:nvSpPr>
        <p:spPr>
          <a:xfrm>
            <a:off x="3220810" y="1764847"/>
            <a:ext cx="879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Victim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53850-B733-4702-B584-FD9528DDC775}"/>
              </a:ext>
            </a:extLst>
          </p:cNvPr>
          <p:cNvSpPr txBox="1"/>
          <p:nvPr/>
        </p:nvSpPr>
        <p:spPr>
          <a:xfrm>
            <a:off x="5683702" y="1764846"/>
            <a:ext cx="1035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Attacker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9F7D3C-7471-4B56-A301-375B7C291F3D}"/>
              </a:ext>
            </a:extLst>
          </p:cNvPr>
          <p:cNvSpPr/>
          <p:nvPr/>
        </p:nvSpPr>
        <p:spPr>
          <a:xfrm>
            <a:off x="2919479" y="3178477"/>
            <a:ext cx="523875" cy="4354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02CF6-54E3-4E1C-AE03-E67D00D17D78}"/>
              </a:ext>
            </a:extLst>
          </p:cNvPr>
          <p:cNvSpPr txBox="1"/>
          <p:nvPr/>
        </p:nvSpPr>
        <p:spPr>
          <a:xfrm>
            <a:off x="2049062" y="3976661"/>
            <a:ext cx="27196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C00000"/>
                </a:solidFill>
                <a:cs typeface="Arial"/>
              </a:rPr>
              <a:t>Least Recent Used Line</a:t>
            </a:r>
          </a:p>
        </p:txBody>
      </p:sp>
    </p:spTree>
    <p:extLst>
      <p:ext uri="{BB962C8B-B14F-4D97-AF65-F5344CB8AC3E}">
        <p14:creationId xmlns:p14="http://schemas.microsoft.com/office/powerpoint/2010/main" val="2142383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LRU Attack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123208"/>
            <a:ext cx="816242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3493"/>
                </a:solidFill>
                <a:ea typeface="+mn-lt"/>
                <a:cs typeface="+mn-lt"/>
              </a:rPr>
              <a:t>Step 2: Attacker waits for the victim's behavior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59C035-DD8C-400A-AA30-F3E64E7B9E82}"/>
              </a:ext>
            </a:extLst>
          </p:cNvPr>
          <p:cNvGrpSpPr/>
          <p:nvPr/>
        </p:nvGrpSpPr>
        <p:grpSpPr>
          <a:xfrm>
            <a:off x="3026229" y="2250622"/>
            <a:ext cx="1272267" cy="564695"/>
            <a:chOff x="1502228" y="2094139"/>
            <a:chExt cx="979714" cy="3401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ACAF66-D972-427F-B4E4-EDF25EF2DDBC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cs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B6238-D4D4-427A-97E6-973E27B4B9A3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E94A2A-04F8-42BB-AA07-65C9414AC90B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DA34B-ECD4-401A-BB5F-AE5C496C184B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F92F9A-BAE0-424D-93D6-1087F9712C6E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4A7A9-7DE3-45A6-BD3F-F4139DDF34C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4B08E-56B5-4941-9ABE-6B12E5ACAB6C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74FA8D-C3F4-4952-9D09-435972B6CC56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7EA3D9-D144-4917-9729-32376FD0540B}"/>
              </a:ext>
            </a:extLst>
          </p:cNvPr>
          <p:cNvGrpSpPr/>
          <p:nvPr/>
        </p:nvGrpSpPr>
        <p:grpSpPr>
          <a:xfrm>
            <a:off x="5570764" y="2209806"/>
            <a:ext cx="1272266" cy="564696"/>
            <a:chOff x="1502228" y="2094139"/>
            <a:chExt cx="979714" cy="3401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C947A3-9CD9-47F8-BC21-C3307A3CA011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62DFEB-CE39-488D-827F-81BFB745CE82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220978-88CA-4949-8F5D-00DBAC62C857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C2CB67-5258-42CE-B385-B52F6E3393E2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29C509-6D34-4018-95BE-44B71EA5E21A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244DD-87F8-4A58-8BA5-741ADDCBACC9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81EF05-0B97-47ED-84E5-8FF8EAEB31E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F843F9-FB69-4D39-AB42-BE8FDB7DB1CF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77FC3-82BD-4974-B629-14A397EE1592}"/>
              </a:ext>
            </a:extLst>
          </p:cNvPr>
          <p:cNvGrpSpPr/>
          <p:nvPr/>
        </p:nvGrpSpPr>
        <p:grpSpPr>
          <a:xfrm>
            <a:off x="3026228" y="3243948"/>
            <a:ext cx="1272266" cy="564696"/>
            <a:chOff x="1502228" y="2094139"/>
            <a:chExt cx="979714" cy="34017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BFEEBD-7E6E-4B61-B2B4-8DF93A58893E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E433AA-0696-41BA-A414-C62BD3C6D460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>
                  <a:cs typeface="Arial"/>
                </a:rPr>
                <a:t>11</a:t>
              </a:r>
              <a:endParaRPr lang="en-US" sz="1400" b="1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36EBA2-25BC-43BB-80A5-25E3024E4766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>
                  <a:cs typeface="Arial"/>
                </a:rPr>
                <a:t>10</a:t>
              </a:r>
              <a:endParaRPr lang="en-US" sz="1400" b="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3002C-3A1D-45C6-812F-6DB979C60AF5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551350-C9EA-41DD-B89C-8A6AE949FD44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D960EE-F89E-4792-84F6-EED9A1666141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A73E06-C747-4307-A42B-FF4CC44BE126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64075-0D0F-403A-83E2-432BC0A6A623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45289A-2240-45BD-8019-6B41C174667D}"/>
              </a:ext>
            </a:extLst>
          </p:cNvPr>
          <p:cNvGrpSpPr/>
          <p:nvPr/>
        </p:nvGrpSpPr>
        <p:grpSpPr>
          <a:xfrm>
            <a:off x="4298496" y="3243948"/>
            <a:ext cx="1272266" cy="564696"/>
            <a:chOff x="1502228" y="2094139"/>
            <a:chExt cx="979714" cy="34017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CE48CA-AE9A-4689-B1A7-D7A61701F2AA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8</a:t>
              </a:r>
              <a:endParaRPr lang="en-US" sz="1400" b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CB537A-9992-4F8D-9835-CC015AF0405E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7</a:t>
              </a:r>
              <a:endParaRPr lang="en-US" sz="1400" b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74E86C-B712-49DC-9E89-5068EC35DE2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6</a:t>
              </a:r>
              <a:endParaRPr lang="en-US" sz="1400" b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519BE0-EE68-423A-A1AF-4201B4EC8029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5</a:t>
              </a:r>
              <a:endParaRPr lang="en-US" sz="1400" b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89461C6-110E-473D-B745-3790875D612D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B3599C-3AF5-4428-BA66-F25CEE8AF96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5E167-C339-4F6D-8FFB-57FEFE858333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D12E26-4ECE-4576-B8AB-388A4E6E3C54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A32CD7-F667-4D2C-BD57-1F6347C0AFEE}"/>
              </a:ext>
            </a:extLst>
          </p:cNvPr>
          <p:cNvGrpSpPr/>
          <p:nvPr/>
        </p:nvGrpSpPr>
        <p:grpSpPr>
          <a:xfrm>
            <a:off x="5570763" y="3243948"/>
            <a:ext cx="1272266" cy="564696"/>
            <a:chOff x="1502228" y="2094139"/>
            <a:chExt cx="979714" cy="3401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0B03D7-0961-480D-9C5F-56E2C799D466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4</a:t>
              </a:r>
              <a:endParaRPr lang="en-US" sz="1400" b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386DD1E-CA64-4008-896F-20067CC30FF4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3</a:t>
              </a:r>
              <a:endParaRPr lang="en-US" sz="1400" b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687EA3-C6DE-4F5F-BF4D-EB5881F6D0D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2</a:t>
              </a:r>
              <a:endParaRPr lang="en-US" sz="1400" b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0448DD-2A2D-49AA-90E0-8EFBA72748F3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1</a:t>
              </a:r>
              <a:endParaRPr lang="en-US" sz="1400" b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200AF9-897F-4FB6-A87B-EF9B66B1DB65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9EEC8E-EE1D-45EA-8E29-86762B7347D5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474BF4-438D-4637-91CE-671AB1EDE0C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461DC3-54FB-4B19-A468-A4A6EDF11439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B4ECDE-0059-4E65-964E-31226AEE12B8}"/>
              </a:ext>
            </a:extLst>
          </p:cNvPr>
          <p:cNvSpPr txBox="1"/>
          <p:nvPr/>
        </p:nvSpPr>
        <p:spPr>
          <a:xfrm>
            <a:off x="1268186" y="2377168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Private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76464-E7E5-4D28-9853-620AE4B49E2F}"/>
              </a:ext>
            </a:extLst>
          </p:cNvPr>
          <p:cNvSpPr txBox="1"/>
          <p:nvPr/>
        </p:nvSpPr>
        <p:spPr>
          <a:xfrm>
            <a:off x="1268186" y="3336472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Shared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9238AE-2EBB-42DD-ABFA-8CD4F53AD7B1}"/>
              </a:ext>
            </a:extLst>
          </p:cNvPr>
          <p:cNvSpPr txBox="1"/>
          <p:nvPr/>
        </p:nvSpPr>
        <p:spPr>
          <a:xfrm>
            <a:off x="3220810" y="1764847"/>
            <a:ext cx="879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Victim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53850-B733-4702-B584-FD9528DDC775}"/>
              </a:ext>
            </a:extLst>
          </p:cNvPr>
          <p:cNvSpPr txBox="1"/>
          <p:nvPr/>
        </p:nvSpPr>
        <p:spPr>
          <a:xfrm>
            <a:off x="5683702" y="1764846"/>
            <a:ext cx="1035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Attacker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9F7D3C-7471-4B56-A301-375B7C291F3D}"/>
              </a:ext>
            </a:extLst>
          </p:cNvPr>
          <p:cNvSpPr/>
          <p:nvPr/>
        </p:nvSpPr>
        <p:spPr>
          <a:xfrm>
            <a:off x="2919479" y="3178477"/>
            <a:ext cx="523875" cy="4354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02CF6-54E3-4E1C-AE03-E67D00D17D78}"/>
              </a:ext>
            </a:extLst>
          </p:cNvPr>
          <p:cNvSpPr txBox="1"/>
          <p:nvPr/>
        </p:nvSpPr>
        <p:spPr>
          <a:xfrm>
            <a:off x="2049062" y="3976661"/>
            <a:ext cx="27196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C00000"/>
                </a:solidFill>
                <a:cs typeface="Arial"/>
              </a:rPr>
              <a:t>Most Recent Used Line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7968FF4-0413-4FAA-AB9F-5C294D3F2691}"/>
              </a:ext>
            </a:extLst>
          </p:cNvPr>
          <p:cNvCxnSpPr/>
          <p:nvPr/>
        </p:nvCxnSpPr>
        <p:spPr>
          <a:xfrm flipH="1">
            <a:off x="3219164" y="2032621"/>
            <a:ext cx="13376" cy="119430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E850F24-C8C5-43F8-9912-C8E9067A83CC}"/>
              </a:ext>
            </a:extLst>
          </p:cNvPr>
          <p:cNvSpPr/>
          <p:nvPr/>
        </p:nvSpPr>
        <p:spPr>
          <a:xfrm>
            <a:off x="6420922" y="3170427"/>
            <a:ext cx="523875" cy="4354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33ADAF-F254-4018-9766-C516CDEA7497}"/>
              </a:ext>
            </a:extLst>
          </p:cNvPr>
          <p:cNvSpPr txBox="1"/>
          <p:nvPr/>
        </p:nvSpPr>
        <p:spPr>
          <a:xfrm>
            <a:off x="5550505" y="3968611"/>
            <a:ext cx="27196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C00000"/>
                </a:solidFill>
                <a:cs typeface="Arial"/>
              </a:rPr>
              <a:t>Least Recent Used Line</a:t>
            </a:r>
          </a:p>
        </p:txBody>
      </p:sp>
    </p:spTree>
    <p:extLst>
      <p:ext uri="{BB962C8B-B14F-4D97-AF65-F5344CB8AC3E}">
        <p14:creationId xmlns:p14="http://schemas.microsoft.com/office/powerpoint/2010/main" val="2135081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LRU Attack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123208"/>
            <a:ext cx="816242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3493"/>
                </a:solidFill>
                <a:ea typeface="+mn-lt"/>
                <a:cs typeface="+mn-lt"/>
              </a:rPr>
              <a:t>Step 3: Attacker brings a new line and evicts the LRU line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59C035-DD8C-400A-AA30-F3E64E7B9E82}"/>
              </a:ext>
            </a:extLst>
          </p:cNvPr>
          <p:cNvGrpSpPr/>
          <p:nvPr/>
        </p:nvGrpSpPr>
        <p:grpSpPr>
          <a:xfrm>
            <a:off x="3026229" y="2250622"/>
            <a:ext cx="1272267" cy="564695"/>
            <a:chOff x="1502228" y="2094139"/>
            <a:chExt cx="979714" cy="3401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ACAF66-D972-427F-B4E4-EDF25EF2DDBC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cs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B6238-D4D4-427A-97E6-973E27B4B9A3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E94A2A-04F8-42BB-AA07-65C9414AC90B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DA34B-ECD4-401A-BB5F-AE5C496C184B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F92F9A-BAE0-424D-93D6-1087F9712C6E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4A7A9-7DE3-45A6-BD3F-F4139DDF34C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4B08E-56B5-4941-9ABE-6B12E5ACAB6C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74FA8D-C3F4-4952-9D09-435972B6CC56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7EA3D9-D144-4917-9729-32376FD0540B}"/>
              </a:ext>
            </a:extLst>
          </p:cNvPr>
          <p:cNvGrpSpPr/>
          <p:nvPr/>
        </p:nvGrpSpPr>
        <p:grpSpPr>
          <a:xfrm>
            <a:off x="5570764" y="2209806"/>
            <a:ext cx="1272266" cy="564696"/>
            <a:chOff x="1502228" y="2094139"/>
            <a:chExt cx="979714" cy="3401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C947A3-9CD9-47F8-BC21-C3307A3CA011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62DFEB-CE39-488D-827F-81BFB745CE82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220978-88CA-4949-8F5D-00DBAC62C857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C2CB67-5258-42CE-B385-B52F6E3393E2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29C509-6D34-4018-95BE-44B71EA5E21A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244DD-87F8-4A58-8BA5-741ADDCBACC9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81EF05-0B97-47ED-84E5-8FF8EAEB31E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F843F9-FB69-4D39-AB42-BE8FDB7DB1CF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77FC3-82BD-4974-B629-14A397EE1592}"/>
              </a:ext>
            </a:extLst>
          </p:cNvPr>
          <p:cNvGrpSpPr/>
          <p:nvPr/>
        </p:nvGrpSpPr>
        <p:grpSpPr>
          <a:xfrm>
            <a:off x="3026228" y="3243948"/>
            <a:ext cx="1272266" cy="564696"/>
            <a:chOff x="1502228" y="2094139"/>
            <a:chExt cx="979714" cy="34017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BFEEBD-7E6E-4B61-B2B4-8DF93A58893E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E433AA-0696-41BA-A414-C62BD3C6D460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>
                  <a:cs typeface="Arial"/>
                </a:rPr>
                <a:t>11</a:t>
              </a:r>
              <a:endParaRPr lang="en-US" sz="1400" b="1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36EBA2-25BC-43BB-80A5-25E3024E4766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>
                  <a:cs typeface="Arial"/>
                </a:rPr>
                <a:t>10</a:t>
              </a:r>
              <a:endParaRPr lang="en-US" sz="1400" b="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3002C-3A1D-45C6-812F-6DB979C60AF5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551350-C9EA-41DD-B89C-8A6AE949FD44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D960EE-F89E-4792-84F6-EED9A1666141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A73E06-C747-4307-A42B-FF4CC44BE126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64075-0D0F-403A-83E2-432BC0A6A623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45289A-2240-45BD-8019-6B41C174667D}"/>
              </a:ext>
            </a:extLst>
          </p:cNvPr>
          <p:cNvGrpSpPr/>
          <p:nvPr/>
        </p:nvGrpSpPr>
        <p:grpSpPr>
          <a:xfrm>
            <a:off x="4298496" y="3243948"/>
            <a:ext cx="1272266" cy="564696"/>
            <a:chOff x="1502228" y="2094139"/>
            <a:chExt cx="979714" cy="34017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CE48CA-AE9A-4689-B1A7-D7A61701F2AA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8</a:t>
              </a:r>
              <a:endParaRPr lang="en-US" sz="1400" b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CB537A-9992-4F8D-9835-CC015AF0405E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7</a:t>
              </a:r>
              <a:endParaRPr lang="en-US" sz="1400" b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74E86C-B712-49DC-9E89-5068EC35DE2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6</a:t>
              </a:r>
              <a:endParaRPr lang="en-US" sz="1400" b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519BE0-EE68-423A-A1AF-4201B4EC8029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5</a:t>
              </a:r>
              <a:endParaRPr lang="en-US" sz="1400" b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89461C6-110E-473D-B745-3790875D612D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B3599C-3AF5-4428-BA66-F25CEE8AF96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5E167-C339-4F6D-8FFB-57FEFE858333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D12E26-4ECE-4576-B8AB-388A4E6E3C54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A32CD7-F667-4D2C-BD57-1F6347C0AFEE}"/>
              </a:ext>
            </a:extLst>
          </p:cNvPr>
          <p:cNvGrpSpPr/>
          <p:nvPr/>
        </p:nvGrpSpPr>
        <p:grpSpPr>
          <a:xfrm>
            <a:off x="5570763" y="3243948"/>
            <a:ext cx="1272266" cy="564696"/>
            <a:chOff x="1502228" y="2094139"/>
            <a:chExt cx="979714" cy="3401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0B03D7-0961-480D-9C5F-56E2C799D466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4</a:t>
              </a:r>
              <a:endParaRPr lang="en-US" sz="1400" b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386DD1E-CA64-4008-896F-20067CC30FF4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3</a:t>
              </a:r>
              <a:endParaRPr lang="en-US" sz="1400" b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687EA3-C6DE-4F5F-BF4D-EB5881F6D0D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2</a:t>
              </a:r>
              <a:endParaRPr lang="en-US" sz="1400" b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0448DD-2A2D-49AA-90E0-8EFBA72748F3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1</a:t>
              </a:r>
              <a:endParaRPr lang="en-US" sz="1400" b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200AF9-897F-4FB6-A87B-EF9B66B1DB65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9EEC8E-EE1D-45EA-8E29-86762B7347D5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474BF4-438D-4637-91CE-671AB1EDE0C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461DC3-54FB-4B19-A468-A4A6EDF11439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B4ECDE-0059-4E65-964E-31226AEE12B8}"/>
              </a:ext>
            </a:extLst>
          </p:cNvPr>
          <p:cNvSpPr txBox="1"/>
          <p:nvPr/>
        </p:nvSpPr>
        <p:spPr>
          <a:xfrm>
            <a:off x="1268186" y="2377168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Private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76464-E7E5-4D28-9853-620AE4B49E2F}"/>
              </a:ext>
            </a:extLst>
          </p:cNvPr>
          <p:cNvSpPr txBox="1"/>
          <p:nvPr/>
        </p:nvSpPr>
        <p:spPr>
          <a:xfrm>
            <a:off x="1268186" y="3336472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Shared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9238AE-2EBB-42DD-ABFA-8CD4F53AD7B1}"/>
              </a:ext>
            </a:extLst>
          </p:cNvPr>
          <p:cNvSpPr txBox="1"/>
          <p:nvPr/>
        </p:nvSpPr>
        <p:spPr>
          <a:xfrm>
            <a:off x="3220810" y="1764847"/>
            <a:ext cx="879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Victim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53850-B733-4702-B584-FD9528DDC775}"/>
              </a:ext>
            </a:extLst>
          </p:cNvPr>
          <p:cNvSpPr txBox="1"/>
          <p:nvPr/>
        </p:nvSpPr>
        <p:spPr>
          <a:xfrm>
            <a:off x="5683702" y="1764846"/>
            <a:ext cx="1035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Attacker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9F7D3C-7471-4B56-A301-375B7C291F3D}"/>
              </a:ext>
            </a:extLst>
          </p:cNvPr>
          <p:cNvSpPr/>
          <p:nvPr/>
        </p:nvSpPr>
        <p:spPr>
          <a:xfrm>
            <a:off x="2919479" y="3178477"/>
            <a:ext cx="523875" cy="4354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E850F24-C8C5-43F8-9912-C8E9067A83CC}"/>
              </a:ext>
            </a:extLst>
          </p:cNvPr>
          <p:cNvSpPr/>
          <p:nvPr/>
        </p:nvSpPr>
        <p:spPr>
          <a:xfrm>
            <a:off x="6420922" y="3170427"/>
            <a:ext cx="523875" cy="4354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D2D0E6-BC49-4836-A8E8-F511A15B518C}"/>
              </a:ext>
            </a:extLst>
          </p:cNvPr>
          <p:cNvSpPr/>
          <p:nvPr/>
        </p:nvSpPr>
        <p:spPr>
          <a:xfrm>
            <a:off x="3694022" y="3951749"/>
            <a:ext cx="318066" cy="282348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>
                <a:cs typeface="Arial"/>
              </a:rPr>
              <a:t>12</a:t>
            </a:r>
            <a:endParaRPr lang="en-US" sz="1400" b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7443B9-5C92-4EBC-BD36-600EB99FAE7D}"/>
              </a:ext>
            </a:extLst>
          </p:cNvPr>
          <p:cNvCxnSpPr>
            <a:cxnSpLocks/>
          </p:cNvCxnSpPr>
          <p:nvPr/>
        </p:nvCxnSpPr>
        <p:spPr>
          <a:xfrm flipV="1">
            <a:off x="3482068" y="3926646"/>
            <a:ext cx="2722" cy="30888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05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LRU Attack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123208"/>
            <a:ext cx="816242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3493"/>
                </a:solidFill>
                <a:ea typeface="+mn-lt"/>
                <a:cs typeface="+mn-lt"/>
              </a:rPr>
              <a:t>Step 4: Attacker accesses all the previous lines to determine the LRU line that was evicted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59C035-DD8C-400A-AA30-F3E64E7B9E82}"/>
              </a:ext>
            </a:extLst>
          </p:cNvPr>
          <p:cNvGrpSpPr/>
          <p:nvPr/>
        </p:nvGrpSpPr>
        <p:grpSpPr>
          <a:xfrm>
            <a:off x="3026229" y="2250622"/>
            <a:ext cx="1272267" cy="564695"/>
            <a:chOff x="1502228" y="2094139"/>
            <a:chExt cx="979714" cy="3401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ACAF66-D972-427F-B4E4-EDF25EF2DDBC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cs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B6238-D4D4-427A-97E6-973E27B4B9A3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E94A2A-04F8-42BB-AA07-65C9414AC90B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DA34B-ECD4-401A-BB5F-AE5C496C184B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F92F9A-BAE0-424D-93D6-1087F9712C6E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4A7A9-7DE3-45A6-BD3F-F4139DDF34C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4B08E-56B5-4941-9ABE-6B12E5ACAB6C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74FA8D-C3F4-4952-9D09-435972B6CC56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7EA3D9-D144-4917-9729-32376FD0540B}"/>
              </a:ext>
            </a:extLst>
          </p:cNvPr>
          <p:cNvGrpSpPr/>
          <p:nvPr/>
        </p:nvGrpSpPr>
        <p:grpSpPr>
          <a:xfrm>
            <a:off x="5570764" y="2209806"/>
            <a:ext cx="1272266" cy="564696"/>
            <a:chOff x="1502228" y="2094139"/>
            <a:chExt cx="979714" cy="3401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C947A3-9CD9-47F8-BC21-C3307A3CA011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62DFEB-CE39-488D-827F-81BFB745CE82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220978-88CA-4949-8F5D-00DBAC62C857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C2CB67-5258-42CE-B385-B52F6E3393E2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29C509-6D34-4018-95BE-44B71EA5E21A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244DD-87F8-4A58-8BA5-741ADDCBACC9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81EF05-0B97-47ED-84E5-8FF8EAEB31E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F843F9-FB69-4D39-AB42-BE8FDB7DB1CF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77FC3-82BD-4974-B629-14A397EE1592}"/>
              </a:ext>
            </a:extLst>
          </p:cNvPr>
          <p:cNvGrpSpPr/>
          <p:nvPr/>
        </p:nvGrpSpPr>
        <p:grpSpPr>
          <a:xfrm>
            <a:off x="3026228" y="3243948"/>
            <a:ext cx="1272266" cy="564696"/>
            <a:chOff x="1502228" y="2094139"/>
            <a:chExt cx="979714" cy="34017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BFEEBD-7E6E-4B61-B2B4-8DF93A58893E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>
                  <a:cs typeface="Arial"/>
                </a:rPr>
                <a:t>12</a:t>
              </a:r>
              <a:endParaRPr lang="en-US" b="1">
                <a:cs typeface="Arial" panose="020B0604020202020204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E433AA-0696-41BA-A414-C62BD3C6D460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>
                  <a:cs typeface="Arial"/>
                </a:rPr>
                <a:t>11</a:t>
              </a:r>
              <a:endParaRPr lang="en-US" sz="1400" b="1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36EBA2-25BC-43BB-80A5-25E3024E4766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>
                  <a:cs typeface="Arial"/>
                </a:rPr>
                <a:t>10</a:t>
              </a:r>
              <a:endParaRPr lang="en-US" sz="1400" b="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3002C-3A1D-45C6-812F-6DB979C60AF5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551350-C9EA-41DD-B89C-8A6AE949FD44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D960EE-F89E-4792-84F6-EED9A1666141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A73E06-C747-4307-A42B-FF4CC44BE126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64075-0D0F-403A-83E2-432BC0A6A623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45289A-2240-45BD-8019-6B41C174667D}"/>
              </a:ext>
            </a:extLst>
          </p:cNvPr>
          <p:cNvGrpSpPr/>
          <p:nvPr/>
        </p:nvGrpSpPr>
        <p:grpSpPr>
          <a:xfrm>
            <a:off x="4298496" y="3243948"/>
            <a:ext cx="1272266" cy="564696"/>
            <a:chOff x="1502228" y="2094139"/>
            <a:chExt cx="979714" cy="34017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CE48CA-AE9A-4689-B1A7-D7A61701F2AA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8</a:t>
              </a:r>
              <a:endParaRPr lang="en-US" sz="1400" b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CB537A-9992-4F8D-9835-CC015AF0405E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7</a:t>
              </a:r>
              <a:endParaRPr lang="en-US" sz="1400" b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74E86C-B712-49DC-9E89-5068EC35DE2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6</a:t>
              </a:r>
              <a:endParaRPr lang="en-US" sz="1400" b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519BE0-EE68-423A-A1AF-4201B4EC8029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5</a:t>
              </a:r>
              <a:endParaRPr lang="en-US" sz="1400" b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89461C6-110E-473D-B745-3790875D612D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B3599C-3AF5-4428-BA66-F25CEE8AF96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5E167-C339-4F6D-8FFB-57FEFE858333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D12E26-4ECE-4576-B8AB-388A4E6E3C54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A32CD7-F667-4D2C-BD57-1F6347C0AFEE}"/>
              </a:ext>
            </a:extLst>
          </p:cNvPr>
          <p:cNvGrpSpPr/>
          <p:nvPr/>
        </p:nvGrpSpPr>
        <p:grpSpPr>
          <a:xfrm>
            <a:off x="5570763" y="3243948"/>
            <a:ext cx="1272266" cy="564696"/>
            <a:chOff x="1502228" y="2094139"/>
            <a:chExt cx="979714" cy="3401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0B03D7-0961-480D-9C5F-56E2C799D466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4</a:t>
              </a:r>
              <a:endParaRPr lang="en-US" sz="1400" b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386DD1E-CA64-4008-896F-20067CC30FF4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3</a:t>
              </a:r>
              <a:endParaRPr lang="en-US" sz="1400" b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687EA3-C6DE-4F5F-BF4D-EB5881F6D0D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2</a:t>
              </a:r>
              <a:endParaRPr lang="en-US" sz="1400" b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0448DD-2A2D-49AA-90E0-8EFBA72748F3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>
                  <a:cs typeface="Arial"/>
                </a:rPr>
                <a:t>1</a:t>
              </a:r>
              <a:endParaRPr lang="en-US" sz="1400" b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200AF9-897F-4FB6-A87B-EF9B66B1DB65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9EEC8E-EE1D-45EA-8E29-86762B7347D5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474BF4-438D-4637-91CE-671AB1EDE0C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461DC3-54FB-4B19-A468-A4A6EDF11439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B4ECDE-0059-4E65-964E-31226AEE12B8}"/>
              </a:ext>
            </a:extLst>
          </p:cNvPr>
          <p:cNvSpPr txBox="1"/>
          <p:nvPr/>
        </p:nvSpPr>
        <p:spPr>
          <a:xfrm>
            <a:off x="1268186" y="2377168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Private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76464-E7E5-4D28-9853-620AE4B49E2F}"/>
              </a:ext>
            </a:extLst>
          </p:cNvPr>
          <p:cNvSpPr txBox="1"/>
          <p:nvPr/>
        </p:nvSpPr>
        <p:spPr>
          <a:xfrm>
            <a:off x="1268186" y="3336472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Shared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9238AE-2EBB-42DD-ABFA-8CD4F53AD7B1}"/>
              </a:ext>
            </a:extLst>
          </p:cNvPr>
          <p:cNvSpPr txBox="1"/>
          <p:nvPr/>
        </p:nvSpPr>
        <p:spPr>
          <a:xfrm>
            <a:off x="3220810" y="1764847"/>
            <a:ext cx="879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Victim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53850-B733-4702-B584-FD9528DDC775}"/>
              </a:ext>
            </a:extLst>
          </p:cNvPr>
          <p:cNvSpPr txBox="1"/>
          <p:nvPr/>
        </p:nvSpPr>
        <p:spPr>
          <a:xfrm>
            <a:off x="5683702" y="1764846"/>
            <a:ext cx="1035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Attacker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84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LRU Attack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123208"/>
            <a:ext cx="816242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3493"/>
                </a:solidFill>
                <a:ea typeface="+mn-lt"/>
                <a:cs typeface="+mn-lt"/>
              </a:rPr>
              <a:t>Step 4: Attacker accesses all the previous lines to determine the LRU line that was evicted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59C035-DD8C-400A-AA30-F3E64E7B9E82}"/>
              </a:ext>
            </a:extLst>
          </p:cNvPr>
          <p:cNvGrpSpPr/>
          <p:nvPr/>
        </p:nvGrpSpPr>
        <p:grpSpPr>
          <a:xfrm>
            <a:off x="3026229" y="2250622"/>
            <a:ext cx="1272267" cy="564695"/>
            <a:chOff x="1502228" y="2094139"/>
            <a:chExt cx="979714" cy="3401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ACAF66-D972-427F-B4E4-EDF25EF2DDBC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cs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B6238-D4D4-427A-97E6-973E27B4B9A3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E94A2A-04F8-42BB-AA07-65C9414AC90B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DA34B-ECD4-401A-BB5F-AE5C496C184B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F92F9A-BAE0-424D-93D6-1087F9712C6E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4A7A9-7DE3-45A6-BD3F-F4139DDF34C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4B08E-56B5-4941-9ABE-6B12E5ACAB6C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74FA8D-C3F4-4952-9D09-435972B6CC56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7EA3D9-D144-4917-9729-32376FD0540B}"/>
              </a:ext>
            </a:extLst>
          </p:cNvPr>
          <p:cNvGrpSpPr/>
          <p:nvPr/>
        </p:nvGrpSpPr>
        <p:grpSpPr>
          <a:xfrm>
            <a:off x="5570764" y="2209806"/>
            <a:ext cx="1272266" cy="564696"/>
            <a:chOff x="1502228" y="2094139"/>
            <a:chExt cx="979714" cy="3401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C947A3-9CD9-47F8-BC21-C3307A3CA011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62DFEB-CE39-488D-827F-81BFB745CE82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220978-88CA-4949-8F5D-00DBAC62C857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C2CB67-5258-42CE-B385-B52F6E3393E2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29C509-6D34-4018-95BE-44B71EA5E21A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244DD-87F8-4A58-8BA5-741ADDCBACC9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81EF05-0B97-47ED-84E5-8FF8EAEB31E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F843F9-FB69-4D39-AB42-BE8FDB7DB1CF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77FC3-82BD-4974-B629-14A397EE1592}"/>
              </a:ext>
            </a:extLst>
          </p:cNvPr>
          <p:cNvGrpSpPr/>
          <p:nvPr/>
        </p:nvGrpSpPr>
        <p:grpSpPr>
          <a:xfrm>
            <a:off x="3026228" y="3243948"/>
            <a:ext cx="1272266" cy="564696"/>
            <a:chOff x="1502228" y="2094139"/>
            <a:chExt cx="979714" cy="34017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BFEEBD-7E6E-4B61-B2B4-8DF93A58893E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E433AA-0696-41BA-A414-C62BD3C6D460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>
                  <a:cs typeface="Arial"/>
                </a:rPr>
                <a:t>11</a:t>
              </a:r>
              <a:endParaRPr lang="en-US" sz="1400" b="1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36EBA2-25BC-43BB-80A5-25E3024E4766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>
                  <a:cs typeface="Arial"/>
                </a:rPr>
                <a:t>10</a:t>
              </a:r>
              <a:endParaRPr lang="en-US" sz="1400" b="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3002C-3A1D-45C6-812F-6DB979C60AF5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551350-C9EA-41DD-B89C-8A6AE949FD44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D960EE-F89E-4792-84F6-EED9A1666141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A73E06-C747-4307-A42B-FF4CC44BE126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64075-0D0F-403A-83E2-432BC0A6A623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45289A-2240-45BD-8019-6B41C174667D}"/>
              </a:ext>
            </a:extLst>
          </p:cNvPr>
          <p:cNvGrpSpPr/>
          <p:nvPr/>
        </p:nvGrpSpPr>
        <p:grpSpPr>
          <a:xfrm>
            <a:off x="4298496" y="3243948"/>
            <a:ext cx="1272266" cy="564696"/>
            <a:chOff x="1502228" y="2094139"/>
            <a:chExt cx="979714" cy="34017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CE48CA-AE9A-4689-B1A7-D7A61701F2AA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8</a:t>
              </a:r>
              <a:endParaRPr lang="en-US" sz="1400" b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CB537A-9992-4F8D-9835-CC015AF0405E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7</a:t>
              </a:r>
              <a:endParaRPr lang="en-US" sz="1400" b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74E86C-B712-49DC-9E89-5068EC35DE2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6</a:t>
              </a:r>
              <a:endParaRPr lang="en-US" sz="1400" b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519BE0-EE68-423A-A1AF-4201B4EC8029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5</a:t>
              </a:r>
              <a:endParaRPr lang="en-US" sz="1400" b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89461C6-110E-473D-B745-3790875D612D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B3599C-3AF5-4428-BA66-F25CEE8AF96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5E167-C339-4F6D-8FFB-57FEFE858333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D12E26-4ECE-4576-B8AB-388A4E6E3C54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A32CD7-F667-4D2C-BD57-1F6347C0AFEE}"/>
              </a:ext>
            </a:extLst>
          </p:cNvPr>
          <p:cNvGrpSpPr/>
          <p:nvPr/>
        </p:nvGrpSpPr>
        <p:grpSpPr>
          <a:xfrm>
            <a:off x="5570763" y="3243948"/>
            <a:ext cx="1272266" cy="564696"/>
            <a:chOff x="1502228" y="2094139"/>
            <a:chExt cx="979714" cy="3401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0B03D7-0961-480D-9C5F-56E2C799D466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4</a:t>
              </a:r>
              <a:endParaRPr lang="en-US" sz="1400" b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386DD1E-CA64-4008-896F-20067CC30FF4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3</a:t>
              </a:r>
              <a:endParaRPr lang="en-US" sz="1400" b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687EA3-C6DE-4F5F-BF4D-EB5881F6D0D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cs typeface="Arial"/>
                </a:rPr>
                <a:t>2</a:t>
              </a:r>
              <a:endParaRPr lang="en-US" sz="1400" b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0448DD-2A2D-49AA-90E0-8EFBA72748F3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>
                  <a:cs typeface="Arial"/>
                </a:rPr>
                <a:t>12</a:t>
              </a:r>
              <a:endParaRPr lang="en-US" sz="1400" b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200AF9-897F-4FB6-A87B-EF9B66B1DB65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9EEC8E-EE1D-45EA-8E29-86762B7347D5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474BF4-438D-4637-91CE-671AB1EDE0C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461DC3-54FB-4B19-A468-A4A6EDF11439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B4ECDE-0059-4E65-964E-31226AEE12B8}"/>
              </a:ext>
            </a:extLst>
          </p:cNvPr>
          <p:cNvSpPr txBox="1"/>
          <p:nvPr/>
        </p:nvSpPr>
        <p:spPr>
          <a:xfrm>
            <a:off x="1268186" y="2377168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Private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76464-E7E5-4D28-9853-620AE4B49E2F}"/>
              </a:ext>
            </a:extLst>
          </p:cNvPr>
          <p:cNvSpPr txBox="1"/>
          <p:nvPr/>
        </p:nvSpPr>
        <p:spPr>
          <a:xfrm>
            <a:off x="1268186" y="3336472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Shared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9238AE-2EBB-42DD-ABFA-8CD4F53AD7B1}"/>
              </a:ext>
            </a:extLst>
          </p:cNvPr>
          <p:cNvSpPr txBox="1"/>
          <p:nvPr/>
        </p:nvSpPr>
        <p:spPr>
          <a:xfrm>
            <a:off x="3220810" y="1764847"/>
            <a:ext cx="879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Victim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53850-B733-4702-B584-FD9528DDC775}"/>
              </a:ext>
            </a:extLst>
          </p:cNvPr>
          <p:cNvSpPr txBox="1"/>
          <p:nvPr/>
        </p:nvSpPr>
        <p:spPr>
          <a:xfrm>
            <a:off x="5683702" y="1764846"/>
            <a:ext cx="1035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Attacker</a:t>
            </a:r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E850F24-C8C5-43F8-9912-C8E9067A83CC}"/>
              </a:ext>
            </a:extLst>
          </p:cNvPr>
          <p:cNvSpPr/>
          <p:nvPr/>
        </p:nvSpPr>
        <p:spPr>
          <a:xfrm>
            <a:off x="6420922" y="3170427"/>
            <a:ext cx="523875" cy="4354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35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A47B-3353-45DF-A712-D15C80DA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the Victim Invisible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8224-BABD-464B-87DD-72BDA6131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6920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b="1">
                <a:cs typeface="Arial"/>
              </a:rPr>
              <a:t>What is visible to the attacker?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>
                <a:solidFill>
                  <a:srgbClr val="003493"/>
                </a:solidFill>
                <a:cs typeface="Arial"/>
              </a:rPr>
              <a:t>Whether all the attacker's cache line are still in LLC.</a:t>
            </a:r>
          </a:p>
          <a:p>
            <a:pPr>
              <a:spcAft>
                <a:spcPts val="400"/>
              </a:spcAft>
            </a:pPr>
            <a:r>
              <a:rPr lang="en-US" b="1">
                <a:solidFill>
                  <a:srgbClr val="003493"/>
                </a:solidFill>
                <a:cs typeface="Arial"/>
              </a:rPr>
              <a:t>What is causing thechange to the attacker's lines?</a:t>
            </a:r>
          </a:p>
          <a:p>
            <a:pPr lvl="1">
              <a:spcAft>
                <a:spcPts val="400"/>
              </a:spcAft>
            </a:pPr>
            <a:r>
              <a:rPr lang="en-US">
                <a:solidFill>
                  <a:srgbClr val="003493"/>
                </a:solidFill>
                <a:cs typeface="Arial"/>
              </a:rPr>
              <a:t>The changed LRU state caused by the victim's LLC hit.</a:t>
            </a:r>
          </a:p>
          <a:p>
            <a:pPr>
              <a:spcAft>
                <a:spcPts val="400"/>
              </a:spcAft>
            </a:pPr>
            <a:r>
              <a:rPr lang="en-US" b="1">
                <a:solidFill>
                  <a:srgbClr val="003493"/>
                </a:solidFill>
                <a:cs typeface="Arial"/>
              </a:rPr>
              <a:t>IVcache solution?</a:t>
            </a:r>
          </a:p>
          <a:p>
            <a:pPr lvl="1">
              <a:spcAft>
                <a:spcPts val="400"/>
              </a:spcAft>
            </a:pPr>
            <a:r>
              <a:rPr lang="en-US">
                <a:solidFill>
                  <a:srgbClr val="003493"/>
                </a:solidFill>
                <a:cs typeface="Arial"/>
              </a:rPr>
              <a:t>For victim's LLC hits, avoid visible LRU state changes!</a:t>
            </a:r>
          </a:p>
        </p:txBody>
      </p:sp>
    </p:spTree>
    <p:extLst>
      <p:ext uri="{BB962C8B-B14F-4D97-AF65-F5344CB8AC3E}">
        <p14:creationId xmlns:p14="http://schemas.microsoft.com/office/powerpoint/2010/main" val="2983222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IVcache-LRU attack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123208"/>
            <a:ext cx="535612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3493"/>
                </a:solidFill>
                <a:cs typeface="Arial"/>
              </a:rPr>
              <a:t>Naïve solution: random replacement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3493"/>
                </a:solidFill>
                <a:cs typeface="Arial"/>
              </a:rPr>
              <a:t>Significant performance overhead</a:t>
            </a:r>
            <a:endParaRPr lang="en-US" sz="2000" b="1">
              <a:solidFill>
                <a:srgbClr val="003493"/>
              </a:solidFill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3493"/>
                </a:solidFill>
                <a:cs typeface="Arial"/>
              </a:rPr>
              <a:t>Solution: RLRU Replacement Policy</a:t>
            </a: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51350-C9EA-41DD-B89C-8A6AE949FD44}"/>
              </a:ext>
            </a:extLst>
          </p:cNvPr>
          <p:cNvSpPr/>
          <p:nvPr/>
        </p:nvSpPr>
        <p:spPr>
          <a:xfrm>
            <a:off x="3360502" y="2842939"/>
            <a:ext cx="318066" cy="2823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D960EE-F89E-4792-84F6-EED9A1666141}"/>
              </a:ext>
            </a:extLst>
          </p:cNvPr>
          <p:cNvSpPr/>
          <p:nvPr/>
        </p:nvSpPr>
        <p:spPr>
          <a:xfrm>
            <a:off x="3678569" y="2842939"/>
            <a:ext cx="318066" cy="2823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A73E06-C747-4307-A42B-FF4CC44BE126}"/>
              </a:ext>
            </a:extLst>
          </p:cNvPr>
          <p:cNvSpPr/>
          <p:nvPr/>
        </p:nvSpPr>
        <p:spPr>
          <a:xfrm>
            <a:off x="3996635" y="2842939"/>
            <a:ext cx="318066" cy="2823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964075-0D0F-403A-83E2-432BC0A6A623}"/>
              </a:ext>
            </a:extLst>
          </p:cNvPr>
          <p:cNvSpPr/>
          <p:nvPr/>
        </p:nvSpPr>
        <p:spPr>
          <a:xfrm>
            <a:off x="4314702" y="2842939"/>
            <a:ext cx="318066" cy="2823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9461C6-110E-473D-B745-3790875D612D}"/>
              </a:ext>
            </a:extLst>
          </p:cNvPr>
          <p:cNvSpPr/>
          <p:nvPr/>
        </p:nvSpPr>
        <p:spPr>
          <a:xfrm>
            <a:off x="4632770" y="2842939"/>
            <a:ext cx="318066" cy="282348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B3599C-3AF5-4428-BA66-F25CEE8AF96B}"/>
              </a:ext>
            </a:extLst>
          </p:cNvPr>
          <p:cNvSpPr/>
          <p:nvPr/>
        </p:nvSpPr>
        <p:spPr>
          <a:xfrm>
            <a:off x="4950837" y="2842939"/>
            <a:ext cx="318066" cy="282348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75E167-C339-4F6D-8FFB-57FEFE858333}"/>
              </a:ext>
            </a:extLst>
          </p:cNvPr>
          <p:cNvSpPr/>
          <p:nvPr/>
        </p:nvSpPr>
        <p:spPr>
          <a:xfrm>
            <a:off x="5268903" y="2842939"/>
            <a:ext cx="318066" cy="282348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D12E26-4ECE-4576-B8AB-388A4E6E3C54}"/>
              </a:ext>
            </a:extLst>
          </p:cNvPr>
          <p:cNvSpPr/>
          <p:nvPr/>
        </p:nvSpPr>
        <p:spPr>
          <a:xfrm>
            <a:off x="5586970" y="2842939"/>
            <a:ext cx="318066" cy="282348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200AF9-897F-4FB6-A87B-EF9B66B1DB65}"/>
              </a:ext>
            </a:extLst>
          </p:cNvPr>
          <p:cNvSpPr/>
          <p:nvPr/>
        </p:nvSpPr>
        <p:spPr>
          <a:xfrm>
            <a:off x="5905037" y="2842939"/>
            <a:ext cx="318066" cy="282348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9EEC8E-EE1D-45EA-8E29-86762B7347D5}"/>
              </a:ext>
            </a:extLst>
          </p:cNvPr>
          <p:cNvSpPr/>
          <p:nvPr/>
        </p:nvSpPr>
        <p:spPr>
          <a:xfrm>
            <a:off x="6223104" y="2842939"/>
            <a:ext cx="318066" cy="282348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474BF4-438D-4637-91CE-671AB1EDE0CD}"/>
              </a:ext>
            </a:extLst>
          </p:cNvPr>
          <p:cNvSpPr/>
          <p:nvPr/>
        </p:nvSpPr>
        <p:spPr>
          <a:xfrm>
            <a:off x="6541170" y="2842939"/>
            <a:ext cx="318066" cy="282348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461DC3-54FB-4B19-A468-A4A6EDF11439}"/>
              </a:ext>
            </a:extLst>
          </p:cNvPr>
          <p:cNvSpPr/>
          <p:nvPr/>
        </p:nvSpPr>
        <p:spPr>
          <a:xfrm>
            <a:off x="6859236" y="2842939"/>
            <a:ext cx="318066" cy="282348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76464-E7E5-4D28-9853-620AE4B49E2F}"/>
              </a:ext>
            </a:extLst>
          </p:cNvPr>
          <p:cNvSpPr txBox="1"/>
          <p:nvPr/>
        </p:nvSpPr>
        <p:spPr>
          <a:xfrm>
            <a:off x="1870996" y="2771728"/>
            <a:ext cx="11445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2"/>
                </a:solidFill>
              </a:rPr>
              <a:t>LLC set</a:t>
            </a:r>
            <a:endParaRPr lang="en-US" b="1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AC7E3EC-7357-4336-90B7-A91BE8A21A27}"/>
              </a:ext>
            </a:extLst>
          </p:cNvPr>
          <p:cNvSpPr/>
          <p:nvPr/>
        </p:nvSpPr>
        <p:spPr>
          <a:xfrm rot="5400000">
            <a:off x="3815369" y="2055081"/>
            <a:ext cx="343757" cy="1267718"/>
          </a:xfrm>
          <a:prstGeom prst="leftBrac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7B545C-3586-4500-BA29-95CBD61FAC40}"/>
              </a:ext>
            </a:extLst>
          </p:cNvPr>
          <p:cNvSpPr txBox="1"/>
          <p:nvPr/>
        </p:nvSpPr>
        <p:spPr>
          <a:xfrm>
            <a:off x="3282532" y="2055631"/>
            <a:ext cx="14337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bg2"/>
                </a:solidFill>
              </a:rPr>
              <a:t>Random</a:t>
            </a:r>
            <a:endParaRPr lang="en-US" sz="1400" b="1"/>
          </a:p>
          <a:p>
            <a:pPr algn="ctr"/>
            <a:r>
              <a:rPr lang="en-US" sz="1400" b="1">
                <a:solidFill>
                  <a:schemeClr val="bg2"/>
                </a:solidFill>
              </a:rPr>
              <a:t>Replacement</a:t>
            </a:r>
            <a:endParaRPr lang="en-US" sz="1400" b="1">
              <a:solidFill>
                <a:schemeClr val="bg2"/>
              </a:solidFill>
              <a:cs typeface="Arial"/>
            </a:endParaRP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363DC130-9C76-4B77-A2D9-F2ACF9C3FD73}"/>
              </a:ext>
            </a:extLst>
          </p:cNvPr>
          <p:cNvSpPr/>
          <p:nvPr/>
        </p:nvSpPr>
        <p:spPr>
          <a:xfrm rot="5400000">
            <a:off x="5732990" y="1418169"/>
            <a:ext cx="350642" cy="2548428"/>
          </a:xfrm>
          <a:prstGeom prst="leftBrac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793FE6-C220-4F58-93EA-11565CF7D916}"/>
              </a:ext>
            </a:extLst>
          </p:cNvPr>
          <p:cNvSpPr txBox="1"/>
          <p:nvPr/>
        </p:nvSpPr>
        <p:spPr>
          <a:xfrm>
            <a:off x="5189827" y="2055631"/>
            <a:ext cx="14337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bg2"/>
                </a:solidFill>
              </a:rPr>
              <a:t>LRU </a:t>
            </a:r>
            <a:endParaRPr lang="en-US">
              <a:solidFill>
                <a:schemeClr val="bg2"/>
              </a:solidFill>
              <a:cs typeface="Arial" panose="020B0604020202020204"/>
            </a:endParaRPr>
          </a:p>
          <a:p>
            <a:pPr algn="ctr"/>
            <a:r>
              <a:rPr lang="en-US" sz="1400" b="1">
                <a:solidFill>
                  <a:schemeClr val="bg2"/>
                </a:solidFill>
                <a:cs typeface="Arial"/>
              </a:rPr>
              <a:t>Tacking</a:t>
            </a:r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2BFCE6B5-14E5-4E7A-B7A7-1CA4D3313873}"/>
              </a:ext>
            </a:extLst>
          </p:cNvPr>
          <p:cNvSpPr/>
          <p:nvPr/>
        </p:nvSpPr>
        <p:spPr>
          <a:xfrm rot="16200000">
            <a:off x="3822254" y="2640352"/>
            <a:ext cx="343757" cy="1267718"/>
          </a:xfrm>
          <a:prstGeom prst="leftBrac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5FBAF6CA-4E38-4B3D-8474-AD909827866D}"/>
              </a:ext>
            </a:extLst>
          </p:cNvPr>
          <p:cNvSpPr/>
          <p:nvPr/>
        </p:nvSpPr>
        <p:spPr>
          <a:xfrm rot="16200000">
            <a:off x="5726105" y="1996554"/>
            <a:ext cx="350642" cy="2548428"/>
          </a:xfrm>
          <a:prstGeom prst="leftBrac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433C37-5312-4443-9F86-308FD8F61FAB}"/>
              </a:ext>
            </a:extLst>
          </p:cNvPr>
          <p:cNvSpPr txBox="1"/>
          <p:nvPr/>
        </p:nvSpPr>
        <p:spPr>
          <a:xfrm>
            <a:off x="3220562" y="3439624"/>
            <a:ext cx="1433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bg2"/>
                </a:solidFill>
              </a:rPr>
              <a:t>Inactive Group</a:t>
            </a:r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AA3BE9-280B-41DE-B1FD-9E8521698B54}"/>
              </a:ext>
            </a:extLst>
          </p:cNvPr>
          <p:cNvSpPr txBox="1"/>
          <p:nvPr/>
        </p:nvSpPr>
        <p:spPr>
          <a:xfrm>
            <a:off x="5182941" y="3439624"/>
            <a:ext cx="1433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bg2"/>
                </a:solidFill>
              </a:rPr>
              <a:t>Active Group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77" name="TextBox 1">
            <a:extLst>
              <a:ext uri="{FF2B5EF4-FFF2-40B4-BE49-F238E27FC236}">
                <a16:creationId xmlns:a16="http://schemas.microsoft.com/office/drawing/2014/main" id="{4D5CB6FC-F778-402A-BEF3-8257983C5A3B}"/>
              </a:ext>
            </a:extLst>
          </p:cNvPr>
          <p:cNvSpPr txBox="1"/>
          <p:nvPr/>
        </p:nvSpPr>
        <p:spPr>
          <a:xfrm>
            <a:off x="539387" y="3781027"/>
            <a:ext cx="654043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3493"/>
                </a:solidFill>
                <a:cs typeface="Arial"/>
              </a:rPr>
              <a:t>RLRU cache behavior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3493"/>
                </a:solidFill>
                <a:cs typeface="Arial"/>
              </a:rPr>
              <a:t>Non-victim's accesses are treated as normal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3493"/>
                </a:solidFill>
                <a:cs typeface="Arial"/>
              </a:rPr>
              <a:t>Pin the victim's lines in inactive group</a:t>
            </a:r>
          </a:p>
        </p:txBody>
      </p:sp>
    </p:spTree>
    <p:extLst>
      <p:ext uri="{BB962C8B-B14F-4D97-AF65-F5344CB8AC3E}">
        <p14:creationId xmlns:p14="http://schemas.microsoft.com/office/powerpoint/2010/main" val="771537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IVcache-Design Summary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308559"/>
            <a:ext cx="7981932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</a:pPr>
            <a:r>
              <a:rPr lang="en-US" b="1">
                <a:solidFill>
                  <a:srgbClr val="003493"/>
                </a:solidFill>
                <a:cs typeface="Arial"/>
              </a:rPr>
              <a:t>Problem 1: </a:t>
            </a:r>
            <a:r>
              <a:rPr lang="en-US">
                <a:solidFill>
                  <a:srgbClr val="003493"/>
                </a:solidFill>
                <a:cs typeface="Arial"/>
              </a:rPr>
              <a:t>Prime+Probe attack</a:t>
            </a:r>
            <a:endParaRPr lang="en-US">
              <a:cs typeface="Arial" panose="020B0604020202020204"/>
            </a:endParaRPr>
          </a:p>
          <a:p>
            <a:pPr>
              <a:spcAft>
                <a:spcPts val="400"/>
              </a:spcAft>
            </a:pPr>
            <a:r>
              <a:rPr lang="en-US" b="1">
                <a:solidFill>
                  <a:srgbClr val="003493"/>
                </a:solidFill>
                <a:cs typeface="Arial"/>
              </a:rPr>
              <a:t>Solution 1:</a:t>
            </a:r>
            <a:r>
              <a:rPr lang="en-US">
                <a:solidFill>
                  <a:srgbClr val="003493"/>
                </a:solidFill>
                <a:cs typeface="Arial"/>
              </a:rPr>
              <a:t> Avoid visible LLC state changes caused by victim's LLC misses</a:t>
            </a:r>
          </a:p>
          <a:p>
            <a:pPr>
              <a:spcAft>
                <a:spcPts val="400"/>
              </a:spcAft>
            </a:pPr>
            <a:r>
              <a:rPr lang="en-US" b="1">
                <a:solidFill>
                  <a:srgbClr val="003493"/>
                </a:solidFill>
                <a:cs typeface="Arial"/>
              </a:rPr>
              <a:t>Implementation 1: </a:t>
            </a:r>
            <a:r>
              <a:rPr lang="en-US">
                <a:solidFill>
                  <a:srgbClr val="003493"/>
                </a:solidFill>
                <a:cs typeface="Arial"/>
              </a:rPr>
              <a:t>Self-eviction+Bypass cache</a:t>
            </a:r>
          </a:p>
          <a:p>
            <a:endParaRPr lang="en-US">
              <a:solidFill>
                <a:srgbClr val="003493"/>
              </a:solidFill>
              <a:cs typeface="Arial"/>
            </a:endParaRPr>
          </a:p>
          <a:p>
            <a:endParaRPr lang="en-US">
              <a:solidFill>
                <a:srgbClr val="003493"/>
              </a:solidFill>
              <a:ea typeface="+mn-lt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b="1">
                <a:solidFill>
                  <a:srgbClr val="003493"/>
                </a:solidFill>
                <a:ea typeface="+mn-lt"/>
                <a:cs typeface="+mn-lt"/>
              </a:rPr>
              <a:t>Problem 2: </a:t>
            </a:r>
            <a:r>
              <a:rPr lang="en-US">
                <a:solidFill>
                  <a:srgbClr val="003493"/>
                </a:solidFill>
                <a:ea typeface="+mn-lt"/>
                <a:cs typeface="+mn-lt"/>
              </a:rPr>
              <a:t>LRU attack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b="1">
                <a:solidFill>
                  <a:srgbClr val="003493"/>
                </a:solidFill>
                <a:ea typeface="+mn-lt"/>
                <a:cs typeface="+mn-lt"/>
              </a:rPr>
              <a:t>Solution 2:</a:t>
            </a:r>
            <a:r>
              <a:rPr lang="en-US">
                <a:solidFill>
                  <a:srgbClr val="003493"/>
                </a:solidFill>
                <a:ea typeface="+mn-lt"/>
                <a:cs typeface="+mn-lt"/>
              </a:rPr>
              <a:t> Avoid visible LLC state changes caused by victim's LLC hits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b="1">
                <a:solidFill>
                  <a:srgbClr val="003493"/>
                </a:solidFill>
                <a:ea typeface="+mn-lt"/>
                <a:cs typeface="+mn-lt"/>
              </a:rPr>
              <a:t>Implementation 2: </a:t>
            </a:r>
            <a:r>
              <a:rPr lang="en-US">
                <a:solidFill>
                  <a:srgbClr val="003493"/>
                </a:solidFill>
                <a:ea typeface="+mn-lt"/>
                <a:cs typeface="+mn-lt"/>
              </a:rPr>
              <a:t>RLRU replacement policy</a:t>
            </a:r>
            <a:endParaRPr lang="en-US">
              <a:solidFill>
                <a:srgbClr val="003493"/>
              </a:solidFill>
              <a:cs typeface="Arial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0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IVcache-Design Summary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308559"/>
            <a:ext cx="7981932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</a:pPr>
            <a:r>
              <a:rPr lang="en-US" b="1">
                <a:solidFill>
                  <a:srgbClr val="003493"/>
                </a:solidFill>
                <a:cs typeface="Arial"/>
              </a:rPr>
              <a:t>Problem 1: </a:t>
            </a:r>
            <a:r>
              <a:rPr lang="en-US">
                <a:solidFill>
                  <a:srgbClr val="003493"/>
                </a:solidFill>
                <a:cs typeface="Arial"/>
              </a:rPr>
              <a:t>Prime+Probe attack</a:t>
            </a:r>
            <a:endParaRPr lang="en-US">
              <a:cs typeface="Arial" panose="020B0604020202020204"/>
            </a:endParaRPr>
          </a:p>
          <a:p>
            <a:pPr>
              <a:spcAft>
                <a:spcPts val="400"/>
              </a:spcAft>
            </a:pPr>
            <a:r>
              <a:rPr lang="en-US" b="1">
                <a:solidFill>
                  <a:srgbClr val="003493"/>
                </a:solidFill>
                <a:cs typeface="Arial"/>
              </a:rPr>
              <a:t>Solution 1:</a:t>
            </a:r>
            <a:r>
              <a:rPr lang="en-US">
                <a:solidFill>
                  <a:srgbClr val="003493"/>
                </a:solidFill>
                <a:cs typeface="Arial"/>
              </a:rPr>
              <a:t> Avoid visible LLC state changes caused by victim's LLC misses</a:t>
            </a:r>
          </a:p>
          <a:p>
            <a:pPr>
              <a:spcAft>
                <a:spcPts val="400"/>
              </a:spcAft>
            </a:pPr>
            <a:r>
              <a:rPr lang="en-US" b="1">
                <a:solidFill>
                  <a:srgbClr val="003493"/>
                </a:solidFill>
                <a:cs typeface="Arial"/>
              </a:rPr>
              <a:t>Implementation 1: </a:t>
            </a:r>
            <a:r>
              <a:rPr lang="en-US">
                <a:solidFill>
                  <a:srgbClr val="003493"/>
                </a:solidFill>
                <a:cs typeface="Arial"/>
              </a:rPr>
              <a:t>Self-eviction+Bypass cache</a:t>
            </a:r>
          </a:p>
          <a:p>
            <a:endParaRPr lang="en-US">
              <a:solidFill>
                <a:srgbClr val="003493"/>
              </a:solidFill>
              <a:cs typeface="Arial"/>
            </a:endParaRPr>
          </a:p>
          <a:p>
            <a:endParaRPr lang="en-US">
              <a:solidFill>
                <a:srgbClr val="003493"/>
              </a:solidFill>
              <a:ea typeface="+mn-lt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b="1">
                <a:solidFill>
                  <a:srgbClr val="003493"/>
                </a:solidFill>
                <a:ea typeface="+mn-lt"/>
                <a:cs typeface="+mn-lt"/>
              </a:rPr>
              <a:t>Problem 2: </a:t>
            </a:r>
            <a:r>
              <a:rPr lang="en-US">
                <a:solidFill>
                  <a:srgbClr val="003493"/>
                </a:solidFill>
                <a:ea typeface="+mn-lt"/>
                <a:cs typeface="+mn-lt"/>
              </a:rPr>
              <a:t>LRU attack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b="1">
                <a:solidFill>
                  <a:srgbClr val="003493"/>
                </a:solidFill>
                <a:ea typeface="+mn-lt"/>
                <a:cs typeface="+mn-lt"/>
              </a:rPr>
              <a:t>Solution 2:</a:t>
            </a:r>
            <a:r>
              <a:rPr lang="en-US">
                <a:solidFill>
                  <a:srgbClr val="003493"/>
                </a:solidFill>
                <a:ea typeface="+mn-lt"/>
                <a:cs typeface="+mn-lt"/>
              </a:rPr>
              <a:t> Avoid visible LLC state changes caused by victim's LLC hits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400"/>
              </a:spcBef>
            </a:pPr>
            <a:r>
              <a:rPr lang="en-US" b="1">
                <a:solidFill>
                  <a:srgbClr val="003493"/>
                </a:solidFill>
                <a:ea typeface="+mn-lt"/>
                <a:cs typeface="+mn-lt"/>
              </a:rPr>
              <a:t>Implementation 2: </a:t>
            </a:r>
            <a:r>
              <a:rPr lang="en-US">
                <a:solidFill>
                  <a:srgbClr val="003493"/>
                </a:solidFill>
                <a:ea typeface="+mn-lt"/>
                <a:cs typeface="+mn-lt"/>
              </a:rPr>
              <a:t>RLRU replacement policy</a:t>
            </a:r>
            <a:endParaRPr lang="en-US">
              <a:solidFill>
                <a:srgbClr val="003493"/>
              </a:solidFill>
              <a:cs typeface="Arial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4A4601-5630-46B8-B5B7-47C1B68DADBB}"/>
              </a:ext>
            </a:extLst>
          </p:cNvPr>
          <p:cNvSpPr/>
          <p:nvPr/>
        </p:nvSpPr>
        <p:spPr>
          <a:xfrm>
            <a:off x="2533331" y="1950524"/>
            <a:ext cx="2910272" cy="4354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73188-5946-4D02-A9FE-4EBE7955A33A}"/>
              </a:ext>
            </a:extLst>
          </p:cNvPr>
          <p:cNvSpPr txBox="1"/>
          <p:nvPr/>
        </p:nvSpPr>
        <p:spPr>
          <a:xfrm>
            <a:off x="2504717" y="2493850"/>
            <a:ext cx="27196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C00000"/>
                </a:solidFill>
                <a:cs typeface="Arial"/>
              </a:rPr>
              <a:t>Perfomance Degradation!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33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IVcache-Optimization1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308559"/>
            <a:ext cx="7981932" cy="12413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</a:pPr>
            <a:r>
              <a:rPr lang="en-US" b="1">
                <a:solidFill>
                  <a:srgbClr val="003493"/>
                </a:solidFill>
                <a:cs typeface="Arial"/>
              </a:rPr>
              <a:t>Problem 1: </a:t>
            </a:r>
            <a:r>
              <a:rPr lang="en-US">
                <a:solidFill>
                  <a:srgbClr val="003493"/>
                </a:solidFill>
                <a:cs typeface="Arial"/>
              </a:rPr>
              <a:t>Self-eviction and Bypass can reduce L1 hit rate by </a:t>
            </a:r>
            <a:r>
              <a:rPr lang="en-US">
                <a:solidFill>
                  <a:srgbClr val="C00000"/>
                </a:solidFill>
                <a:cs typeface="Arial"/>
              </a:rPr>
              <a:t>30%-80%</a:t>
            </a:r>
          </a:p>
          <a:p>
            <a:pPr>
              <a:spcAft>
                <a:spcPts val="400"/>
              </a:spcAft>
            </a:pPr>
            <a:r>
              <a:rPr lang="en-US" b="1">
                <a:solidFill>
                  <a:srgbClr val="003493"/>
                </a:solidFill>
                <a:cs typeface="Arial"/>
              </a:rPr>
              <a:t>Solution 1:</a:t>
            </a:r>
            <a:r>
              <a:rPr lang="en-US">
                <a:solidFill>
                  <a:srgbClr val="003493"/>
                </a:solidFill>
                <a:cs typeface="Arial"/>
              </a:rPr>
              <a:t> Relax cache inclusion (Fill L1 cache wihle bypassing LLC)</a:t>
            </a:r>
          </a:p>
          <a:p>
            <a:r>
              <a:rPr lang="en-US" sz="1600">
                <a:solidFill>
                  <a:srgbClr val="003493"/>
                </a:solidFill>
                <a:ea typeface="+mn-lt"/>
                <a:cs typeface="+mn-lt"/>
              </a:rPr>
              <a:t>(When bypassing LLC, fill L1 with a read-only copy and record in Record Buffer)</a:t>
            </a:r>
            <a:endParaRPr lang="en-US" sz="1600">
              <a:ea typeface="+mn-lt"/>
              <a:cs typeface="+mn-lt"/>
            </a:endParaRPr>
          </a:p>
          <a:p>
            <a:pPr>
              <a:spcAft>
                <a:spcPts val="400"/>
              </a:spcAft>
            </a:pPr>
            <a:endParaRPr lang="en-US" sz="1600">
              <a:solidFill>
                <a:srgbClr val="003493"/>
              </a:solidFill>
              <a:cs typeface="Arial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103A2C-77FE-4236-ABE1-366F060EAF79}"/>
              </a:ext>
            </a:extLst>
          </p:cNvPr>
          <p:cNvGrpSpPr/>
          <p:nvPr/>
        </p:nvGrpSpPr>
        <p:grpSpPr>
          <a:xfrm>
            <a:off x="1796824" y="2414927"/>
            <a:ext cx="4953338" cy="1979504"/>
            <a:chOff x="1268186" y="1614390"/>
            <a:chExt cx="5574844" cy="21942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629C25-7A95-4241-A59C-51784868568B}"/>
                </a:ext>
              </a:extLst>
            </p:cNvPr>
            <p:cNvGrpSpPr/>
            <p:nvPr/>
          </p:nvGrpSpPr>
          <p:grpSpPr>
            <a:xfrm>
              <a:off x="3026228" y="2250628"/>
              <a:ext cx="1272266" cy="564696"/>
              <a:chOff x="1502228" y="2094139"/>
              <a:chExt cx="979714" cy="34017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03EEE0A-7676-4209-9103-F16ED5D2F04B}"/>
                  </a:ext>
                </a:extLst>
              </p:cNvPr>
              <p:cNvSpPr/>
              <p:nvPr/>
            </p:nvSpPr>
            <p:spPr>
              <a:xfrm>
                <a:off x="1502229" y="2094139"/>
                <a:ext cx="244928" cy="17008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>
                    <a:cs typeface="Arial"/>
                  </a:rPr>
                  <a:t>RO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64423B0-0598-4EE7-A515-F7C4405170AC}"/>
                  </a:ext>
                </a:extLst>
              </p:cNvPr>
              <p:cNvSpPr/>
              <p:nvPr/>
            </p:nvSpPr>
            <p:spPr>
              <a:xfrm>
                <a:off x="1747157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EBED63-657C-41B5-808B-B9FAB7D76603}"/>
                  </a:ext>
                </a:extLst>
              </p:cNvPr>
              <p:cNvSpPr/>
              <p:nvPr/>
            </p:nvSpPr>
            <p:spPr>
              <a:xfrm>
                <a:off x="1992085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296CF6E-6090-4A21-813F-04B1E04F52A0}"/>
                  </a:ext>
                </a:extLst>
              </p:cNvPr>
              <p:cNvSpPr/>
              <p:nvPr/>
            </p:nvSpPr>
            <p:spPr>
              <a:xfrm>
                <a:off x="2237014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6E0F8F-D375-4B9D-83AA-3B1B20F94A22}"/>
                  </a:ext>
                </a:extLst>
              </p:cNvPr>
              <p:cNvSpPr/>
              <p:nvPr/>
            </p:nvSpPr>
            <p:spPr>
              <a:xfrm>
                <a:off x="1502228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F497842-763E-4120-840E-F896B44A63DA}"/>
                  </a:ext>
                </a:extLst>
              </p:cNvPr>
              <p:cNvSpPr/>
              <p:nvPr/>
            </p:nvSpPr>
            <p:spPr>
              <a:xfrm>
                <a:off x="1747157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086E68-8FE5-437C-9542-727E66C2B50C}"/>
                  </a:ext>
                </a:extLst>
              </p:cNvPr>
              <p:cNvSpPr/>
              <p:nvPr/>
            </p:nvSpPr>
            <p:spPr>
              <a:xfrm>
                <a:off x="1992085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407B4D2-BC6A-47E2-9C47-6FD433AA6677}"/>
                  </a:ext>
                </a:extLst>
              </p:cNvPr>
              <p:cNvSpPr/>
              <p:nvPr/>
            </p:nvSpPr>
            <p:spPr>
              <a:xfrm>
                <a:off x="2237014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235315-F13F-4D91-ABED-406CC145435A}"/>
                </a:ext>
              </a:extLst>
            </p:cNvPr>
            <p:cNvGrpSpPr/>
            <p:nvPr/>
          </p:nvGrpSpPr>
          <p:grpSpPr>
            <a:xfrm>
              <a:off x="5570764" y="2209806"/>
              <a:ext cx="1272266" cy="564696"/>
              <a:chOff x="1502228" y="2094139"/>
              <a:chExt cx="979714" cy="34017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EE20D43-0ACC-48C3-89DA-404A28420C99}"/>
                  </a:ext>
                </a:extLst>
              </p:cNvPr>
              <p:cNvSpPr/>
              <p:nvPr/>
            </p:nvSpPr>
            <p:spPr>
              <a:xfrm>
                <a:off x="1502229" y="2094139"/>
                <a:ext cx="244928" cy="170089"/>
              </a:xfrm>
              <a:prstGeom prst="rect">
                <a:avLst/>
              </a:prstGeom>
              <a:solidFill>
                <a:schemeClr val="bg2">
                  <a:lumMod val="25000"/>
                  <a:lumOff val="7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518AB-A6B7-4C73-869A-93FA83A52CB3}"/>
                  </a:ext>
                </a:extLst>
              </p:cNvPr>
              <p:cNvSpPr/>
              <p:nvPr/>
            </p:nvSpPr>
            <p:spPr>
              <a:xfrm>
                <a:off x="1747157" y="2094139"/>
                <a:ext cx="244928" cy="170089"/>
              </a:xfrm>
              <a:prstGeom prst="rect">
                <a:avLst/>
              </a:prstGeom>
              <a:solidFill>
                <a:schemeClr val="bg2">
                  <a:lumMod val="25000"/>
                  <a:lumOff val="7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84F056-AE10-4A4F-8504-35F7456F89F6}"/>
                  </a:ext>
                </a:extLst>
              </p:cNvPr>
              <p:cNvSpPr/>
              <p:nvPr/>
            </p:nvSpPr>
            <p:spPr>
              <a:xfrm>
                <a:off x="1992085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73E4F5B-B8A2-4F2F-B9DA-E07B05800F55}"/>
                  </a:ext>
                </a:extLst>
              </p:cNvPr>
              <p:cNvSpPr/>
              <p:nvPr/>
            </p:nvSpPr>
            <p:spPr>
              <a:xfrm>
                <a:off x="2237014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ABF4DB7-448C-4B38-8769-0658DF232855}"/>
                  </a:ext>
                </a:extLst>
              </p:cNvPr>
              <p:cNvSpPr/>
              <p:nvPr/>
            </p:nvSpPr>
            <p:spPr>
              <a:xfrm>
                <a:off x="1502228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5E887F1-AA58-4B1F-B56A-7D00D6D2EAE9}"/>
                  </a:ext>
                </a:extLst>
              </p:cNvPr>
              <p:cNvSpPr/>
              <p:nvPr/>
            </p:nvSpPr>
            <p:spPr>
              <a:xfrm>
                <a:off x="1747157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B76DF7D-38B6-4C55-8728-0AAE432B3277}"/>
                  </a:ext>
                </a:extLst>
              </p:cNvPr>
              <p:cNvSpPr/>
              <p:nvPr/>
            </p:nvSpPr>
            <p:spPr>
              <a:xfrm>
                <a:off x="1992085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8009D02-3707-4C7A-9E4C-5601D1793A2E}"/>
                  </a:ext>
                </a:extLst>
              </p:cNvPr>
              <p:cNvSpPr/>
              <p:nvPr/>
            </p:nvSpPr>
            <p:spPr>
              <a:xfrm>
                <a:off x="2237014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6D91757-327D-4DBE-8C31-23D1008BAED7}"/>
                </a:ext>
              </a:extLst>
            </p:cNvPr>
            <p:cNvGrpSpPr/>
            <p:nvPr/>
          </p:nvGrpSpPr>
          <p:grpSpPr>
            <a:xfrm>
              <a:off x="3026228" y="3243948"/>
              <a:ext cx="1272266" cy="564696"/>
              <a:chOff x="1502228" y="2094139"/>
              <a:chExt cx="979714" cy="34017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E5A1FA-31DA-4D66-B5DE-2F26BDA1B17E}"/>
                  </a:ext>
                </a:extLst>
              </p:cNvPr>
              <p:cNvSpPr/>
              <p:nvPr/>
            </p:nvSpPr>
            <p:spPr>
              <a:xfrm>
                <a:off x="1502229" y="2094139"/>
                <a:ext cx="244928" cy="17008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3D517D0-721C-4B63-8FA2-BAA79B0A2908}"/>
                  </a:ext>
                </a:extLst>
              </p:cNvPr>
              <p:cNvSpPr/>
              <p:nvPr/>
            </p:nvSpPr>
            <p:spPr>
              <a:xfrm>
                <a:off x="1747157" y="2094139"/>
                <a:ext cx="244928" cy="170089"/>
              </a:xfrm>
              <a:prstGeom prst="rect">
                <a:avLst/>
              </a:prstGeom>
              <a:solidFill>
                <a:schemeClr val="bg2">
                  <a:lumMod val="25000"/>
                  <a:lumOff val="7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CF4A3CE-0FF8-42A5-961A-09459DE8EF88}"/>
                  </a:ext>
                </a:extLst>
              </p:cNvPr>
              <p:cNvSpPr/>
              <p:nvPr/>
            </p:nvSpPr>
            <p:spPr>
              <a:xfrm>
                <a:off x="1992085" y="2094139"/>
                <a:ext cx="244928" cy="170089"/>
              </a:xfrm>
              <a:prstGeom prst="rect">
                <a:avLst/>
              </a:prstGeom>
              <a:solidFill>
                <a:schemeClr val="bg2">
                  <a:lumMod val="25000"/>
                  <a:lumOff val="7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4B0787B-D21A-4551-B988-9093C7B82E42}"/>
                  </a:ext>
                </a:extLst>
              </p:cNvPr>
              <p:cNvSpPr/>
              <p:nvPr/>
            </p:nvSpPr>
            <p:spPr>
              <a:xfrm>
                <a:off x="2237014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2235A69-512A-4EBF-96AC-603F89304212}"/>
                  </a:ext>
                </a:extLst>
              </p:cNvPr>
              <p:cNvSpPr/>
              <p:nvPr/>
            </p:nvSpPr>
            <p:spPr>
              <a:xfrm>
                <a:off x="1502228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EAA4343-542D-4DB2-962C-35DF7748B3F5}"/>
                  </a:ext>
                </a:extLst>
              </p:cNvPr>
              <p:cNvSpPr/>
              <p:nvPr/>
            </p:nvSpPr>
            <p:spPr>
              <a:xfrm>
                <a:off x="1747157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21AD98-12E1-4AB2-9E7D-CCD8185C8E95}"/>
                  </a:ext>
                </a:extLst>
              </p:cNvPr>
              <p:cNvSpPr/>
              <p:nvPr/>
            </p:nvSpPr>
            <p:spPr>
              <a:xfrm>
                <a:off x="1992085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1A31380-3DF3-48A6-8A0F-B3948CC093C0}"/>
                  </a:ext>
                </a:extLst>
              </p:cNvPr>
              <p:cNvSpPr/>
              <p:nvPr/>
            </p:nvSpPr>
            <p:spPr>
              <a:xfrm>
                <a:off x="2237014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0102F10-4532-4267-8AA5-5CA7302B74D8}"/>
                </a:ext>
              </a:extLst>
            </p:cNvPr>
            <p:cNvGrpSpPr/>
            <p:nvPr/>
          </p:nvGrpSpPr>
          <p:grpSpPr>
            <a:xfrm>
              <a:off x="4298496" y="3243948"/>
              <a:ext cx="1272266" cy="564696"/>
              <a:chOff x="1502228" y="2094139"/>
              <a:chExt cx="979714" cy="34017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5451CDB-6967-44AE-A8D8-25D271DB1427}"/>
                  </a:ext>
                </a:extLst>
              </p:cNvPr>
              <p:cNvSpPr/>
              <p:nvPr/>
            </p:nvSpPr>
            <p:spPr>
              <a:xfrm>
                <a:off x="1502229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2B69C4C-E0AA-4F5E-BC0F-C8E371805463}"/>
                  </a:ext>
                </a:extLst>
              </p:cNvPr>
              <p:cNvSpPr/>
              <p:nvPr/>
            </p:nvSpPr>
            <p:spPr>
              <a:xfrm>
                <a:off x="1747157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E457C46-8C2A-436E-9B7B-C5D0ECA45D7C}"/>
                  </a:ext>
                </a:extLst>
              </p:cNvPr>
              <p:cNvSpPr/>
              <p:nvPr/>
            </p:nvSpPr>
            <p:spPr>
              <a:xfrm>
                <a:off x="1992085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325E154-AFED-4AA3-9410-A262B836669B}"/>
                  </a:ext>
                </a:extLst>
              </p:cNvPr>
              <p:cNvSpPr/>
              <p:nvPr/>
            </p:nvSpPr>
            <p:spPr>
              <a:xfrm>
                <a:off x="2237014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2F75E7B-0A01-4C79-91C6-DFBBC13F4CEA}"/>
                  </a:ext>
                </a:extLst>
              </p:cNvPr>
              <p:cNvSpPr/>
              <p:nvPr/>
            </p:nvSpPr>
            <p:spPr>
              <a:xfrm>
                <a:off x="1502228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72153DF-D396-4F8B-B0C4-45C83DB5D65B}"/>
                  </a:ext>
                </a:extLst>
              </p:cNvPr>
              <p:cNvSpPr/>
              <p:nvPr/>
            </p:nvSpPr>
            <p:spPr>
              <a:xfrm>
                <a:off x="1747157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046907-7B6C-461D-8C39-CF0B0901368E}"/>
                  </a:ext>
                </a:extLst>
              </p:cNvPr>
              <p:cNvSpPr/>
              <p:nvPr/>
            </p:nvSpPr>
            <p:spPr>
              <a:xfrm>
                <a:off x="1992085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C3C5D37-9583-4E61-AC37-591314DFF9C8}"/>
                  </a:ext>
                </a:extLst>
              </p:cNvPr>
              <p:cNvSpPr/>
              <p:nvPr/>
            </p:nvSpPr>
            <p:spPr>
              <a:xfrm>
                <a:off x="2237014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AF2F1A3-04A6-4387-90B4-0C28A42EC2C0}"/>
                </a:ext>
              </a:extLst>
            </p:cNvPr>
            <p:cNvGrpSpPr/>
            <p:nvPr/>
          </p:nvGrpSpPr>
          <p:grpSpPr>
            <a:xfrm>
              <a:off x="5570763" y="3243948"/>
              <a:ext cx="1272266" cy="564696"/>
              <a:chOff x="1502228" y="2094139"/>
              <a:chExt cx="979714" cy="34017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A03F683-1380-476F-A178-B30114193ECC}"/>
                  </a:ext>
                </a:extLst>
              </p:cNvPr>
              <p:cNvSpPr/>
              <p:nvPr/>
            </p:nvSpPr>
            <p:spPr>
              <a:xfrm>
                <a:off x="1502229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80BD091-D54C-49A2-ACA7-6DADBF530F1A}"/>
                  </a:ext>
                </a:extLst>
              </p:cNvPr>
              <p:cNvSpPr/>
              <p:nvPr/>
            </p:nvSpPr>
            <p:spPr>
              <a:xfrm>
                <a:off x="1747157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FB3A30E-16E0-47F3-A326-6D7A7CEF6725}"/>
                  </a:ext>
                </a:extLst>
              </p:cNvPr>
              <p:cNvSpPr/>
              <p:nvPr/>
            </p:nvSpPr>
            <p:spPr>
              <a:xfrm>
                <a:off x="1992085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0BC94C-6C4B-4F2A-AD25-76E03AAC4CF9}"/>
                  </a:ext>
                </a:extLst>
              </p:cNvPr>
              <p:cNvSpPr/>
              <p:nvPr/>
            </p:nvSpPr>
            <p:spPr>
              <a:xfrm>
                <a:off x="2237014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636083A-0633-48E6-93A0-EAE34371FC9B}"/>
                  </a:ext>
                </a:extLst>
              </p:cNvPr>
              <p:cNvSpPr/>
              <p:nvPr/>
            </p:nvSpPr>
            <p:spPr>
              <a:xfrm>
                <a:off x="1502228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9E7849E-AF5D-4AB3-8F90-967BD7FF99DC}"/>
                  </a:ext>
                </a:extLst>
              </p:cNvPr>
              <p:cNvSpPr/>
              <p:nvPr/>
            </p:nvSpPr>
            <p:spPr>
              <a:xfrm>
                <a:off x="1747157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9985074-2655-4A03-AB61-E1F965671C27}"/>
                  </a:ext>
                </a:extLst>
              </p:cNvPr>
              <p:cNvSpPr/>
              <p:nvPr/>
            </p:nvSpPr>
            <p:spPr>
              <a:xfrm>
                <a:off x="1992085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95E53C0-08C9-4E9B-A21C-98070AF4BBF5}"/>
                  </a:ext>
                </a:extLst>
              </p:cNvPr>
              <p:cNvSpPr/>
              <p:nvPr/>
            </p:nvSpPr>
            <p:spPr>
              <a:xfrm>
                <a:off x="2237014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8F4FCA-CDFF-4A69-985D-41C0354119A7}"/>
                </a:ext>
              </a:extLst>
            </p:cNvPr>
            <p:cNvSpPr txBox="1"/>
            <p:nvPr/>
          </p:nvSpPr>
          <p:spPr>
            <a:xfrm>
              <a:off x="1268186" y="2377167"/>
              <a:ext cx="1702255" cy="3752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Private Cache</a:t>
              </a:r>
              <a:endParaRPr lang="en-US" sz="1600">
                <a:solidFill>
                  <a:schemeClr val="bg2"/>
                </a:solidFill>
                <a:cs typeface="Arial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470DEE-C4FF-4387-B1AE-D062F200E193}"/>
                </a:ext>
              </a:extLst>
            </p:cNvPr>
            <p:cNvSpPr txBox="1"/>
            <p:nvPr/>
          </p:nvSpPr>
          <p:spPr>
            <a:xfrm>
              <a:off x="1268186" y="3336472"/>
              <a:ext cx="1702255" cy="3752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Shared Cache</a:t>
              </a:r>
              <a:endParaRPr lang="en-US" sz="1600">
                <a:solidFill>
                  <a:schemeClr val="bg2"/>
                </a:solidFill>
                <a:cs typeface="Arial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03A2A9-BB47-4200-B803-003227D8C2E7}"/>
                </a:ext>
              </a:extLst>
            </p:cNvPr>
            <p:cNvSpPr txBox="1"/>
            <p:nvPr/>
          </p:nvSpPr>
          <p:spPr>
            <a:xfrm>
              <a:off x="3220809" y="1614391"/>
              <a:ext cx="879022" cy="3752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solidFill>
                    <a:schemeClr val="bg2"/>
                  </a:solidFill>
                </a:rPr>
                <a:t>Victim</a:t>
              </a:r>
              <a:endParaRPr lang="en-US" sz="16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8727A08-766C-4423-8B7C-8589F551EEF5}"/>
                </a:ext>
              </a:extLst>
            </p:cNvPr>
            <p:cNvSpPr txBox="1"/>
            <p:nvPr/>
          </p:nvSpPr>
          <p:spPr>
            <a:xfrm>
              <a:off x="5683703" y="1614390"/>
              <a:ext cx="1091785" cy="3752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solidFill>
                    <a:schemeClr val="bg2"/>
                  </a:solidFill>
                </a:rPr>
                <a:t>Attacker</a:t>
              </a:r>
              <a:endParaRPr lang="en-US" sz="16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4F822EF-487A-4749-9189-DB89C1DD1BB3}"/>
              </a:ext>
            </a:extLst>
          </p:cNvPr>
          <p:cNvCxnSpPr/>
          <p:nvPr/>
        </p:nvCxnSpPr>
        <p:spPr>
          <a:xfrm>
            <a:off x="3489715" y="2696990"/>
            <a:ext cx="911" cy="2870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6C881D5-0AA0-48D8-AFC9-CA1F915F8A9D}"/>
              </a:ext>
            </a:extLst>
          </p:cNvPr>
          <p:cNvSpPr txBox="1"/>
          <p:nvPr/>
        </p:nvSpPr>
        <p:spPr>
          <a:xfrm>
            <a:off x="3370655" y="2697930"/>
            <a:ext cx="141946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C00000"/>
                </a:solidFill>
                <a:cs typeface="Arial"/>
              </a:rPr>
              <a:t>Read hits!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321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Side-channel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2046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>
                <a:solidFill>
                  <a:schemeClr val="accent4"/>
                </a:solidFill>
                <a:cs typeface="Arial"/>
              </a:rPr>
              <a:t>The shared hardware platform can be used to leak information</a:t>
            </a:r>
          </a:p>
          <a:p>
            <a:r>
              <a:rPr lang="en-US" sz="1800" b="1">
                <a:solidFill>
                  <a:schemeClr val="accent4"/>
                </a:solidFill>
                <a:ea typeface="+mn-lt"/>
                <a:cs typeface="+mn-lt"/>
              </a:rPr>
              <a:t>With a shared LLC, the attacker can observe a victim’s cache access</a:t>
            </a:r>
          </a:p>
          <a:p>
            <a:pPr lvl="1"/>
            <a:r>
              <a:rPr lang="en-US" sz="1600">
                <a:solidFill>
                  <a:schemeClr val="accent4"/>
                </a:solidFill>
                <a:ea typeface="+mn-lt"/>
                <a:cs typeface="+mn-lt"/>
              </a:rPr>
              <a:t>Can cross VM boundries</a:t>
            </a:r>
          </a:p>
          <a:p>
            <a:pPr lvl="1"/>
            <a:r>
              <a:rPr lang="en-US" sz="1600">
                <a:solidFill>
                  <a:schemeClr val="accent4"/>
                </a:solidFill>
                <a:ea typeface="+mn-lt"/>
                <a:cs typeface="+mn-lt"/>
              </a:rPr>
              <a:t>Hard to be detected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448B7F-4EAF-4558-ACFA-F5A2B5ACE17B}"/>
              </a:ext>
            </a:extLst>
          </p:cNvPr>
          <p:cNvGrpSpPr/>
          <p:nvPr/>
        </p:nvGrpSpPr>
        <p:grpSpPr>
          <a:xfrm>
            <a:off x="727344" y="2651967"/>
            <a:ext cx="3172342" cy="1959492"/>
            <a:chOff x="4874382" y="2622659"/>
            <a:chExt cx="3172342" cy="1959492"/>
          </a:xfrm>
        </p:grpSpPr>
        <p:sp>
          <p:nvSpPr>
            <p:cNvPr id="14" name="Rounded Rectangle 8">
              <a:extLst>
                <a:ext uri="{FF2B5EF4-FFF2-40B4-BE49-F238E27FC236}">
                  <a16:creationId xmlns:a16="http://schemas.microsoft.com/office/drawing/2014/main" id="{47117E8C-0AE5-41C3-89FF-17694F72C6BA}"/>
                </a:ext>
              </a:extLst>
            </p:cNvPr>
            <p:cNvSpPr/>
            <p:nvPr/>
          </p:nvSpPr>
          <p:spPr>
            <a:xfrm>
              <a:off x="4874382" y="4019715"/>
              <a:ext cx="3109277" cy="5624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ea typeface=""/>
                  <a:cs typeface=""/>
                </a:rPr>
                <a:t>Shared LLC</a:t>
              </a:r>
            </a:p>
          </p:txBody>
        </p:sp>
        <p:sp>
          <p:nvSpPr>
            <p:cNvPr id="15" name="Rounded Rectangle 9">
              <a:extLst>
                <a:ext uri="{FF2B5EF4-FFF2-40B4-BE49-F238E27FC236}">
                  <a16:creationId xmlns:a16="http://schemas.microsoft.com/office/drawing/2014/main" id="{43AA2CE5-4679-4E7D-BDD4-C8FD5B1C4F08}"/>
                </a:ext>
              </a:extLst>
            </p:cNvPr>
            <p:cNvSpPr/>
            <p:nvPr/>
          </p:nvSpPr>
          <p:spPr>
            <a:xfrm>
              <a:off x="5709996" y="3386381"/>
              <a:ext cx="684225" cy="58492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solidFill>
                    <a:srgbClr val="000000"/>
                  </a:solidFill>
                  <a:ea typeface=""/>
                  <a:cs typeface=""/>
                </a:rPr>
                <a:t>L1</a:t>
              </a:r>
            </a:p>
          </p:txBody>
        </p:sp>
        <p:sp>
          <p:nvSpPr>
            <p:cNvPr id="16" name="Rounded Rectangle 10">
              <a:extLst>
                <a:ext uri="{FF2B5EF4-FFF2-40B4-BE49-F238E27FC236}">
                  <a16:creationId xmlns:a16="http://schemas.microsoft.com/office/drawing/2014/main" id="{060BF743-888D-44C1-8C48-92AC01AC8A62}"/>
                </a:ext>
              </a:extLst>
            </p:cNvPr>
            <p:cNvSpPr/>
            <p:nvPr/>
          </p:nvSpPr>
          <p:spPr>
            <a:xfrm>
              <a:off x="6519752" y="3386381"/>
              <a:ext cx="684225" cy="584923"/>
            </a:xfrm>
            <a:prstGeom prst="round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solidFill>
                    <a:srgbClr val="000000"/>
                  </a:solidFill>
                  <a:ea typeface=""/>
                  <a:cs typeface=""/>
                </a:rPr>
                <a:t>L1</a:t>
              </a:r>
            </a:p>
          </p:txBody>
        </p:sp>
        <p:sp>
          <p:nvSpPr>
            <p:cNvPr id="17" name="Rounded Rectangle 11">
              <a:extLst>
                <a:ext uri="{FF2B5EF4-FFF2-40B4-BE49-F238E27FC236}">
                  <a16:creationId xmlns:a16="http://schemas.microsoft.com/office/drawing/2014/main" id="{5A4A9529-1590-4AFB-B30A-ED99F25F3EA8}"/>
                </a:ext>
              </a:extLst>
            </p:cNvPr>
            <p:cNvSpPr/>
            <p:nvPr/>
          </p:nvSpPr>
          <p:spPr>
            <a:xfrm>
              <a:off x="7306761" y="3386381"/>
              <a:ext cx="684225" cy="584923"/>
            </a:xfrm>
            <a:prstGeom prst="round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solidFill>
                    <a:srgbClr val="000000"/>
                  </a:solidFill>
                  <a:ea typeface=""/>
                  <a:cs typeface=""/>
                </a:rPr>
                <a:t>L1</a:t>
              </a:r>
            </a:p>
          </p:txBody>
        </p:sp>
        <p:sp>
          <p:nvSpPr>
            <p:cNvPr id="18" name="Rounded Rectangle 13">
              <a:extLst>
                <a:ext uri="{FF2B5EF4-FFF2-40B4-BE49-F238E27FC236}">
                  <a16:creationId xmlns:a16="http://schemas.microsoft.com/office/drawing/2014/main" id="{1B80B55B-EFB3-4BD0-BA2A-F136F6898087}"/>
                </a:ext>
              </a:extLst>
            </p:cNvPr>
            <p:cNvSpPr/>
            <p:nvPr/>
          </p:nvSpPr>
          <p:spPr>
            <a:xfrm>
              <a:off x="4897367" y="2622659"/>
              <a:ext cx="1224712" cy="56989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b="1" kern="0">
                <a:solidFill>
                  <a:srgbClr val="000000"/>
                </a:solidFill>
                <a:ea typeface=""/>
                <a:cs typeface=""/>
              </a:endParaRPr>
            </a:p>
          </p:txBody>
        </p:sp>
        <p:sp>
          <p:nvSpPr>
            <p:cNvPr id="19" name="Rounded Rectangle 14">
              <a:extLst>
                <a:ext uri="{FF2B5EF4-FFF2-40B4-BE49-F238E27FC236}">
                  <a16:creationId xmlns:a16="http://schemas.microsoft.com/office/drawing/2014/main" id="{5BF4B57C-1E20-4C12-8D4B-BB0A4920D63A}"/>
                </a:ext>
              </a:extLst>
            </p:cNvPr>
            <p:cNvSpPr/>
            <p:nvPr/>
          </p:nvSpPr>
          <p:spPr>
            <a:xfrm>
              <a:off x="6782366" y="2622659"/>
              <a:ext cx="1264358" cy="569890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b="1" kern="0">
                <a:solidFill>
                  <a:srgbClr val="000000"/>
                </a:solidFill>
                <a:ea typeface=""/>
                <a:cs typeface=""/>
              </a:endParaRPr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CF6F1DA1-2823-4D38-87FD-80D7CDC57C85}"/>
                </a:ext>
              </a:extLst>
            </p:cNvPr>
            <p:cNvSpPr/>
            <p:nvPr/>
          </p:nvSpPr>
          <p:spPr>
            <a:xfrm>
              <a:off x="4881709" y="3386381"/>
              <a:ext cx="684225" cy="58492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solidFill>
                    <a:srgbClr val="000000"/>
                  </a:solidFill>
                  <a:ea typeface=""/>
                  <a:cs typeface=""/>
                </a:rPr>
                <a:t>L1</a:t>
              </a:r>
              <a:endParaRPr lang="en-US" sz="1400" b="1" kern="0">
                <a:solidFill>
                  <a:srgbClr val="000000"/>
                </a:solidFill>
                <a:ea typeface=""/>
                <a:cs typeface="Arial"/>
              </a:endParaRPr>
            </a:p>
          </p:txBody>
        </p:sp>
        <p:sp>
          <p:nvSpPr>
            <p:cNvPr id="9" name="Curved Up Arrow 12">
              <a:extLst>
                <a:ext uri="{FF2B5EF4-FFF2-40B4-BE49-F238E27FC236}">
                  <a16:creationId xmlns:a16="http://schemas.microsoft.com/office/drawing/2014/main" id="{10472844-5C83-4680-8CEA-25862C11B594}"/>
                </a:ext>
              </a:extLst>
            </p:cNvPr>
            <p:cNvSpPr/>
            <p:nvPr/>
          </p:nvSpPr>
          <p:spPr>
            <a:xfrm>
              <a:off x="5225374" y="3192216"/>
              <a:ext cx="2686165" cy="1207260"/>
            </a:xfrm>
            <a:prstGeom prst="curvedUpArrow">
              <a:avLst/>
            </a:prstGeom>
            <a:solidFill>
              <a:srgbClr val="FF3300">
                <a:alpha val="58000"/>
              </a:srgb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kern="0">
                <a:solidFill>
                  <a:prstClr val="black"/>
                </a:solidFill>
                <a:ea typeface=""/>
                <a:cs typeface=""/>
              </a:endParaRPr>
            </a:p>
          </p:txBody>
        </p:sp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AFDF7017-DDDC-4752-A2A1-EB295B56BA23}"/>
                </a:ext>
              </a:extLst>
            </p:cNvPr>
            <p:cNvSpPr txBox="1"/>
            <p:nvPr/>
          </p:nvSpPr>
          <p:spPr>
            <a:xfrm>
              <a:off x="5171536" y="27690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kern="0">
                  <a:solidFill>
                    <a:srgbClr val="000000"/>
                  </a:solidFill>
                </a:rPr>
                <a:t>Victim</a:t>
              </a: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AE02043A-A50A-4D56-A9CB-3CAC9634B15D}"/>
                </a:ext>
              </a:extLst>
            </p:cNvPr>
            <p:cNvSpPr txBox="1"/>
            <p:nvPr/>
          </p:nvSpPr>
          <p:spPr>
            <a:xfrm>
              <a:off x="6976325" y="2763848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kern="0">
                  <a:solidFill>
                    <a:srgbClr val="000000"/>
                  </a:solidFill>
                </a:rPr>
                <a:t>Attacker</a:t>
              </a:r>
              <a:endParaRPr lang="en-US" sz="1400" b="1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5714BAF-3EB1-4CAA-B06E-037AD96F3AC7}"/>
                </a:ext>
              </a:extLst>
            </p:cNvPr>
            <p:cNvCxnSpPr/>
            <p:nvPr/>
          </p:nvCxnSpPr>
          <p:spPr>
            <a:xfrm>
              <a:off x="6452087" y="2627434"/>
              <a:ext cx="7327" cy="1304191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03CBDDE7-31E1-4CB5-99C0-96269F68E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88298"/>
              </p:ext>
            </p:extLst>
          </p:nvPr>
        </p:nvGraphicFramePr>
        <p:xfrm>
          <a:off x="4488180" y="2671338"/>
          <a:ext cx="3867261" cy="196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202">
                  <a:extLst>
                    <a:ext uri="{9D8B030D-6E8A-4147-A177-3AD203B41FA5}">
                      <a16:colId xmlns:a16="http://schemas.microsoft.com/office/drawing/2014/main" val="3242987313"/>
                    </a:ext>
                  </a:extLst>
                </a:gridCol>
                <a:gridCol w="1812059">
                  <a:extLst>
                    <a:ext uri="{9D8B030D-6E8A-4147-A177-3AD203B41FA5}">
                      <a16:colId xmlns:a16="http://schemas.microsoft.com/office/drawing/2014/main" val="1193603093"/>
                    </a:ext>
                  </a:extLst>
                </a:gridCol>
              </a:tblGrid>
              <a:tr h="410548">
                <a:tc>
                  <a:txBody>
                    <a:bodyPr/>
                    <a:lstStyle/>
                    <a:p>
                      <a:r>
                        <a:rPr lang="en-US"/>
                        <a:t>Requires data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 data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1563"/>
                  </a:ext>
                </a:extLst>
              </a:tr>
              <a:tr h="52458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i="0" u="none" strike="noStrike" noProof="0">
                          <a:solidFill>
                            <a:schemeClr val="accent4"/>
                          </a:solidFill>
                          <a:latin typeface="Arial"/>
                        </a:rPr>
                        <a:t>Flush+Reload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4"/>
                          </a:solidFill>
                        </a:rPr>
                        <a:t>Prime+Probe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51122"/>
                  </a:ext>
                </a:extLst>
              </a:tr>
              <a:tr h="5017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i="0" u="none" strike="noStrike" noProof="0">
                          <a:solidFill>
                            <a:schemeClr val="accent4"/>
                          </a:solidFill>
                          <a:latin typeface="Arial"/>
                        </a:rPr>
                        <a:t>Evict+Reload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4"/>
                          </a:solidFill>
                        </a:rPr>
                        <a:t>Probablistic Prime+Probe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72149"/>
                  </a:ext>
                </a:extLst>
              </a:tr>
              <a:tr h="53029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i="0" u="none" strike="noStrike" noProof="0">
                          <a:solidFill>
                            <a:schemeClr val="accent4"/>
                          </a:solidFill>
                          <a:latin typeface="Arial"/>
                        </a:rPr>
                        <a:t>Coherence Attack</a:t>
                      </a:r>
                    </a:p>
                    <a:p>
                      <a:pPr lvl="0">
                        <a:buNone/>
                      </a:pPr>
                      <a:endParaRPr lang="en-US" b="1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4"/>
                          </a:solidFill>
                        </a:rPr>
                        <a:t>LRU 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44449"/>
                  </a:ext>
                </a:extLst>
              </a:tr>
            </a:tbl>
          </a:graphicData>
        </a:graphic>
      </p:graphicFrame>
      <p:pic>
        <p:nvPicPr>
          <p:cNvPr id="4" name="Graphic 3" descr="Star with solid fill">
            <a:extLst>
              <a:ext uri="{FF2B5EF4-FFF2-40B4-BE49-F238E27FC236}">
                <a16:creationId xmlns:a16="http://schemas.microsoft.com/office/drawing/2014/main" id="{A8B58659-3C4E-4010-9C83-6A1726993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1084" y="2706286"/>
            <a:ext cx="232997" cy="2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08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IVcache-Optimization1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308559"/>
            <a:ext cx="7981932" cy="12413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</a:pPr>
            <a:r>
              <a:rPr lang="en-US" b="1">
                <a:solidFill>
                  <a:srgbClr val="003493"/>
                </a:solidFill>
                <a:cs typeface="Arial"/>
              </a:rPr>
              <a:t>Problem 1: </a:t>
            </a:r>
            <a:r>
              <a:rPr lang="en-US">
                <a:solidFill>
                  <a:srgbClr val="003493"/>
                </a:solidFill>
                <a:cs typeface="Arial"/>
              </a:rPr>
              <a:t>Self-eviction and Bypass can reduce L1 hit rate by </a:t>
            </a:r>
            <a:r>
              <a:rPr lang="en-US">
                <a:solidFill>
                  <a:srgbClr val="C00000"/>
                </a:solidFill>
                <a:cs typeface="Arial"/>
              </a:rPr>
              <a:t>30%-80%</a:t>
            </a:r>
          </a:p>
          <a:p>
            <a:pPr>
              <a:spcAft>
                <a:spcPts val="400"/>
              </a:spcAft>
            </a:pPr>
            <a:r>
              <a:rPr lang="en-US" b="1">
                <a:solidFill>
                  <a:srgbClr val="003493"/>
                </a:solidFill>
                <a:cs typeface="Arial"/>
              </a:rPr>
              <a:t>Solution 1:</a:t>
            </a:r>
            <a:r>
              <a:rPr lang="en-US">
                <a:solidFill>
                  <a:srgbClr val="003493"/>
                </a:solidFill>
                <a:cs typeface="Arial"/>
              </a:rPr>
              <a:t> Relax cache inclusion (Fill L1 cache wihle bypassing LLC)</a:t>
            </a:r>
          </a:p>
          <a:p>
            <a:r>
              <a:rPr lang="en-US" sz="1600">
                <a:solidFill>
                  <a:srgbClr val="003493"/>
                </a:solidFill>
                <a:ea typeface="+mn-lt"/>
                <a:cs typeface="+mn-lt"/>
              </a:rPr>
              <a:t>(When bypassing LLC, fill L1 with a read-only copy and record in Record Buffer)</a:t>
            </a:r>
            <a:endParaRPr lang="en-US" sz="1600">
              <a:ea typeface="+mn-lt"/>
              <a:cs typeface="+mn-lt"/>
            </a:endParaRPr>
          </a:p>
          <a:p>
            <a:pPr>
              <a:spcAft>
                <a:spcPts val="400"/>
              </a:spcAft>
            </a:pPr>
            <a:endParaRPr lang="en-US" sz="1600">
              <a:solidFill>
                <a:srgbClr val="003493"/>
              </a:solidFill>
              <a:cs typeface="Arial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103A2C-77FE-4236-ABE1-366F060EAF79}"/>
              </a:ext>
            </a:extLst>
          </p:cNvPr>
          <p:cNvGrpSpPr/>
          <p:nvPr/>
        </p:nvGrpSpPr>
        <p:grpSpPr>
          <a:xfrm>
            <a:off x="1796824" y="2414927"/>
            <a:ext cx="4953338" cy="1979504"/>
            <a:chOff x="1268186" y="1614390"/>
            <a:chExt cx="5574844" cy="21942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629C25-7A95-4241-A59C-51784868568B}"/>
                </a:ext>
              </a:extLst>
            </p:cNvPr>
            <p:cNvGrpSpPr/>
            <p:nvPr/>
          </p:nvGrpSpPr>
          <p:grpSpPr>
            <a:xfrm>
              <a:off x="3026228" y="2250628"/>
              <a:ext cx="1272266" cy="564696"/>
              <a:chOff x="1502228" y="2094139"/>
              <a:chExt cx="979714" cy="34017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03EEE0A-7676-4209-9103-F16ED5D2F04B}"/>
                  </a:ext>
                </a:extLst>
              </p:cNvPr>
              <p:cNvSpPr/>
              <p:nvPr/>
            </p:nvSpPr>
            <p:spPr>
              <a:xfrm>
                <a:off x="1502229" y="2094139"/>
                <a:ext cx="244928" cy="17008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>
                    <a:cs typeface="Arial"/>
                  </a:rPr>
                  <a:t>RO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64423B0-0598-4EE7-A515-F7C4405170AC}"/>
                  </a:ext>
                </a:extLst>
              </p:cNvPr>
              <p:cNvSpPr/>
              <p:nvPr/>
            </p:nvSpPr>
            <p:spPr>
              <a:xfrm>
                <a:off x="1747157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EBED63-657C-41B5-808B-B9FAB7D76603}"/>
                  </a:ext>
                </a:extLst>
              </p:cNvPr>
              <p:cNvSpPr/>
              <p:nvPr/>
            </p:nvSpPr>
            <p:spPr>
              <a:xfrm>
                <a:off x="1992085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296CF6E-6090-4A21-813F-04B1E04F52A0}"/>
                  </a:ext>
                </a:extLst>
              </p:cNvPr>
              <p:cNvSpPr/>
              <p:nvPr/>
            </p:nvSpPr>
            <p:spPr>
              <a:xfrm>
                <a:off x="2237014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6E0F8F-D375-4B9D-83AA-3B1B20F94A22}"/>
                  </a:ext>
                </a:extLst>
              </p:cNvPr>
              <p:cNvSpPr/>
              <p:nvPr/>
            </p:nvSpPr>
            <p:spPr>
              <a:xfrm>
                <a:off x="1502228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F497842-763E-4120-840E-F896B44A63DA}"/>
                  </a:ext>
                </a:extLst>
              </p:cNvPr>
              <p:cNvSpPr/>
              <p:nvPr/>
            </p:nvSpPr>
            <p:spPr>
              <a:xfrm>
                <a:off x="1747157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086E68-8FE5-437C-9542-727E66C2B50C}"/>
                  </a:ext>
                </a:extLst>
              </p:cNvPr>
              <p:cNvSpPr/>
              <p:nvPr/>
            </p:nvSpPr>
            <p:spPr>
              <a:xfrm>
                <a:off x="1992085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407B4D2-BC6A-47E2-9C47-6FD433AA6677}"/>
                  </a:ext>
                </a:extLst>
              </p:cNvPr>
              <p:cNvSpPr/>
              <p:nvPr/>
            </p:nvSpPr>
            <p:spPr>
              <a:xfrm>
                <a:off x="2237014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235315-F13F-4D91-ABED-406CC145435A}"/>
                </a:ext>
              </a:extLst>
            </p:cNvPr>
            <p:cNvGrpSpPr/>
            <p:nvPr/>
          </p:nvGrpSpPr>
          <p:grpSpPr>
            <a:xfrm>
              <a:off x="5570764" y="2209806"/>
              <a:ext cx="1272266" cy="564696"/>
              <a:chOff x="1502228" y="2094139"/>
              <a:chExt cx="979714" cy="34017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EE20D43-0ACC-48C3-89DA-404A28420C99}"/>
                  </a:ext>
                </a:extLst>
              </p:cNvPr>
              <p:cNvSpPr/>
              <p:nvPr/>
            </p:nvSpPr>
            <p:spPr>
              <a:xfrm>
                <a:off x="1502229" y="2094139"/>
                <a:ext cx="244928" cy="170089"/>
              </a:xfrm>
              <a:prstGeom prst="rect">
                <a:avLst/>
              </a:prstGeom>
              <a:solidFill>
                <a:schemeClr val="bg2">
                  <a:lumMod val="25000"/>
                  <a:lumOff val="7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518AB-A6B7-4C73-869A-93FA83A52CB3}"/>
                  </a:ext>
                </a:extLst>
              </p:cNvPr>
              <p:cNvSpPr/>
              <p:nvPr/>
            </p:nvSpPr>
            <p:spPr>
              <a:xfrm>
                <a:off x="1747157" y="2094139"/>
                <a:ext cx="244928" cy="170089"/>
              </a:xfrm>
              <a:prstGeom prst="rect">
                <a:avLst/>
              </a:prstGeom>
              <a:solidFill>
                <a:schemeClr val="bg2">
                  <a:lumMod val="25000"/>
                  <a:lumOff val="7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84F056-AE10-4A4F-8504-35F7456F89F6}"/>
                  </a:ext>
                </a:extLst>
              </p:cNvPr>
              <p:cNvSpPr/>
              <p:nvPr/>
            </p:nvSpPr>
            <p:spPr>
              <a:xfrm>
                <a:off x="1992085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73E4F5B-B8A2-4F2F-B9DA-E07B05800F55}"/>
                  </a:ext>
                </a:extLst>
              </p:cNvPr>
              <p:cNvSpPr/>
              <p:nvPr/>
            </p:nvSpPr>
            <p:spPr>
              <a:xfrm>
                <a:off x="2237014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ABF4DB7-448C-4B38-8769-0658DF232855}"/>
                  </a:ext>
                </a:extLst>
              </p:cNvPr>
              <p:cNvSpPr/>
              <p:nvPr/>
            </p:nvSpPr>
            <p:spPr>
              <a:xfrm>
                <a:off x="1502228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5E887F1-AA58-4B1F-B56A-7D00D6D2EAE9}"/>
                  </a:ext>
                </a:extLst>
              </p:cNvPr>
              <p:cNvSpPr/>
              <p:nvPr/>
            </p:nvSpPr>
            <p:spPr>
              <a:xfrm>
                <a:off x="1747157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B76DF7D-38B6-4C55-8728-0AAE432B3277}"/>
                  </a:ext>
                </a:extLst>
              </p:cNvPr>
              <p:cNvSpPr/>
              <p:nvPr/>
            </p:nvSpPr>
            <p:spPr>
              <a:xfrm>
                <a:off x="1992085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8009D02-3707-4C7A-9E4C-5601D1793A2E}"/>
                  </a:ext>
                </a:extLst>
              </p:cNvPr>
              <p:cNvSpPr/>
              <p:nvPr/>
            </p:nvSpPr>
            <p:spPr>
              <a:xfrm>
                <a:off x="2237014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6D91757-327D-4DBE-8C31-23D1008BAED7}"/>
                </a:ext>
              </a:extLst>
            </p:cNvPr>
            <p:cNvGrpSpPr/>
            <p:nvPr/>
          </p:nvGrpSpPr>
          <p:grpSpPr>
            <a:xfrm>
              <a:off x="3026228" y="3243948"/>
              <a:ext cx="1272266" cy="564696"/>
              <a:chOff x="1502228" y="2094139"/>
              <a:chExt cx="979714" cy="34017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E5A1FA-31DA-4D66-B5DE-2F26BDA1B17E}"/>
                  </a:ext>
                </a:extLst>
              </p:cNvPr>
              <p:cNvSpPr/>
              <p:nvPr/>
            </p:nvSpPr>
            <p:spPr>
              <a:xfrm>
                <a:off x="1502229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3D517D0-721C-4B63-8FA2-BAA79B0A2908}"/>
                  </a:ext>
                </a:extLst>
              </p:cNvPr>
              <p:cNvSpPr/>
              <p:nvPr/>
            </p:nvSpPr>
            <p:spPr>
              <a:xfrm>
                <a:off x="1747157" y="2094139"/>
                <a:ext cx="244928" cy="170089"/>
              </a:xfrm>
              <a:prstGeom prst="rect">
                <a:avLst/>
              </a:prstGeom>
              <a:solidFill>
                <a:schemeClr val="bg2">
                  <a:lumMod val="25000"/>
                  <a:lumOff val="7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CF4A3CE-0FF8-42A5-961A-09459DE8EF88}"/>
                  </a:ext>
                </a:extLst>
              </p:cNvPr>
              <p:cNvSpPr/>
              <p:nvPr/>
            </p:nvSpPr>
            <p:spPr>
              <a:xfrm>
                <a:off x="1992085" y="2094139"/>
                <a:ext cx="244928" cy="170089"/>
              </a:xfrm>
              <a:prstGeom prst="rect">
                <a:avLst/>
              </a:prstGeom>
              <a:solidFill>
                <a:schemeClr val="bg2">
                  <a:lumMod val="25000"/>
                  <a:lumOff val="7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4B0787B-D21A-4551-B988-9093C7B82E42}"/>
                  </a:ext>
                </a:extLst>
              </p:cNvPr>
              <p:cNvSpPr/>
              <p:nvPr/>
            </p:nvSpPr>
            <p:spPr>
              <a:xfrm>
                <a:off x="2237014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2235A69-512A-4EBF-96AC-603F89304212}"/>
                  </a:ext>
                </a:extLst>
              </p:cNvPr>
              <p:cNvSpPr/>
              <p:nvPr/>
            </p:nvSpPr>
            <p:spPr>
              <a:xfrm>
                <a:off x="1502228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EAA4343-542D-4DB2-962C-35DF7748B3F5}"/>
                  </a:ext>
                </a:extLst>
              </p:cNvPr>
              <p:cNvSpPr/>
              <p:nvPr/>
            </p:nvSpPr>
            <p:spPr>
              <a:xfrm>
                <a:off x="1747157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21AD98-12E1-4AB2-9E7D-CCD8185C8E95}"/>
                  </a:ext>
                </a:extLst>
              </p:cNvPr>
              <p:cNvSpPr/>
              <p:nvPr/>
            </p:nvSpPr>
            <p:spPr>
              <a:xfrm>
                <a:off x="1992085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1A31380-3DF3-48A6-8A0F-B3948CC093C0}"/>
                  </a:ext>
                </a:extLst>
              </p:cNvPr>
              <p:cNvSpPr/>
              <p:nvPr/>
            </p:nvSpPr>
            <p:spPr>
              <a:xfrm>
                <a:off x="2237014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0102F10-4532-4267-8AA5-5CA7302B74D8}"/>
                </a:ext>
              </a:extLst>
            </p:cNvPr>
            <p:cNvGrpSpPr/>
            <p:nvPr/>
          </p:nvGrpSpPr>
          <p:grpSpPr>
            <a:xfrm>
              <a:off x="4298496" y="3243948"/>
              <a:ext cx="1272266" cy="564696"/>
              <a:chOff x="1502228" y="2094139"/>
              <a:chExt cx="979714" cy="34017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5451CDB-6967-44AE-A8D8-25D271DB1427}"/>
                  </a:ext>
                </a:extLst>
              </p:cNvPr>
              <p:cNvSpPr/>
              <p:nvPr/>
            </p:nvSpPr>
            <p:spPr>
              <a:xfrm>
                <a:off x="1502229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2B69C4C-E0AA-4F5E-BC0F-C8E371805463}"/>
                  </a:ext>
                </a:extLst>
              </p:cNvPr>
              <p:cNvSpPr/>
              <p:nvPr/>
            </p:nvSpPr>
            <p:spPr>
              <a:xfrm>
                <a:off x="1747157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E457C46-8C2A-436E-9B7B-C5D0ECA45D7C}"/>
                  </a:ext>
                </a:extLst>
              </p:cNvPr>
              <p:cNvSpPr/>
              <p:nvPr/>
            </p:nvSpPr>
            <p:spPr>
              <a:xfrm>
                <a:off x="1992085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325E154-AFED-4AA3-9410-A262B836669B}"/>
                  </a:ext>
                </a:extLst>
              </p:cNvPr>
              <p:cNvSpPr/>
              <p:nvPr/>
            </p:nvSpPr>
            <p:spPr>
              <a:xfrm>
                <a:off x="2237014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2F75E7B-0A01-4C79-91C6-DFBBC13F4CEA}"/>
                  </a:ext>
                </a:extLst>
              </p:cNvPr>
              <p:cNvSpPr/>
              <p:nvPr/>
            </p:nvSpPr>
            <p:spPr>
              <a:xfrm>
                <a:off x="1502228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72153DF-D396-4F8B-B0C4-45C83DB5D65B}"/>
                  </a:ext>
                </a:extLst>
              </p:cNvPr>
              <p:cNvSpPr/>
              <p:nvPr/>
            </p:nvSpPr>
            <p:spPr>
              <a:xfrm>
                <a:off x="1747157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046907-7B6C-461D-8C39-CF0B0901368E}"/>
                  </a:ext>
                </a:extLst>
              </p:cNvPr>
              <p:cNvSpPr/>
              <p:nvPr/>
            </p:nvSpPr>
            <p:spPr>
              <a:xfrm>
                <a:off x="1992085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C3C5D37-9583-4E61-AC37-591314DFF9C8}"/>
                  </a:ext>
                </a:extLst>
              </p:cNvPr>
              <p:cNvSpPr/>
              <p:nvPr/>
            </p:nvSpPr>
            <p:spPr>
              <a:xfrm>
                <a:off x="2237014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AF2F1A3-04A6-4387-90B4-0C28A42EC2C0}"/>
                </a:ext>
              </a:extLst>
            </p:cNvPr>
            <p:cNvGrpSpPr/>
            <p:nvPr/>
          </p:nvGrpSpPr>
          <p:grpSpPr>
            <a:xfrm>
              <a:off x="5570763" y="3243948"/>
              <a:ext cx="1272266" cy="564696"/>
              <a:chOff x="1502228" y="2094139"/>
              <a:chExt cx="979714" cy="34017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A03F683-1380-476F-A178-B30114193ECC}"/>
                  </a:ext>
                </a:extLst>
              </p:cNvPr>
              <p:cNvSpPr/>
              <p:nvPr/>
            </p:nvSpPr>
            <p:spPr>
              <a:xfrm>
                <a:off x="1502229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80BD091-D54C-49A2-ACA7-6DADBF530F1A}"/>
                  </a:ext>
                </a:extLst>
              </p:cNvPr>
              <p:cNvSpPr/>
              <p:nvPr/>
            </p:nvSpPr>
            <p:spPr>
              <a:xfrm>
                <a:off x="1747157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FB3A30E-16E0-47F3-A326-6D7A7CEF6725}"/>
                  </a:ext>
                </a:extLst>
              </p:cNvPr>
              <p:cNvSpPr/>
              <p:nvPr/>
            </p:nvSpPr>
            <p:spPr>
              <a:xfrm>
                <a:off x="1992085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0BC94C-6C4B-4F2A-AD25-76E03AAC4CF9}"/>
                  </a:ext>
                </a:extLst>
              </p:cNvPr>
              <p:cNvSpPr/>
              <p:nvPr/>
            </p:nvSpPr>
            <p:spPr>
              <a:xfrm>
                <a:off x="2237014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636083A-0633-48E6-93A0-EAE34371FC9B}"/>
                  </a:ext>
                </a:extLst>
              </p:cNvPr>
              <p:cNvSpPr/>
              <p:nvPr/>
            </p:nvSpPr>
            <p:spPr>
              <a:xfrm>
                <a:off x="1502228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9E7849E-AF5D-4AB3-8F90-967BD7FF99DC}"/>
                  </a:ext>
                </a:extLst>
              </p:cNvPr>
              <p:cNvSpPr/>
              <p:nvPr/>
            </p:nvSpPr>
            <p:spPr>
              <a:xfrm>
                <a:off x="1747157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9985074-2655-4A03-AB61-E1F965671C27}"/>
                  </a:ext>
                </a:extLst>
              </p:cNvPr>
              <p:cNvSpPr/>
              <p:nvPr/>
            </p:nvSpPr>
            <p:spPr>
              <a:xfrm>
                <a:off x="1992085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95E53C0-08C9-4E9B-A21C-98070AF4BBF5}"/>
                  </a:ext>
                </a:extLst>
              </p:cNvPr>
              <p:cNvSpPr/>
              <p:nvPr/>
            </p:nvSpPr>
            <p:spPr>
              <a:xfrm>
                <a:off x="2237014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8F4FCA-CDFF-4A69-985D-41C0354119A7}"/>
                </a:ext>
              </a:extLst>
            </p:cNvPr>
            <p:cNvSpPr txBox="1"/>
            <p:nvPr/>
          </p:nvSpPr>
          <p:spPr>
            <a:xfrm>
              <a:off x="1268186" y="2377167"/>
              <a:ext cx="1702255" cy="3752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Private Cache</a:t>
              </a:r>
              <a:endParaRPr lang="en-US" sz="1600">
                <a:solidFill>
                  <a:schemeClr val="bg2"/>
                </a:solidFill>
                <a:cs typeface="Arial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470DEE-C4FF-4387-B1AE-D062F200E193}"/>
                </a:ext>
              </a:extLst>
            </p:cNvPr>
            <p:cNvSpPr txBox="1"/>
            <p:nvPr/>
          </p:nvSpPr>
          <p:spPr>
            <a:xfrm>
              <a:off x="1268186" y="3336472"/>
              <a:ext cx="1702255" cy="3752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Shared Cache</a:t>
              </a:r>
              <a:endParaRPr lang="en-US" sz="1600">
                <a:solidFill>
                  <a:schemeClr val="bg2"/>
                </a:solidFill>
                <a:cs typeface="Arial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03A2A9-BB47-4200-B803-003227D8C2E7}"/>
                </a:ext>
              </a:extLst>
            </p:cNvPr>
            <p:cNvSpPr txBox="1"/>
            <p:nvPr/>
          </p:nvSpPr>
          <p:spPr>
            <a:xfrm>
              <a:off x="3220809" y="1614391"/>
              <a:ext cx="879022" cy="3752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solidFill>
                    <a:schemeClr val="bg2"/>
                  </a:solidFill>
                </a:rPr>
                <a:t>Victim</a:t>
              </a:r>
              <a:endParaRPr lang="en-US" sz="16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8727A08-766C-4423-8B7C-8589F551EEF5}"/>
                </a:ext>
              </a:extLst>
            </p:cNvPr>
            <p:cNvSpPr txBox="1"/>
            <p:nvPr/>
          </p:nvSpPr>
          <p:spPr>
            <a:xfrm>
              <a:off x="5683703" y="1614390"/>
              <a:ext cx="1091785" cy="3752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solidFill>
                    <a:schemeClr val="bg2"/>
                  </a:solidFill>
                </a:rPr>
                <a:t>Attacker</a:t>
              </a:r>
              <a:endParaRPr lang="en-US" sz="16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4F822EF-487A-4749-9189-DB89C1DD1BB3}"/>
              </a:ext>
            </a:extLst>
          </p:cNvPr>
          <p:cNvCxnSpPr/>
          <p:nvPr/>
        </p:nvCxnSpPr>
        <p:spPr>
          <a:xfrm>
            <a:off x="3489715" y="2696990"/>
            <a:ext cx="911" cy="2870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6C881D5-0AA0-48D8-AFC9-CA1F915F8A9D}"/>
              </a:ext>
            </a:extLst>
          </p:cNvPr>
          <p:cNvSpPr txBox="1"/>
          <p:nvPr/>
        </p:nvSpPr>
        <p:spPr>
          <a:xfrm>
            <a:off x="3420661" y="2697930"/>
            <a:ext cx="141946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C00000"/>
                </a:solidFill>
                <a:cs typeface="Arial"/>
              </a:rPr>
              <a:t>Write misses!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9116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IVcache-Optimization1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308559"/>
            <a:ext cx="7981932" cy="12413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</a:pPr>
            <a:r>
              <a:rPr lang="en-US" b="1">
                <a:solidFill>
                  <a:srgbClr val="003493"/>
                </a:solidFill>
                <a:cs typeface="Arial"/>
              </a:rPr>
              <a:t>Problem 1: </a:t>
            </a:r>
            <a:r>
              <a:rPr lang="en-US">
                <a:solidFill>
                  <a:srgbClr val="003493"/>
                </a:solidFill>
                <a:cs typeface="Arial"/>
              </a:rPr>
              <a:t>Self-eviction and Bypass can reduce L1 hit rate by </a:t>
            </a:r>
            <a:r>
              <a:rPr lang="en-US">
                <a:solidFill>
                  <a:srgbClr val="C00000"/>
                </a:solidFill>
                <a:cs typeface="Arial"/>
              </a:rPr>
              <a:t>30%-80%</a:t>
            </a:r>
          </a:p>
          <a:p>
            <a:pPr>
              <a:spcAft>
                <a:spcPts val="400"/>
              </a:spcAft>
            </a:pPr>
            <a:r>
              <a:rPr lang="en-US" b="1">
                <a:solidFill>
                  <a:srgbClr val="003493"/>
                </a:solidFill>
                <a:cs typeface="Arial"/>
              </a:rPr>
              <a:t>Solution 1:</a:t>
            </a:r>
            <a:r>
              <a:rPr lang="en-US">
                <a:solidFill>
                  <a:srgbClr val="003493"/>
                </a:solidFill>
                <a:cs typeface="Arial"/>
              </a:rPr>
              <a:t> Relax cache inclusion (Fill L1 cache wihle bypassing LLC)</a:t>
            </a:r>
          </a:p>
          <a:p>
            <a:r>
              <a:rPr lang="en-US" sz="1600">
                <a:solidFill>
                  <a:srgbClr val="003493"/>
                </a:solidFill>
                <a:ea typeface="+mn-lt"/>
                <a:cs typeface="+mn-lt"/>
              </a:rPr>
              <a:t>(When bypassing LLC, fill L1 with a read-only copy and record in Record Buffer)</a:t>
            </a:r>
            <a:endParaRPr lang="en-US" sz="1600">
              <a:ea typeface="+mn-lt"/>
              <a:cs typeface="+mn-lt"/>
            </a:endParaRPr>
          </a:p>
          <a:p>
            <a:pPr>
              <a:spcAft>
                <a:spcPts val="400"/>
              </a:spcAft>
            </a:pPr>
            <a:endParaRPr lang="en-US" sz="1600">
              <a:solidFill>
                <a:srgbClr val="003493"/>
              </a:solidFill>
              <a:cs typeface="Arial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103A2C-77FE-4236-ABE1-366F060EAF79}"/>
              </a:ext>
            </a:extLst>
          </p:cNvPr>
          <p:cNvGrpSpPr/>
          <p:nvPr/>
        </p:nvGrpSpPr>
        <p:grpSpPr>
          <a:xfrm>
            <a:off x="1796824" y="2414927"/>
            <a:ext cx="4953338" cy="1979504"/>
            <a:chOff x="1268186" y="1614390"/>
            <a:chExt cx="5574844" cy="21942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629C25-7A95-4241-A59C-51784868568B}"/>
                </a:ext>
              </a:extLst>
            </p:cNvPr>
            <p:cNvGrpSpPr/>
            <p:nvPr/>
          </p:nvGrpSpPr>
          <p:grpSpPr>
            <a:xfrm>
              <a:off x="3026228" y="2250628"/>
              <a:ext cx="1272266" cy="564696"/>
              <a:chOff x="1502228" y="2094139"/>
              <a:chExt cx="979714" cy="34017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03EEE0A-7676-4209-9103-F16ED5D2F04B}"/>
                  </a:ext>
                </a:extLst>
              </p:cNvPr>
              <p:cNvSpPr/>
              <p:nvPr/>
            </p:nvSpPr>
            <p:spPr>
              <a:xfrm>
                <a:off x="1502229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>
                  <a:cs typeface="Arial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64423B0-0598-4EE7-A515-F7C4405170AC}"/>
                  </a:ext>
                </a:extLst>
              </p:cNvPr>
              <p:cNvSpPr/>
              <p:nvPr/>
            </p:nvSpPr>
            <p:spPr>
              <a:xfrm>
                <a:off x="1747157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EBED63-657C-41B5-808B-B9FAB7D76603}"/>
                  </a:ext>
                </a:extLst>
              </p:cNvPr>
              <p:cNvSpPr/>
              <p:nvPr/>
            </p:nvSpPr>
            <p:spPr>
              <a:xfrm>
                <a:off x="1992085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296CF6E-6090-4A21-813F-04B1E04F52A0}"/>
                  </a:ext>
                </a:extLst>
              </p:cNvPr>
              <p:cNvSpPr/>
              <p:nvPr/>
            </p:nvSpPr>
            <p:spPr>
              <a:xfrm>
                <a:off x="2237014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6E0F8F-D375-4B9D-83AA-3B1B20F94A22}"/>
                  </a:ext>
                </a:extLst>
              </p:cNvPr>
              <p:cNvSpPr/>
              <p:nvPr/>
            </p:nvSpPr>
            <p:spPr>
              <a:xfrm>
                <a:off x="1502228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F497842-763E-4120-840E-F896B44A63DA}"/>
                  </a:ext>
                </a:extLst>
              </p:cNvPr>
              <p:cNvSpPr/>
              <p:nvPr/>
            </p:nvSpPr>
            <p:spPr>
              <a:xfrm>
                <a:off x="1747157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086E68-8FE5-437C-9542-727E66C2B50C}"/>
                  </a:ext>
                </a:extLst>
              </p:cNvPr>
              <p:cNvSpPr/>
              <p:nvPr/>
            </p:nvSpPr>
            <p:spPr>
              <a:xfrm>
                <a:off x="1992085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407B4D2-BC6A-47E2-9C47-6FD433AA6677}"/>
                  </a:ext>
                </a:extLst>
              </p:cNvPr>
              <p:cNvSpPr/>
              <p:nvPr/>
            </p:nvSpPr>
            <p:spPr>
              <a:xfrm>
                <a:off x="2237014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235315-F13F-4D91-ABED-406CC145435A}"/>
                </a:ext>
              </a:extLst>
            </p:cNvPr>
            <p:cNvGrpSpPr/>
            <p:nvPr/>
          </p:nvGrpSpPr>
          <p:grpSpPr>
            <a:xfrm>
              <a:off x="5570764" y="2209806"/>
              <a:ext cx="1272266" cy="564696"/>
              <a:chOff x="1502228" y="2094139"/>
              <a:chExt cx="979714" cy="34017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EE20D43-0ACC-48C3-89DA-404A28420C99}"/>
                  </a:ext>
                </a:extLst>
              </p:cNvPr>
              <p:cNvSpPr/>
              <p:nvPr/>
            </p:nvSpPr>
            <p:spPr>
              <a:xfrm>
                <a:off x="1502229" y="2094139"/>
                <a:ext cx="244928" cy="170089"/>
              </a:xfrm>
              <a:prstGeom prst="rect">
                <a:avLst/>
              </a:prstGeom>
              <a:solidFill>
                <a:schemeClr val="bg2">
                  <a:lumMod val="25000"/>
                  <a:lumOff val="7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518AB-A6B7-4C73-869A-93FA83A52CB3}"/>
                  </a:ext>
                </a:extLst>
              </p:cNvPr>
              <p:cNvSpPr/>
              <p:nvPr/>
            </p:nvSpPr>
            <p:spPr>
              <a:xfrm>
                <a:off x="1747157" y="2094139"/>
                <a:ext cx="244928" cy="170089"/>
              </a:xfrm>
              <a:prstGeom prst="rect">
                <a:avLst/>
              </a:prstGeom>
              <a:solidFill>
                <a:schemeClr val="bg2">
                  <a:lumMod val="25000"/>
                  <a:lumOff val="7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84F056-AE10-4A4F-8504-35F7456F89F6}"/>
                  </a:ext>
                </a:extLst>
              </p:cNvPr>
              <p:cNvSpPr/>
              <p:nvPr/>
            </p:nvSpPr>
            <p:spPr>
              <a:xfrm>
                <a:off x="1992085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73E4F5B-B8A2-4F2F-B9DA-E07B05800F55}"/>
                  </a:ext>
                </a:extLst>
              </p:cNvPr>
              <p:cNvSpPr/>
              <p:nvPr/>
            </p:nvSpPr>
            <p:spPr>
              <a:xfrm>
                <a:off x="2237014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ABF4DB7-448C-4B38-8769-0658DF232855}"/>
                  </a:ext>
                </a:extLst>
              </p:cNvPr>
              <p:cNvSpPr/>
              <p:nvPr/>
            </p:nvSpPr>
            <p:spPr>
              <a:xfrm>
                <a:off x="1502228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5E887F1-AA58-4B1F-B56A-7D00D6D2EAE9}"/>
                  </a:ext>
                </a:extLst>
              </p:cNvPr>
              <p:cNvSpPr/>
              <p:nvPr/>
            </p:nvSpPr>
            <p:spPr>
              <a:xfrm>
                <a:off x="1747157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B76DF7D-38B6-4C55-8728-0AAE432B3277}"/>
                  </a:ext>
                </a:extLst>
              </p:cNvPr>
              <p:cNvSpPr/>
              <p:nvPr/>
            </p:nvSpPr>
            <p:spPr>
              <a:xfrm>
                <a:off x="1992085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8009D02-3707-4C7A-9E4C-5601D1793A2E}"/>
                  </a:ext>
                </a:extLst>
              </p:cNvPr>
              <p:cNvSpPr/>
              <p:nvPr/>
            </p:nvSpPr>
            <p:spPr>
              <a:xfrm>
                <a:off x="2237014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6D91757-327D-4DBE-8C31-23D1008BAED7}"/>
                </a:ext>
              </a:extLst>
            </p:cNvPr>
            <p:cNvGrpSpPr/>
            <p:nvPr/>
          </p:nvGrpSpPr>
          <p:grpSpPr>
            <a:xfrm>
              <a:off x="3026228" y="3243948"/>
              <a:ext cx="1272266" cy="564696"/>
              <a:chOff x="1502228" y="2094139"/>
              <a:chExt cx="979714" cy="34017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E5A1FA-31DA-4D66-B5DE-2F26BDA1B17E}"/>
                  </a:ext>
                </a:extLst>
              </p:cNvPr>
              <p:cNvSpPr/>
              <p:nvPr/>
            </p:nvSpPr>
            <p:spPr>
              <a:xfrm>
                <a:off x="1502229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3D517D0-721C-4B63-8FA2-BAA79B0A2908}"/>
                  </a:ext>
                </a:extLst>
              </p:cNvPr>
              <p:cNvSpPr/>
              <p:nvPr/>
            </p:nvSpPr>
            <p:spPr>
              <a:xfrm>
                <a:off x="1747157" y="2094139"/>
                <a:ext cx="244928" cy="170089"/>
              </a:xfrm>
              <a:prstGeom prst="rect">
                <a:avLst/>
              </a:prstGeom>
              <a:solidFill>
                <a:schemeClr val="bg2">
                  <a:lumMod val="25000"/>
                  <a:lumOff val="7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CF4A3CE-0FF8-42A5-961A-09459DE8EF88}"/>
                  </a:ext>
                </a:extLst>
              </p:cNvPr>
              <p:cNvSpPr/>
              <p:nvPr/>
            </p:nvSpPr>
            <p:spPr>
              <a:xfrm>
                <a:off x="1992085" y="2094139"/>
                <a:ext cx="244928" cy="170089"/>
              </a:xfrm>
              <a:prstGeom prst="rect">
                <a:avLst/>
              </a:prstGeom>
              <a:solidFill>
                <a:schemeClr val="bg2">
                  <a:lumMod val="25000"/>
                  <a:lumOff val="7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4B0787B-D21A-4551-B988-9093C7B82E42}"/>
                  </a:ext>
                </a:extLst>
              </p:cNvPr>
              <p:cNvSpPr/>
              <p:nvPr/>
            </p:nvSpPr>
            <p:spPr>
              <a:xfrm>
                <a:off x="2237014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2235A69-512A-4EBF-96AC-603F89304212}"/>
                  </a:ext>
                </a:extLst>
              </p:cNvPr>
              <p:cNvSpPr/>
              <p:nvPr/>
            </p:nvSpPr>
            <p:spPr>
              <a:xfrm>
                <a:off x="1502228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EAA4343-542D-4DB2-962C-35DF7748B3F5}"/>
                  </a:ext>
                </a:extLst>
              </p:cNvPr>
              <p:cNvSpPr/>
              <p:nvPr/>
            </p:nvSpPr>
            <p:spPr>
              <a:xfrm>
                <a:off x="1747157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21AD98-12E1-4AB2-9E7D-CCD8185C8E95}"/>
                  </a:ext>
                </a:extLst>
              </p:cNvPr>
              <p:cNvSpPr/>
              <p:nvPr/>
            </p:nvSpPr>
            <p:spPr>
              <a:xfrm>
                <a:off x="1992085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1A31380-3DF3-48A6-8A0F-B3948CC093C0}"/>
                  </a:ext>
                </a:extLst>
              </p:cNvPr>
              <p:cNvSpPr/>
              <p:nvPr/>
            </p:nvSpPr>
            <p:spPr>
              <a:xfrm>
                <a:off x="2237014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0102F10-4532-4267-8AA5-5CA7302B74D8}"/>
                </a:ext>
              </a:extLst>
            </p:cNvPr>
            <p:cNvGrpSpPr/>
            <p:nvPr/>
          </p:nvGrpSpPr>
          <p:grpSpPr>
            <a:xfrm>
              <a:off x="4298496" y="3243948"/>
              <a:ext cx="1272266" cy="564696"/>
              <a:chOff x="1502228" y="2094139"/>
              <a:chExt cx="979714" cy="34017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5451CDB-6967-44AE-A8D8-25D271DB1427}"/>
                  </a:ext>
                </a:extLst>
              </p:cNvPr>
              <p:cNvSpPr/>
              <p:nvPr/>
            </p:nvSpPr>
            <p:spPr>
              <a:xfrm>
                <a:off x="1502229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2B69C4C-E0AA-4F5E-BC0F-C8E371805463}"/>
                  </a:ext>
                </a:extLst>
              </p:cNvPr>
              <p:cNvSpPr/>
              <p:nvPr/>
            </p:nvSpPr>
            <p:spPr>
              <a:xfrm>
                <a:off x="1747157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E457C46-8C2A-436E-9B7B-C5D0ECA45D7C}"/>
                  </a:ext>
                </a:extLst>
              </p:cNvPr>
              <p:cNvSpPr/>
              <p:nvPr/>
            </p:nvSpPr>
            <p:spPr>
              <a:xfrm>
                <a:off x="1992085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325E154-AFED-4AA3-9410-A262B836669B}"/>
                  </a:ext>
                </a:extLst>
              </p:cNvPr>
              <p:cNvSpPr/>
              <p:nvPr/>
            </p:nvSpPr>
            <p:spPr>
              <a:xfrm>
                <a:off x="2237014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2F75E7B-0A01-4C79-91C6-DFBBC13F4CEA}"/>
                  </a:ext>
                </a:extLst>
              </p:cNvPr>
              <p:cNvSpPr/>
              <p:nvPr/>
            </p:nvSpPr>
            <p:spPr>
              <a:xfrm>
                <a:off x="1502228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72153DF-D396-4F8B-B0C4-45C83DB5D65B}"/>
                  </a:ext>
                </a:extLst>
              </p:cNvPr>
              <p:cNvSpPr/>
              <p:nvPr/>
            </p:nvSpPr>
            <p:spPr>
              <a:xfrm>
                <a:off x="1747157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046907-7B6C-461D-8C39-CF0B0901368E}"/>
                  </a:ext>
                </a:extLst>
              </p:cNvPr>
              <p:cNvSpPr/>
              <p:nvPr/>
            </p:nvSpPr>
            <p:spPr>
              <a:xfrm>
                <a:off x="1992085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C3C5D37-9583-4E61-AC37-591314DFF9C8}"/>
                  </a:ext>
                </a:extLst>
              </p:cNvPr>
              <p:cNvSpPr/>
              <p:nvPr/>
            </p:nvSpPr>
            <p:spPr>
              <a:xfrm>
                <a:off x="2237014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AF2F1A3-04A6-4387-90B4-0C28A42EC2C0}"/>
                </a:ext>
              </a:extLst>
            </p:cNvPr>
            <p:cNvGrpSpPr/>
            <p:nvPr/>
          </p:nvGrpSpPr>
          <p:grpSpPr>
            <a:xfrm>
              <a:off x="5570763" y="3243948"/>
              <a:ext cx="1272266" cy="564696"/>
              <a:chOff x="1502228" y="2094139"/>
              <a:chExt cx="979714" cy="34017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A03F683-1380-476F-A178-B30114193ECC}"/>
                  </a:ext>
                </a:extLst>
              </p:cNvPr>
              <p:cNvSpPr/>
              <p:nvPr/>
            </p:nvSpPr>
            <p:spPr>
              <a:xfrm>
                <a:off x="1502229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80BD091-D54C-49A2-ACA7-6DADBF530F1A}"/>
                  </a:ext>
                </a:extLst>
              </p:cNvPr>
              <p:cNvSpPr/>
              <p:nvPr/>
            </p:nvSpPr>
            <p:spPr>
              <a:xfrm>
                <a:off x="1747157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FB3A30E-16E0-47F3-A326-6D7A7CEF6725}"/>
                  </a:ext>
                </a:extLst>
              </p:cNvPr>
              <p:cNvSpPr/>
              <p:nvPr/>
            </p:nvSpPr>
            <p:spPr>
              <a:xfrm>
                <a:off x="1992085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0BC94C-6C4B-4F2A-AD25-76E03AAC4CF9}"/>
                  </a:ext>
                </a:extLst>
              </p:cNvPr>
              <p:cNvSpPr/>
              <p:nvPr/>
            </p:nvSpPr>
            <p:spPr>
              <a:xfrm>
                <a:off x="2237014" y="2094139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636083A-0633-48E6-93A0-EAE34371FC9B}"/>
                  </a:ext>
                </a:extLst>
              </p:cNvPr>
              <p:cNvSpPr/>
              <p:nvPr/>
            </p:nvSpPr>
            <p:spPr>
              <a:xfrm>
                <a:off x="1502228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9E7849E-AF5D-4AB3-8F90-967BD7FF99DC}"/>
                  </a:ext>
                </a:extLst>
              </p:cNvPr>
              <p:cNvSpPr/>
              <p:nvPr/>
            </p:nvSpPr>
            <p:spPr>
              <a:xfrm>
                <a:off x="1747157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9985074-2655-4A03-AB61-E1F965671C27}"/>
                  </a:ext>
                </a:extLst>
              </p:cNvPr>
              <p:cNvSpPr/>
              <p:nvPr/>
            </p:nvSpPr>
            <p:spPr>
              <a:xfrm>
                <a:off x="1992085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95E53C0-08C9-4E9B-A21C-98070AF4BBF5}"/>
                  </a:ext>
                </a:extLst>
              </p:cNvPr>
              <p:cNvSpPr/>
              <p:nvPr/>
            </p:nvSpPr>
            <p:spPr>
              <a:xfrm>
                <a:off x="2237014" y="2264228"/>
                <a:ext cx="244928" cy="1700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8F4FCA-CDFF-4A69-985D-41C0354119A7}"/>
                </a:ext>
              </a:extLst>
            </p:cNvPr>
            <p:cNvSpPr txBox="1"/>
            <p:nvPr/>
          </p:nvSpPr>
          <p:spPr>
            <a:xfrm>
              <a:off x="1268186" y="2377167"/>
              <a:ext cx="1702255" cy="3752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Private Cache</a:t>
              </a:r>
              <a:endParaRPr lang="en-US" sz="1600">
                <a:solidFill>
                  <a:schemeClr val="bg2"/>
                </a:solidFill>
                <a:cs typeface="Arial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470DEE-C4FF-4387-B1AE-D062F200E193}"/>
                </a:ext>
              </a:extLst>
            </p:cNvPr>
            <p:cNvSpPr txBox="1"/>
            <p:nvPr/>
          </p:nvSpPr>
          <p:spPr>
            <a:xfrm>
              <a:off x="1268186" y="3336472"/>
              <a:ext cx="1702255" cy="3752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Shared Cache</a:t>
              </a:r>
              <a:endParaRPr lang="en-US" sz="1600">
                <a:solidFill>
                  <a:schemeClr val="bg2"/>
                </a:solidFill>
                <a:cs typeface="Arial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03A2A9-BB47-4200-B803-003227D8C2E7}"/>
                </a:ext>
              </a:extLst>
            </p:cNvPr>
            <p:cNvSpPr txBox="1"/>
            <p:nvPr/>
          </p:nvSpPr>
          <p:spPr>
            <a:xfrm>
              <a:off x="3220809" y="1614391"/>
              <a:ext cx="879022" cy="3752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solidFill>
                    <a:schemeClr val="bg2"/>
                  </a:solidFill>
                </a:rPr>
                <a:t>Victim</a:t>
              </a:r>
              <a:endParaRPr lang="en-US" sz="16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8727A08-766C-4423-8B7C-8589F551EEF5}"/>
                </a:ext>
              </a:extLst>
            </p:cNvPr>
            <p:cNvSpPr txBox="1"/>
            <p:nvPr/>
          </p:nvSpPr>
          <p:spPr>
            <a:xfrm>
              <a:off x="5683703" y="1614390"/>
              <a:ext cx="1091785" cy="3752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solidFill>
                    <a:schemeClr val="bg2"/>
                  </a:solidFill>
                </a:rPr>
                <a:t>Attacker</a:t>
              </a:r>
              <a:endParaRPr lang="en-US" sz="16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4F822EF-487A-4749-9189-DB89C1DD1BB3}"/>
              </a:ext>
            </a:extLst>
          </p:cNvPr>
          <p:cNvCxnSpPr/>
          <p:nvPr/>
        </p:nvCxnSpPr>
        <p:spPr>
          <a:xfrm>
            <a:off x="3489715" y="2696990"/>
            <a:ext cx="911" cy="119430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6C881D5-0AA0-48D8-AFC9-CA1F915F8A9D}"/>
              </a:ext>
            </a:extLst>
          </p:cNvPr>
          <p:cNvSpPr txBox="1"/>
          <p:nvPr/>
        </p:nvSpPr>
        <p:spPr>
          <a:xfrm>
            <a:off x="3449236" y="2697930"/>
            <a:ext cx="210526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C00000"/>
                </a:solidFill>
                <a:cs typeface="Arial"/>
              </a:rPr>
              <a:t>Invalidate the L1 copy!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29647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IVcache-Optimization2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7DF034FC-D74F-4C07-92B0-CAACDD1E6A5B}"/>
              </a:ext>
            </a:extLst>
          </p:cNvPr>
          <p:cNvSpPr>
            <a:spLocks noGrp="1"/>
          </p:cNvSpPr>
          <p:nvPr/>
        </p:nvSpPr>
        <p:spPr>
          <a:xfrm>
            <a:off x="718661" y="1174073"/>
            <a:ext cx="7502826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F0502020204030204" pitchFamily="34" charset="0"/>
              <a:buChar char="•"/>
            </a:pPr>
            <a:r>
              <a:rPr lang="en-US" b="1">
                <a:solidFill>
                  <a:srgbClr val="003493"/>
                </a:solidFill>
                <a:cs typeface="Arial"/>
              </a:rPr>
              <a:t>  Optimization1 is not enough for performance, why?</a:t>
            </a:r>
            <a:endParaRPr lang="en-US">
              <a:cs typeface="Arial" panose="020B0604020202020204"/>
            </a:endParaRP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3493"/>
                </a:solidFill>
                <a:cs typeface="Arial"/>
              </a:rPr>
              <a:t>It only benefits read accesses</a:t>
            </a: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3493"/>
                </a:solidFill>
                <a:cs typeface="Arial"/>
              </a:rPr>
              <a:t>Write accesses will still starve in cache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3493"/>
                </a:solidFill>
                <a:cs typeface="Arial"/>
              </a:rPr>
              <a:t>  Cache is a reactive architecture</a:t>
            </a: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3493"/>
                </a:solidFill>
                <a:cs typeface="Arial"/>
              </a:rPr>
              <a:t>Cache only reacts to CPU’s requirement</a:t>
            </a: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3493"/>
                </a:solidFill>
                <a:cs typeface="Arial"/>
              </a:rPr>
              <a:t>Cache does not actively evict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3493"/>
                </a:solidFill>
                <a:cs typeface="Arial"/>
              </a:rPr>
              <a:t>  Solution:  Active LLC invalidation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3493"/>
                </a:solidFill>
                <a:cs typeface="Arial"/>
              </a:rPr>
              <a:t>Actively invalidate a line from the inactive group in an LLC set every once a while</a:t>
            </a:r>
          </a:p>
        </p:txBody>
      </p:sp>
    </p:spTree>
    <p:extLst>
      <p:ext uri="{BB962C8B-B14F-4D97-AF65-F5344CB8AC3E}">
        <p14:creationId xmlns:p14="http://schemas.microsoft.com/office/powerpoint/2010/main" val="284385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591561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IVcache: The Big Picture</a:t>
            </a:r>
          </a:p>
        </p:txBody>
      </p:sp>
      <p:pic>
        <p:nvPicPr>
          <p:cNvPr id="6" name="Graphic 1" descr="Devil face with solid fill">
            <a:extLst>
              <a:ext uri="{FF2B5EF4-FFF2-40B4-BE49-F238E27FC236}">
                <a16:creationId xmlns:a16="http://schemas.microsoft.com/office/drawing/2014/main" id="{E4928D37-EFC3-462C-B927-58104054C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9595" y="1251311"/>
            <a:ext cx="641497" cy="631114"/>
          </a:xfrm>
          <a:prstGeom prst="rect">
            <a:avLst/>
          </a:prstGeom>
        </p:spPr>
      </p:pic>
      <p:pic>
        <p:nvPicPr>
          <p:cNvPr id="7" name="Graphic 7" descr="Man with solid fill">
            <a:extLst>
              <a:ext uri="{FF2B5EF4-FFF2-40B4-BE49-F238E27FC236}">
                <a16:creationId xmlns:a16="http://schemas.microsoft.com/office/drawing/2014/main" id="{9D78EC2C-10BD-4BA3-9A4C-0284BFDCF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6669" y="1277893"/>
            <a:ext cx="666391" cy="59091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18018A-9E3F-4F4C-B676-47B3439819BE}"/>
              </a:ext>
            </a:extLst>
          </p:cNvPr>
          <p:cNvCxnSpPr/>
          <p:nvPr/>
        </p:nvCxnSpPr>
        <p:spPr>
          <a:xfrm flipV="1">
            <a:off x="1172502" y="1566878"/>
            <a:ext cx="680502" cy="255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A70F66-AA00-4672-8F67-9A941F4F8502}"/>
              </a:ext>
            </a:extLst>
          </p:cNvPr>
          <p:cNvSpPr txBox="1"/>
          <p:nvPr/>
        </p:nvSpPr>
        <p:spPr>
          <a:xfrm>
            <a:off x="1864004" y="1379793"/>
            <a:ext cx="17274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4"/>
                </a:solidFill>
              </a:rPr>
              <a:t>Cache Access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7C0F0-F48E-44BE-85B4-A3456D63BAA8}"/>
              </a:ext>
            </a:extLst>
          </p:cNvPr>
          <p:cNvSpPr txBox="1"/>
          <p:nvPr/>
        </p:nvSpPr>
        <p:spPr>
          <a:xfrm>
            <a:off x="4231608" y="1379793"/>
            <a:ext cx="2613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4"/>
                </a:solidFill>
              </a:rPr>
              <a:t>Cache State Changes</a:t>
            </a:r>
            <a:endParaRPr lang="en-US" b="1">
              <a:solidFill>
                <a:schemeClr val="accent4"/>
              </a:solidFill>
              <a:cs typeface="Arial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2135FC-D83B-4B32-8C75-E7C8F4EF01F0}"/>
              </a:ext>
            </a:extLst>
          </p:cNvPr>
          <p:cNvCxnSpPr>
            <a:cxnSpLocks/>
          </p:cNvCxnSpPr>
          <p:nvPr/>
        </p:nvCxnSpPr>
        <p:spPr>
          <a:xfrm flipV="1">
            <a:off x="3571391" y="1573933"/>
            <a:ext cx="680502" cy="255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A2E143-093B-486A-B3E0-8D6E7E17CED8}"/>
              </a:ext>
            </a:extLst>
          </p:cNvPr>
          <p:cNvCxnSpPr>
            <a:cxnSpLocks/>
          </p:cNvCxnSpPr>
          <p:nvPr/>
        </p:nvCxnSpPr>
        <p:spPr>
          <a:xfrm flipV="1">
            <a:off x="6732280" y="1566877"/>
            <a:ext cx="680502" cy="255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3" descr="Badge 1 with solid fill">
            <a:extLst>
              <a:ext uri="{FF2B5EF4-FFF2-40B4-BE49-F238E27FC236}">
                <a16:creationId xmlns:a16="http://schemas.microsoft.com/office/drawing/2014/main" id="{8BB7C271-98BC-4196-8434-EE152E4A5F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45300" y="1163405"/>
            <a:ext cx="371123" cy="378180"/>
          </a:xfrm>
          <a:prstGeom prst="rect">
            <a:avLst/>
          </a:prstGeom>
        </p:spPr>
      </p:pic>
      <p:pic>
        <p:nvPicPr>
          <p:cNvPr id="14" name="Graphic 14" descr="Badge with solid fill">
            <a:extLst>
              <a:ext uri="{FF2B5EF4-FFF2-40B4-BE49-F238E27FC236}">
                <a16:creationId xmlns:a16="http://schemas.microsoft.com/office/drawing/2014/main" id="{5017B197-BB64-4571-AB4B-CF13E3541B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77356" y="1191629"/>
            <a:ext cx="371123" cy="37817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1652A2-23EE-4F05-9C62-5A682CDE7411}"/>
              </a:ext>
            </a:extLst>
          </p:cNvPr>
          <p:cNvCxnSpPr>
            <a:cxnSpLocks/>
          </p:cNvCxnSpPr>
          <p:nvPr/>
        </p:nvCxnSpPr>
        <p:spPr>
          <a:xfrm>
            <a:off x="2511705" y="3099096"/>
            <a:ext cx="520469" cy="8917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9228F4-917B-4597-B52A-815F6D04AEF2}"/>
              </a:ext>
            </a:extLst>
          </p:cNvPr>
          <p:cNvCxnSpPr>
            <a:cxnSpLocks/>
          </p:cNvCxnSpPr>
          <p:nvPr/>
        </p:nvCxnSpPr>
        <p:spPr>
          <a:xfrm flipV="1">
            <a:off x="2511705" y="2403917"/>
            <a:ext cx="483893" cy="7391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">
            <a:extLst>
              <a:ext uri="{FF2B5EF4-FFF2-40B4-BE49-F238E27FC236}">
                <a16:creationId xmlns:a16="http://schemas.microsoft.com/office/drawing/2014/main" id="{CB440127-5253-41D6-93CF-422B64D332F5}"/>
              </a:ext>
            </a:extLst>
          </p:cNvPr>
          <p:cNvSpPr txBox="1"/>
          <p:nvPr/>
        </p:nvSpPr>
        <p:spPr>
          <a:xfrm>
            <a:off x="2980921" y="2195657"/>
            <a:ext cx="1106074" cy="284325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rgbClr val="000000"/>
                </a:solidFill>
              </a:rPr>
              <a:t>Block Path 1</a:t>
            </a:r>
            <a:endParaRPr lang="en-US" sz="1200">
              <a:solidFill>
                <a:srgbClr val="000000"/>
              </a:solidFill>
              <a:cs typeface="Arial" panose="020B0604020202020204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F27CB05D-1593-4B2B-B0B4-6663394EE883}"/>
              </a:ext>
            </a:extLst>
          </p:cNvPr>
          <p:cNvSpPr txBox="1"/>
          <p:nvPr/>
        </p:nvSpPr>
        <p:spPr>
          <a:xfrm>
            <a:off x="3002902" y="3734309"/>
            <a:ext cx="1106075" cy="276999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rgbClr val="000000"/>
                </a:solidFill>
              </a:rPr>
              <a:t>Block Path 2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BE94CF44-A11B-42A9-9AE7-A03EAE44A58E}"/>
              </a:ext>
            </a:extLst>
          </p:cNvPr>
          <p:cNvSpPr txBox="1"/>
          <p:nvPr/>
        </p:nvSpPr>
        <p:spPr>
          <a:xfrm>
            <a:off x="753536" y="2986965"/>
            <a:ext cx="1765497" cy="276999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rgbClr val="000000"/>
                </a:solidFill>
              </a:rPr>
              <a:t>Secure Cache Design</a:t>
            </a:r>
            <a:endParaRPr lang="en-US" sz="1200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D5B64D4A-7365-47C7-B308-58AADE33F2D5}"/>
              </a:ext>
            </a:extLst>
          </p:cNvPr>
          <p:cNvSpPr txBox="1"/>
          <p:nvPr/>
        </p:nvSpPr>
        <p:spPr>
          <a:xfrm>
            <a:off x="4869300" y="2108163"/>
            <a:ext cx="284360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200" b="1">
                <a:solidFill>
                  <a:schemeClr val="accent4"/>
                </a:solidFill>
                <a:cs typeface="Arial" panose="020B0604020202020204"/>
              </a:rPr>
              <a:t>Hard to identify the attacker</a:t>
            </a:r>
          </a:p>
          <a:p>
            <a:pPr marL="285750" indent="-285750">
              <a:buFont typeface="Arial"/>
              <a:buChar char="•"/>
            </a:pPr>
            <a:r>
              <a:rPr lang="en-US" sz="1200" b="1">
                <a:solidFill>
                  <a:schemeClr val="accent4"/>
                </a:solidFill>
              </a:rPr>
              <a:t>Overhead on every user</a:t>
            </a:r>
            <a:endParaRPr lang="en-US" sz="1200" b="1">
              <a:solidFill>
                <a:schemeClr val="accent4"/>
              </a:solidFill>
              <a:cs typeface="Arial"/>
            </a:endParaRPr>
          </a:p>
        </p:txBody>
      </p:sp>
      <p:sp>
        <p:nvSpPr>
          <p:cNvPr id="47" name="TextBox 1">
            <a:extLst>
              <a:ext uri="{FF2B5EF4-FFF2-40B4-BE49-F238E27FC236}">
                <a16:creationId xmlns:a16="http://schemas.microsoft.com/office/drawing/2014/main" id="{C997A051-5CBF-4BA7-81A3-E649BFA3CBD0}"/>
              </a:ext>
            </a:extLst>
          </p:cNvPr>
          <p:cNvSpPr txBox="1"/>
          <p:nvPr/>
        </p:nvSpPr>
        <p:spPr>
          <a:xfrm>
            <a:off x="4048685" y="2078853"/>
            <a:ext cx="93860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accent4"/>
                </a:solidFill>
              </a:rPr>
              <a:t>Problem</a:t>
            </a:r>
            <a:endParaRPr lang="en-US" sz="1200" b="1">
              <a:solidFill>
                <a:schemeClr val="accent4"/>
              </a:solidFill>
              <a:cs typeface="Arial"/>
            </a:endParaRP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B499336F-B049-4A76-A4C2-C561E749F5B3}"/>
              </a:ext>
            </a:extLst>
          </p:cNvPr>
          <p:cNvSpPr/>
          <p:nvPr/>
        </p:nvSpPr>
        <p:spPr>
          <a:xfrm>
            <a:off x="4681025" y="2007019"/>
            <a:ext cx="265176" cy="70071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AF58DEC7-298B-40ED-9F50-CD6AD9ECFA36}"/>
              </a:ext>
            </a:extLst>
          </p:cNvPr>
          <p:cNvSpPr txBox="1"/>
          <p:nvPr/>
        </p:nvSpPr>
        <p:spPr>
          <a:xfrm>
            <a:off x="4839993" y="3123116"/>
            <a:ext cx="3524312" cy="16158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b="1">
                <a:solidFill>
                  <a:schemeClr val="accent4"/>
                </a:solidFill>
                <a:cs typeface="Arial" panose="020B0604020202020204"/>
              </a:rPr>
              <a:t>Classify processes into domains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b="1">
                <a:solidFill>
                  <a:schemeClr val="accent4"/>
                </a:solidFill>
                <a:cs typeface="Arial" panose="020B0604020202020204"/>
              </a:rPr>
              <a:t>Identify accesses from security-sensitive domains</a:t>
            </a:r>
            <a:endParaRPr lang="en-US" sz="1200">
              <a:solidFill>
                <a:schemeClr val="accent4"/>
              </a:solidFill>
              <a:cs typeface="Arial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b="1">
                <a:solidFill>
                  <a:schemeClr val="accent4"/>
                </a:solidFill>
                <a:ea typeface="+mn-lt"/>
                <a:cs typeface="+mn-lt"/>
              </a:rPr>
              <a:t>Make those accesses </a:t>
            </a:r>
            <a:r>
              <a:rPr lang="en-US" sz="1200" b="1">
                <a:solidFill>
                  <a:srgbClr val="C00000"/>
                </a:solidFill>
                <a:ea typeface="+mn-lt"/>
                <a:cs typeface="+mn-lt"/>
              </a:rPr>
              <a:t>strictly invisible</a:t>
            </a:r>
            <a:r>
              <a:rPr lang="en-US" sz="1200" b="1">
                <a:solidFill>
                  <a:schemeClr val="accent4"/>
                </a:solidFill>
                <a:ea typeface="+mn-lt"/>
                <a:cs typeface="+mn-lt"/>
              </a:rPr>
              <a:t> to other domains</a:t>
            </a:r>
            <a:endParaRPr lang="en-US" sz="1200">
              <a:solidFill>
                <a:schemeClr val="accent4"/>
              </a:solidFill>
              <a:ea typeface="+mn-lt"/>
              <a:cs typeface="+mn-lt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b="1">
                <a:solidFill>
                  <a:schemeClr val="accent4"/>
                </a:solidFill>
                <a:ea typeface="+mn-lt"/>
                <a:cs typeface="+mn-lt"/>
              </a:rPr>
              <a:t>Negligible overhead on security-sensitive domains, </a:t>
            </a:r>
            <a:r>
              <a:rPr lang="en-US" sz="1200" b="1">
                <a:solidFill>
                  <a:srgbClr val="C00000"/>
                </a:solidFill>
                <a:ea typeface="+mn-lt"/>
                <a:cs typeface="+mn-lt"/>
              </a:rPr>
              <a:t>no overhead</a:t>
            </a:r>
            <a:r>
              <a:rPr lang="en-US" sz="1200" b="1">
                <a:solidFill>
                  <a:schemeClr val="accent4"/>
                </a:solidFill>
                <a:ea typeface="+mn-lt"/>
                <a:cs typeface="+mn-lt"/>
              </a:rPr>
              <a:t> on others</a:t>
            </a:r>
            <a:endParaRPr lang="en-US" sz="1200">
              <a:solidFill>
                <a:schemeClr val="accent4"/>
              </a:solidFill>
              <a:ea typeface="+mn-lt"/>
              <a:cs typeface="+mn-lt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BC470F-6CBC-4F7F-9F04-96278B8417F3}"/>
              </a:ext>
            </a:extLst>
          </p:cNvPr>
          <p:cNvCxnSpPr>
            <a:cxnSpLocks/>
          </p:cNvCxnSpPr>
          <p:nvPr/>
        </p:nvCxnSpPr>
        <p:spPr>
          <a:xfrm>
            <a:off x="4108973" y="2351748"/>
            <a:ext cx="689046" cy="82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1">
            <a:extLst>
              <a:ext uri="{FF2B5EF4-FFF2-40B4-BE49-F238E27FC236}">
                <a16:creationId xmlns:a16="http://schemas.microsoft.com/office/drawing/2014/main" id="{7F8D23CA-2B1D-4762-92AE-0CDFC182C56D}"/>
              </a:ext>
            </a:extLst>
          </p:cNvPr>
          <p:cNvSpPr txBox="1"/>
          <p:nvPr/>
        </p:nvSpPr>
        <p:spPr>
          <a:xfrm>
            <a:off x="4063338" y="3595525"/>
            <a:ext cx="93860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accent4"/>
                </a:solidFill>
              </a:rPr>
              <a:t>IVcache</a:t>
            </a:r>
            <a:endParaRPr lang="en-US" sz="1200" b="1">
              <a:solidFill>
                <a:schemeClr val="accent4"/>
              </a:solidFill>
              <a:cs typeface="Arial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84E8DE-D794-40AF-BB50-91EB27DB61DA}"/>
              </a:ext>
            </a:extLst>
          </p:cNvPr>
          <p:cNvCxnSpPr>
            <a:cxnSpLocks/>
          </p:cNvCxnSpPr>
          <p:nvPr/>
        </p:nvCxnSpPr>
        <p:spPr>
          <a:xfrm>
            <a:off x="4123626" y="3868420"/>
            <a:ext cx="689046" cy="82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eft Brace 52">
            <a:extLst>
              <a:ext uri="{FF2B5EF4-FFF2-40B4-BE49-F238E27FC236}">
                <a16:creationId xmlns:a16="http://schemas.microsoft.com/office/drawing/2014/main" id="{DDAC5350-8287-402D-B7D7-43B907C212D2}"/>
              </a:ext>
            </a:extLst>
          </p:cNvPr>
          <p:cNvSpPr/>
          <p:nvPr/>
        </p:nvSpPr>
        <p:spPr>
          <a:xfrm>
            <a:off x="4666371" y="3186653"/>
            <a:ext cx="265176" cy="136746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pic>
        <p:nvPicPr>
          <p:cNvPr id="54" name="Graphic 1" descr="Smiling face with solid fill">
            <a:extLst>
              <a:ext uri="{FF2B5EF4-FFF2-40B4-BE49-F238E27FC236}">
                <a16:creationId xmlns:a16="http://schemas.microsoft.com/office/drawing/2014/main" id="{BBCF6A45-28E6-4120-8325-56E7E7588B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06791" y="3659556"/>
            <a:ext cx="347126" cy="347126"/>
          </a:xfrm>
          <a:prstGeom prst="rect">
            <a:avLst/>
          </a:prstGeom>
        </p:spPr>
      </p:pic>
      <p:pic>
        <p:nvPicPr>
          <p:cNvPr id="55" name="Graphic 2" descr="Sad face with solid fill">
            <a:extLst>
              <a:ext uri="{FF2B5EF4-FFF2-40B4-BE49-F238E27FC236}">
                <a16:creationId xmlns:a16="http://schemas.microsoft.com/office/drawing/2014/main" id="{3116D815-A0B7-4AF3-9B38-B7E0853430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08088" y="2190056"/>
            <a:ext cx="347126" cy="347126"/>
          </a:xfrm>
          <a:prstGeom prst="rect">
            <a:avLst/>
          </a:prstGeom>
        </p:spPr>
      </p:pic>
      <p:pic>
        <p:nvPicPr>
          <p:cNvPr id="56" name="Graphic 56" descr="Star with solid fill">
            <a:extLst>
              <a:ext uri="{FF2B5EF4-FFF2-40B4-BE49-F238E27FC236}">
                <a16:creationId xmlns:a16="http://schemas.microsoft.com/office/drawing/2014/main" id="{6C140889-E255-4D5A-975B-2A1B2424DAC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90895" y="4012223"/>
            <a:ext cx="232997" cy="254977"/>
          </a:xfrm>
          <a:prstGeom prst="rect">
            <a:avLst/>
          </a:prstGeom>
        </p:spPr>
      </p:pic>
      <p:pic>
        <p:nvPicPr>
          <p:cNvPr id="57" name="Graphic 56" descr="Star with solid fill">
            <a:extLst>
              <a:ext uri="{FF2B5EF4-FFF2-40B4-BE49-F238E27FC236}">
                <a16:creationId xmlns:a16="http://schemas.microsoft.com/office/drawing/2014/main" id="{FC17153F-CC25-404D-9DC7-4E84DB221A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16370" y="4429857"/>
            <a:ext cx="232997" cy="2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786" y="841772"/>
            <a:ext cx="7746999" cy="1790700"/>
          </a:xfrm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</a:rPr>
              <a:t>How to make the victim's access invisible?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4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Prime+Probe Attack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123208"/>
            <a:ext cx="754148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3493"/>
                </a:solidFill>
                <a:cs typeface="Arial"/>
              </a:rPr>
              <a:t>Step 1: Attacker brings his cache lines into the </a:t>
            </a:r>
            <a:r>
              <a:rPr lang="en-US" sz="2000" b="1">
                <a:solidFill>
                  <a:srgbClr val="003493"/>
                </a:solidFill>
              </a:rPr>
              <a:t>target</a:t>
            </a:r>
            <a:r>
              <a:rPr lang="en-US" sz="2000" b="1">
                <a:solidFill>
                  <a:srgbClr val="003493"/>
                </a:solidFill>
                <a:cs typeface="Arial"/>
              </a:rPr>
              <a:t> set</a:t>
            </a:r>
            <a:endParaRPr lang="en-US" sz="2000">
              <a:ea typeface="+mn-lt"/>
              <a:cs typeface="+mn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59C035-DD8C-400A-AA30-F3E64E7B9E82}"/>
              </a:ext>
            </a:extLst>
          </p:cNvPr>
          <p:cNvGrpSpPr/>
          <p:nvPr/>
        </p:nvGrpSpPr>
        <p:grpSpPr>
          <a:xfrm>
            <a:off x="3026229" y="2250622"/>
            <a:ext cx="1272267" cy="564695"/>
            <a:chOff x="1502228" y="2094139"/>
            <a:chExt cx="979714" cy="3401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ACAF66-D972-427F-B4E4-EDF25EF2DDBC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B6238-D4D4-427A-97E6-973E27B4B9A3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E94A2A-04F8-42BB-AA07-65C9414AC90B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DA34B-ECD4-401A-BB5F-AE5C496C184B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F92F9A-BAE0-424D-93D6-1087F9712C6E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4A7A9-7DE3-45A6-BD3F-F4139DDF34C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4B08E-56B5-4941-9ABE-6B12E5ACAB6C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74FA8D-C3F4-4952-9D09-435972B6CC56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7EA3D9-D144-4917-9729-32376FD0540B}"/>
              </a:ext>
            </a:extLst>
          </p:cNvPr>
          <p:cNvGrpSpPr/>
          <p:nvPr/>
        </p:nvGrpSpPr>
        <p:grpSpPr>
          <a:xfrm>
            <a:off x="5570764" y="2209806"/>
            <a:ext cx="1272266" cy="564696"/>
            <a:chOff x="1502228" y="2094139"/>
            <a:chExt cx="979714" cy="3401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C947A3-9CD9-47F8-BC21-C3307A3CA011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62DFEB-CE39-488D-827F-81BFB745CE82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220978-88CA-4949-8F5D-00DBAC62C857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C2CB67-5258-42CE-B385-B52F6E3393E2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29C509-6D34-4018-95BE-44B71EA5E21A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244DD-87F8-4A58-8BA5-741ADDCBACC9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81EF05-0B97-47ED-84E5-8FF8EAEB31E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F843F9-FB69-4D39-AB42-BE8FDB7DB1CF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77FC3-82BD-4974-B629-14A397EE1592}"/>
              </a:ext>
            </a:extLst>
          </p:cNvPr>
          <p:cNvGrpSpPr/>
          <p:nvPr/>
        </p:nvGrpSpPr>
        <p:grpSpPr>
          <a:xfrm>
            <a:off x="3026228" y="3243948"/>
            <a:ext cx="1272266" cy="564696"/>
            <a:chOff x="1502228" y="2094139"/>
            <a:chExt cx="979714" cy="34017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BFEEBD-7E6E-4B61-B2B4-8DF93A58893E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E433AA-0696-41BA-A414-C62BD3C6D460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36EBA2-25BC-43BB-80A5-25E3024E4766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3002C-3A1D-45C6-812F-6DB979C60AF5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551350-C9EA-41DD-B89C-8A6AE949FD44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D960EE-F89E-4792-84F6-EED9A1666141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A73E06-C747-4307-A42B-FF4CC44BE126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64075-0D0F-403A-83E2-432BC0A6A623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45289A-2240-45BD-8019-6B41C174667D}"/>
              </a:ext>
            </a:extLst>
          </p:cNvPr>
          <p:cNvGrpSpPr/>
          <p:nvPr/>
        </p:nvGrpSpPr>
        <p:grpSpPr>
          <a:xfrm>
            <a:off x="4298496" y="3243948"/>
            <a:ext cx="1272266" cy="564696"/>
            <a:chOff x="1502228" y="2094139"/>
            <a:chExt cx="979714" cy="34017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CE48CA-AE9A-4689-B1A7-D7A61701F2AA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CB537A-9992-4F8D-9835-CC015AF0405E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74E86C-B712-49DC-9E89-5068EC35DE2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519BE0-EE68-423A-A1AF-4201B4EC8029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89461C6-110E-473D-B745-3790875D612D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B3599C-3AF5-4428-BA66-F25CEE8AF96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5E167-C339-4F6D-8FFB-57FEFE858333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D12E26-4ECE-4576-B8AB-388A4E6E3C54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A32CD7-F667-4D2C-BD57-1F6347C0AFEE}"/>
              </a:ext>
            </a:extLst>
          </p:cNvPr>
          <p:cNvGrpSpPr/>
          <p:nvPr/>
        </p:nvGrpSpPr>
        <p:grpSpPr>
          <a:xfrm>
            <a:off x="5570763" y="3243948"/>
            <a:ext cx="1272266" cy="564696"/>
            <a:chOff x="1502228" y="2094139"/>
            <a:chExt cx="979714" cy="3401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0B03D7-0961-480D-9C5F-56E2C799D466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386DD1E-CA64-4008-896F-20067CC30FF4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687EA3-C6DE-4F5F-BF4D-EB5881F6D0D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0448DD-2A2D-49AA-90E0-8EFBA72748F3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200AF9-897F-4FB6-A87B-EF9B66B1DB65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9EEC8E-EE1D-45EA-8E29-86762B7347D5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474BF4-438D-4637-91CE-671AB1EDE0C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461DC3-54FB-4B19-A468-A4A6EDF11439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B4ECDE-0059-4E65-964E-31226AEE12B8}"/>
              </a:ext>
            </a:extLst>
          </p:cNvPr>
          <p:cNvSpPr txBox="1"/>
          <p:nvPr/>
        </p:nvSpPr>
        <p:spPr>
          <a:xfrm>
            <a:off x="1268186" y="2377168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Private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76464-E7E5-4D28-9853-620AE4B49E2F}"/>
              </a:ext>
            </a:extLst>
          </p:cNvPr>
          <p:cNvSpPr txBox="1"/>
          <p:nvPr/>
        </p:nvSpPr>
        <p:spPr>
          <a:xfrm>
            <a:off x="1268186" y="3336472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Shared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9238AE-2EBB-42DD-ABFA-8CD4F53AD7B1}"/>
              </a:ext>
            </a:extLst>
          </p:cNvPr>
          <p:cNvSpPr txBox="1"/>
          <p:nvPr/>
        </p:nvSpPr>
        <p:spPr>
          <a:xfrm>
            <a:off x="3220810" y="1764847"/>
            <a:ext cx="879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Victim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53850-B733-4702-B584-FD9528DDC775}"/>
              </a:ext>
            </a:extLst>
          </p:cNvPr>
          <p:cNvSpPr txBox="1"/>
          <p:nvPr/>
        </p:nvSpPr>
        <p:spPr>
          <a:xfrm>
            <a:off x="5683702" y="1764846"/>
            <a:ext cx="1035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Attacker</a:t>
            </a:r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4409BFC-7134-44CB-8ABC-67359DE5CF94}"/>
              </a:ext>
            </a:extLst>
          </p:cNvPr>
          <p:cNvSpPr/>
          <p:nvPr/>
        </p:nvSpPr>
        <p:spPr>
          <a:xfrm>
            <a:off x="3883478" y="2168978"/>
            <a:ext cx="523875" cy="4354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6D13550-9627-4A81-AD7D-386709B3BB89}"/>
              </a:ext>
            </a:extLst>
          </p:cNvPr>
          <p:cNvCxnSpPr/>
          <p:nvPr/>
        </p:nvCxnSpPr>
        <p:spPr>
          <a:xfrm flipV="1">
            <a:off x="4407353" y="2413907"/>
            <a:ext cx="986518" cy="6803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B77EA1D-FF54-4059-A6F6-562A2203A9CA}"/>
              </a:ext>
            </a:extLst>
          </p:cNvPr>
          <p:cNvSpPr txBox="1"/>
          <p:nvPr/>
        </p:nvSpPr>
        <p:spPr>
          <a:xfrm>
            <a:off x="4322988" y="2145846"/>
            <a:ext cx="11511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2"/>
                </a:solidFill>
              </a:rPr>
              <a:t>Cache line</a:t>
            </a:r>
            <a:endParaRPr lang="en-US" sz="1600">
              <a:solidFill>
                <a:schemeClr val="bg2"/>
              </a:solidFill>
              <a:cs typeface="Arial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5C700D5-2DFA-4F56-82C8-371A92A4F318}"/>
              </a:ext>
            </a:extLst>
          </p:cNvPr>
          <p:cNvSpPr/>
          <p:nvPr/>
        </p:nvSpPr>
        <p:spPr>
          <a:xfrm>
            <a:off x="5366656" y="2420710"/>
            <a:ext cx="1734910" cy="42862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F70EF8-8E51-48DC-B6F0-44063C128FF3}"/>
              </a:ext>
            </a:extLst>
          </p:cNvPr>
          <p:cNvCxnSpPr>
            <a:cxnSpLocks/>
          </p:cNvCxnSpPr>
          <p:nvPr/>
        </p:nvCxnSpPr>
        <p:spPr>
          <a:xfrm flipV="1">
            <a:off x="7094764" y="2638425"/>
            <a:ext cx="986518" cy="6803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52811B3-35EF-4FB5-BF0C-2373BDD6F9BD}"/>
              </a:ext>
            </a:extLst>
          </p:cNvPr>
          <p:cNvSpPr txBox="1"/>
          <p:nvPr/>
        </p:nvSpPr>
        <p:spPr>
          <a:xfrm>
            <a:off x="7010398" y="2363561"/>
            <a:ext cx="11511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2"/>
                </a:solidFill>
              </a:rPr>
              <a:t>Cache set</a:t>
            </a:r>
            <a:endParaRPr lang="en-US" sz="1600">
              <a:solidFill>
                <a:schemeClr val="bg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575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Prime+Probe Attack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123208"/>
            <a:ext cx="762312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3493"/>
                </a:solidFill>
                <a:ea typeface="+mn-lt"/>
                <a:cs typeface="+mn-lt"/>
              </a:rPr>
              <a:t>Step 1: Attacker brings his cache lines into the target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>
              <a:solidFill>
                <a:srgbClr val="003493"/>
              </a:solidFill>
              <a:cs typeface="Arial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59C035-DD8C-400A-AA30-F3E64E7B9E82}"/>
              </a:ext>
            </a:extLst>
          </p:cNvPr>
          <p:cNvGrpSpPr/>
          <p:nvPr/>
        </p:nvGrpSpPr>
        <p:grpSpPr>
          <a:xfrm>
            <a:off x="3026229" y="2250622"/>
            <a:ext cx="1272267" cy="564695"/>
            <a:chOff x="1502228" y="2094139"/>
            <a:chExt cx="979714" cy="3401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ACAF66-D972-427F-B4E4-EDF25EF2DDBC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cs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B6238-D4D4-427A-97E6-973E27B4B9A3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E94A2A-04F8-42BB-AA07-65C9414AC90B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DA34B-ECD4-401A-BB5F-AE5C496C184B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F92F9A-BAE0-424D-93D6-1087F9712C6E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4A7A9-7DE3-45A6-BD3F-F4139DDF34C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4B08E-56B5-4941-9ABE-6B12E5ACAB6C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74FA8D-C3F4-4952-9D09-435972B6CC56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7EA3D9-D144-4917-9729-32376FD0540B}"/>
              </a:ext>
            </a:extLst>
          </p:cNvPr>
          <p:cNvGrpSpPr/>
          <p:nvPr/>
        </p:nvGrpSpPr>
        <p:grpSpPr>
          <a:xfrm>
            <a:off x="5570764" y="2209806"/>
            <a:ext cx="1272266" cy="564696"/>
            <a:chOff x="1502228" y="2094139"/>
            <a:chExt cx="979714" cy="3401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C947A3-9CD9-47F8-BC21-C3307A3CA011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62DFEB-CE39-488D-827F-81BFB745CE82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220978-88CA-4949-8F5D-00DBAC62C857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C2CB67-5258-42CE-B385-B52F6E3393E2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29C509-6D34-4018-95BE-44B71EA5E21A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244DD-87F8-4A58-8BA5-741ADDCBACC9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81EF05-0B97-47ED-84E5-8FF8EAEB31E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F843F9-FB69-4D39-AB42-BE8FDB7DB1CF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77FC3-82BD-4974-B629-14A397EE1592}"/>
              </a:ext>
            </a:extLst>
          </p:cNvPr>
          <p:cNvGrpSpPr/>
          <p:nvPr/>
        </p:nvGrpSpPr>
        <p:grpSpPr>
          <a:xfrm>
            <a:off x="3026228" y="3243948"/>
            <a:ext cx="1272266" cy="564696"/>
            <a:chOff x="1502228" y="2094139"/>
            <a:chExt cx="979714" cy="34017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BFEEBD-7E6E-4B61-B2B4-8DF93A58893E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E433AA-0696-41BA-A414-C62BD3C6D460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36EBA2-25BC-43BB-80A5-25E3024E4766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3002C-3A1D-45C6-812F-6DB979C60AF5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551350-C9EA-41DD-B89C-8A6AE949FD44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D960EE-F89E-4792-84F6-EED9A1666141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A73E06-C747-4307-A42B-FF4CC44BE126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64075-0D0F-403A-83E2-432BC0A6A623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45289A-2240-45BD-8019-6B41C174667D}"/>
              </a:ext>
            </a:extLst>
          </p:cNvPr>
          <p:cNvGrpSpPr/>
          <p:nvPr/>
        </p:nvGrpSpPr>
        <p:grpSpPr>
          <a:xfrm>
            <a:off x="4298496" y="3243948"/>
            <a:ext cx="1272266" cy="564696"/>
            <a:chOff x="1502228" y="2094139"/>
            <a:chExt cx="979714" cy="34017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CE48CA-AE9A-4689-B1A7-D7A61701F2AA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CB537A-9992-4F8D-9835-CC015AF0405E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74E86C-B712-49DC-9E89-5068EC35DE2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519BE0-EE68-423A-A1AF-4201B4EC8029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89461C6-110E-473D-B745-3790875D612D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B3599C-3AF5-4428-BA66-F25CEE8AF96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5E167-C339-4F6D-8FFB-57FEFE858333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D12E26-4ECE-4576-B8AB-388A4E6E3C54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A32CD7-F667-4D2C-BD57-1F6347C0AFEE}"/>
              </a:ext>
            </a:extLst>
          </p:cNvPr>
          <p:cNvGrpSpPr/>
          <p:nvPr/>
        </p:nvGrpSpPr>
        <p:grpSpPr>
          <a:xfrm>
            <a:off x="5570763" y="3243948"/>
            <a:ext cx="1272266" cy="564696"/>
            <a:chOff x="1502228" y="2094139"/>
            <a:chExt cx="979714" cy="3401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0B03D7-0961-480D-9C5F-56E2C799D466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386DD1E-CA64-4008-896F-20067CC30FF4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687EA3-C6DE-4F5F-BF4D-EB5881F6D0D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0448DD-2A2D-49AA-90E0-8EFBA72748F3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200AF9-897F-4FB6-A87B-EF9B66B1DB65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9EEC8E-EE1D-45EA-8E29-86762B7347D5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474BF4-438D-4637-91CE-671AB1EDE0C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461DC3-54FB-4B19-A468-A4A6EDF11439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B4ECDE-0059-4E65-964E-31226AEE12B8}"/>
              </a:ext>
            </a:extLst>
          </p:cNvPr>
          <p:cNvSpPr txBox="1"/>
          <p:nvPr/>
        </p:nvSpPr>
        <p:spPr>
          <a:xfrm>
            <a:off x="1268186" y="2377168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Private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76464-E7E5-4D28-9853-620AE4B49E2F}"/>
              </a:ext>
            </a:extLst>
          </p:cNvPr>
          <p:cNvSpPr txBox="1"/>
          <p:nvPr/>
        </p:nvSpPr>
        <p:spPr>
          <a:xfrm>
            <a:off x="1268186" y="3336472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Shared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9238AE-2EBB-42DD-ABFA-8CD4F53AD7B1}"/>
              </a:ext>
            </a:extLst>
          </p:cNvPr>
          <p:cNvSpPr txBox="1"/>
          <p:nvPr/>
        </p:nvSpPr>
        <p:spPr>
          <a:xfrm>
            <a:off x="3220810" y="1764847"/>
            <a:ext cx="879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Victim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53850-B733-4702-B584-FD9528DDC775}"/>
              </a:ext>
            </a:extLst>
          </p:cNvPr>
          <p:cNvSpPr txBox="1"/>
          <p:nvPr/>
        </p:nvSpPr>
        <p:spPr>
          <a:xfrm>
            <a:off x="5683702" y="1764846"/>
            <a:ext cx="1035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Attacker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4F969-6007-42D2-9A42-27DF09CA295B}"/>
              </a:ext>
            </a:extLst>
          </p:cNvPr>
          <p:cNvSpPr/>
          <p:nvPr/>
        </p:nvSpPr>
        <p:spPr>
          <a:xfrm>
            <a:off x="3661684" y="4015468"/>
            <a:ext cx="318066" cy="2823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Arial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4E7E20-68DA-49D4-A1A9-EE727B81B7B6}"/>
              </a:ext>
            </a:extLst>
          </p:cNvPr>
          <p:cNvCxnSpPr/>
          <p:nvPr/>
        </p:nvCxnSpPr>
        <p:spPr>
          <a:xfrm>
            <a:off x="3482068" y="4012747"/>
            <a:ext cx="2722" cy="30888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49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Prime+Probe Attack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123208"/>
            <a:ext cx="762312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3493"/>
                </a:solidFill>
                <a:ea typeface="+mn-lt"/>
                <a:cs typeface="+mn-lt"/>
              </a:rPr>
              <a:t>Step 2: Attacker waits for the victim's behavior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59C035-DD8C-400A-AA30-F3E64E7B9E82}"/>
              </a:ext>
            </a:extLst>
          </p:cNvPr>
          <p:cNvGrpSpPr/>
          <p:nvPr/>
        </p:nvGrpSpPr>
        <p:grpSpPr>
          <a:xfrm>
            <a:off x="3026229" y="2250622"/>
            <a:ext cx="1272267" cy="564695"/>
            <a:chOff x="1502228" y="2094139"/>
            <a:chExt cx="979714" cy="3401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ACAF66-D972-427F-B4E4-EDF25EF2DDBC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cs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B6238-D4D4-427A-97E6-973E27B4B9A3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E94A2A-04F8-42BB-AA07-65C9414AC90B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DA34B-ECD4-401A-BB5F-AE5C496C184B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F92F9A-BAE0-424D-93D6-1087F9712C6E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4A7A9-7DE3-45A6-BD3F-F4139DDF34C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4B08E-56B5-4941-9ABE-6B12E5ACAB6C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74FA8D-C3F4-4952-9D09-435972B6CC56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7EA3D9-D144-4917-9729-32376FD0540B}"/>
              </a:ext>
            </a:extLst>
          </p:cNvPr>
          <p:cNvGrpSpPr/>
          <p:nvPr/>
        </p:nvGrpSpPr>
        <p:grpSpPr>
          <a:xfrm>
            <a:off x="5570764" y="2209806"/>
            <a:ext cx="1272266" cy="564696"/>
            <a:chOff x="1502228" y="2094139"/>
            <a:chExt cx="979714" cy="3401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C947A3-9CD9-47F8-BC21-C3307A3CA011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62DFEB-CE39-488D-827F-81BFB745CE82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220978-88CA-4949-8F5D-00DBAC62C857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C2CB67-5258-42CE-B385-B52F6E3393E2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29C509-6D34-4018-95BE-44B71EA5E21A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244DD-87F8-4A58-8BA5-741ADDCBACC9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81EF05-0B97-47ED-84E5-8FF8EAEB31E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F843F9-FB69-4D39-AB42-BE8FDB7DB1CF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77FC3-82BD-4974-B629-14A397EE1592}"/>
              </a:ext>
            </a:extLst>
          </p:cNvPr>
          <p:cNvGrpSpPr/>
          <p:nvPr/>
        </p:nvGrpSpPr>
        <p:grpSpPr>
          <a:xfrm>
            <a:off x="3026228" y="3243948"/>
            <a:ext cx="1272266" cy="564696"/>
            <a:chOff x="1502228" y="2094139"/>
            <a:chExt cx="979714" cy="34017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BFEEBD-7E6E-4B61-B2B4-8DF93A58893E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E433AA-0696-41BA-A414-C62BD3C6D460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36EBA2-25BC-43BB-80A5-25E3024E4766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3002C-3A1D-45C6-812F-6DB979C60AF5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551350-C9EA-41DD-B89C-8A6AE949FD44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D960EE-F89E-4792-84F6-EED9A1666141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A73E06-C747-4307-A42B-FF4CC44BE126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64075-0D0F-403A-83E2-432BC0A6A623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45289A-2240-45BD-8019-6B41C174667D}"/>
              </a:ext>
            </a:extLst>
          </p:cNvPr>
          <p:cNvGrpSpPr/>
          <p:nvPr/>
        </p:nvGrpSpPr>
        <p:grpSpPr>
          <a:xfrm>
            <a:off x="4298496" y="3243948"/>
            <a:ext cx="1272266" cy="564696"/>
            <a:chOff x="1502228" y="2094139"/>
            <a:chExt cx="979714" cy="34017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CE48CA-AE9A-4689-B1A7-D7A61701F2AA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CB537A-9992-4F8D-9835-CC015AF0405E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74E86C-B712-49DC-9E89-5068EC35DE2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519BE0-EE68-423A-A1AF-4201B4EC8029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89461C6-110E-473D-B745-3790875D612D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B3599C-3AF5-4428-BA66-F25CEE8AF96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5E167-C339-4F6D-8FFB-57FEFE858333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D12E26-4ECE-4576-B8AB-388A4E6E3C54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A32CD7-F667-4D2C-BD57-1F6347C0AFEE}"/>
              </a:ext>
            </a:extLst>
          </p:cNvPr>
          <p:cNvGrpSpPr/>
          <p:nvPr/>
        </p:nvGrpSpPr>
        <p:grpSpPr>
          <a:xfrm>
            <a:off x="5570763" y="3243948"/>
            <a:ext cx="1272266" cy="564696"/>
            <a:chOff x="1502228" y="2094139"/>
            <a:chExt cx="979714" cy="3401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0B03D7-0961-480D-9C5F-56E2C799D466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386DD1E-CA64-4008-896F-20067CC30FF4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687EA3-C6DE-4F5F-BF4D-EB5881F6D0D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0448DD-2A2D-49AA-90E0-8EFBA72748F3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200AF9-897F-4FB6-A87B-EF9B66B1DB65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9EEC8E-EE1D-45EA-8E29-86762B7347D5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474BF4-438D-4637-91CE-671AB1EDE0C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461DC3-54FB-4B19-A468-A4A6EDF11439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B4ECDE-0059-4E65-964E-31226AEE12B8}"/>
              </a:ext>
            </a:extLst>
          </p:cNvPr>
          <p:cNvSpPr txBox="1"/>
          <p:nvPr/>
        </p:nvSpPr>
        <p:spPr>
          <a:xfrm>
            <a:off x="1268186" y="2377168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Private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76464-E7E5-4D28-9853-620AE4B49E2F}"/>
              </a:ext>
            </a:extLst>
          </p:cNvPr>
          <p:cNvSpPr txBox="1"/>
          <p:nvPr/>
        </p:nvSpPr>
        <p:spPr>
          <a:xfrm>
            <a:off x="1268186" y="3336472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Shared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9238AE-2EBB-42DD-ABFA-8CD4F53AD7B1}"/>
              </a:ext>
            </a:extLst>
          </p:cNvPr>
          <p:cNvSpPr txBox="1"/>
          <p:nvPr/>
        </p:nvSpPr>
        <p:spPr>
          <a:xfrm>
            <a:off x="3220810" y="1764847"/>
            <a:ext cx="879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Victim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53850-B733-4702-B584-FD9528DDC775}"/>
              </a:ext>
            </a:extLst>
          </p:cNvPr>
          <p:cNvSpPr txBox="1"/>
          <p:nvPr/>
        </p:nvSpPr>
        <p:spPr>
          <a:xfrm>
            <a:off x="5683702" y="1764846"/>
            <a:ext cx="1035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Attacker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EE32-D43D-4D8F-8EB6-D4F20D25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Prime+Probe Attack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3A3BFA2-9051-413A-B561-D7B92D0711EC}"/>
              </a:ext>
            </a:extLst>
          </p:cNvPr>
          <p:cNvSpPr txBox="1"/>
          <p:nvPr/>
        </p:nvSpPr>
        <p:spPr>
          <a:xfrm>
            <a:off x="539387" y="1123208"/>
            <a:ext cx="762312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3493"/>
                </a:solidFill>
                <a:ea typeface="+mn-lt"/>
                <a:cs typeface="+mn-lt"/>
              </a:rPr>
              <a:t>Step 2: Attacker waits for the victim's behavior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59C035-DD8C-400A-AA30-F3E64E7B9E82}"/>
              </a:ext>
            </a:extLst>
          </p:cNvPr>
          <p:cNvGrpSpPr/>
          <p:nvPr/>
        </p:nvGrpSpPr>
        <p:grpSpPr>
          <a:xfrm>
            <a:off x="3026229" y="2250622"/>
            <a:ext cx="1272267" cy="564695"/>
            <a:chOff x="1502228" y="2094139"/>
            <a:chExt cx="979714" cy="3401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ACAF66-D972-427F-B4E4-EDF25EF2DDBC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cs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B6238-D4D4-427A-97E6-973E27B4B9A3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E94A2A-04F8-42BB-AA07-65C9414AC90B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DA34B-ECD4-401A-BB5F-AE5C496C184B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F92F9A-BAE0-424D-93D6-1087F9712C6E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4A7A9-7DE3-45A6-BD3F-F4139DDF34C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4B08E-56B5-4941-9ABE-6B12E5ACAB6C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74FA8D-C3F4-4952-9D09-435972B6CC56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7EA3D9-D144-4917-9729-32376FD0540B}"/>
              </a:ext>
            </a:extLst>
          </p:cNvPr>
          <p:cNvGrpSpPr/>
          <p:nvPr/>
        </p:nvGrpSpPr>
        <p:grpSpPr>
          <a:xfrm>
            <a:off x="5570764" y="2209806"/>
            <a:ext cx="1272266" cy="564696"/>
            <a:chOff x="1502228" y="2094139"/>
            <a:chExt cx="979714" cy="3401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C947A3-9CD9-47F8-BC21-C3307A3CA011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62DFEB-CE39-488D-827F-81BFB745CE82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220978-88CA-4949-8F5D-00DBAC62C857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C2CB67-5258-42CE-B385-B52F6E3393E2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29C509-6D34-4018-95BE-44B71EA5E21A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244DD-87F8-4A58-8BA5-741ADDCBACC9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81EF05-0B97-47ED-84E5-8FF8EAEB31E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F843F9-FB69-4D39-AB42-BE8FDB7DB1CF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77FC3-82BD-4974-B629-14A397EE1592}"/>
              </a:ext>
            </a:extLst>
          </p:cNvPr>
          <p:cNvGrpSpPr/>
          <p:nvPr/>
        </p:nvGrpSpPr>
        <p:grpSpPr>
          <a:xfrm>
            <a:off x="3026228" y="3243948"/>
            <a:ext cx="1272266" cy="564696"/>
            <a:chOff x="1502228" y="2094139"/>
            <a:chExt cx="979714" cy="34017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BFEEBD-7E6E-4B61-B2B4-8DF93A58893E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E433AA-0696-41BA-A414-C62BD3C6D460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36EBA2-25BC-43BB-80A5-25E3024E4766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3002C-3A1D-45C6-812F-6DB979C60AF5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551350-C9EA-41DD-B89C-8A6AE949FD44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D960EE-F89E-4792-84F6-EED9A1666141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A73E06-C747-4307-A42B-FF4CC44BE126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64075-0D0F-403A-83E2-432BC0A6A623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45289A-2240-45BD-8019-6B41C174667D}"/>
              </a:ext>
            </a:extLst>
          </p:cNvPr>
          <p:cNvGrpSpPr/>
          <p:nvPr/>
        </p:nvGrpSpPr>
        <p:grpSpPr>
          <a:xfrm>
            <a:off x="4298496" y="3243948"/>
            <a:ext cx="1272266" cy="564696"/>
            <a:chOff x="1502228" y="2094139"/>
            <a:chExt cx="979714" cy="34017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CE48CA-AE9A-4689-B1A7-D7A61701F2AA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CB537A-9992-4F8D-9835-CC015AF0405E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74E86C-B712-49DC-9E89-5068EC35DE2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519BE0-EE68-423A-A1AF-4201B4EC8029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89461C6-110E-473D-B745-3790875D612D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B3599C-3AF5-4428-BA66-F25CEE8AF96B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5E167-C339-4F6D-8FFB-57FEFE858333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D12E26-4ECE-4576-B8AB-388A4E6E3C54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A32CD7-F667-4D2C-BD57-1F6347C0AFEE}"/>
              </a:ext>
            </a:extLst>
          </p:cNvPr>
          <p:cNvGrpSpPr/>
          <p:nvPr/>
        </p:nvGrpSpPr>
        <p:grpSpPr>
          <a:xfrm>
            <a:off x="5570763" y="3243948"/>
            <a:ext cx="1272266" cy="564696"/>
            <a:chOff x="1502228" y="2094139"/>
            <a:chExt cx="979714" cy="3401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0B03D7-0961-480D-9C5F-56E2C799D466}"/>
                </a:ext>
              </a:extLst>
            </p:cNvPr>
            <p:cNvSpPr/>
            <p:nvPr/>
          </p:nvSpPr>
          <p:spPr>
            <a:xfrm>
              <a:off x="1502229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386DD1E-CA64-4008-896F-20067CC30FF4}"/>
                </a:ext>
              </a:extLst>
            </p:cNvPr>
            <p:cNvSpPr/>
            <p:nvPr/>
          </p:nvSpPr>
          <p:spPr>
            <a:xfrm>
              <a:off x="1747157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687EA3-C6DE-4F5F-BF4D-EB5881F6D0DD}"/>
                </a:ext>
              </a:extLst>
            </p:cNvPr>
            <p:cNvSpPr/>
            <p:nvPr/>
          </p:nvSpPr>
          <p:spPr>
            <a:xfrm>
              <a:off x="1992085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0448DD-2A2D-49AA-90E0-8EFBA72748F3}"/>
                </a:ext>
              </a:extLst>
            </p:cNvPr>
            <p:cNvSpPr/>
            <p:nvPr/>
          </p:nvSpPr>
          <p:spPr>
            <a:xfrm>
              <a:off x="2237014" y="2094139"/>
              <a:ext cx="244928" cy="17008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200AF9-897F-4FB6-A87B-EF9B66B1DB65}"/>
                </a:ext>
              </a:extLst>
            </p:cNvPr>
            <p:cNvSpPr/>
            <p:nvPr/>
          </p:nvSpPr>
          <p:spPr>
            <a:xfrm>
              <a:off x="1502228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9EEC8E-EE1D-45EA-8E29-86762B7347D5}"/>
                </a:ext>
              </a:extLst>
            </p:cNvPr>
            <p:cNvSpPr/>
            <p:nvPr/>
          </p:nvSpPr>
          <p:spPr>
            <a:xfrm>
              <a:off x="1747157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474BF4-438D-4637-91CE-671AB1EDE0CD}"/>
                </a:ext>
              </a:extLst>
            </p:cNvPr>
            <p:cNvSpPr/>
            <p:nvPr/>
          </p:nvSpPr>
          <p:spPr>
            <a:xfrm>
              <a:off x="1992085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461DC3-54FB-4B19-A468-A4A6EDF11439}"/>
                </a:ext>
              </a:extLst>
            </p:cNvPr>
            <p:cNvSpPr/>
            <p:nvPr/>
          </p:nvSpPr>
          <p:spPr>
            <a:xfrm>
              <a:off x="2237014" y="2264228"/>
              <a:ext cx="244928" cy="17008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B4ECDE-0059-4E65-964E-31226AEE12B8}"/>
              </a:ext>
            </a:extLst>
          </p:cNvPr>
          <p:cNvSpPr txBox="1"/>
          <p:nvPr/>
        </p:nvSpPr>
        <p:spPr>
          <a:xfrm>
            <a:off x="1268186" y="2377168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Private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76464-E7E5-4D28-9853-620AE4B49E2F}"/>
              </a:ext>
            </a:extLst>
          </p:cNvPr>
          <p:cNvSpPr txBox="1"/>
          <p:nvPr/>
        </p:nvSpPr>
        <p:spPr>
          <a:xfrm>
            <a:off x="1268186" y="3336472"/>
            <a:ext cx="1702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Shared Cache</a:t>
            </a:r>
            <a:endParaRPr lang="en-US">
              <a:solidFill>
                <a:schemeClr val="bg2"/>
              </a:solidFill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9238AE-2EBB-42DD-ABFA-8CD4F53AD7B1}"/>
              </a:ext>
            </a:extLst>
          </p:cNvPr>
          <p:cNvSpPr txBox="1"/>
          <p:nvPr/>
        </p:nvSpPr>
        <p:spPr>
          <a:xfrm>
            <a:off x="3220810" y="1764847"/>
            <a:ext cx="879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Victim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53850-B733-4702-B584-FD9528DDC775}"/>
              </a:ext>
            </a:extLst>
          </p:cNvPr>
          <p:cNvSpPr txBox="1"/>
          <p:nvPr/>
        </p:nvSpPr>
        <p:spPr>
          <a:xfrm>
            <a:off x="5683702" y="1764846"/>
            <a:ext cx="1035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Attacker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71E41-7E08-4BB4-8D1F-0524D462E477}"/>
              </a:ext>
            </a:extLst>
          </p:cNvPr>
          <p:cNvSpPr/>
          <p:nvPr/>
        </p:nvSpPr>
        <p:spPr>
          <a:xfrm>
            <a:off x="3661684" y="4015468"/>
            <a:ext cx="318066" cy="282348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Arial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B43A85-EAF7-47C0-87FC-3E9090037F93}"/>
              </a:ext>
            </a:extLst>
          </p:cNvPr>
          <p:cNvCxnSpPr/>
          <p:nvPr/>
        </p:nvCxnSpPr>
        <p:spPr>
          <a:xfrm>
            <a:off x="3482068" y="4012747"/>
            <a:ext cx="2722" cy="30888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D176053-73BC-46DF-AF04-CBB89F6244B6}"/>
              </a:ext>
            </a:extLst>
          </p:cNvPr>
          <p:cNvSpPr/>
          <p:nvPr/>
        </p:nvSpPr>
        <p:spPr>
          <a:xfrm>
            <a:off x="4655005" y="4015467"/>
            <a:ext cx="318066" cy="2823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Arial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C4454B-2C4E-47DA-991D-9DE21D2044DB}"/>
              </a:ext>
            </a:extLst>
          </p:cNvPr>
          <p:cNvCxnSpPr>
            <a:cxnSpLocks/>
          </p:cNvCxnSpPr>
          <p:nvPr/>
        </p:nvCxnSpPr>
        <p:spPr>
          <a:xfrm flipV="1">
            <a:off x="4475389" y="4012746"/>
            <a:ext cx="2722" cy="30888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52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orge Ahead Palette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1250</Words>
  <Application>Microsoft Macintosh PowerPoint</Application>
  <PresentationFormat>On-screen Show (16:9)</PresentationFormat>
  <Paragraphs>340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Office Theme</vt:lpstr>
      <vt:lpstr>Retrospect</vt:lpstr>
      <vt:lpstr>IVcache: Defending Cache Side Channel Attacks via Invisible Accesses</vt:lpstr>
      <vt:lpstr>Cache Side-channel Attacks</vt:lpstr>
      <vt:lpstr>Cache Side-channel Attacks</vt:lpstr>
      <vt:lpstr>IVcache: The Big Picture</vt:lpstr>
      <vt:lpstr>How to make the victim's access invisible?</vt:lpstr>
      <vt:lpstr>Prime+Probe Attack</vt:lpstr>
      <vt:lpstr>Prime+Probe Attack</vt:lpstr>
      <vt:lpstr>Prime+Probe Attack</vt:lpstr>
      <vt:lpstr>Prime+Probe Attack</vt:lpstr>
      <vt:lpstr>Prime+Probe Attack</vt:lpstr>
      <vt:lpstr>Prime+Probe Attack</vt:lpstr>
      <vt:lpstr>Make the Victim Invisible</vt:lpstr>
      <vt:lpstr>IVcache-Prime+Probe </vt:lpstr>
      <vt:lpstr>IVcache-Prime+Probe </vt:lpstr>
      <vt:lpstr>IVcache-Prime+Probe </vt:lpstr>
      <vt:lpstr>IVcache-Prime+Probe </vt:lpstr>
      <vt:lpstr>IVcache-Prime+Probe </vt:lpstr>
      <vt:lpstr>IVcache-Design Summary</vt:lpstr>
      <vt:lpstr>LRU Attack</vt:lpstr>
      <vt:lpstr>LRU Attack</vt:lpstr>
      <vt:lpstr>LRU Attack</vt:lpstr>
      <vt:lpstr>LRU Attack</vt:lpstr>
      <vt:lpstr>LRU Attack</vt:lpstr>
      <vt:lpstr>LRU Attack</vt:lpstr>
      <vt:lpstr>Make the Victim Invisible</vt:lpstr>
      <vt:lpstr>IVcache-LRU attack</vt:lpstr>
      <vt:lpstr>IVcache-Design Summary</vt:lpstr>
      <vt:lpstr>IVcache-Design Summary</vt:lpstr>
      <vt:lpstr>IVcache-Optimization1</vt:lpstr>
      <vt:lpstr>IVcache-Optimization1</vt:lpstr>
      <vt:lpstr>IVcache-Optimization1</vt:lpstr>
      <vt:lpstr>IVcache-Optimization2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Dudley, Jane</dc:creator>
  <cp:lastModifiedBy>Guo, Yanan</cp:lastModifiedBy>
  <cp:revision>187</cp:revision>
  <cp:lastPrinted>2019-07-18T13:58:01Z</cp:lastPrinted>
  <dcterms:created xsi:type="dcterms:W3CDTF">2019-07-18T12:44:10Z</dcterms:created>
  <dcterms:modified xsi:type="dcterms:W3CDTF">2022-12-30T23:50:21Z</dcterms:modified>
</cp:coreProperties>
</file>