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6" r:id="rId2"/>
  </p:sldMasterIdLst>
  <p:notesMasterIdLst>
    <p:notesMasterId r:id="rId42"/>
  </p:notesMasterIdLst>
  <p:handoutMasterIdLst>
    <p:handoutMasterId r:id="rId43"/>
  </p:handoutMasterIdLst>
  <p:sldIdLst>
    <p:sldId id="258" r:id="rId3"/>
    <p:sldId id="311" r:id="rId4"/>
    <p:sldId id="344" r:id="rId5"/>
    <p:sldId id="356" r:id="rId6"/>
    <p:sldId id="357" r:id="rId7"/>
    <p:sldId id="358" r:id="rId8"/>
    <p:sldId id="361" r:id="rId9"/>
    <p:sldId id="315" r:id="rId10"/>
    <p:sldId id="316" r:id="rId11"/>
    <p:sldId id="318" r:id="rId12"/>
    <p:sldId id="319" r:id="rId13"/>
    <p:sldId id="363" r:id="rId14"/>
    <p:sldId id="364" r:id="rId15"/>
    <p:sldId id="365" r:id="rId16"/>
    <p:sldId id="353" r:id="rId17"/>
    <p:sldId id="321" r:id="rId18"/>
    <p:sldId id="322" r:id="rId19"/>
    <p:sldId id="323" r:id="rId20"/>
    <p:sldId id="354" r:id="rId21"/>
    <p:sldId id="324" r:id="rId22"/>
    <p:sldId id="355" r:id="rId23"/>
    <p:sldId id="325" r:id="rId24"/>
    <p:sldId id="326" r:id="rId25"/>
    <p:sldId id="327" r:id="rId26"/>
    <p:sldId id="328" r:id="rId27"/>
    <p:sldId id="329" r:id="rId28"/>
    <p:sldId id="330" r:id="rId29"/>
    <p:sldId id="334" r:id="rId30"/>
    <p:sldId id="332" r:id="rId31"/>
    <p:sldId id="333" r:id="rId32"/>
    <p:sldId id="335" r:id="rId33"/>
    <p:sldId id="336" r:id="rId34"/>
    <p:sldId id="341" r:id="rId35"/>
    <p:sldId id="337" r:id="rId36"/>
    <p:sldId id="338" r:id="rId37"/>
    <p:sldId id="339" r:id="rId38"/>
    <p:sldId id="340" r:id="rId39"/>
    <p:sldId id="342" r:id="rId40"/>
    <p:sldId id="278" r:id="rId4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8" autoAdjust="0"/>
    <p:restoredTop sz="61331" autoAdjust="0"/>
  </p:normalViewPr>
  <p:slideViewPr>
    <p:cSldViewPr snapToGrid="0">
      <p:cViewPr varScale="1">
        <p:scale>
          <a:sx n="74" d="100"/>
          <a:sy n="74" d="100"/>
        </p:scale>
        <p:origin x="1952" y="16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2C9C9F-45B0-CF48-8065-55FECDAF78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1D255-3D8B-5847-8573-45ED078D95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EB294F-7AA8-0C48-883B-228BCD4E5DD5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79B95-97E5-7B43-99CF-A518ECF3D8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DE643-2E3B-2C4C-9046-6CF7193963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BBA79-B11D-9E47-B16A-594C9D24D9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33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827D2-AAF4-4E91-ABD6-82B1003453B2}" type="datetimeFigureOut">
              <a:rPr lang="en-US" smtClean="0"/>
              <a:t>12/30/22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DB250-CA47-4DBF-99A7-C44267BB7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6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9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667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5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4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1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69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364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741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8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3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291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427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34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654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9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12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4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994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49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912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27274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4946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08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010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95890-F764-4645-902C-0890AEEF2D86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72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53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074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207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4109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5881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4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18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408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95890-F764-4645-902C-0890AEEF2D86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390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5DB250-CA47-4DBF-99A7-C44267BB71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C6507C-5F8A-4694-9EBF-C96249748D5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943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0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44B29F7-FDAF-1746-A683-1A25139BE8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65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7C70344-A5C4-3948-86A1-54C7DF74DB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3B34F-BF13-BA44-A9DE-D41DA694341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87178"/>
            <a:ext cx="2951560" cy="1155872"/>
          </a:xfrm>
        </p:spPr>
        <p:txBody>
          <a:bodyPr anchor="t" anchorCtr="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8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05" y="280086"/>
            <a:ext cx="3142414" cy="1262964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81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242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1F0AD-32E4-7248-AD55-7F85DBB96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60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551B1E-06E3-D748-9A57-FBC7672BE2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54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E5FDE3-7EB8-C443-93C7-AA64149B22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733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A21C36-4369-1741-AA83-82725D07338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9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7FE075-03B1-DD4E-87E4-E09C192A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532FD-DAED-2742-9759-8131467354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81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344E40-6F7A-5541-9DAA-B311B0F3BE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23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B907B2-B125-B640-917E-06D52FB40D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121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6E9A0B-9D3C-B04B-B855-F14C842568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36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1E0248-2B7B-5D4A-A26B-F79E81D6DB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12029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F74D26-B3E9-5846-BF9C-66B2674F2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3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90" y="387178"/>
            <a:ext cx="3141029" cy="1155872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90" y="1543050"/>
            <a:ext cx="3141029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0BA991-80B8-1345-97A6-181C5E1647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77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9" y="390152"/>
            <a:ext cx="3141029" cy="1262964"/>
          </a:xfrm>
        </p:spPr>
        <p:txBody>
          <a:bodyPr anchor="t" anchorCtr="0"/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7989" y="1543050"/>
            <a:ext cx="3141030" cy="2858691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C5A1D5-8200-3F47-A816-45C48D3759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00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19F0C-2525-F24C-A176-9016BC47CD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69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3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392438-59B4-8441-B464-30240E3D4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44739" cy="52001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40B9C3-26BB-5743-AE45-55A2C2BCF2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860" y="4677511"/>
            <a:ext cx="1152767" cy="3554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66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1ABE1B-87F5-2046-92A1-E92BA1BA1F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8808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BC5C5E-7052-604D-91DA-8FCB4F91A8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0B8F101A-5762-A94D-B26B-936FC3619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29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34070"/>
            <a:ext cx="7886700" cy="88396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57220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739911-0569-9C41-B066-03CD700AFE01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914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2" r:id="rId4"/>
    <p:sldLayoutId id="214748367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75" r:id="rId12"/>
    <p:sldLayoutId id="2147483669" r:id="rId13"/>
    <p:sldLayoutId id="2147483670" r:id="rId14"/>
    <p:sldLayoutId id="214748367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84048"/>
            <a:ext cx="7886700" cy="8839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49354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7" Type="http://schemas.openxmlformats.org/officeDocument/2006/relationships/image" Target="../media/image33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2.emf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3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5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4.emf"/><Relationship Id="rId5" Type="http://schemas.openxmlformats.org/officeDocument/2006/relationships/image" Target="../media/image31.emf"/><Relationship Id="rId4" Type="http://schemas.openxmlformats.org/officeDocument/2006/relationships/image" Target="../media/image30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ittECEArch/AdversarialPrefetch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D01A70-2F9F-DB42-92A2-F7EB4D1DF35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63328" y="-61483"/>
            <a:ext cx="9244371" cy="51768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643" y="1660465"/>
            <a:ext cx="7394713" cy="1025614"/>
          </a:xfrm>
        </p:spPr>
        <p:txBody>
          <a:bodyPr/>
          <a:lstStyle/>
          <a:p>
            <a:r>
              <a:rPr lang="en-US" sz="2400" dirty="0"/>
              <a:t>Leaky Way: A Conflict-Based Cache Covert Channel Bypassing Set Associativity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877211"/>
            <a:ext cx="6858000" cy="1892994"/>
          </a:xfrm>
        </p:spPr>
        <p:txBody>
          <a:bodyPr/>
          <a:lstStyle/>
          <a:p>
            <a:r>
              <a:rPr lang="en-US" sz="1800" b="1" dirty="0"/>
              <a:t>Yanan Guo</a:t>
            </a:r>
            <a:r>
              <a:rPr lang="en-US" sz="1800" dirty="0"/>
              <a:t>, Xin </a:t>
            </a:r>
            <a:r>
              <a:rPr lang="en-US" sz="1800" dirty="0" err="1"/>
              <a:t>Xin</a:t>
            </a:r>
            <a:r>
              <a:rPr lang="en-US" sz="1800" dirty="0"/>
              <a:t>, Youtao Zhang, Jun Yang</a:t>
            </a:r>
            <a:endParaRPr lang="en-US" sz="1800" baseline="30000" dirty="0"/>
          </a:p>
          <a:p>
            <a:r>
              <a:rPr lang="en-US" sz="1800" dirty="0"/>
              <a:t>University of Pittsburgh</a:t>
            </a:r>
          </a:p>
          <a:p>
            <a:endParaRPr lang="en-US" sz="1400" b="0" i="0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46A677-965B-2644-BABD-68D877033F1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380" y="4510795"/>
            <a:ext cx="1377729" cy="6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41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x86 data prefetching instructions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PREFETCHT0, PREFETCHT1…, regular prefetch instructions.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PREFETCHNTA…, prefetch instruction for non-temporal data.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Non-Temporal Prefetch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E8E76-5DC0-EFA5-A42B-75A5101D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5" y="2284248"/>
            <a:ext cx="1724508" cy="2198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8FB361D-0036-7C87-6B83-E4EF5617B2BB}"/>
              </a:ext>
            </a:extLst>
          </p:cNvPr>
          <p:cNvSpPr/>
          <p:nvPr/>
        </p:nvSpPr>
        <p:spPr>
          <a:xfrm>
            <a:off x="2509630" y="3076161"/>
            <a:ext cx="890322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5808-AED3-A6CA-2913-C51721583B10}"/>
              </a:ext>
            </a:extLst>
          </p:cNvPr>
          <p:cNvSpPr txBox="1">
            <a:spLocks/>
          </p:cNvSpPr>
          <p:nvPr/>
        </p:nvSpPr>
        <p:spPr>
          <a:xfrm>
            <a:off x="3460576" y="2284247"/>
            <a:ext cx="5088114" cy="21989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 err="1"/>
              <a:t>PrefetchNTA</a:t>
            </a:r>
            <a:r>
              <a:rPr lang="en-US" sz="1400" dirty="0"/>
              <a:t> brings data into the L1 cache and the LLC/Snoop Filter.</a:t>
            </a:r>
          </a:p>
          <a:p>
            <a:endParaRPr lang="en-US" sz="1400" dirty="0"/>
          </a:p>
          <a:p>
            <a:r>
              <a:rPr lang="en-US" sz="1400" i="1" dirty="0"/>
              <a:t>“For </a:t>
            </a:r>
            <a:r>
              <a:rPr lang="en-US" sz="1400" i="1" dirty="0" err="1"/>
              <a:t>PrefetchNTA</a:t>
            </a:r>
            <a:r>
              <a:rPr lang="en-US" sz="1400" i="1" dirty="0"/>
              <a:t>, the fill into the L3 cache or Snoop Filter may not be placed into the </a:t>
            </a:r>
            <a:r>
              <a:rPr lang="en-US" sz="1400" b="1" i="1" dirty="0">
                <a:solidFill>
                  <a:schemeClr val="accent1"/>
                </a:solidFill>
              </a:rPr>
              <a:t>Most Recent Used Positioned </a:t>
            </a:r>
            <a:r>
              <a:rPr lang="en-US" sz="1400" i="1" dirty="0"/>
              <a:t>and may be chosen for replacement </a:t>
            </a:r>
            <a:r>
              <a:rPr lang="en-US" sz="1400" b="1" i="1" dirty="0">
                <a:solidFill>
                  <a:schemeClr val="accent1"/>
                </a:solidFill>
              </a:rPr>
              <a:t>faster</a:t>
            </a:r>
            <a:r>
              <a:rPr lang="en-US" sz="1400" i="1" dirty="0"/>
              <a:t> than a regular cache fill”</a:t>
            </a:r>
          </a:p>
        </p:txBody>
      </p:sp>
    </p:spTree>
    <p:extLst>
      <p:ext uri="{BB962C8B-B14F-4D97-AF65-F5344CB8AC3E}">
        <p14:creationId xmlns:p14="http://schemas.microsoft.com/office/powerpoint/2010/main" val="354084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is this implemented in hardware</a:t>
            </a:r>
          </a:p>
          <a:p>
            <a:pPr marL="0" indent="0" algn="ctr">
              <a:buNone/>
            </a:pPr>
            <a:r>
              <a:rPr lang="en-US" dirty="0"/>
              <a:t>…especially with inclusive LLCs</a:t>
            </a:r>
          </a:p>
        </p:txBody>
      </p:sp>
    </p:spTree>
    <p:extLst>
      <p:ext uri="{BB962C8B-B14F-4D97-AF65-F5344CB8AC3E}">
        <p14:creationId xmlns:p14="http://schemas.microsoft.com/office/powerpoint/2010/main" val="171979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3F2118-F212-CB44-BBAA-2137D303742C}"/>
              </a:ext>
            </a:extLst>
          </p:cNvPr>
          <p:cNvSpPr/>
          <p:nvPr/>
        </p:nvSpPr>
        <p:spPr>
          <a:xfrm>
            <a:off x="2167825" y="2419799"/>
            <a:ext cx="4471792" cy="20103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Intel Inclusive-LLC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59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From prior reverse-engineering result: Quad-age LRU (0-3)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Oldest age = 3, youngest age = 0</a:t>
            </a:r>
          </a:p>
          <a:p>
            <a:pPr lvl="1"/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en-US" sz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49DCED-0AF3-8C23-50DE-7CED15244152}"/>
              </a:ext>
            </a:extLst>
          </p:cNvPr>
          <p:cNvSpPr/>
          <p:nvPr/>
        </p:nvSpPr>
        <p:spPr>
          <a:xfrm rot="5400000">
            <a:off x="4175120" y="1739069"/>
            <a:ext cx="457200" cy="63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A9243-349B-F422-471C-5DFC1FFD2E39}"/>
              </a:ext>
            </a:extLst>
          </p:cNvPr>
          <p:cNvSpPr txBox="1"/>
          <p:nvPr/>
        </p:nvSpPr>
        <p:spPr>
          <a:xfrm>
            <a:off x="2736131" y="2419799"/>
            <a:ext cx="3671738" cy="85561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2</a:t>
            </a:r>
          </a:p>
          <a:p>
            <a:pPr marR="0" lvl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6954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1" grpId="0" animBg="1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3F2118-F212-CB44-BBAA-2137D303742C}"/>
              </a:ext>
            </a:extLst>
          </p:cNvPr>
          <p:cNvSpPr/>
          <p:nvPr/>
        </p:nvSpPr>
        <p:spPr>
          <a:xfrm>
            <a:off x="2167825" y="2419799"/>
            <a:ext cx="4471792" cy="20103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Intel Inclusive-LLC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59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From prior reverse-engineering result: Quad-age LRU (0-3)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Oldest age = 3, youngest age = 0</a:t>
            </a:r>
          </a:p>
          <a:p>
            <a:pPr lvl="1"/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en-US" sz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49DCED-0AF3-8C23-50DE-7CED15244152}"/>
              </a:ext>
            </a:extLst>
          </p:cNvPr>
          <p:cNvSpPr/>
          <p:nvPr/>
        </p:nvSpPr>
        <p:spPr>
          <a:xfrm rot="5400000">
            <a:off x="4175120" y="1739069"/>
            <a:ext cx="457200" cy="63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A9243-349B-F422-471C-5DFC1FFD2E39}"/>
              </a:ext>
            </a:extLst>
          </p:cNvPr>
          <p:cNvSpPr txBox="1"/>
          <p:nvPr/>
        </p:nvSpPr>
        <p:spPr>
          <a:xfrm>
            <a:off x="2736131" y="2419799"/>
            <a:ext cx="3671738" cy="137370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Replacement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Evicts the first line with age 3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If not exist, increase every line’s age </a:t>
            </a:r>
          </a:p>
        </p:txBody>
      </p:sp>
    </p:spTree>
    <p:extLst>
      <p:ext uri="{BB962C8B-B14F-4D97-AF65-F5344CB8AC3E}">
        <p14:creationId xmlns:p14="http://schemas.microsoft.com/office/powerpoint/2010/main" val="1372161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3F2118-F212-CB44-BBAA-2137D303742C}"/>
              </a:ext>
            </a:extLst>
          </p:cNvPr>
          <p:cNvSpPr/>
          <p:nvPr/>
        </p:nvSpPr>
        <p:spPr>
          <a:xfrm>
            <a:off x="2167825" y="2419799"/>
            <a:ext cx="4471792" cy="20103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Intel Inclusive-LLC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12596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From prior reverse-engineering result: Quad-age LRU (0-3)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Oldest age = 3, youngest age = 0</a:t>
            </a:r>
          </a:p>
          <a:p>
            <a:pPr lvl="1"/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pPr marL="342900" lvl="1" indent="0">
              <a:buNone/>
            </a:pPr>
            <a:endParaRPr lang="en-US" sz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49DCED-0AF3-8C23-50DE-7CED15244152}"/>
              </a:ext>
            </a:extLst>
          </p:cNvPr>
          <p:cNvSpPr/>
          <p:nvPr/>
        </p:nvSpPr>
        <p:spPr>
          <a:xfrm rot="5400000">
            <a:off x="4175120" y="1739069"/>
            <a:ext cx="457200" cy="63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1A9243-349B-F422-471C-5DFC1FFD2E39}"/>
              </a:ext>
            </a:extLst>
          </p:cNvPr>
          <p:cNvSpPr txBox="1"/>
          <p:nvPr/>
        </p:nvSpPr>
        <p:spPr>
          <a:xfrm>
            <a:off x="2736131" y="2419799"/>
            <a:ext cx="3671738" cy="19430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2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Replacement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Evicts the first line with age 3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If not exist, increase every line’s age </a:t>
            </a: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Updating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Upon a cache hit, age = age - 1 </a:t>
            </a:r>
          </a:p>
        </p:txBody>
      </p:sp>
    </p:spTree>
    <p:extLst>
      <p:ext uri="{BB962C8B-B14F-4D97-AF65-F5344CB8AC3E}">
        <p14:creationId xmlns:p14="http://schemas.microsoft.com/office/powerpoint/2010/main" val="42345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731982" y="1572927"/>
            <a:ext cx="3671738" cy="2552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Intel Inclusive-LLC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31138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From prior reverse-engineering result: Quad-age LRU (0-3)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Oldest age = 3, youngest age = 0</a:t>
            </a:r>
          </a:p>
          <a:p>
            <a:pPr lvl="1"/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sz="1600" dirty="0">
              <a:ea typeface="+mn-lt"/>
              <a:cs typeface="+mn-lt"/>
            </a:endParaRPr>
          </a:p>
          <a:p>
            <a:r>
              <a:rPr lang="en-US" sz="1600" b="1" dirty="0">
                <a:solidFill>
                  <a:schemeClr val="bg1"/>
                </a:solidFill>
                <a:ea typeface="+mn-lt"/>
                <a:cs typeface="+mn-lt"/>
              </a:rPr>
              <a:t>Insertion Policy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When filled into the LLC, age = 2</a:t>
            </a:r>
          </a:p>
          <a:p>
            <a:r>
              <a:rPr lang="en-US" sz="1600" b="1" dirty="0">
                <a:ea typeface="+mn-lt"/>
                <a:cs typeface="+mn-lt"/>
              </a:rPr>
              <a:t>Replacement Policy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Evicts the first line with age 3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If not exist, increase every line’s age </a:t>
            </a:r>
          </a:p>
          <a:p>
            <a:r>
              <a:rPr lang="en-US" sz="1600" b="1" dirty="0">
                <a:ea typeface="+mn-lt"/>
                <a:cs typeface="+mn-lt"/>
              </a:rPr>
              <a:t>Updating Policy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ea typeface="+mn-lt"/>
                <a:cs typeface="+mn-lt"/>
              </a:rPr>
              <a:t>Upon a cache hit, age = age - 1 </a:t>
            </a:r>
          </a:p>
          <a:p>
            <a:pPr lvl="1"/>
            <a:endParaRPr lang="en-US" sz="10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0B650E0-8A92-9466-CA52-1DB22760F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234" y="1973580"/>
            <a:ext cx="3977533" cy="5726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8D0A7-F97F-0E3A-526A-79006A196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236" y="2533493"/>
            <a:ext cx="3977533" cy="57264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D2EDA0B-7DFC-D1D3-4AA6-DA698FE2B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234" y="3107152"/>
            <a:ext cx="3977533" cy="5726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1293E20-27F8-2CB7-DF11-61893FCA0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234" y="3690378"/>
            <a:ext cx="3977533" cy="572641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49DCED-0AF3-8C23-50DE-7CED15244152}"/>
              </a:ext>
            </a:extLst>
          </p:cNvPr>
          <p:cNvSpPr/>
          <p:nvPr/>
        </p:nvSpPr>
        <p:spPr>
          <a:xfrm rot="5400000">
            <a:off x="1453790" y="1727560"/>
            <a:ext cx="457200" cy="634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66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731982" y="1550067"/>
            <a:ext cx="3671738" cy="2552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/>
              <a:t>PrefetchNTA</a:t>
            </a:r>
            <a:r>
              <a:rPr lang="en-US" sz="2600" dirty="0"/>
              <a:t>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457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a typeface="+mn-lt"/>
                <a:cs typeface="+mn-lt"/>
              </a:rPr>
              <a:t>Observation 1:</a:t>
            </a: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LLC treats prefetched data differently than loaded data.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C1E29-B231-D79A-14C3-2047BA653624}"/>
              </a:ext>
            </a:extLst>
          </p:cNvPr>
          <p:cNvSpPr txBox="1"/>
          <p:nvPr/>
        </p:nvSpPr>
        <p:spPr>
          <a:xfrm>
            <a:off x="731982" y="1761761"/>
            <a:ext cx="3489498" cy="15901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274320" bIns="274320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2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Updating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Upon a cache hit, age = 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- 1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42021-F2A0-195E-BE50-05B287849514}"/>
              </a:ext>
            </a:extLst>
          </p:cNvPr>
          <p:cNvSpPr txBox="1"/>
          <p:nvPr/>
        </p:nvSpPr>
        <p:spPr>
          <a:xfrm>
            <a:off x="4816302" y="1761761"/>
            <a:ext cx="3489498" cy="159017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274320" bIns="274320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Updating Policy</a:t>
            </a:r>
          </a:p>
          <a:p>
            <a:pPr marL="514350" marR="0" lvl="1" indent="-171450" algn="l" defTabSz="685800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Upon a cache hit, age = age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3CAD8-2C93-A293-1D2C-99CE683B6EDD}"/>
              </a:ext>
            </a:extLst>
          </p:cNvPr>
          <p:cNvSpPr txBox="1"/>
          <p:nvPr/>
        </p:nvSpPr>
        <p:spPr>
          <a:xfrm>
            <a:off x="2069061" y="3360526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1877B-563F-9A58-43E4-34D3EB88E177}"/>
              </a:ext>
            </a:extLst>
          </p:cNvPr>
          <p:cNvSpPr txBox="1"/>
          <p:nvPr/>
        </p:nvSpPr>
        <p:spPr>
          <a:xfrm>
            <a:off x="5778211" y="3360526"/>
            <a:ext cx="156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PrefetchNTA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1D935-D2ED-B2C3-BC6F-43D2A01C6D2D}"/>
              </a:ext>
            </a:extLst>
          </p:cNvPr>
          <p:cNvSpPr txBox="1"/>
          <p:nvPr/>
        </p:nvSpPr>
        <p:spPr>
          <a:xfrm>
            <a:off x="4110990" y="2372184"/>
            <a:ext cx="815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57035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5DE58DC-F925-56B5-4F96-2B943476C63D}"/>
              </a:ext>
            </a:extLst>
          </p:cNvPr>
          <p:cNvSpPr txBox="1">
            <a:spLocks/>
          </p:cNvSpPr>
          <p:nvPr/>
        </p:nvSpPr>
        <p:spPr>
          <a:xfrm>
            <a:off x="731982" y="1839627"/>
            <a:ext cx="3671738" cy="2552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 err="1"/>
              <a:t>PrefetchNTA</a:t>
            </a:r>
            <a:r>
              <a:rPr lang="en-US" sz="2600" dirty="0"/>
              <a:t> Reverse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CB3B8-82C7-004F-A08A-14FF61550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8209573" cy="4572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u="sng" dirty="0">
                <a:solidFill>
                  <a:schemeClr val="bg1"/>
                </a:solidFill>
                <a:ea typeface="+mn-lt"/>
                <a:cs typeface="+mn-lt"/>
              </a:rPr>
              <a:t>Observation 2:</a:t>
            </a:r>
            <a:r>
              <a:rPr lang="en-US" sz="18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The execution time of </a:t>
            </a:r>
            <a:r>
              <a:rPr lang="en-US" sz="1800" dirty="0" err="1">
                <a:ea typeface="+mn-lt"/>
                <a:cs typeface="+mn-lt"/>
              </a:rPr>
              <a:t>PrefetchNTA</a:t>
            </a:r>
            <a:r>
              <a:rPr lang="en-US" sz="1800" dirty="0">
                <a:ea typeface="+mn-lt"/>
                <a:cs typeface="+mn-lt"/>
              </a:rPr>
              <a:t> is related to the location of the target data</a:t>
            </a:r>
            <a:r>
              <a:rPr lang="en-US" sz="1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/>
            <a:endParaRPr lang="en-US" sz="14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068988-47B3-B8E5-55C4-B81AEC6FC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41" y="2098222"/>
            <a:ext cx="4860484" cy="20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49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do these observations give us?</a:t>
            </a:r>
          </a:p>
        </p:txBody>
      </p:sp>
    </p:spTree>
    <p:extLst>
      <p:ext uri="{BB962C8B-B14F-4D97-AF65-F5344CB8AC3E}">
        <p14:creationId xmlns:p14="http://schemas.microsoft.com/office/powerpoint/2010/main" val="367863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42021-F2A0-195E-BE50-05B287849514}"/>
              </a:ext>
            </a:extLst>
          </p:cNvPr>
          <p:cNvSpPr txBox="1"/>
          <p:nvPr/>
        </p:nvSpPr>
        <p:spPr>
          <a:xfrm>
            <a:off x="731982" y="1389936"/>
            <a:ext cx="3497118" cy="19143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274320" bIns="274320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PrefetchNTA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lvl="1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731520" lvl="2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lvl="1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3493"/>
                </a:solidFill>
                <a:latin typeface="Arial" panose="020B0604020202020204"/>
                <a:ea typeface="+mn-lt"/>
                <a:cs typeface="Arial" panose="020B0604020202020204"/>
              </a:rPr>
              <a:t>Updating Policy</a:t>
            </a:r>
          </a:p>
          <a:p>
            <a:pPr marL="731520" lvl="2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Upon a cache hit, age = 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- 1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1877B-563F-9A58-43E4-34D3EB88E177}"/>
              </a:ext>
            </a:extLst>
          </p:cNvPr>
          <p:cNvSpPr txBox="1"/>
          <p:nvPr/>
        </p:nvSpPr>
        <p:spPr>
          <a:xfrm>
            <a:off x="1647046" y="3406246"/>
            <a:ext cx="1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Observation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2B5F1-437D-6AD5-9809-0A2BE040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0" y="1268016"/>
            <a:ext cx="4078288" cy="72081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72803C-8E6D-47E4-94FE-48A31DD73D60}"/>
              </a:ext>
            </a:extLst>
          </p:cNvPr>
          <p:cNvSpPr/>
          <p:nvPr/>
        </p:nvSpPr>
        <p:spPr>
          <a:xfrm>
            <a:off x="8191500" y="1435100"/>
            <a:ext cx="323846" cy="553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8B3540-A1AD-C929-5B03-7BD4BA24C1DA}"/>
              </a:ext>
            </a:extLst>
          </p:cNvPr>
          <p:cNvSpPr txBox="1"/>
          <p:nvPr/>
        </p:nvSpPr>
        <p:spPr>
          <a:xfrm>
            <a:off x="8079149" y="1098739"/>
            <a:ext cx="5709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144636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dirty="0"/>
              <a:t>Cache Attacks</a:t>
            </a:r>
          </a:p>
        </p:txBody>
      </p:sp>
      <p:pic>
        <p:nvPicPr>
          <p:cNvPr id="50" name="Graphic 49" descr="Key">
            <a:extLst>
              <a:ext uri="{FF2B5EF4-FFF2-40B4-BE49-F238E27FC236}">
                <a16:creationId xmlns:a16="http://schemas.microsoft.com/office/drawing/2014/main" id="{1EA451FA-C82B-C4B0-4F24-24279331F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11284" y="1220300"/>
            <a:ext cx="1351449" cy="1351449"/>
          </a:xfrm>
          <a:prstGeom prst="rect">
            <a:avLst/>
          </a:prstGeom>
        </p:spPr>
      </p:pic>
      <p:pic>
        <p:nvPicPr>
          <p:cNvPr id="52" name="Graphic 51" descr="Internet">
            <a:extLst>
              <a:ext uri="{FF2B5EF4-FFF2-40B4-BE49-F238E27FC236}">
                <a16:creationId xmlns:a16="http://schemas.microsoft.com/office/drawing/2014/main" id="{49C39AD0-699F-8477-0A6C-846E9AA089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4363" y="1217691"/>
            <a:ext cx="1351448" cy="1351448"/>
          </a:xfrm>
          <a:prstGeom prst="rect">
            <a:avLst/>
          </a:prstGeom>
        </p:spPr>
      </p:pic>
      <p:pic>
        <p:nvPicPr>
          <p:cNvPr id="54" name="Graphic 53" descr="Typewriter">
            <a:extLst>
              <a:ext uri="{FF2B5EF4-FFF2-40B4-BE49-F238E27FC236}">
                <a16:creationId xmlns:a16="http://schemas.microsoft.com/office/drawing/2014/main" id="{D8BDF99E-E1D9-99B6-22CD-C0AAADDD5C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0883" y="1217691"/>
            <a:ext cx="1351447" cy="1351447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ABA6D04C-25C2-8864-2D9C-B6D1C1BD903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38576" y="2713404"/>
            <a:ext cx="1866848" cy="1478586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520514D1-0BD1-697D-070C-8C00C0652C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35976" y="2718623"/>
            <a:ext cx="1111281" cy="181451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533A08A-BAE3-C5EE-07BC-2937479DB69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87068" y="2642660"/>
            <a:ext cx="1839075" cy="172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01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42021-F2A0-195E-BE50-05B287849514}"/>
              </a:ext>
            </a:extLst>
          </p:cNvPr>
          <p:cNvSpPr txBox="1"/>
          <p:nvPr/>
        </p:nvSpPr>
        <p:spPr>
          <a:xfrm>
            <a:off x="731982" y="1389936"/>
            <a:ext cx="3497118" cy="19143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274320" bIns="274320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PrefetchNTA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lvl="1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731520" lvl="2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lvl="1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3493"/>
                </a:solidFill>
                <a:latin typeface="Arial" panose="020B0604020202020204"/>
                <a:ea typeface="+mn-lt"/>
                <a:cs typeface="Arial" panose="020B0604020202020204"/>
              </a:rPr>
              <a:t>Updating Policy</a:t>
            </a:r>
          </a:p>
          <a:p>
            <a:pPr marL="731520" lvl="2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Upon a cache hit, age = 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- 1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1877B-563F-9A58-43E4-34D3EB88E177}"/>
              </a:ext>
            </a:extLst>
          </p:cNvPr>
          <p:cNvSpPr txBox="1"/>
          <p:nvPr/>
        </p:nvSpPr>
        <p:spPr>
          <a:xfrm>
            <a:off x="1647046" y="3406246"/>
            <a:ext cx="1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Observation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2B5F1-437D-6AD5-9809-0A2BE040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0" y="1268016"/>
            <a:ext cx="4078288" cy="720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70B8D-E17F-F331-D17B-8EBAFF3BA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62" y="1988830"/>
            <a:ext cx="4078290" cy="720814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72803C-8E6D-47E4-94FE-48A31DD73D60}"/>
              </a:ext>
            </a:extLst>
          </p:cNvPr>
          <p:cNvSpPr/>
          <p:nvPr/>
        </p:nvSpPr>
        <p:spPr>
          <a:xfrm>
            <a:off x="6146004" y="1435100"/>
            <a:ext cx="794546" cy="553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942021-F2A0-195E-BE50-05B287849514}"/>
              </a:ext>
            </a:extLst>
          </p:cNvPr>
          <p:cNvSpPr txBox="1"/>
          <p:nvPr/>
        </p:nvSpPr>
        <p:spPr>
          <a:xfrm>
            <a:off x="731982" y="1389936"/>
            <a:ext cx="3497118" cy="191437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tIns="274320" bIns="274320" rtlCol="0">
            <a:sp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PrefetchNTA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3493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lvl="1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Insertion Policy</a:t>
            </a:r>
          </a:p>
          <a:p>
            <a:pPr marL="731520" lvl="2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When filled into the LLC, age =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3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+mn-lt"/>
              <a:cs typeface="Arial" panose="020B0604020202020204"/>
            </a:endParaRPr>
          </a:p>
          <a:p>
            <a:pPr lvl="1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/>
            </a:pPr>
            <a:r>
              <a:rPr lang="en-US" sz="1600" b="1" dirty="0">
                <a:solidFill>
                  <a:srgbClr val="003493"/>
                </a:solidFill>
                <a:latin typeface="Arial" panose="020B0604020202020204"/>
                <a:ea typeface="+mn-lt"/>
                <a:cs typeface="Arial" panose="020B0604020202020204"/>
              </a:rPr>
              <a:t>Updating Policy</a:t>
            </a:r>
          </a:p>
          <a:p>
            <a:pPr marL="731520" lvl="2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Upon a cache hit, age = age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- 1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lt"/>
                <a:cs typeface="Arial" panose="020B0604020202020204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1877B-563F-9A58-43E4-34D3EB88E177}"/>
              </a:ext>
            </a:extLst>
          </p:cNvPr>
          <p:cNvSpPr txBox="1"/>
          <p:nvPr/>
        </p:nvSpPr>
        <p:spPr>
          <a:xfrm>
            <a:off x="1647046" y="3406246"/>
            <a:ext cx="172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Observation 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C52B5F1-437D-6AD5-9809-0A2BE040C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060" y="1268016"/>
            <a:ext cx="4078288" cy="7208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C70B8D-E17F-F331-D17B-8EBAFF3BA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062" y="1988830"/>
            <a:ext cx="4078290" cy="72081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68565B-2E76-E1F0-AC25-3D9C780A0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7062" y="2709644"/>
            <a:ext cx="4078284" cy="720813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F572803C-8E6D-47E4-94FE-48A31DD73D60}"/>
              </a:ext>
            </a:extLst>
          </p:cNvPr>
          <p:cNvSpPr/>
          <p:nvPr/>
        </p:nvSpPr>
        <p:spPr>
          <a:xfrm>
            <a:off x="6123381" y="2161271"/>
            <a:ext cx="794546" cy="55373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7351" y="17506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051" y="17506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886" y="2286138"/>
            <a:ext cx="4182573" cy="1679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83AAED-81C7-6544-9F83-569ABA7288B0}"/>
              </a:ext>
            </a:extLst>
          </p:cNvPr>
          <p:cNvSpPr txBox="1"/>
          <p:nvPr/>
        </p:nvSpPr>
        <p:spPr>
          <a:xfrm>
            <a:off x="3370820" y="3965886"/>
            <a:ext cx="18425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Eviction candidate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3BEC24-4987-3587-2451-4CE6690DA91A}"/>
              </a:ext>
            </a:extLst>
          </p:cNvPr>
          <p:cNvSpPr/>
          <p:nvPr/>
        </p:nvSpPr>
        <p:spPr>
          <a:xfrm>
            <a:off x="3756991" y="3478696"/>
            <a:ext cx="919370" cy="4323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13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7351" y="17506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051" y="17506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886" y="2286138"/>
            <a:ext cx="4182573" cy="167974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6693D8-F9FD-CAB3-7549-5D4E784721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19" y="3528551"/>
            <a:ext cx="485737" cy="372399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2962141" y="11019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Prefetch d</a:t>
            </a:r>
            <a:r>
              <a:rPr lang="en-US" sz="1100" dirty="0"/>
              <a:t>0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4D3ADC-CBA6-7D78-977D-CDF9C6E8F1DC}"/>
              </a:ext>
            </a:extLst>
          </p:cNvPr>
          <p:cNvSpPr txBox="1"/>
          <p:nvPr/>
        </p:nvSpPr>
        <p:spPr>
          <a:xfrm>
            <a:off x="3370820" y="3965886"/>
            <a:ext cx="18425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Eviction candidate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CD0726-0F8E-D8B2-784A-4176CBC2DE41}"/>
              </a:ext>
            </a:extLst>
          </p:cNvPr>
          <p:cNvSpPr/>
          <p:nvPr/>
        </p:nvSpPr>
        <p:spPr>
          <a:xfrm>
            <a:off x="3756991" y="3478696"/>
            <a:ext cx="919370" cy="4323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ED6D1-D66D-6A49-7152-2D661EDCF8E8}"/>
              </a:ext>
            </a:extLst>
          </p:cNvPr>
          <p:cNvSpPr txBox="1"/>
          <p:nvPr/>
        </p:nvSpPr>
        <p:spPr>
          <a:xfrm>
            <a:off x="3370820" y="3965886"/>
            <a:ext cx="18425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Eviction candidate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886" y="2286138"/>
            <a:ext cx="4182573" cy="1679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27351" y="17506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5051" y="1750616"/>
            <a:ext cx="584199" cy="584199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4885363" y="109960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Prefetch d</a:t>
            </a:r>
            <a:r>
              <a:rPr lang="en-US" sz="1100" dirty="0"/>
              <a:t>1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E016A4-30F9-B2A3-56D0-27C97F767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4919" y="3528551"/>
            <a:ext cx="485737" cy="3723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094426-FB33-75FB-F42C-EBFFAC4FE4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300" y="3528550"/>
            <a:ext cx="485737" cy="3723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146CCA7-863A-C2F3-EA74-589C4D8E3910}"/>
              </a:ext>
            </a:extLst>
          </p:cNvPr>
          <p:cNvSpPr/>
          <p:nvPr/>
        </p:nvSpPr>
        <p:spPr>
          <a:xfrm>
            <a:off x="3756991" y="3478696"/>
            <a:ext cx="919370" cy="4323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F73D64-FC9C-E94C-1A70-68405C78A89B}"/>
              </a:ext>
            </a:extLst>
          </p:cNvPr>
          <p:cNvSpPr txBox="1"/>
          <p:nvPr/>
        </p:nvSpPr>
        <p:spPr>
          <a:xfrm>
            <a:off x="3370820" y="3965886"/>
            <a:ext cx="18425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Eviction candidate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Cache Conflicts Bypassing Associativity</a:t>
            </a:r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27351" y="17506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5051" y="17506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1886" y="22861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2962141" y="11019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Prefetch d</a:t>
            </a:r>
            <a:r>
              <a:rPr lang="en-US" sz="1100" dirty="0"/>
              <a:t>0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ADBB9-E81F-4312-446D-CAD40CECD8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300" y="3528550"/>
            <a:ext cx="485737" cy="37239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D6693D8-F9FD-CAB3-7549-5D4E784721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4918" y="3527627"/>
            <a:ext cx="485737" cy="372399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11BDBD-A273-E01D-F1A4-B456E6C3681A}"/>
              </a:ext>
            </a:extLst>
          </p:cNvPr>
          <p:cNvSpPr/>
          <p:nvPr/>
        </p:nvSpPr>
        <p:spPr>
          <a:xfrm>
            <a:off x="3756991" y="3478696"/>
            <a:ext cx="919370" cy="4323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8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A1E66-956E-46D1-A517-289BE00AB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61488"/>
            <a:ext cx="485736" cy="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90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4651793" y="12295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“1”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61B-8948-D2D3-7FB7-0E3185A1D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61488"/>
            <a:ext cx="485736" cy="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82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4651793" y="12295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“1”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D6867-37D2-926A-291A-E530482B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59107"/>
            <a:ext cx="485736" cy="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5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6580622" y="12295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bit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7D6867-37D2-926A-291A-E530482B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59107"/>
            <a:ext cx="485736" cy="372398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1C063A6-B506-CFA2-05EA-2527839239F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669048" y="2563984"/>
            <a:ext cx="1259325" cy="10561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2699CF-D558-55A7-55C2-D618009E6045}"/>
              </a:ext>
            </a:extLst>
          </p:cNvPr>
          <p:cNvSpPr txBox="1"/>
          <p:nvPr/>
        </p:nvSpPr>
        <p:spPr>
          <a:xfrm>
            <a:off x="5892468" y="333845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LLC miss!</a:t>
            </a:r>
          </a:p>
        </p:txBody>
      </p:sp>
    </p:spTree>
    <p:extLst>
      <p:ext uri="{BB962C8B-B14F-4D97-AF65-F5344CB8AC3E}">
        <p14:creationId xmlns:p14="http://schemas.microsoft.com/office/powerpoint/2010/main" val="19398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dirty="0"/>
              <a:t>Conflict-Based Cache Attacks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64C9EB-5AD8-8B95-2BFF-EAA253BAF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Critical step: build cache conflicts to evict the victim’s data.</a:t>
            </a:r>
          </a:p>
          <a:p>
            <a:pPr lvl="1"/>
            <a:r>
              <a:rPr lang="en-US" sz="1400" dirty="0" err="1">
                <a:solidFill>
                  <a:srgbClr val="003493"/>
                </a:solidFill>
                <a:cs typeface="Arial"/>
              </a:rPr>
              <a:t>Prime+Probe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Evict+Reload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…: requires priming the cache set.</a:t>
            </a:r>
          </a:p>
        </p:txBody>
      </p:sp>
    </p:spTree>
    <p:extLst>
      <p:ext uri="{BB962C8B-B14F-4D97-AF65-F5344CB8AC3E}">
        <p14:creationId xmlns:p14="http://schemas.microsoft.com/office/powerpoint/2010/main" val="3672702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6580622" y="12295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bit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1FAE7-2367-6EE6-09F6-FE9DEF1D60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61488"/>
            <a:ext cx="485736" cy="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496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4651793" y="12295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Send “0”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6461B-8948-D2D3-7FB7-0E3185A1DB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61488"/>
            <a:ext cx="485736" cy="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0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pic>
        <p:nvPicPr>
          <p:cNvPr id="10" name="Graphic 9" descr="Devil face with solid fill">
            <a:extLst>
              <a:ext uri="{FF2B5EF4-FFF2-40B4-BE49-F238E27FC236}">
                <a16:creationId xmlns:a16="http://schemas.microsoft.com/office/drawing/2014/main" id="{C97A913B-6B74-E83E-BBFA-CBC48701D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003" y="1878216"/>
            <a:ext cx="584199" cy="584199"/>
          </a:xfrm>
          <a:prstGeom prst="rect">
            <a:avLst/>
          </a:prstGeom>
        </p:spPr>
      </p:pic>
      <p:pic>
        <p:nvPicPr>
          <p:cNvPr id="11" name="Graphic 10" descr="Devil face with solid fill">
            <a:extLst>
              <a:ext uri="{FF2B5EF4-FFF2-40B4-BE49-F238E27FC236}">
                <a16:creationId xmlns:a16="http://schemas.microsoft.com/office/drawing/2014/main" id="{D0080386-8E38-D357-6842-5A51927764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34703" y="1878216"/>
            <a:ext cx="584199" cy="584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DFBED8-BDA9-A0BF-F68C-0F1A94BB9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1538" y="2413738"/>
            <a:ext cx="4182573" cy="1679748"/>
          </a:xfrm>
          <a:prstGeom prst="rect">
            <a:avLst/>
          </a:prstGeom>
        </p:spPr>
      </p:pic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72BAA821-F223-B836-3BE1-AEDA41FE69D2}"/>
              </a:ext>
            </a:extLst>
          </p:cNvPr>
          <p:cNvSpPr/>
          <p:nvPr/>
        </p:nvSpPr>
        <p:spPr>
          <a:xfrm>
            <a:off x="6580622" y="1229523"/>
            <a:ext cx="1565136" cy="584199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 the bit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3307247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Sender: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sender’s data ds to send “1”.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Not prefetch to send “0”.</a:t>
            </a:r>
          </a:p>
          <a:p>
            <a:endParaRPr lang="en-US" sz="1600" b="1" dirty="0">
              <a:cs typeface="Arial"/>
            </a:endParaRPr>
          </a:p>
          <a:p>
            <a:endParaRPr lang="en-US" sz="1600" b="1" dirty="0">
              <a:cs typeface="Arial"/>
            </a:endParaRPr>
          </a:p>
          <a:p>
            <a:r>
              <a:rPr lang="en-US" sz="1600" b="1" dirty="0">
                <a:cs typeface="Arial"/>
              </a:rPr>
              <a:t>Receiver: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Prefetch receiver’s data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dr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 and time the prefetch.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hit in the LLC: received “0”.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If miss in the LLC: received “1”. 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71C063A6-B506-CFA2-05EA-2527839239F1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5669048" y="2563984"/>
            <a:ext cx="1259325" cy="10561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C2699CF-D558-55A7-55C2-D618009E6045}"/>
              </a:ext>
            </a:extLst>
          </p:cNvPr>
          <p:cNvSpPr txBox="1"/>
          <p:nvPr/>
        </p:nvSpPr>
        <p:spPr>
          <a:xfrm>
            <a:off x="5892468" y="3338452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LLC hit!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701CA0-0EBF-FCA3-781F-D09FA26B6D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7495" y="3661488"/>
            <a:ext cx="485736" cy="37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6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Covert Channel Based on </a:t>
            </a:r>
            <a:r>
              <a:rPr lang="en-US" sz="2600" dirty="0" err="1"/>
              <a:t>PrefetchNTA</a:t>
            </a:r>
            <a:endParaRPr lang="en-US" sz="2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E71D4C-3BAF-4C7A-5190-C28C8BC24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197769"/>
            <a:ext cx="7396164" cy="287230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cs typeface="Arial"/>
              </a:rPr>
              <a:t>Prior conflict-based covert channels require priming the set</a:t>
            </a:r>
          </a:p>
          <a:p>
            <a:pPr lvl="1"/>
            <a:r>
              <a:rPr lang="en-US" sz="1400" dirty="0" err="1">
                <a:solidFill>
                  <a:schemeClr val="bg1"/>
                </a:solidFill>
                <a:cs typeface="Arial"/>
              </a:rPr>
              <a:t>Prime+Probe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Eivct+Reload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chemeClr val="bg1"/>
                </a:solidFill>
                <a:cs typeface="Arial"/>
              </a:rPr>
              <a:t>…</a:t>
            </a:r>
          </a:p>
          <a:p>
            <a:pPr lvl="1"/>
            <a:r>
              <a:rPr lang="en-US" sz="1400" dirty="0">
                <a:solidFill>
                  <a:schemeClr val="bg1"/>
                </a:solidFill>
                <a:cs typeface="Arial"/>
              </a:rPr>
              <a:t>This makes conflict-based covert channels slow.</a:t>
            </a:r>
          </a:p>
          <a:p>
            <a:pPr lvl="1"/>
            <a:endParaRPr lang="en-US" sz="1200" b="1" dirty="0">
              <a:cs typeface="Arial"/>
            </a:endParaRPr>
          </a:p>
          <a:p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8B08F0-4BDE-A46E-6EC9-E789031A9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775" y="2362011"/>
            <a:ext cx="4380449" cy="22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82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about side channel attacks?</a:t>
            </a:r>
          </a:p>
        </p:txBody>
      </p:sp>
    </p:spTree>
    <p:extLst>
      <p:ext uri="{BB962C8B-B14F-4D97-AF65-F5344CB8AC3E}">
        <p14:creationId xmlns:p14="http://schemas.microsoft.com/office/powerpoint/2010/main" val="16328825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32380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The proposed covert channel is unlikely a side channel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We can only leak the victim’s prefetch pattern.</a:t>
            </a:r>
          </a:p>
          <a:p>
            <a:r>
              <a:rPr lang="en-US" sz="1600" b="1" dirty="0" err="1">
                <a:solidFill>
                  <a:srgbClr val="003493"/>
                </a:solidFill>
                <a:cs typeface="Arial"/>
              </a:rPr>
              <a:t>PrefetchNTA</a:t>
            </a:r>
            <a:r>
              <a:rPr lang="en-US" sz="1600" b="1" dirty="0">
                <a:solidFill>
                  <a:srgbClr val="003493"/>
                </a:solidFill>
                <a:cs typeface="Arial"/>
              </a:rPr>
              <a:t> makes it easier to manipulate replacement states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We can use it to improve attacks based on replacement states!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E.g.,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192 cache references to 33 cache references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 err="1"/>
              <a:t>PrefetchNTA</a:t>
            </a:r>
            <a:r>
              <a:rPr lang="en-US" sz="2600" dirty="0"/>
              <a:t> with Side Channel Attacks</a:t>
            </a:r>
          </a:p>
        </p:txBody>
      </p:sp>
    </p:spTree>
    <p:extLst>
      <p:ext uri="{BB962C8B-B14F-4D97-AF65-F5344CB8AC3E}">
        <p14:creationId xmlns:p14="http://schemas.microsoft.com/office/powerpoint/2010/main" val="81637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104171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600" b="1" dirty="0">
                <a:solidFill>
                  <a:srgbClr val="003493"/>
                </a:solidFill>
                <a:cs typeface="Arial"/>
              </a:rPr>
              <a:t>: a high resolution cache attack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Key conditions in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endParaRPr lang="en-US" sz="1400" dirty="0">
              <a:solidFill>
                <a:srgbClr val="003493"/>
              </a:solidFill>
              <a:cs typeface="Arial"/>
            </a:endParaRPr>
          </a:p>
          <a:p>
            <a:pPr lvl="2"/>
            <a:r>
              <a:rPr lang="en-US" sz="1400" dirty="0">
                <a:solidFill>
                  <a:srgbClr val="003493"/>
                </a:solidFill>
                <a:cs typeface="Arial"/>
              </a:rPr>
              <a:t>The attacker knows the eviction candidate of the target LLC set after priming.</a:t>
            </a:r>
          </a:p>
          <a:p>
            <a:pPr lvl="2"/>
            <a:r>
              <a:rPr lang="en-US" sz="1400" dirty="0">
                <a:solidFill>
                  <a:srgbClr val="003493"/>
                </a:solidFill>
                <a:cs typeface="Arial"/>
              </a:rPr>
              <a:t>This eviction candidate is present in the attacker’s L1 after priming.</a:t>
            </a:r>
          </a:p>
          <a:p>
            <a:pPr lvl="2"/>
            <a:endParaRPr lang="en-US" sz="500" dirty="0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 err="1"/>
              <a:t>PrefetchNTA</a:t>
            </a:r>
            <a:r>
              <a:rPr lang="en-US" sz="2600" dirty="0"/>
              <a:t> with </a:t>
            </a:r>
            <a:r>
              <a:rPr lang="en-US" sz="2600" dirty="0" err="1"/>
              <a:t>Prime+Scope</a:t>
            </a: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EFFC7-EC71-1285-D389-9027F94759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76" t="8299" r="21735" b="3493"/>
          <a:stretch/>
        </p:blipFill>
        <p:spPr>
          <a:xfrm>
            <a:off x="831057" y="2231230"/>
            <a:ext cx="2892466" cy="245030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5C718-933F-D5D9-9F3B-73CAED691AD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70" t="7578" r="19587" b="7553"/>
          <a:stretch/>
        </p:blipFill>
        <p:spPr>
          <a:xfrm>
            <a:off x="4517232" y="2231230"/>
            <a:ext cx="3030612" cy="81703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37B1D2-1832-2961-D9A2-3B0F0C988C11}"/>
              </a:ext>
            </a:extLst>
          </p:cNvPr>
          <p:cNvSpPr txBox="1"/>
          <p:nvPr/>
        </p:nvSpPr>
        <p:spPr>
          <a:xfrm>
            <a:off x="831056" y="3033972"/>
            <a:ext cx="2892466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192 cache references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956B36-13C5-4457-73EB-CB46D5D38F20}"/>
              </a:ext>
            </a:extLst>
          </p:cNvPr>
          <p:cNvSpPr txBox="1"/>
          <p:nvPr/>
        </p:nvSpPr>
        <p:spPr>
          <a:xfrm>
            <a:off x="4517232" y="2485856"/>
            <a:ext cx="3030612" cy="30777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33 cache references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BBEDBD-5813-CA77-BD4A-029FAB182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2431" y="3103027"/>
            <a:ext cx="1679092" cy="1833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CEAE2EB-5419-832C-92CC-75BAF6A24136}"/>
              </a:ext>
            </a:extLst>
          </p:cNvPr>
          <p:cNvSpPr txBox="1"/>
          <p:nvPr/>
        </p:nvSpPr>
        <p:spPr>
          <a:xfrm>
            <a:off x="6231835" y="3245127"/>
            <a:ext cx="1316009" cy="1415772"/>
          </a:xfrm>
          <a:prstGeom prst="rect">
            <a:avLst/>
          </a:prstGeom>
          <a:solidFill>
            <a:schemeClr val="tx2"/>
          </a:solidFill>
        </p:spPr>
        <p:txBody>
          <a:bodyPr wrap="square" lIns="0" tIns="274320" bIns="274320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Prime stage: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1906 cycles 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VS</a:t>
            </a:r>
          </a:p>
          <a:p>
            <a:pPr algn="ctr"/>
            <a:r>
              <a:rPr lang="en-US" sz="1400" b="1" dirty="0">
                <a:solidFill>
                  <a:schemeClr val="bg1"/>
                </a:solidFill>
              </a:rPr>
              <a:t>1043 cycles</a:t>
            </a:r>
          </a:p>
        </p:txBody>
      </p:sp>
    </p:spTree>
    <p:extLst>
      <p:ext uri="{BB962C8B-B14F-4D97-AF65-F5344CB8AC3E}">
        <p14:creationId xmlns:p14="http://schemas.microsoft.com/office/powerpoint/2010/main" val="194752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6"/>
            <a:ext cx="7983538" cy="275642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 err="1">
                <a:solidFill>
                  <a:srgbClr val="003493"/>
                </a:solidFill>
                <a:cs typeface="Arial"/>
              </a:rPr>
              <a:t>PrefetchNTA</a:t>
            </a:r>
            <a:r>
              <a:rPr lang="en-US" sz="1600" b="1" dirty="0">
                <a:solidFill>
                  <a:srgbClr val="003493"/>
                </a:solidFill>
                <a:cs typeface="Arial"/>
              </a:rPr>
              <a:t> with other side channel attacks.</a:t>
            </a:r>
          </a:p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Faster eviction set construction algorithm with </a:t>
            </a:r>
            <a:r>
              <a:rPr lang="en-US" sz="1600" b="1" dirty="0" err="1">
                <a:solidFill>
                  <a:srgbClr val="003493"/>
                </a:solidFill>
                <a:cs typeface="Arial"/>
              </a:rPr>
              <a:t>PrefetchNTA</a:t>
            </a:r>
            <a:r>
              <a:rPr lang="en-US" sz="1600" b="1" dirty="0">
                <a:solidFill>
                  <a:srgbClr val="003493"/>
                </a:solidFill>
                <a:cs typeface="Arial"/>
              </a:rPr>
              <a:t>.</a:t>
            </a:r>
          </a:p>
          <a:p>
            <a:r>
              <a:rPr lang="en-US" sz="1600" b="1" dirty="0" err="1">
                <a:solidFill>
                  <a:srgbClr val="003493"/>
                </a:solidFill>
                <a:cs typeface="Arial"/>
              </a:rPr>
              <a:t>PrefetchNTA</a:t>
            </a:r>
            <a:r>
              <a:rPr lang="en-US" sz="1600" b="1" dirty="0">
                <a:solidFill>
                  <a:srgbClr val="003493"/>
                </a:solidFill>
                <a:cs typeface="Arial"/>
              </a:rPr>
              <a:t> with non-inclusive LLCs.</a:t>
            </a:r>
          </a:p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Potential defense methods against prefetch-based attacks.</a:t>
            </a:r>
          </a:p>
          <a:p>
            <a:pPr lvl="2"/>
            <a:endParaRPr lang="en-US" sz="500" dirty="0">
              <a:solidFill>
                <a:srgbClr val="003493"/>
              </a:solidFill>
              <a:cs typeface="Arial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More in the Paper</a:t>
            </a:r>
          </a:p>
        </p:txBody>
      </p:sp>
    </p:spTree>
    <p:extLst>
      <p:ext uri="{BB962C8B-B14F-4D97-AF65-F5344CB8AC3E}">
        <p14:creationId xmlns:p14="http://schemas.microsoft.com/office/powerpoint/2010/main" val="33553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Summary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7708AF-B1CF-6BFF-6096-2CFBC7EEC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536" y="990686"/>
            <a:ext cx="2460013" cy="1532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BFBDA5-B2C7-0C7D-101E-D9B7A3AE0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109" y="2992973"/>
            <a:ext cx="2785790" cy="1283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0C85DE-7260-2274-F107-AF99EC3B7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1" y="2931696"/>
            <a:ext cx="1358914" cy="1484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2B5BDD-B191-B72E-4A6A-B2A9C7A2F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582" y="2931696"/>
            <a:ext cx="1358914" cy="1484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9B14E-F263-4497-A877-89EFA24FBD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7601" y="1137600"/>
            <a:ext cx="2755895" cy="14623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FA9CE-B275-AA08-B7E7-32B30CEF09C7}"/>
              </a:ext>
            </a:extLst>
          </p:cNvPr>
          <p:cNvSpPr txBox="1"/>
          <p:nvPr/>
        </p:nvSpPr>
        <p:spPr>
          <a:xfrm>
            <a:off x="1042353" y="2561328"/>
            <a:ext cx="325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Reverse Engineering </a:t>
            </a:r>
            <a:r>
              <a:rPr lang="en-US" sz="1400" b="1" dirty="0" err="1">
                <a:solidFill>
                  <a:schemeClr val="bg1"/>
                </a:solidFill>
              </a:rPr>
              <a:t>PrefetchNTA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2B1AA0-079F-733A-8580-A788A05EF827}"/>
              </a:ext>
            </a:extLst>
          </p:cNvPr>
          <p:cNvSpPr txBox="1"/>
          <p:nvPr/>
        </p:nvSpPr>
        <p:spPr>
          <a:xfrm>
            <a:off x="1042353" y="4352960"/>
            <a:ext cx="3439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Faster Eviction Set Construction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B1220-E41B-02FE-261F-617DC23E94FE}"/>
              </a:ext>
            </a:extLst>
          </p:cNvPr>
          <p:cNvSpPr txBox="1"/>
          <p:nvPr/>
        </p:nvSpPr>
        <p:spPr>
          <a:xfrm>
            <a:off x="5116927" y="2562401"/>
            <a:ext cx="327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 New Covert Channel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DBEC8F-E5AE-F054-9236-F29EEE3FD3A9}"/>
              </a:ext>
            </a:extLst>
          </p:cNvPr>
          <p:cNvSpPr txBox="1"/>
          <p:nvPr/>
        </p:nvSpPr>
        <p:spPr>
          <a:xfrm>
            <a:off x="4872816" y="4362520"/>
            <a:ext cx="3279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Improved Cache Side Channels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B5C57DB-067B-D00D-7E53-D057A891776C}"/>
              </a:ext>
            </a:extLst>
          </p:cNvPr>
          <p:cNvCxnSpPr/>
          <p:nvPr/>
        </p:nvCxnSpPr>
        <p:spPr>
          <a:xfrm>
            <a:off x="4509135" y="783868"/>
            <a:ext cx="0" cy="38743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B9D318-A657-C75A-8C98-BADCA3D7EACC}"/>
              </a:ext>
            </a:extLst>
          </p:cNvPr>
          <p:cNvCxnSpPr/>
          <p:nvPr/>
        </p:nvCxnSpPr>
        <p:spPr>
          <a:xfrm>
            <a:off x="788670" y="2867700"/>
            <a:ext cx="74409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109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AB416C-047A-8EC9-CD7A-BCF57A6DDD4C}"/>
              </a:ext>
            </a:extLst>
          </p:cNvPr>
          <p:cNvSpPr txBox="1">
            <a:spLocks/>
          </p:cNvSpPr>
          <p:nvPr/>
        </p:nvSpPr>
        <p:spPr>
          <a:xfrm>
            <a:off x="830580" y="1395295"/>
            <a:ext cx="7482840" cy="102561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/>
              <a:t>Leaky Way: A Conflict-Based Cache Covert Channel Bypassing Set Associativity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1636E93-863F-84AB-4535-914919E712B6}"/>
              </a:ext>
            </a:extLst>
          </p:cNvPr>
          <p:cNvSpPr txBox="1">
            <a:spLocks/>
          </p:cNvSpPr>
          <p:nvPr/>
        </p:nvSpPr>
        <p:spPr>
          <a:xfrm>
            <a:off x="1143000" y="2508364"/>
            <a:ext cx="6858000" cy="144539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Yanan Guo</a:t>
            </a:r>
            <a:r>
              <a:rPr lang="en-US" sz="1800" dirty="0"/>
              <a:t>, Xin </a:t>
            </a:r>
            <a:r>
              <a:rPr lang="en-US" sz="1800" dirty="0" err="1"/>
              <a:t>Xin</a:t>
            </a:r>
            <a:r>
              <a:rPr lang="en-US" sz="1800" dirty="0"/>
              <a:t>, Youtao Zhang, Jun Yang</a:t>
            </a:r>
            <a:endParaRPr lang="en-US" sz="1800" baseline="30000" dirty="0"/>
          </a:p>
          <a:p>
            <a:pPr marL="0" indent="0" algn="ctr">
              <a:buNone/>
            </a:pPr>
            <a:r>
              <a:rPr lang="en-US" sz="1800" dirty="0"/>
              <a:t>University of Pittsburgh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   </a:t>
            </a:r>
            <a:endParaRPr lang="en-US" sz="1400" dirty="0">
              <a:solidFill>
                <a:schemeClr val="accent1">
                  <a:lumMod val="75000"/>
                </a:schemeClr>
              </a:solidFill>
              <a:cs typeface="Arial"/>
            </a:endParaRPr>
          </a:p>
          <a:p>
            <a:pPr marL="0" indent="0" algn="ctr">
              <a:buNone/>
            </a:pPr>
            <a:r>
              <a:rPr lang="en-US" sz="1800" dirty="0"/>
              <a:t>Artifacts: </a:t>
            </a:r>
            <a:r>
              <a:rPr lang="en-US" sz="1400" b="0" i="0" dirty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https://github.com/PittECEArch</a:t>
            </a:r>
            <a:r>
              <a:rPr lang="en-US" sz="1400" b="0" i="0" u="sng" dirty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400" u="sng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LeakyWay</a:t>
            </a:r>
            <a:endParaRPr lang="en-US" sz="1400" b="0" i="0" u="sng" dirty="0">
              <a:solidFill>
                <a:schemeClr val="accent1">
                  <a:lumMod val="75000"/>
                </a:schemeClr>
              </a:solidFill>
              <a:effectLst/>
              <a:latin typeface="Arial"/>
              <a:cs typeface="Arial"/>
            </a:endParaRP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24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dirty="0"/>
              <a:t>Conflict-Based Cache Attacks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A1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0B99C370-AFAE-569F-51B4-47CD8B9B2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Critical step: build cache conflicts to evict the victim’s data.</a:t>
            </a:r>
          </a:p>
          <a:p>
            <a:pPr lvl="1"/>
            <a:r>
              <a:rPr lang="en-US" sz="1400" dirty="0" err="1">
                <a:solidFill>
                  <a:srgbClr val="003493"/>
                </a:solidFill>
                <a:cs typeface="Arial"/>
              </a:rPr>
              <a:t>Prime+Probe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Evict+Reload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…: requires priming the cache set.</a:t>
            </a:r>
          </a:p>
        </p:txBody>
      </p:sp>
    </p:spTree>
    <p:extLst>
      <p:ext uri="{BB962C8B-B14F-4D97-AF65-F5344CB8AC3E}">
        <p14:creationId xmlns:p14="http://schemas.microsoft.com/office/powerpoint/2010/main" val="16100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dirty="0"/>
              <a:t>Conflict-Based Cache Attacks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A1</a:t>
            </a:r>
            <a:endParaRPr lang="en-US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A2 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B1F909A7-BE2E-336B-FD2E-D6BDCE68F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Critical step: build cache conflicts to evict the victim’s data.</a:t>
            </a:r>
          </a:p>
          <a:p>
            <a:pPr lvl="1"/>
            <a:r>
              <a:rPr lang="en-US" sz="1400" dirty="0" err="1">
                <a:solidFill>
                  <a:srgbClr val="003493"/>
                </a:solidFill>
                <a:cs typeface="Arial"/>
              </a:rPr>
              <a:t>Prime+Probe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Evict+Reload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…: requires priming the cache set.</a:t>
            </a:r>
          </a:p>
        </p:txBody>
      </p:sp>
    </p:spTree>
    <p:extLst>
      <p:ext uri="{BB962C8B-B14F-4D97-AF65-F5344CB8AC3E}">
        <p14:creationId xmlns:p14="http://schemas.microsoft.com/office/powerpoint/2010/main" val="274566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dirty="0"/>
              <a:t>Conflict-Based Cache Attacks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rgbClr val="C00000"/>
                </a:solidFill>
              </a:rPr>
              <a:t>V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A3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A2 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8DFC41E0-58C5-8D83-30F0-C439686F3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Critical step: build cache conflicts to evict the victim’s data.</a:t>
            </a:r>
          </a:p>
          <a:p>
            <a:pPr lvl="1"/>
            <a:r>
              <a:rPr lang="en-US" sz="1400" dirty="0" err="1">
                <a:solidFill>
                  <a:srgbClr val="003493"/>
                </a:solidFill>
                <a:cs typeface="Arial"/>
              </a:rPr>
              <a:t>Prime+Probe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Evict+Reload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…: requires priming the cache set.</a:t>
            </a:r>
          </a:p>
        </p:txBody>
      </p:sp>
    </p:spTree>
    <p:extLst>
      <p:ext uri="{BB962C8B-B14F-4D97-AF65-F5344CB8AC3E}">
        <p14:creationId xmlns:p14="http://schemas.microsoft.com/office/powerpoint/2010/main" val="43260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C3E2-54D7-554A-BB87-84589E0A3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7178"/>
            <a:ext cx="7886700" cy="686248"/>
          </a:xfrm>
        </p:spPr>
        <p:txBody>
          <a:bodyPr/>
          <a:lstStyle/>
          <a:p>
            <a:r>
              <a:rPr lang="en-US" sz="2600" dirty="0"/>
              <a:t>Conflict-Based Cache Attacks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E9EF90-FA89-B4CC-09B6-429157C20764}"/>
              </a:ext>
            </a:extLst>
          </p:cNvPr>
          <p:cNvSpPr/>
          <p:nvPr/>
        </p:nvSpPr>
        <p:spPr>
          <a:xfrm>
            <a:off x="285115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BA2EA5-87BA-F283-D80C-A79690F416D4}"/>
              </a:ext>
            </a:extLst>
          </p:cNvPr>
          <p:cNvSpPr/>
          <p:nvPr/>
        </p:nvSpPr>
        <p:spPr>
          <a:xfrm>
            <a:off x="357822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109BAC-5CD3-2FCD-9A51-A0050E6E91D7}"/>
              </a:ext>
            </a:extLst>
          </p:cNvPr>
          <p:cNvSpPr/>
          <p:nvPr/>
        </p:nvSpPr>
        <p:spPr>
          <a:xfrm>
            <a:off x="4305301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F67DC-D650-2CBC-BA52-917A430D1A19}"/>
              </a:ext>
            </a:extLst>
          </p:cNvPr>
          <p:cNvSpPr/>
          <p:nvPr/>
        </p:nvSpPr>
        <p:spPr>
          <a:xfrm>
            <a:off x="5032376" y="22383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6B01E-249B-855C-6265-BD5554139389}"/>
              </a:ext>
            </a:extLst>
          </p:cNvPr>
          <p:cNvSpPr/>
          <p:nvPr/>
        </p:nvSpPr>
        <p:spPr>
          <a:xfrm>
            <a:off x="2851151" y="24987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7925-60E7-DF6A-2449-97AB3561B657}"/>
              </a:ext>
            </a:extLst>
          </p:cNvPr>
          <p:cNvSpPr/>
          <p:nvPr/>
        </p:nvSpPr>
        <p:spPr>
          <a:xfrm>
            <a:off x="285115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8BD4B8-C678-D1BD-A528-D1F9A4DA2AF8}"/>
              </a:ext>
            </a:extLst>
          </p:cNvPr>
          <p:cNvSpPr/>
          <p:nvPr/>
        </p:nvSpPr>
        <p:spPr>
          <a:xfrm>
            <a:off x="357822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6BC577-E67C-4FE9-D44B-C11AA6C90AFC}"/>
              </a:ext>
            </a:extLst>
          </p:cNvPr>
          <p:cNvSpPr/>
          <p:nvPr/>
        </p:nvSpPr>
        <p:spPr>
          <a:xfrm>
            <a:off x="4305301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8CE1F4-55AC-A68B-6B4B-8E94503FC5D2}"/>
              </a:ext>
            </a:extLst>
          </p:cNvPr>
          <p:cNvSpPr/>
          <p:nvPr/>
        </p:nvSpPr>
        <p:spPr>
          <a:xfrm>
            <a:off x="5032376" y="27590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CE50B5-DFC4-9EB9-A909-27D39A9278F9}"/>
              </a:ext>
            </a:extLst>
          </p:cNvPr>
          <p:cNvSpPr/>
          <p:nvPr/>
        </p:nvSpPr>
        <p:spPr>
          <a:xfrm>
            <a:off x="285115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79923A-6EE0-4963-CCD1-B397B42474A6}"/>
              </a:ext>
            </a:extLst>
          </p:cNvPr>
          <p:cNvSpPr/>
          <p:nvPr/>
        </p:nvSpPr>
        <p:spPr>
          <a:xfrm>
            <a:off x="357822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69EC14-0467-8B28-91D1-F94AAB57E8A2}"/>
              </a:ext>
            </a:extLst>
          </p:cNvPr>
          <p:cNvSpPr/>
          <p:nvPr/>
        </p:nvSpPr>
        <p:spPr>
          <a:xfrm>
            <a:off x="4305301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BE5C9-4521-DDC6-7592-A9F51CF7E379}"/>
              </a:ext>
            </a:extLst>
          </p:cNvPr>
          <p:cNvSpPr/>
          <p:nvPr/>
        </p:nvSpPr>
        <p:spPr>
          <a:xfrm>
            <a:off x="5032376" y="30194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77F82E-0F3F-251F-7F72-C2684B62DB7D}"/>
              </a:ext>
            </a:extLst>
          </p:cNvPr>
          <p:cNvSpPr/>
          <p:nvPr/>
        </p:nvSpPr>
        <p:spPr>
          <a:xfrm>
            <a:off x="285115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B79DFC-FA0E-E59F-3783-ABFAEDC75DA5}"/>
              </a:ext>
            </a:extLst>
          </p:cNvPr>
          <p:cNvSpPr/>
          <p:nvPr/>
        </p:nvSpPr>
        <p:spPr>
          <a:xfrm>
            <a:off x="357822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B71E0-78AC-70AE-BE03-34D3E1D2FEBF}"/>
              </a:ext>
            </a:extLst>
          </p:cNvPr>
          <p:cNvSpPr/>
          <p:nvPr/>
        </p:nvSpPr>
        <p:spPr>
          <a:xfrm>
            <a:off x="4305301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9BF8DE-901C-D205-8026-3B7B949E0A5F}"/>
              </a:ext>
            </a:extLst>
          </p:cNvPr>
          <p:cNvSpPr/>
          <p:nvPr/>
        </p:nvSpPr>
        <p:spPr>
          <a:xfrm>
            <a:off x="5032376" y="32797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1AB45B-6EE4-3D6E-77BC-8C98DAB6AEFE}"/>
              </a:ext>
            </a:extLst>
          </p:cNvPr>
          <p:cNvSpPr/>
          <p:nvPr/>
        </p:nvSpPr>
        <p:spPr>
          <a:xfrm>
            <a:off x="285115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CB3AF6-1921-FE30-7B63-03C7A0696E31}"/>
              </a:ext>
            </a:extLst>
          </p:cNvPr>
          <p:cNvSpPr/>
          <p:nvPr/>
        </p:nvSpPr>
        <p:spPr>
          <a:xfrm>
            <a:off x="357822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1D95D7-8845-715E-8CF8-000017B8B5FB}"/>
              </a:ext>
            </a:extLst>
          </p:cNvPr>
          <p:cNvSpPr/>
          <p:nvPr/>
        </p:nvSpPr>
        <p:spPr>
          <a:xfrm>
            <a:off x="4305301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14F073C-3551-1617-3308-B8CB3B71E231}"/>
              </a:ext>
            </a:extLst>
          </p:cNvPr>
          <p:cNvSpPr/>
          <p:nvPr/>
        </p:nvSpPr>
        <p:spPr>
          <a:xfrm>
            <a:off x="5032376" y="35401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556100-04AB-1F7D-A16C-5503CA0514AB}"/>
              </a:ext>
            </a:extLst>
          </p:cNvPr>
          <p:cNvSpPr/>
          <p:nvPr/>
        </p:nvSpPr>
        <p:spPr>
          <a:xfrm>
            <a:off x="285115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AE41F42-E6D5-26B1-7870-FD167AD01B8E}"/>
              </a:ext>
            </a:extLst>
          </p:cNvPr>
          <p:cNvSpPr/>
          <p:nvPr/>
        </p:nvSpPr>
        <p:spPr>
          <a:xfrm>
            <a:off x="357822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53CDBD-5698-2C6F-06F4-FFF0FB827FC4}"/>
              </a:ext>
            </a:extLst>
          </p:cNvPr>
          <p:cNvSpPr/>
          <p:nvPr/>
        </p:nvSpPr>
        <p:spPr>
          <a:xfrm>
            <a:off x="4305301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243542-EF08-BD4E-AABD-1C81CD44C394}"/>
              </a:ext>
            </a:extLst>
          </p:cNvPr>
          <p:cNvSpPr/>
          <p:nvPr/>
        </p:nvSpPr>
        <p:spPr>
          <a:xfrm>
            <a:off x="5032376" y="380046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C8530C-0FC6-FAE8-9DA4-B0DA17353323}"/>
              </a:ext>
            </a:extLst>
          </p:cNvPr>
          <p:cNvSpPr/>
          <p:nvPr/>
        </p:nvSpPr>
        <p:spPr>
          <a:xfrm>
            <a:off x="285115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C892C9-0B60-2A3D-5EE1-FD1A0000199D}"/>
              </a:ext>
            </a:extLst>
          </p:cNvPr>
          <p:cNvSpPr/>
          <p:nvPr/>
        </p:nvSpPr>
        <p:spPr>
          <a:xfrm>
            <a:off x="357822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211B11-98EA-4292-3C1C-C4DD45395269}"/>
              </a:ext>
            </a:extLst>
          </p:cNvPr>
          <p:cNvSpPr/>
          <p:nvPr/>
        </p:nvSpPr>
        <p:spPr>
          <a:xfrm>
            <a:off x="4305301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A477E3-CE63-9E36-844A-402B41FCDD24}"/>
              </a:ext>
            </a:extLst>
          </p:cNvPr>
          <p:cNvSpPr/>
          <p:nvPr/>
        </p:nvSpPr>
        <p:spPr>
          <a:xfrm>
            <a:off x="5032376" y="4060818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78FC0D-6B53-1441-87A4-CE5CDCD0F60C}"/>
              </a:ext>
            </a:extLst>
          </p:cNvPr>
          <p:cNvSpPr txBox="1"/>
          <p:nvPr/>
        </p:nvSpPr>
        <p:spPr>
          <a:xfrm>
            <a:off x="2155825" y="2199266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9ADF61-4C27-E944-C830-FE3A4CAEA955}"/>
              </a:ext>
            </a:extLst>
          </p:cNvPr>
          <p:cNvSpPr txBox="1"/>
          <p:nvPr/>
        </p:nvSpPr>
        <p:spPr>
          <a:xfrm>
            <a:off x="2155825" y="2479168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8A8839-3C6D-92EC-707C-D740004E5916}"/>
              </a:ext>
            </a:extLst>
          </p:cNvPr>
          <p:cNvSpPr txBox="1"/>
          <p:nvPr/>
        </p:nvSpPr>
        <p:spPr>
          <a:xfrm>
            <a:off x="2155825" y="403598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Set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397477A-E9D4-67BC-A9C5-D34D65D6A96E}"/>
              </a:ext>
            </a:extLst>
          </p:cNvPr>
          <p:cNvSpPr txBox="1"/>
          <p:nvPr/>
        </p:nvSpPr>
        <p:spPr>
          <a:xfrm rot="5400000">
            <a:off x="2104925" y="3221520"/>
            <a:ext cx="695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7E90EC-C370-20E9-1948-13C0581865D8}"/>
              </a:ext>
            </a:extLst>
          </p:cNvPr>
          <p:cNvSpPr txBox="1"/>
          <p:nvPr/>
        </p:nvSpPr>
        <p:spPr>
          <a:xfrm>
            <a:off x="2851151" y="1980071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EEFB9E-AB6C-F36A-D009-286B88BDC31F}"/>
              </a:ext>
            </a:extLst>
          </p:cNvPr>
          <p:cNvSpPr txBox="1"/>
          <p:nvPr/>
        </p:nvSpPr>
        <p:spPr>
          <a:xfrm>
            <a:off x="3578225" y="1974739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F723D2-A113-2C8E-826D-6B528D19ED5D}"/>
              </a:ext>
            </a:extLst>
          </p:cNvPr>
          <p:cNvSpPr txBox="1"/>
          <p:nvPr/>
        </p:nvSpPr>
        <p:spPr>
          <a:xfrm>
            <a:off x="4305299" y="1976293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21276C-7E61-5775-0C86-F9E548A14C95}"/>
              </a:ext>
            </a:extLst>
          </p:cNvPr>
          <p:cNvSpPr txBox="1"/>
          <p:nvPr/>
        </p:nvSpPr>
        <p:spPr>
          <a:xfrm>
            <a:off x="5032376" y="1972022"/>
            <a:ext cx="727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Way 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3B7E771-EA41-66CB-4973-6791F08EB9CB}"/>
              </a:ext>
            </a:extLst>
          </p:cNvPr>
          <p:cNvSpPr/>
          <p:nvPr/>
        </p:nvSpPr>
        <p:spPr>
          <a:xfrm>
            <a:off x="3578224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A1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355288C-F47E-6DFE-A79F-E69653804F54}"/>
              </a:ext>
            </a:extLst>
          </p:cNvPr>
          <p:cNvSpPr/>
          <p:nvPr/>
        </p:nvSpPr>
        <p:spPr>
          <a:xfrm>
            <a:off x="4305298" y="249861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32B168-3191-C61E-0EEA-B9232F5F3FBE}"/>
              </a:ext>
            </a:extLst>
          </p:cNvPr>
          <p:cNvSpPr/>
          <p:nvPr/>
        </p:nvSpPr>
        <p:spPr>
          <a:xfrm>
            <a:off x="5032375" y="249997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A3</a:t>
            </a:r>
            <a:endParaRPr lang="en-US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4000A8B-2238-F9CC-74FF-77D08FA387BB}"/>
              </a:ext>
            </a:extLst>
          </p:cNvPr>
          <p:cNvSpPr/>
          <p:nvPr/>
        </p:nvSpPr>
        <p:spPr>
          <a:xfrm>
            <a:off x="4305297" y="2498235"/>
            <a:ext cx="727075" cy="260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75C-446C-D064-92D7-147415B75C17}"/>
              </a:ext>
            </a:extLst>
          </p:cNvPr>
          <p:cNvSpPr txBox="1">
            <a:spLocks/>
          </p:cNvSpPr>
          <p:nvPr/>
        </p:nvSpPr>
        <p:spPr>
          <a:xfrm>
            <a:off x="5581913" y="2212471"/>
            <a:ext cx="2737962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/>
              <a:t>Set conflicts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12E14-0F5F-59CD-8004-DB7738AEF2DA}"/>
              </a:ext>
            </a:extLst>
          </p:cNvPr>
          <p:cNvSpPr txBox="1"/>
          <p:nvPr/>
        </p:nvSpPr>
        <p:spPr>
          <a:xfrm>
            <a:off x="5581913" y="2944543"/>
            <a:ext cx="2737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349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Priming the set</a:t>
            </a:r>
            <a:endParaRPr lang="en-US" sz="1600" dirty="0"/>
          </a:p>
        </p:txBody>
      </p:sp>
      <p:pic>
        <p:nvPicPr>
          <p:cNvPr id="46" name="Graphic 45" descr="Question mark">
            <a:extLst>
              <a:ext uri="{FF2B5EF4-FFF2-40B4-BE49-F238E27FC236}">
                <a16:creationId xmlns:a16="http://schemas.microsoft.com/office/drawing/2014/main" id="{4BA8D346-89BE-4D7C-58B7-06F0B5951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16868" y="3260287"/>
            <a:ext cx="914400" cy="914400"/>
          </a:xfrm>
          <a:prstGeom prst="rect">
            <a:avLst/>
          </a:prstGeom>
        </p:spPr>
      </p:pic>
      <p:sp>
        <p:nvSpPr>
          <p:cNvPr id="48" name="Arrow: Down 47">
            <a:extLst>
              <a:ext uri="{FF2B5EF4-FFF2-40B4-BE49-F238E27FC236}">
                <a16:creationId xmlns:a16="http://schemas.microsoft.com/office/drawing/2014/main" id="{56445ACB-7D33-06F1-3659-471C45CEC2BD}"/>
              </a:ext>
            </a:extLst>
          </p:cNvPr>
          <p:cNvSpPr/>
          <p:nvPr/>
        </p:nvSpPr>
        <p:spPr>
          <a:xfrm>
            <a:off x="6762750" y="2582863"/>
            <a:ext cx="244475" cy="40678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28D87E24-8DBF-ADC0-5BBE-018E10AF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solidFill>
                  <a:srgbClr val="003493"/>
                </a:solidFill>
                <a:cs typeface="Arial"/>
              </a:rPr>
              <a:t>Critical step: build cache conflicts to evict the victim’s data.</a:t>
            </a:r>
          </a:p>
          <a:p>
            <a:pPr lvl="1"/>
            <a:r>
              <a:rPr lang="en-US" sz="1400" dirty="0" err="1">
                <a:solidFill>
                  <a:srgbClr val="003493"/>
                </a:solidFill>
                <a:cs typeface="Arial"/>
              </a:rPr>
              <a:t>Prime+Probe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Prime+Scope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, </a:t>
            </a:r>
            <a:r>
              <a:rPr lang="en-US" sz="1400" dirty="0" err="1">
                <a:solidFill>
                  <a:srgbClr val="003493"/>
                </a:solidFill>
                <a:cs typeface="Arial"/>
              </a:rPr>
              <a:t>Evict+Reload</a:t>
            </a:r>
            <a:r>
              <a:rPr lang="en-US" sz="1400" dirty="0">
                <a:solidFill>
                  <a:srgbClr val="003493"/>
                </a:solidFill>
                <a:cs typeface="Arial"/>
              </a:rPr>
              <a:t>…: requires priming the cache set.</a:t>
            </a:r>
          </a:p>
        </p:txBody>
      </p:sp>
    </p:spTree>
    <p:extLst>
      <p:ext uri="{BB962C8B-B14F-4D97-AF65-F5344CB8AC3E}">
        <p14:creationId xmlns:p14="http://schemas.microsoft.com/office/powerpoint/2010/main" val="333836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79519-214A-6FB0-7AC8-570D47BAC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32290"/>
            <a:ext cx="7811621" cy="89885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we build set conflicts without priming the set?</a:t>
            </a:r>
          </a:p>
        </p:txBody>
      </p:sp>
    </p:spTree>
    <p:extLst>
      <p:ext uri="{BB962C8B-B14F-4D97-AF65-F5344CB8AC3E}">
        <p14:creationId xmlns:p14="http://schemas.microsoft.com/office/powerpoint/2010/main" val="150718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4BCFD8-1279-4DD2-A41B-5D24824FB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134747"/>
            <a:ext cx="7983538" cy="84314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solidFill>
                  <a:srgbClr val="003493"/>
                </a:solidFill>
                <a:cs typeface="Arial"/>
              </a:rPr>
              <a:t>x86 data prefetching instructions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PREFETCHT0, PREFETCHT1…, regular prefetch instructions.</a:t>
            </a:r>
          </a:p>
          <a:p>
            <a:pPr lvl="1"/>
            <a:r>
              <a:rPr lang="en-US" sz="1400" dirty="0">
                <a:solidFill>
                  <a:srgbClr val="003493"/>
                </a:solidFill>
                <a:cs typeface="Arial"/>
              </a:rPr>
              <a:t>PREFETCHNTA…, prefetch instruction for non-temporal data.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D80C7E-166C-DC88-227F-F2FE404B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0" y="285578"/>
            <a:ext cx="7886700" cy="542808"/>
          </a:xfrm>
        </p:spPr>
        <p:txBody>
          <a:bodyPr/>
          <a:lstStyle/>
          <a:p>
            <a:r>
              <a:rPr lang="en-US" sz="2600" dirty="0"/>
              <a:t>Non-Temporal Prefetch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EE8E76-5DC0-EFA5-A42B-75A5101D8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95" y="2284248"/>
            <a:ext cx="1724508" cy="2198901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E8FB361D-0036-7C87-6B83-E4EF5617B2BB}"/>
              </a:ext>
            </a:extLst>
          </p:cNvPr>
          <p:cNvSpPr/>
          <p:nvPr/>
        </p:nvSpPr>
        <p:spPr>
          <a:xfrm>
            <a:off x="2509630" y="3076161"/>
            <a:ext cx="890322" cy="4770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C45808-AED3-A6CA-2913-C51721583B10}"/>
              </a:ext>
            </a:extLst>
          </p:cNvPr>
          <p:cNvSpPr txBox="1">
            <a:spLocks/>
          </p:cNvSpPr>
          <p:nvPr/>
        </p:nvSpPr>
        <p:spPr>
          <a:xfrm>
            <a:off x="3460576" y="2284247"/>
            <a:ext cx="5088114" cy="219890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/>
          </a:p>
          <a:p>
            <a:r>
              <a:rPr lang="en-US" sz="1400" dirty="0" err="1"/>
              <a:t>PrefetchNTA</a:t>
            </a:r>
            <a:r>
              <a:rPr lang="en-US" sz="1400" dirty="0"/>
              <a:t> brings data into the L1 cache and the LLC/Snoop Filter.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54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5FF"/>
      </a:hlink>
      <a:folHlink>
        <a:srgbClr val="00DBDC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8">
      <a:dk1>
        <a:srgbClr val="003493"/>
      </a:dk1>
      <a:lt1>
        <a:srgbClr val="FFFFFF"/>
      </a:lt1>
      <a:dk2>
        <a:srgbClr val="00205B"/>
      </a:dk2>
      <a:lt2>
        <a:srgbClr val="FFB71B"/>
      </a:lt2>
      <a:accent1>
        <a:srgbClr val="B48400"/>
      </a:accent1>
      <a:accent2>
        <a:srgbClr val="49C1E0"/>
      </a:accent2>
      <a:accent3>
        <a:srgbClr val="96989A"/>
      </a:accent3>
      <a:accent4>
        <a:srgbClr val="000000"/>
      </a:accent4>
      <a:accent5>
        <a:srgbClr val="DB5729"/>
      </a:accent5>
      <a:accent6>
        <a:srgbClr val="008163"/>
      </a:accent6>
      <a:hlink>
        <a:srgbClr val="05E6FF"/>
      </a:hlink>
      <a:folHlink>
        <a:srgbClr val="00C8C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42437</TotalTime>
  <Words>1518</Words>
  <Application>Microsoft Macintosh PowerPoint</Application>
  <PresentationFormat>On-screen Show (16:9)</PresentationFormat>
  <Paragraphs>334</Paragraphs>
  <Slides>39</Slides>
  <Notes>39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Arial Black</vt:lpstr>
      <vt:lpstr>Calibri</vt:lpstr>
      <vt:lpstr>Office Theme</vt:lpstr>
      <vt:lpstr>1_Office Theme</vt:lpstr>
      <vt:lpstr>Leaky Way: A Conflict-Based Cache Covert Channel Bypassing Set Associativity </vt:lpstr>
      <vt:lpstr>Cache Attacks</vt:lpstr>
      <vt:lpstr>Conflict-Based Cache Attacks</vt:lpstr>
      <vt:lpstr>Conflict-Based Cache Attacks</vt:lpstr>
      <vt:lpstr>Conflict-Based Cache Attacks</vt:lpstr>
      <vt:lpstr>Conflict-Based Cache Attacks</vt:lpstr>
      <vt:lpstr>Conflict-Based Cache Attacks</vt:lpstr>
      <vt:lpstr>PowerPoint Presentation</vt:lpstr>
      <vt:lpstr>Non-Temporal Prefetch</vt:lpstr>
      <vt:lpstr>Non-Temporal Prefetch</vt:lpstr>
      <vt:lpstr>PowerPoint Presentation</vt:lpstr>
      <vt:lpstr>Intel Inclusive-LLC Policy</vt:lpstr>
      <vt:lpstr>Intel Inclusive-LLC Policy</vt:lpstr>
      <vt:lpstr>Intel Inclusive-LLC Policy</vt:lpstr>
      <vt:lpstr>Intel Inclusive-LLC Policy</vt:lpstr>
      <vt:lpstr>PrefetchNTA Reverse Engineering</vt:lpstr>
      <vt:lpstr>PrefetchNTA Reverse Engineering</vt:lpstr>
      <vt:lpstr>PowerPoint Presentation</vt:lpstr>
      <vt:lpstr>Cache Conflicts Bypassing Associativity</vt:lpstr>
      <vt:lpstr>Cache Conflicts Bypassing Associativity</vt:lpstr>
      <vt:lpstr>Cache Conflicts Bypassing Associativity</vt:lpstr>
      <vt:lpstr>Cache Conflicts Bypassing Associativity</vt:lpstr>
      <vt:lpstr>Cache Conflicts Bypassing Associativity</vt:lpstr>
      <vt:lpstr>Cache Conflicts Bypassing Associativity</vt:lpstr>
      <vt:lpstr>Cache Conflicts Bypassing Associativity</vt:lpstr>
      <vt:lpstr>Covert Channel Based on PrefetchNTA</vt:lpstr>
      <vt:lpstr>Covert Channel Based on PrefetchNTA</vt:lpstr>
      <vt:lpstr>Covert Channel Based on PrefetchNTA</vt:lpstr>
      <vt:lpstr>Covert Channel Based on PrefetchNTA</vt:lpstr>
      <vt:lpstr>Covert Channel Based on PrefetchNTA</vt:lpstr>
      <vt:lpstr>Covert Channel Based on PrefetchNTA</vt:lpstr>
      <vt:lpstr>Covert Channel Based on PrefetchNTA</vt:lpstr>
      <vt:lpstr>Covert Channel Based on PrefetchNTA</vt:lpstr>
      <vt:lpstr>PowerPoint Presentation</vt:lpstr>
      <vt:lpstr>PrefetchNTA with Side Channel Attacks</vt:lpstr>
      <vt:lpstr>PrefetchNTA with Prime+Scope</vt:lpstr>
      <vt:lpstr>More in the Paper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Dudley, Jane</dc:creator>
  <cp:lastModifiedBy>Guo, Yanan</cp:lastModifiedBy>
  <cp:revision>30</cp:revision>
  <cp:lastPrinted>2019-07-18T13:58:01Z</cp:lastPrinted>
  <dcterms:created xsi:type="dcterms:W3CDTF">2019-07-18T12:44:10Z</dcterms:created>
  <dcterms:modified xsi:type="dcterms:W3CDTF">2022-12-30T23:22:27Z</dcterms:modified>
</cp:coreProperties>
</file>