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42"/>
  </p:notesMasterIdLst>
  <p:handoutMasterIdLst>
    <p:handoutMasterId r:id="rId43"/>
  </p:handoutMasterIdLst>
  <p:sldIdLst>
    <p:sldId id="258" r:id="rId3"/>
    <p:sldId id="311" r:id="rId4"/>
    <p:sldId id="344" r:id="rId5"/>
    <p:sldId id="356" r:id="rId6"/>
    <p:sldId id="357" r:id="rId7"/>
    <p:sldId id="358" r:id="rId8"/>
    <p:sldId id="361" r:id="rId9"/>
    <p:sldId id="315" r:id="rId10"/>
    <p:sldId id="316" r:id="rId11"/>
    <p:sldId id="318" r:id="rId12"/>
    <p:sldId id="319" r:id="rId13"/>
    <p:sldId id="363" r:id="rId14"/>
    <p:sldId id="364" r:id="rId15"/>
    <p:sldId id="365" r:id="rId16"/>
    <p:sldId id="353" r:id="rId17"/>
    <p:sldId id="321" r:id="rId18"/>
    <p:sldId id="322" r:id="rId19"/>
    <p:sldId id="323" r:id="rId20"/>
    <p:sldId id="354" r:id="rId21"/>
    <p:sldId id="324" r:id="rId22"/>
    <p:sldId id="355" r:id="rId23"/>
    <p:sldId id="325" r:id="rId24"/>
    <p:sldId id="326" r:id="rId25"/>
    <p:sldId id="327" r:id="rId26"/>
    <p:sldId id="328" r:id="rId27"/>
    <p:sldId id="329" r:id="rId28"/>
    <p:sldId id="330" r:id="rId29"/>
    <p:sldId id="334" r:id="rId30"/>
    <p:sldId id="332" r:id="rId31"/>
    <p:sldId id="333" r:id="rId32"/>
    <p:sldId id="335" r:id="rId33"/>
    <p:sldId id="336" r:id="rId34"/>
    <p:sldId id="341" r:id="rId35"/>
    <p:sldId id="337" r:id="rId36"/>
    <p:sldId id="338" r:id="rId37"/>
    <p:sldId id="339" r:id="rId38"/>
    <p:sldId id="340" r:id="rId39"/>
    <p:sldId id="342" r:id="rId40"/>
    <p:sldId id="278"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8" autoAdjust="0"/>
    <p:restoredTop sz="61331" autoAdjust="0"/>
  </p:normalViewPr>
  <p:slideViewPr>
    <p:cSldViewPr snapToGrid="0">
      <p:cViewPr varScale="1">
        <p:scale>
          <a:sx n="74" d="100"/>
          <a:sy n="74" d="100"/>
        </p:scale>
        <p:origin x="1952" y="16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2C9C9F-45B0-CF48-8065-55FECDAF78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E1D255-3D8B-5847-8573-45ED078D95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EB294F-7AA8-0C48-883B-228BCD4E5DD5}" type="datetimeFigureOut">
              <a:rPr lang="en-US" smtClean="0"/>
              <a:t>12/30/22</a:t>
            </a:fld>
            <a:endParaRPr lang="en-US"/>
          </a:p>
        </p:txBody>
      </p:sp>
      <p:sp>
        <p:nvSpPr>
          <p:cNvPr id="4" name="Footer Placeholder 3">
            <a:extLst>
              <a:ext uri="{FF2B5EF4-FFF2-40B4-BE49-F238E27FC236}">
                <a16:creationId xmlns:a16="http://schemas.microsoft.com/office/drawing/2014/main" id="{ACB79B95-97E5-7B43-99CF-A518ECF3D8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CDE643-2E3B-2C4C-9046-6CF7193963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BBA79-B11D-9E47-B16A-594C9D24D905}" type="slidenum">
              <a:rPr lang="en-US" smtClean="0"/>
              <a:t>‹#›</a:t>
            </a:fld>
            <a:endParaRPr lang="en-US"/>
          </a:p>
        </p:txBody>
      </p:sp>
    </p:spTree>
    <p:extLst>
      <p:ext uri="{BB962C8B-B14F-4D97-AF65-F5344CB8AC3E}">
        <p14:creationId xmlns:p14="http://schemas.microsoft.com/office/powerpoint/2010/main" val="1017313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827D2-AAF4-4E91-ABD6-82B1003453B2}" type="datetimeFigureOut">
              <a:rPr lang="en-US" smtClean="0"/>
              <a:t>12/30/22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DB250-CA47-4DBF-99A7-C44267BB7118}" type="slidenum">
              <a:rPr lang="en-US" smtClean="0"/>
              <a:t>‹#›</a:t>
            </a:fld>
            <a:endParaRPr lang="en-US"/>
          </a:p>
        </p:txBody>
      </p:sp>
    </p:spTree>
    <p:extLst>
      <p:ext uri="{BB962C8B-B14F-4D97-AF65-F5344CB8AC3E}">
        <p14:creationId xmlns:p14="http://schemas.microsoft.com/office/powerpoint/2010/main" val="40003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5DB250-CA47-4DBF-99A7-C44267BB7118}" type="slidenum">
              <a:rPr lang="en-US" smtClean="0"/>
              <a:t>1</a:t>
            </a:fld>
            <a:endParaRPr lang="en-US"/>
          </a:p>
        </p:txBody>
      </p:sp>
    </p:spTree>
    <p:extLst>
      <p:ext uri="{BB962C8B-B14F-4D97-AF65-F5344CB8AC3E}">
        <p14:creationId xmlns:p14="http://schemas.microsoft.com/office/powerpoint/2010/main" val="4142397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t>
            </a:r>
          </a:p>
          <a:p>
            <a:r>
              <a:rPr lang="en-US" dirty="0">
                <a:ea typeface="Calibri"/>
                <a:cs typeface="Calibri"/>
              </a:rPr>
              <a:t>So basically, using this instruction we minimize the cache pollution caused by prefetching.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C6507C-5F8A-4694-9EBF-C96249748D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66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Then our question here is that, how is it implemented in hardware? Like how does the cache, the replacement policy know to evict this prefetch data earlier than other data.</a:t>
            </a:r>
          </a:p>
          <a:p>
            <a:r>
              <a:rPr lang="en-US" dirty="0">
                <a:cs typeface="Calibri"/>
              </a:rPr>
              <a:t>And we are especially interested in the implementation when the LLC is inclusive, because eventually our goal is to find a faster way for building eviction sets.</a:t>
            </a:r>
          </a:p>
        </p:txBody>
      </p:sp>
      <p:sp>
        <p:nvSpPr>
          <p:cNvPr id="4" name="Slide Number Placeholder 3"/>
          <p:cNvSpPr>
            <a:spLocks noGrp="1"/>
          </p:cNvSpPr>
          <p:nvPr>
            <p:ph type="sldNum" sz="quarter" idx="5"/>
          </p:nvPr>
        </p:nvSpPr>
        <p:spPr/>
        <p:txBody>
          <a:bodyPr/>
          <a:lstStyle/>
          <a:p>
            <a:fld id="{1B5DB250-CA47-4DBF-99A7-C44267BB7118}" type="slidenum">
              <a:rPr lang="en-US" smtClean="0"/>
              <a:t>11</a:t>
            </a:fld>
            <a:endParaRPr lang="en-US"/>
          </a:p>
        </p:txBody>
      </p:sp>
    </p:spTree>
    <p:extLst>
      <p:ext uri="{BB962C8B-B14F-4D97-AF65-F5344CB8AC3E}">
        <p14:creationId xmlns:p14="http://schemas.microsoft.com/office/powerpoint/2010/main" val="189895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before we try to figure out how is </a:t>
            </a:r>
            <a:r>
              <a:rPr lang="en-US" dirty="0" err="1">
                <a:cs typeface="Calibri"/>
              </a:rPr>
              <a:t>prefetchnta</a:t>
            </a:r>
            <a:r>
              <a:rPr lang="en-US" dirty="0">
                <a:cs typeface="Calibri"/>
              </a:rPr>
              <a:t> handled in cache hardware, here is some background about the intel LLC policy, so this policy is reversed engineered by prior work, and it has been verified on the fifth to seventh generation of intel core processors with inclusive LLCs. </a:t>
            </a:r>
          </a:p>
          <a:p>
            <a:r>
              <a:rPr lang="en-US" dirty="0">
                <a:cs typeface="Calibri"/>
              </a:rPr>
              <a:t>So basically Intel uses quad-age LRU, so each cache line in a set has an age between 0 to 3. </a:t>
            </a:r>
          </a:p>
          <a:p>
            <a:r>
              <a:rPr lang="en-US" dirty="0">
                <a:cs typeface="Calibri"/>
              </a:rPr>
              <a:t>And 3 is the oldest age, and 0 is the youngest age.</a:t>
            </a:r>
          </a:p>
          <a:p>
            <a:r>
              <a:rPr lang="en-US" dirty="0">
                <a:cs typeface="Calibri"/>
              </a:rPr>
              <a:t>So a cache line is filled into the LLC the age is initialized to be 2,</a:t>
            </a:r>
          </a:p>
          <a:p>
            <a:r>
              <a:rPr lang="en-US" dirty="0">
                <a:cs typeface="Calibri"/>
              </a:rPr>
              <a:t>And when eviction happens, the hardware checks all the ways in the set in order, and evicts the cache line in the first way with age 3.</a:t>
            </a:r>
          </a:p>
          <a:p>
            <a:r>
              <a:rPr lang="en-US" dirty="0">
                <a:cs typeface="Calibri"/>
              </a:rPr>
              <a:t>And  if such a cache line does not exist, then it increases every one’s age by one and searches again</a:t>
            </a:r>
          </a:p>
          <a:p>
            <a:r>
              <a:rPr lang="en-US" dirty="0">
                <a:cs typeface="Calibri"/>
              </a:rPr>
              <a:t>And another thing is, when a CPU request hits in the LLC, the age of the cache line is decreased by 1, unless it’s already 0.</a:t>
            </a:r>
          </a:p>
          <a:p>
            <a:endParaRPr lang="en-US" dirty="0">
              <a:cs typeface="Calibri"/>
            </a:endParaRPr>
          </a:p>
        </p:txBody>
      </p:sp>
      <p:sp>
        <p:nvSpPr>
          <p:cNvPr id="4" name="Slide Number Placeholder 3"/>
          <p:cNvSpPr>
            <a:spLocks noGrp="1"/>
          </p:cNvSpPr>
          <p:nvPr>
            <p:ph type="sldNum" sz="quarter" idx="5"/>
          </p:nvPr>
        </p:nvSpPr>
        <p:spPr/>
        <p:txBody>
          <a:bodyPr/>
          <a:lstStyle/>
          <a:p>
            <a:fld id="{BDE95890-F764-4645-902C-0890AEEF2D86}" type="slidenum">
              <a:rPr lang="en-US"/>
              <a:t>12</a:t>
            </a:fld>
            <a:endParaRPr lang="en-US"/>
          </a:p>
        </p:txBody>
      </p:sp>
    </p:spTree>
    <p:extLst>
      <p:ext uri="{BB962C8B-B14F-4D97-AF65-F5344CB8AC3E}">
        <p14:creationId xmlns:p14="http://schemas.microsoft.com/office/powerpoint/2010/main" val="796724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before we try to figure out how is </a:t>
            </a:r>
            <a:r>
              <a:rPr lang="en-US" dirty="0" err="1">
                <a:cs typeface="Calibri"/>
              </a:rPr>
              <a:t>prefetchnta</a:t>
            </a:r>
            <a:r>
              <a:rPr lang="en-US" dirty="0">
                <a:cs typeface="Calibri"/>
              </a:rPr>
              <a:t> handled in cache hardware, here is some background about the intel LLC policy, so this policy is reversed engineered by prior work, and it has been verified on the fifth to seventh generation of intel core processors with inclusive LLCs. </a:t>
            </a:r>
          </a:p>
          <a:p>
            <a:r>
              <a:rPr lang="en-US" dirty="0">
                <a:cs typeface="Calibri"/>
              </a:rPr>
              <a:t>So basically Intel uses quad-age LRU, so each cache line in a set has an age between 0 to 3. </a:t>
            </a:r>
          </a:p>
          <a:p>
            <a:r>
              <a:rPr lang="en-US" dirty="0">
                <a:cs typeface="Calibri"/>
              </a:rPr>
              <a:t>And 3 is the oldest age, and 0 is the youngest age.</a:t>
            </a:r>
          </a:p>
          <a:p>
            <a:r>
              <a:rPr lang="en-US" dirty="0">
                <a:cs typeface="Calibri"/>
              </a:rPr>
              <a:t>So a cache line is filled into the LLC the age is initialized to be 2,</a:t>
            </a:r>
          </a:p>
          <a:p>
            <a:r>
              <a:rPr lang="en-US" dirty="0">
                <a:cs typeface="Calibri"/>
              </a:rPr>
              <a:t>And when eviction happens, the hardware checks all the ways in the set in order, and evicts the cache line in the first way with age 3.</a:t>
            </a:r>
          </a:p>
          <a:p>
            <a:r>
              <a:rPr lang="en-US" dirty="0">
                <a:cs typeface="Calibri"/>
              </a:rPr>
              <a:t>And  if such a cache line does not exist, then it increases every one’s age by one and searches again</a:t>
            </a:r>
          </a:p>
          <a:p>
            <a:r>
              <a:rPr lang="en-US" dirty="0">
                <a:cs typeface="Calibri"/>
              </a:rPr>
              <a:t>And another thing is, when a CPU request hits in the LLC, the age of the cache line is decreased by 1, unless it’s already 0.</a:t>
            </a:r>
          </a:p>
          <a:p>
            <a:endParaRPr lang="en-US" dirty="0">
              <a:cs typeface="Calibri"/>
            </a:endParaRPr>
          </a:p>
        </p:txBody>
      </p:sp>
      <p:sp>
        <p:nvSpPr>
          <p:cNvPr id="4" name="Slide Number Placeholder 3"/>
          <p:cNvSpPr>
            <a:spLocks noGrp="1"/>
          </p:cNvSpPr>
          <p:nvPr>
            <p:ph type="sldNum" sz="quarter" idx="5"/>
          </p:nvPr>
        </p:nvSpPr>
        <p:spPr/>
        <p:txBody>
          <a:bodyPr/>
          <a:lstStyle/>
          <a:p>
            <a:fld id="{BDE95890-F764-4645-902C-0890AEEF2D86}" type="slidenum">
              <a:rPr lang="en-US"/>
              <a:t>13</a:t>
            </a:fld>
            <a:endParaRPr lang="en-US"/>
          </a:p>
        </p:txBody>
      </p:sp>
    </p:spTree>
    <p:extLst>
      <p:ext uri="{BB962C8B-B14F-4D97-AF65-F5344CB8AC3E}">
        <p14:creationId xmlns:p14="http://schemas.microsoft.com/office/powerpoint/2010/main" val="302364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before we try to figure out how is </a:t>
            </a:r>
            <a:r>
              <a:rPr lang="en-US" dirty="0" err="1">
                <a:cs typeface="Calibri"/>
              </a:rPr>
              <a:t>prefetchnta</a:t>
            </a:r>
            <a:r>
              <a:rPr lang="en-US" dirty="0">
                <a:cs typeface="Calibri"/>
              </a:rPr>
              <a:t> handled in cache hardware, here is some background about the intel LLC policy, so this policy is reversed engineered by prior work, and it has been verified on the fifth to seventh generation of intel core processors with inclusive LLCs. </a:t>
            </a:r>
          </a:p>
          <a:p>
            <a:r>
              <a:rPr lang="en-US" dirty="0">
                <a:cs typeface="Calibri"/>
              </a:rPr>
              <a:t>So basically Intel uses quad-age LRU, so each cache line in a set has an age between 0 to 3. </a:t>
            </a:r>
          </a:p>
          <a:p>
            <a:r>
              <a:rPr lang="en-US" dirty="0">
                <a:cs typeface="Calibri"/>
              </a:rPr>
              <a:t>And 3 is the oldest age, and 0 is the youngest age.</a:t>
            </a:r>
          </a:p>
          <a:p>
            <a:r>
              <a:rPr lang="en-US" dirty="0">
                <a:cs typeface="Calibri"/>
              </a:rPr>
              <a:t>So a cache line is filled into the LLC the age is initialized to be 2,</a:t>
            </a:r>
          </a:p>
          <a:p>
            <a:r>
              <a:rPr lang="en-US" dirty="0">
                <a:cs typeface="Calibri"/>
              </a:rPr>
              <a:t>And when eviction happens, the hardware checks all the ways in the set in order, and evicts the cache line in the first way with age 3.</a:t>
            </a:r>
          </a:p>
          <a:p>
            <a:r>
              <a:rPr lang="en-US" dirty="0">
                <a:cs typeface="Calibri"/>
              </a:rPr>
              <a:t>And  if such a cache line does not exist, then it increases every one’s age by one and searches again</a:t>
            </a:r>
          </a:p>
          <a:p>
            <a:r>
              <a:rPr lang="en-US" dirty="0">
                <a:cs typeface="Calibri"/>
              </a:rPr>
              <a:t>And another thing is, when a CPU request hits in the LLC, the age of the cache line is decreased by 1, unless it’s already 0.</a:t>
            </a:r>
          </a:p>
          <a:p>
            <a:endParaRPr lang="en-US" dirty="0">
              <a:cs typeface="Calibri"/>
            </a:endParaRPr>
          </a:p>
        </p:txBody>
      </p:sp>
      <p:sp>
        <p:nvSpPr>
          <p:cNvPr id="4" name="Slide Number Placeholder 3"/>
          <p:cNvSpPr>
            <a:spLocks noGrp="1"/>
          </p:cNvSpPr>
          <p:nvPr>
            <p:ph type="sldNum" sz="quarter" idx="5"/>
          </p:nvPr>
        </p:nvSpPr>
        <p:spPr/>
        <p:txBody>
          <a:bodyPr/>
          <a:lstStyle/>
          <a:p>
            <a:fld id="{BDE95890-F764-4645-902C-0890AEEF2D86}" type="slidenum">
              <a:rPr lang="en-US"/>
              <a:t>14</a:t>
            </a:fld>
            <a:endParaRPr lang="en-US"/>
          </a:p>
        </p:txBody>
      </p:sp>
    </p:spTree>
    <p:extLst>
      <p:ext uri="{BB962C8B-B14F-4D97-AF65-F5344CB8AC3E}">
        <p14:creationId xmlns:p14="http://schemas.microsoft.com/office/powerpoint/2010/main" val="235676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before we try to figure out how is </a:t>
            </a:r>
            <a:r>
              <a:rPr lang="en-US" dirty="0" err="1">
                <a:cs typeface="Calibri"/>
              </a:rPr>
              <a:t>prefetchnta</a:t>
            </a:r>
            <a:r>
              <a:rPr lang="en-US" dirty="0">
                <a:cs typeface="Calibri"/>
              </a:rPr>
              <a:t> handled in cache hardware, here is some background about the intel LLC policy, so this policy is reversed engineered by prior work, and it has been verified on the fifth to seventh generation of intel core processors with inclusive LLCs. </a:t>
            </a:r>
          </a:p>
          <a:p>
            <a:r>
              <a:rPr lang="en-US" dirty="0">
                <a:cs typeface="Calibri"/>
              </a:rPr>
              <a:t>So basically Intel uses quad-age LRU, so each cache line in a set has an age between 0 to 3. </a:t>
            </a:r>
          </a:p>
          <a:p>
            <a:r>
              <a:rPr lang="en-US" dirty="0">
                <a:cs typeface="Calibri"/>
              </a:rPr>
              <a:t>And 3 is the oldest age, and 0 is the youngest age.</a:t>
            </a:r>
          </a:p>
          <a:p>
            <a:r>
              <a:rPr lang="en-US" dirty="0">
                <a:cs typeface="Calibri"/>
              </a:rPr>
              <a:t>So a cache line is filled into the LLC the age is initialized to be 2,</a:t>
            </a:r>
          </a:p>
          <a:p>
            <a:r>
              <a:rPr lang="en-US" dirty="0">
                <a:cs typeface="Calibri"/>
              </a:rPr>
              <a:t>And when eviction happens, the hardware checks all the ways in the set in order, and evicts the cache line in the first way with age 3.</a:t>
            </a:r>
          </a:p>
          <a:p>
            <a:r>
              <a:rPr lang="en-US" dirty="0">
                <a:cs typeface="Calibri"/>
              </a:rPr>
              <a:t>And  if such a cache line does not exist, then it increases every one’s age by one and searches again</a:t>
            </a:r>
          </a:p>
          <a:p>
            <a:r>
              <a:rPr lang="en-US" dirty="0">
                <a:cs typeface="Calibri"/>
              </a:rPr>
              <a:t>And another thing is, when a CPU request hits in the LLC, the age of the cache line is decreased by 1, unless it’s already 0.</a:t>
            </a:r>
          </a:p>
          <a:p>
            <a:endParaRPr lang="en-US" dirty="0">
              <a:cs typeface="Calibri"/>
            </a:endParaRPr>
          </a:p>
        </p:txBody>
      </p:sp>
      <p:sp>
        <p:nvSpPr>
          <p:cNvPr id="4" name="Slide Number Placeholder 3"/>
          <p:cNvSpPr>
            <a:spLocks noGrp="1"/>
          </p:cNvSpPr>
          <p:nvPr>
            <p:ph type="sldNum" sz="quarter" idx="5"/>
          </p:nvPr>
        </p:nvSpPr>
        <p:spPr/>
        <p:txBody>
          <a:bodyPr/>
          <a:lstStyle/>
          <a:p>
            <a:fld id="{BDE95890-F764-4645-902C-0890AEEF2D86}" type="slidenum">
              <a:rPr lang="en-US"/>
              <a:t>15</a:t>
            </a:fld>
            <a:endParaRPr lang="en-US"/>
          </a:p>
        </p:txBody>
      </p:sp>
    </p:spTree>
    <p:extLst>
      <p:ext uri="{BB962C8B-B14F-4D97-AF65-F5344CB8AC3E}">
        <p14:creationId xmlns:p14="http://schemas.microsoft.com/office/powerpoint/2010/main" val="367536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And after knowing this policy, we did some reverse engineering work on Intel processors, and we found that the LLC policy for prefetched data is actually different than the policy for loaded data.</a:t>
            </a:r>
          </a:p>
          <a:p>
            <a:endParaRPr lang="en-US" dirty="0">
              <a:cs typeface="Calibri"/>
            </a:endParaRPr>
          </a:p>
          <a:p>
            <a:r>
              <a:rPr lang="en-US" dirty="0">
                <a:cs typeface="Calibri"/>
              </a:rPr>
              <a:t>Specifically, there are two different things</a:t>
            </a:r>
          </a:p>
          <a:p>
            <a:r>
              <a:rPr lang="en-US" dirty="0">
                <a:cs typeface="Calibri"/>
              </a:rPr>
              <a:t>First of all, when filled into the LLC, the age of the prefetched  cache line is initialized o 3 instead of  2,</a:t>
            </a:r>
          </a:p>
          <a:p>
            <a:r>
              <a:rPr lang="en-US" dirty="0">
                <a:cs typeface="Calibri"/>
              </a:rPr>
              <a:t>And the second thing, when a prefetch request hits in the LLC, it does not update the age of the target cache line </a:t>
            </a:r>
          </a:p>
        </p:txBody>
      </p:sp>
      <p:sp>
        <p:nvSpPr>
          <p:cNvPr id="4" name="Slide Number Placeholder 3"/>
          <p:cNvSpPr>
            <a:spLocks noGrp="1"/>
          </p:cNvSpPr>
          <p:nvPr>
            <p:ph type="sldNum" sz="quarter" idx="5"/>
          </p:nvPr>
        </p:nvSpPr>
        <p:spPr/>
        <p:txBody>
          <a:bodyPr/>
          <a:lstStyle/>
          <a:p>
            <a:fld id="{BDE95890-F764-4645-902C-0890AEEF2D86}" type="slidenum">
              <a:rPr lang="en-US"/>
              <a:t>16</a:t>
            </a:fld>
            <a:endParaRPr lang="en-US"/>
          </a:p>
        </p:txBody>
      </p:sp>
    </p:spTree>
    <p:extLst>
      <p:ext uri="{BB962C8B-B14F-4D97-AF65-F5344CB8AC3E}">
        <p14:creationId xmlns:p14="http://schemas.microsoft.com/office/powerpoint/2010/main" val="1350074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And we also found that the execution time of </a:t>
            </a:r>
            <a:r>
              <a:rPr lang="en-US" dirty="0" err="1">
                <a:cs typeface="Calibri"/>
              </a:rPr>
              <a:t>prefetchnta</a:t>
            </a:r>
            <a:r>
              <a:rPr lang="en-US" dirty="0">
                <a:cs typeface="Calibri"/>
              </a:rPr>
              <a:t> is actually related to the location of the target data in the memory hierarchy,  just like a regular load instruction,</a:t>
            </a:r>
          </a:p>
          <a:p>
            <a:r>
              <a:rPr lang="en-US" dirty="0">
                <a:cs typeface="Calibri"/>
              </a:rPr>
              <a:t>If the data is in L1 then the instruction executes much faster, if the data is in DRAM, then it execute much slower.</a:t>
            </a:r>
          </a:p>
        </p:txBody>
      </p:sp>
      <p:sp>
        <p:nvSpPr>
          <p:cNvPr id="4" name="Slide Number Placeholder 3"/>
          <p:cNvSpPr>
            <a:spLocks noGrp="1"/>
          </p:cNvSpPr>
          <p:nvPr>
            <p:ph type="sldNum" sz="quarter" idx="5"/>
          </p:nvPr>
        </p:nvSpPr>
        <p:spPr/>
        <p:txBody>
          <a:bodyPr/>
          <a:lstStyle/>
          <a:p>
            <a:fld id="{BDE95890-F764-4645-902C-0890AEEF2D86}" type="slidenum">
              <a:rPr lang="en-US"/>
              <a:t>17</a:t>
            </a:fld>
            <a:endParaRPr lang="en-US"/>
          </a:p>
        </p:txBody>
      </p:sp>
    </p:spTree>
    <p:extLst>
      <p:ext uri="{BB962C8B-B14F-4D97-AF65-F5344CB8AC3E}">
        <p14:creationId xmlns:p14="http://schemas.microsoft.com/office/powerpoint/2010/main" val="183724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the question here is, what do these observations give us?</a:t>
            </a:r>
          </a:p>
          <a:p>
            <a:endParaRPr lang="en-US" dirty="0">
              <a:cs typeface="Calibri"/>
            </a:endParaRPr>
          </a:p>
        </p:txBody>
      </p:sp>
      <p:sp>
        <p:nvSpPr>
          <p:cNvPr id="4" name="Slide Number Placeholder 3"/>
          <p:cNvSpPr>
            <a:spLocks noGrp="1"/>
          </p:cNvSpPr>
          <p:nvPr>
            <p:ph type="sldNum" sz="quarter" idx="5"/>
          </p:nvPr>
        </p:nvSpPr>
        <p:spPr/>
        <p:txBody>
          <a:bodyPr/>
          <a:lstStyle/>
          <a:p>
            <a:fld id="{1B5DB250-CA47-4DBF-99A7-C44267BB7118}" type="slidenum">
              <a:rPr lang="en-US" smtClean="0"/>
              <a:t>18</a:t>
            </a:fld>
            <a:endParaRPr lang="en-US"/>
          </a:p>
        </p:txBody>
      </p:sp>
    </p:spTree>
    <p:extLst>
      <p:ext uri="{BB962C8B-B14F-4D97-AF65-F5344CB8AC3E}">
        <p14:creationId xmlns:p14="http://schemas.microsoft.com/office/powerpoint/2010/main" val="3709289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here is the first observation again, the LLC policy for </a:t>
            </a:r>
            <a:r>
              <a:rPr lang="en-US" dirty="0" err="1">
                <a:cs typeface="Calibri"/>
              </a:rPr>
              <a:t>prefetchnta</a:t>
            </a:r>
            <a:endParaRPr lang="en-US" dirty="0">
              <a:cs typeface="Calibri"/>
            </a:endParaRPr>
          </a:p>
          <a:p>
            <a:r>
              <a:rPr lang="en-US" dirty="0">
                <a:cs typeface="Calibri"/>
              </a:rPr>
              <a:t>So let’s say this is a LLC set, it’s in a random state with random cache lines</a:t>
            </a:r>
          </a:p>
          <a:p>
            <a:r>
              <a:rPr lang="en-US" dirty="0">
                <a:cs typeface="Calibri"/>
              </a:rPr>
              <a:t>If now we prefetch a cache line into this set, it will replace the first line with age 3, which is l2, and then the prefetched data will be placed there.</a:t>
            </a:r>
          </a:p>
          <a:p>
            <a:r>
              <a:rPr lang="en-US" dirty="0">
                <a:cs typeface="Calibri"/>
              </a:rPr>
              <a:t>And now the prefetched cache line d0 , it becomes the first line with age 3, which means it’s the eviction candidate.</a:t>
            </a:r>
          </a:p>
          <a:p>
            <a:r>
              <a:rPr lang="en-US" dirty="0">
                <a:cs typeface="Calibri"/>
              </a:rPr>
              <a:t>So now if we prefetch another cache line, d1, d1 will evict d0, and it will be placed in d0’s position.</a:t>
            </a:r>
          </a:p>
        </p:txBody>
      </p:sp>
      <p:sp>
        <p:nvSpPr>
          <p:cNvPr id="4" name="Slide Number Placeholder 3"/>
          <p:cNvSpPr>
            <a:spLocks noGrp="1"/>
          </p:cNvSpPr>
          <p:nvPr>
            <p:ph type="sldNum" sz="quarter" idx="5"/>
          </p:nvPr>
        </p:nvSpPr>
        <p:spPr/>
        <p:txBody>
          <a:bodyPr/>
          <a:lstStyle/>
          <a:p>
            <a:fld id="{BDE95890-F764-4645-902C-0890AEEF2D86}" type="slidenum">
              <a:rPr lang="en-US"/>
              <a:t>19</a:t>
            </a:fld>
            <a:endParaRPr lang="en-US"/>
          </a:p>
        </p:txBody>
      </p:sp>
    </p:spTree>
    <p:extLst>
      <p:ext uri="{BB962C8B-B14F-4D97-AF65-F5344CB8AC3E}">
        <p14:creationId xmlns:p14="http://schemas.microsoft.com/office/powerpoint/2010/main" val="143453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in the last few years we have seen a lot of cache timing attacks,  as a side channel they can be directly used to leak private information from the user  the victim running on the same processor.</a:t>
            </a:r>
          </a:p>
          <a:p>
            <a:r>
              <a:rPr lang="en-US" dirty="0">
                <a:cs typeface="Calibri"/>
              </a:rPr>
              <a:t>For example, we can leak the private key from a crypto library,  we can fingerprint the website the victim is accessing, or we can even leak what the victim is typing on the keyboard.</a:t>
            </a:r>
          </a:p>
          <a:p>
            <a:endParaRPr lang="en-US" dirty="0">
              <a:cs typeface="Calibri"/>
            </a:endParaRPr>
          </a:p>
          <a:p>
            <a:r>
              <a:rPr lang="en-US" dirty="0">
                <a:cs typeface="Calibri"/>
              </a:rPr>
              <a:t>And as a covert channel, they can also be used in speculative execution attacks, for example we have seen them in </a:t>
            </a:r>
            <a:r>
              <a:rPr lang="en-US" dirty="0" err="1">
                <a:cs typeface="Calibri"/>
              </a:rPr>
              <a:t>spectre</a:t>
            </a:r>
            <a:r>
              <a:rPr lang="en-US" dirty="0">
                <a:cs typeface="Calibri"/>
              </a:rPr>
              <a:t>, meltdown, </a:t>
            </a:r>
            <a:r>
              <a:rPr lang="en-US" dirty="0" err="1">
                <a:cs typeface="Calibri"/>
              </a:rPr>
              <a:t>mds</a:t>
            </a:r>
            <a:r>
              <a:rPr lang="en-US" dirty="0">
                <a:cs typeface="Calibri"/>
              </a:rPr>
              <a:t> and many other attacks. </a:t>
            </a: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E95890-F764-4645-902C-0890AEEF2D8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1291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here is the first observation again, the LLC policy for </a:t>
            </a:r>
            <a:r>
              <a:rPr lang="en-US" dirty="0" err="1">
                <a:cs typeface="Calibri"/>
              </a:rPr>
              <a:t>prefetchnta</a:t>
            </a:r>
            <a:endParaRPr lang="en-US" dirty="0">
              <a:cs typeface="Calibri"/>
            </a:endParaRPr>
          </a:p>
          <a:p>
            <a:r>
              <a:rPr lang="en-US" dirty="0">
                <a:cs typeface="Calibri"/>
              </a:rPr>
              <a:t>So let’s say this is a LLC set, it’s in a random state with random cache lines</a:t>
            </a:r>
          </a:p>
          <a:p>
            <a:r>
              <a:rPr lang="en-US" dirty="0">
                <a:cs typeface="Calibri"/>
              </a:rPr>
              <a:t>If now we prefetch a cache line into this set, it will replace the first line with age 3, which is this one, and then d0 will be in this way.</a:t>
            </a:r>
          </a:p>
          <a:p>
            <a:r>
              <a:rPr lang="en-US" dirty="0">
                <a:cs typeface="Calibri"/>
              </a:rPr>
              <a:t>And now d0, the prefetched cache line becomes the first line with age 3, which means it’s the eviction candidate.</a:t>
            </a:r>
          </a:p>
          <a:p>
            <a:r>
              <a:rPr lang="en-US" dirty="0">
                <a:cs typeface="Calibri"/>
              </a:rPr>
              <a:t>So now if we prefetch another cache line, d1, d1 will evict d0, and it will be placed in d0’s position.</a:t>
            </a:r>
          </a:p>
        </p:txBody>
      </p:sp>
      <p:sp>
        <p:nvSpPr>
          <p:cNvPr id="4" name="Slide Number Placeholder 3"/>
          <p:cNvSpPr>
            <a:spLocks noGrp="1"/>
          </p:cNvSpPr>
          <p:nvPr>
            <p:ph type="sldNum" sz="quarter" idx="5"/>
          </p:nvPr>
        </p:nvSpPr>
        <p:spPr/>
        <p:txBody>
          <a:bodyPr/>
          <a:lstStyle/>
          <a:p>
            <a:fld id="{BDE95890-F764-4645-902C-0890AEEF2D86}" type="slidenum">
              <a:rPr lang="en-US"/>
              <a:t>20</a:t>
            </a:fld>
            <a:endParaRPr lang="en-US"/>
          </a:p>
        </p:txBody>
      </p:sp>
    </p:spTree>
    <p:extLst>
      <p:ext uri="{BB962C8B-B14F-4D97-AF65-F5344CB8AC3E}">
        <p14:creationId xmlns:p14="http://schemas.microsoft.com/office/powerpoint/2010/main" val="505242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here is the first observation again, the LLC policy for </a:t>
            </a:r>
            <a:r>
              <a:rPr lang="en-US" dirty="0" err="1">
                <a:cs typeface="Calibri"/>
              </a:rPr>
              <a:t>prefetchnta</a:t>
            </a:r>
            <a:endParaRPr lang="en-US" dirty="0">
              <a:cs typeface="Calibri"/>
            </a:endParaRPr>
          </a:p>
          <a:p>
            <a:r>
              <a:rPr lang="en-US" dirty="0">
                <a:cs typeface="Calibri"/>
              </a:rPr>
              <a:t>So let’s say this is a LLC set, it’s in a random state with random cache lines</a:t>
            </a:r>
          </a:p>
          <a:p>
            <a:r>
              <a:rPr lang="en-US" dirty="0">
                <a:cs typeface="Calibri"/>
              </a:rPr>
              <a:t>If now we prefetch a cache line into this set, it will replace the first line with age 3, which is this one, and d0 will be in this way.</a:t>
            </a:r>
          </a:p>
          <a:p>
            <a:r>
              <a:rPr lang="en-US" dirty="0">
                <a:cs typeface="Calibri"/>
              </a:rPr>
              <a:t>And now the prefetched cache line d0 , it becomes the first line with age 3, which means it’s the eviction candidate.</a:t>
            </a:r>
          </a:p>
          <a:p>
            <a:r>
              <a:rPr lang="en-US" dirty="0">
                <a:cs typeface="Calibri"/>
              </a:rPr>
              <a:t>So now if we prefetch another cache line, d1, d1 will evict d0, and it will be placed in d0’s position.</a:t>
            </a:r>
          </a:p>
        </p:txBody>
      </p:sp>
      <p:sp>
        <p:nvSpPr>
          <p:cNvPr id="4" name="Slide Number Placeholder 3"/>
          <p:cNvSpPr>
            <a:spLocks noGrp="1"/>
          </p:cNvSpPr>
          <p:nvPr>
            <p:ph type="sldNum" sz="quarter" idx="5"/>
          </p:nvPr>
        </p:nvSpPr>
        <p:spPr/>
        <p:txBody>
          <a:bodyPr/>
          <a:lstStyle/>
          <a:p>
            <a:fld id="{BDE95890-F764-4645-902C-0890AEEF2D86}" type="slidenum">
              <a:rPr lang="en-US"/>
              <a:t>21</a:t>
            </a:fld>
            <a:endParaRPr lang="en-US"/>
          </a:p>
        </p:txBody>
      </p:sp>
    </p:spTree>
    <p:extLst>
      <p:ext uri="{BB962C8B-B14F-4D97-AF65-F5344CB8AC3E}">
        <p14:creationId xmlns:p14="http://schemas.microsoft.com/office/powerpoint/2010/main" val="1846834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what if we have two cores and both of them prefetch their data into the same set.</a:t>
            </a:r>
          </a:p>
          <a:p>
            <a:r>
              <a:rPr lang="en-US" dirty="0">
                <a:cs typeface="Calibri"/>
              </a:rPr>
              <a:t>So what’s </a:t>
            </a:r>
            <a:r>
              <a:rPr lang="en-US" dirty="0" err="1">
                <a:cs typeface="Calibri"/>
              </a:rPr>
              <a:t>gonna</a:t>
            </a:r>
            <a:r>
              <a:rPr lang="en-US" dirty="0">
                <a:cs typeface="Calibri"/>
              </a:rPr>
              <a:t> happen is </a:t>
            </a:r>
          </a:p>
        </p:txBody>
      </p:sp>
      <p:sp>
        <p:nvSpPr>
          <p:cNvPr id="4" name="Slide Number Placeholder 3"/>
          <p:cNvSpPr>
            <a:spLocks noGrp="1"/>
          </p:cNvSpPr>
          <p:nvPr>
            <p:ph type="sldNum" sz="quarter" idx="5"/>
          </p:nvPr>
        </p:nvSpPr>
        <p:spPr/>
        <p:txBody>
          <a:bodyPr/>
          <a:lstStyle/>
          <a:p>
            <a:fld id="{BDE95890-F764-4645-902C-0890AEEF2D86}" type="slidenum">
              <a:rPr lang="en-US"/>
              <a:t>22</a:t>
            </a:fld>
            <a:endParaRPr lang="en-US"/>
          </a:p>
        </p:txBody>
      </p:sp>
    </p:spTree>
    <p:extLst>
      <p:ext uri="{BB962C8B-B14F-4D97-AF65-F5344CB8AC3E}">
        <p14:creationId xmlns:p14="http://schemas.microsoft.com/office/powerpoint/2010/main" val="2628765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Core 0 prefetches d0, it evicts the eviction candidate and becomes the new eviction candidate</a:t>
            </a:r>
          </a:p>
        </p:txBody>
      </p:sp>
      <p:sp>
        <p:nvSpPr>
          <p:cNvPr id="4" name="Slide Number Placeholder 3"/>
          <p:cNvSpPr>
            <a:spLocks noGrp="1"/>
          </p:cNvSpPr>
          <p:nvPr>
            <p:ph type="sldNum" sz="quarter" idx="5"/>
          </p:nvPr>
        </p:nvSpPr>
        <p:spPr/>
        <p:txBody>
          <a:bodyPr/>
          <a:lstStyle/>
          <a:p>
            <a:fld id="{BDE95890-F764-4645-902C-0890AEEF2D86}" type="slidenum">
              <a:rPr lang="en-US"/>
              <a:t>23</a:t>
            </a:fld>
            <a:endParaRPr lang="en-US"/>
          </a:p>
        </p:txBody>
      </p:sp>
    </p:spTree>
    <p:extLst>
      <p:ext uri="{BB962C8B-B14F-4D97-AF65-F5344CB8AC3E}">
        <p14:creationId xmlns:p14="http://schemas.microsoft.com/office/powerpoint/2010/main" val="75099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And then when core 1 prefetches d1, it evicts d0 and becomes the new eviction candidate</a:t>
            </a:r>
          </a:p>
        </p:txBody>
      </p:sp>
      <p:sp>
        <p:nvSpPr>
          <p:cNvPr id="4" name="Slide Number Placeholder 3"/>
          <p:cNvSpPr>
            <a:spLocks noGrp="1"/>
          </p:cNvSpPr>
          <p:nvPr>
            <p:ph type="sldNum" sz="quarter" idx="5"/>
          </p:nvPr>
        </p:nvSpPr>
        <p:spPr/>
        <p:txBody>
          <a:bodyPr/>
          <a:lstStyle/>
          <a:p>
            <a:fld id="{BDE95890-F764-4645-902C-0890AEEF2D86}" type="slidenum">
              <a:rPr lang="en-US"/>
              <a:t>24</a:t>
            </a:fld>
            <a:endParaRPr lang="en-US"/>
          </a:p>
        </p:txBody>
      </p:sp>
    </p:spTree>
    <p:extLst>
      <p:ext uri="{BB962C8B-B14F-4D97-AF65-F5344CB8AC3E}">
        <p14:creationId xmlns:p14="http://schemas.microsoft.com/office/powerpoint/2010/main" val="237624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Then when core 0 prefetches d0 again, it evicts d1, </a:t>
            </a:r>
          </a:p>
          <a:p>
            <a:r>
              <a:rPr lang="en-US" dirty="0">
                <a:cs typeface="Calibri"/>
              </a:rPr>
              <a:t>So basically, with </a:t>
            </a:r>
            <a:r>
              <a:rPr lang="en-US" dirty="0" err="1">
                <a:cs typeface="Calibri"/>
              </a:rPr>
              <a:t>prefetchnta</a:t>
            </a:r>
            <a:r>
              <a:rPr lang="en-US" dirty="0">
                <a:cs typeface="Calibri"/>
              </a:rPr>
              <a:t>, we are able to cause set conflicts, cause evictions without touching the entire set, we can do it by touching only one way of the set, bypassing the set associativity</a:t>
            </a:r>
          </a:p>
        </p:txBody>
      </p:sp>
      <p:sp>
        <p:nvSpPr>
          <p:cNvPr id="4" name="Slide Number Placeholder 3"/>
          <p:cNvSpPr>
            <a:spLocks noGrp="1"/>
          </p:cNvSpPr>
          <p:nvPr>
            <p:ph type="sldNum" sz="quarter" idx="5"/>
          </p:nvPr>
        </p:nvSpPr>
        <p:spPr/>
        <p:txBody>
          <a:bodyPr/>
          <a:lstStyle/>
          <a:p>
            <a:fld id="{BDE95890-F764-4645-902C-0890AEEF2D86}" type="slidenum">
              <a:rPr lang="en-US"/>
              <a:t>25</a:t>
            </a:fld>
            <a:endParaRPr lang="en-US"/>
          </a:p>
        </p:txBody>
      </p:sp>
    </p:spTree>
    <p:extLst>
      <p:ext uri="{BB962C8B-B14F-4D97-AF65-F5344CB8AC3E}">
        <p14:creationId xmlns:p14="http://schemas.microsoft.com/office/powerpoint/2010/main" val="1051212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Ok so based on this, we propose a covert channel,</a:t>
            </a:r>
          </a:p>
          <a:p>
            <a:r>
              <a:rPr lang="en-US" dirty="0">
                <a:cs typeface="Calibri"/>
              </a:rPr>
              <a:t>So the sender sends a bit by prefetching or prefetching her data</a:t>
            </a:r>
          </a:p>
          <a:p>
            <a:r>
              <a:rPr lang="en-US" dirty="0">
                <a:cs typeface="Calibri"/>
              </a:rPr>
              <a:t>And the receiver prefetches her data and times the prefetch to receive the bit</a:t>
            </a:r>
          </a:p>
        </p:txBody>
      </p:sp>
      <p:sp>
        <p:nvSpPr>
          <p:cNvPr id="4" name="Slide Number Placeholder 3"/>
          <p:cNvSpPr>
            <a:spLocks noGrp="1"/>
          </p:cNvSpPr>
          <p:nvPr>
            <p:ph type="sldNum" sz="quarter" idx="5"/>
          </p:nvPr>
        </p:nvSpPr>
        <p:spPr/>
        <p:txBody>
          <a:bodyPr/>
          <a:lstStyle/>
          <a:p>
            <a:fld id="{BDE95890-F764-4645-902C-0890AEEF2D86}" type="slidenum">
              <a:rPr lang="en-US"/>
              <a:t>26</a:t>
            </a:fld>
            <a:endParaRPr lang="en-US"/>
          </a:p>
        </p:txBody>
      </p:sp>
    </p:spTree>
    <p:extLst>
      <p:ext uri="{BB962C8B-B14F-4D97-AF65-F5344CB8AC3E}">
        <p14:creationId xmlns:p14="http://schemas.microsoft.com/office/powerpoint/2010/main" val="1026514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let’s say the receiver’s data </a:t>
            </a:r>
            <a:r>
              <a:rPr lang="en-US" dirty="0" err="1">
                <a:cs typeface="Calibri"/>
              </a:rPr>
              <a:t>dr</a:t>
            </a:r>
            <a:r>
              <a:rPr lang="en-US" dirty="0">
                <a:cs typeface="Calibri"/>
              </a:rPr>
              <a:t> is already in the LLC set,</a:t>
            </a:r>
          </a:p>
          <a:p>
            <a:r>
              <a:rPr lang="en-US" dirty="0">
                <a:cs typeface="Calibri"/>
              </a:rPr>
              <a:t>if the sender sends 1, she prefetches her data ds</a:t>
            </a:r>
          </a:p>
        </p:txBody>
      </p:sp>
      <p:sp>
        <p:nvSpPr>
          <p:cNvPr id="4" name="Slide Number Placeholder 3"/>
          <p:cNvSpPr>
            <a:spLocks noGrp="1"/>
          </p:cNvSpPr>
          <p:nvPr>
            <p:ph type="sldNum" sz="quarter" idx="5"/>
          </p:nvPr>
        </p:nvSpPr>
        <p:spPr/>
        <p:txBody>
          <a:bodyPr/>
          <a:lstStyle/>
          <a:p>
            <a:fld id="{BDE95890-F764-4645-902C-0890AEEF2D86}" type="slidenum">
              <a:rPr lang="en-US"/>
              <a:t>27</a:t>
            </a:fld>
            <a:endParaRPr lang="en-US"/>
          </a:p>
        </p:txBody>
      </p:sp>
    </p:spTree>
    <p:extLst>
      <p:ext uri="{BB962C8B-B14F-4D97-AF65-F5344CB8AC3E}">
        <p14:creationId xmlns:p14="http://schemas.microsoft.com/office/powerpoint/2010/main" val="209529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And it evicts dr.</a:t>
            </a:r>
          </a:p>
          <a:p>
            <a:r>
              <a:rPr lang="en-US" dirty="0">
                <a:cs typeface="Calibri"/>
              </a:rPr>
              <a:t>So </a:t>
            </a:r>
          </a:p>
        </p:txBody>
      </p:sp>
      <p:sp>
        <p:nvSpPr>
          <p:cNvPr id="4" name="Slide Number Placeholder 3"/>
          <p:cNvSpPr>
            <a:spLocks noGrp="1"/>
          </p:cNvSpPr>
          <p:nvPr>
            <p:ph type="sldNum" sz="quarter" idx="5"/>
          </p:nvPr>
        </p:nvSpPr>
        <p:spPr/>
        <p:txBody>
          <a:bodyPr/>
          <a:lstStyle/>
          <a:p>
            <a:fld id="{BDE95890-F764-4645-902C-0890AEEF2D86}" type="slidenum">
              <a:rPr lang="en-US"/>
              <a:t>28</a:t>
            </a:fld>
            <a:endParaRPr lang="en-US"/>
          </a:p>
        </p:txBody>
      </p:sp>
    </p:spTree>
    <p:extLst>
      <p:ext uri="{BB962C8B-B14F-4D97-AF65-F5344CB8AC3E}">
        <p14:creationId xmlns:p14="http://schemas.microsoft.com/office/powerpoint/2010/main" val="2716649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Later when the receiver prefetches </a:t>
            </a:r>
            <a:r>
              <a:rPr lang="en-US" dirty="0" err="1">
                <a:cs typeface="Calibri"/>
              </a:rPr>
              <a:t>dr</a:t>
            </a:r>
            <a:r>
              <a:rPr lang="en-US" dirty="0">
                <a:cs typeface="Calibri"/>
              </a:rPr>
              <a:t>, she will get an LLC miss, so it takes longer to prefetch</a:t>
            </a:r>
          </a:p>
        </p:txBody>
      </p:sp>
      <p:sp>
        <p:nvSpPr>
          <p:cNvPr id="4" name="Slide Number Placeholder 3"/>
          <p:cNvSpPr>
            <a:spLocks noGrp="1"/>
          </p:cNvSpPr>
          <p:nvPr>
            <p:ph type="sldNum" sz="quarter" idx="5"/>
          </p:nvPr>
        </p:nvSpPr>
        <p:spPr/>
        <p:txBody>
          <a:bodyPr/>
          <a:lstStyle/>
          <a:p>
            <a:fld id="{BDE95890-F764-4645-902C-0890AEEF2D86}" type="slidenum">
              <a:rPr lang="en-US"/>
              <a:t>29</a:t>
            </a:fld>
            <a:endParaRPr lang="en-US"/>
          </a:p>
        </p:txBody>
      </p:sp>
    </p:spTree>
    <p:extLst>
      <p:ext uri="{BB962C8B-B14F-4D97-AF65-F5344CB8AC3E}">
        <p14:creationId xmlns:p14="http://schemas.microsoft.com/office/powerpoint/2010/main" val="275969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conflict-based attacks are a very important type of cache attacks. There are essentially three steps in this attack.</a:t>
            </a:r>
          </a:p>
          <a:p>
            <a:r>
              <a:rPr lang="en-US" dirty="0">
                <a:cs typeface="Calibri"/>
              </a:rPr>
              <a:t>Assuming this is the cache array, then in the first step, the attacker </a:t>
            </a:r>
            <a:r>
              <a:rPr lang="en-US" dirty="0" err="1">
                <a:cs typeface="Calibri"/>
              </a:rPr>
              <a:t>trys</a:t>
            </a:r>
            <a:r>
              <a:rPr lang="en-US" dirty="0">
                <a:cs typeface="Calibri"/>
              </a:rPr>
              <a:t> to evict the victim’s data, so she fills the target set with her own data, </a:t>
            </a:r>
          </a:p>
          <a:p>
            <a:r>
              <a:rPr lang="en-US" dirty="0">
                <a:cs typeface="Calibri"/>
              </a:rPr>
              <a:t>and in the second step, she waits for the victim’s execution, </a:t>
            </a:r>
          </a:p>
          <a:p>
            <a:r>
              <a:rPr lang="en-US" dirty="0">
                <a:cs typeface="Calibri"/>
              </a:rPr>
              <a:t>So if the victim now accesses her data, this data is brought into cache, and one the attacker’s data block will be evicted. </a:t>
            </a:r>
          </a:p>
          <a:p>
            <a:r>
              <a:rPr lang="en-US" dirty="0">
                <a:cs typeface="Calibri"/>
              </a:rPr>
              <a:t>So later in the third step, the attacker accesses all her data in this set again and times the access to know did any of the data get evicted.</a:t>
            </a:r>
          </a:p>
          <a:p>
            <a:r>
              <a:rPr lang="en-US" dirty="0">
                <a:cs typeface="Calibri"/>
              </a:rPr>
              <a:t>And then she can further know whether the victim accessed her data  and brought it to this set.</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E95890-F764-4645-902C-0890AEEF2D8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727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And after this, </a:t>
            </a:r>
            <a:r>
              <a:rPr lang="en-US" dirty="0" err="1">
                <a:cs typeface="Calibri"/>
              </a:rPr>
              <a:t>dr</a:t>
            </a:r>
            <a:r>
              <a:rPr lang="en-US" dirty="0">
                <a:cs typeface="Calibri"/>
              </a:rPr>
              <a:t> is brought back to the set, it’s the eviction candidate again.</a:t>
            </a:r>
          </a:p>
        </p:txBody>
      </p:sp>
      <p:sp>
        <p:nvSpPr>
          <p:cNvPr id="4" name="Slide Number Placeholder 3"/>
          <p:cNvSpPr>
            <a:spLocks noGrp="1"/>
          </p:cNvSpPr>
          <p:nvPr>
            <p:ph type="sldNum" sz="quarter" idx="5"/>
          </p:nvPr>
        </p:nvSpPr>
        <p:spPr/>
        <p:txBody>
          <a:bodyPr/>
          <a:lstStyle/>
          <a:p>
            <a:fld id="{BDE95890-F764-4645-902C-0890AEEF2D86}" type="slidenum">
              <a:rPr lang="en-US"/>
              <a:t>30</a:t>
            </a:fld>
            <a:endParaRPr lang="en-US"/>
          </a:p>
        </p:txBody>
      </p:sp>
    </p:spTree>
    <p:extLst>
      <p:ext uri="{BB962C8B-B14F-4D97-AF65-F5344CB8AC3E}">
        <p14:creationId xmlns:p14="http://schemas.microsoft.com/office/powerpoint/2010/main" val="3600494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now if the sender sends 0, she does not do anything, </a:t>
            </a:r>
            <a:r>
              <a:rPr lang="en-US" dirty="0" err="1">
                <a:cs typeface="Calibri"/>
              </a:rPr>
              <a:t>dr</a:t>
            </a:r>
            <a:r>
              <a:rPr lang="en-US" dirty="0">
                <a:cs typeface="Calibri"/>
              </a:rPr>
              <a:t> stays there</a:t>
            </a:r>
          </a:p>
        </p:txBody>
      </p:sp>
      <p:sp>
        <p:nvSpPr>
          <p:cNvPr id="4" name="Slide Number Placeholder 3"/>
          <p:cNvSpPr>
            <a:spLocks noGrp="1"/>
          </p:cNvSpPr>
          <p:nvPr>
            <p:ph type="sldNum" sz="quarter" idx="5"/>
          </p:nvPr>
        </p:nvSpPr>
        <p:spPr/>
        <p:txBody>
          <a:bodyPr/>
          <a:lstStyle/>
          <a:p>
            <a:fld id="{BDE95890-F764-4645-902C-0890AEEF2D86}" type="slidenum">
              <a:rPr lang="en-US"/>
              <a:t>31</a:t>
            </a:fld>
            <a:endParaRPr lang="en-US"/>
          </a:p>
        </p:txBody>
      </p:sp>
    </p:spTree>
    <p:extLst>
      <p:ext uri="{BB962C8B-B14F-4D97-AF65-F5344CB8AC3E}">
        <p14:creationId xmlns:p14="http://schemas.microsoft.com/office/powerpoint/2010/main" val="1800408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And later when the receiver prefetches, she gets an LLC hit, so it executes faster</a:t>
            </a:r>
          </a:p>
        </p:txBody>
      </p:sp>
      <p:sp>
        <p:nvSpPr>
          <p:cNvPr id="4" name="Slide Number Placeholder 3"/>
          <p:cNvSpPr>
            <a:spLocks noGrp="1"/>
          </p:cNvSpPr>
          <p:nvPr>
            <p:ph type="sldNum" sz="quarter" idx="5"/>
          </p:nvPr>
        </p:nvSpPr>
        <p:spPr/>
        <p:txBody>
          <a:bodyPr/>
          <a:lstStyle/>
          <a:p>
            <a:fld id="{BDE95890-F764-4645-902C-0890AEEF2D86}" type="slidenum">
              <a:rPr lang="en-US"/>
              <a:t>32</a:t>
            </a:fld>
            <a:endParaRPr lang="en-US"/>
          </a:p>
        </p:txBody>
      </p:sp>
    </p:spTree>
    <p:extLst>
      <p:ext uri="{BB962C8B-B14F-4D97-AF65-F5344CB8AC3E}">
        <p14:creationId xmlns:p14="http://schemas.microsoft.com/office/powerpoint/2010/main" val="3743001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Since this covert channel does not require priming the entire set in each iteration, it can be much faster than prior covert channels, for example, we compared the capacity of out channel and prime and probe, and it turns out this new channel is over 3 times faster than prime and probe.</a:t>
            </a:r>
          </a:p>
        </p:txBody>
      </p:sp>
      <p:sp>
        <p:nvSpPr>
          <p:cNvPr id="4" name="Slide Number Placeholder 3"/>
          <p:cNvSpPr>
            <a:spLocks noGrp="1"/>
          </p:cNvSpPr>
          <p:nvPr>
            <p:ph type="sldNum" sz="quarter" idx="5"/>
          </p:nvPr>
        </p:nvSpPr>
        <p:spPr/>
        <p:txBody>
          <a:bodyPr/>
          <a:lstStyle/>
          <a:p>
            <a:fld id="{BDE95890-F764-4645-902C-0890AEEF2D86}" type="slidenum">
              <a:rPr lang="en-US"/>
              <a:t>33</a:t>
            </a:fld>
            <a:endParaRPr lang="en-US"/>
          </a:p>
        </p:txBody>
      </p:sp>
    </p:spTree>
    <p:extLst>
      <p:ext uri="{BB962C8B-B14F-4D97-AF65-F5344CB8AC3E}">
        <p14:creationId xmlns:p14="http://schemas.microsoft.com/office/powerpoint/2010/main" val="1954572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after we have this covert channel, our question does this covert channel have any chance to be a side channel.</a:t>
            </a:r>
          </a:p>
        </p:txBody>
      </p:sp>
      <p:sp>
        <p:nvSpPr>
          <p:cNvPr id="4" name="Slide Number Placeholder 3"/>
          <p:cNvSpPr>
            <a:spLocks noGrp="1"/>
          </p:cNvSpPr>
          <p:nvPr>
            <p:ph type="sldNum" sz="quarter" idx="5"/>
          </p:nvPr>
        </p:nvSpPr>
        <p:spPr/>
        <p:txBody>
          <a:bodyPr/>
          <a:lstStyle/>
          <a:p>
            <a:fld id="{1B5DB250-CA47-4DBF-99A7-C44267BB7118}" type="slidenum">
              <a:rPr lang="en-US" smtClean="0"/>
              <a:t>34</a:t>
            </a:fld>
            <a:endParaRPr lang="en-US"/>
          </a:p>
        </p:txBody>
      </p:sp>
    </p:spTree>
    <p:extLst>
      <p:ext uri="{BB962C8B-B14F-4D97-AF65-F5344CB8AC3E}">
        <p14:creationId xmlns:p14="http://schemas.microsoft.com/office/powerpoint/2010/main" val="3734635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Well the short answer is no because in this channel the sender is prefetching her data, so basically in side channel case we only leak the victim’s prefetch pattern which is very unlikely useful in practice</a:t>
            </a:r>
          </a:p>
          <a:p>
            <a:r>
              <a:rPr lang="en-US" dirty="0">
                <a:cs typeface="Calibri"/>
              </a:rPr>
              <a:t>But since </a:t>
            </a:r>
            <a:r>
              <a:rPr lang="en-US" dirty="0" err="1">
                <a:cs typeface="Calibri"/>
              </a:rPr>
              <a:t>prefetchNTA</a:t>
            </a:r>
            <a:r>
              <a:rPr lang="en-US" dirty="0">
                <a:cs typeface="Calibri"/>
              </a:rPr>
              <a:t> makes it a lot easier than before for an attacker to manipulate the LLC replacement states,  we can use it to improve attacks that are based on replacement states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C6507C-5F8A-4694-9EBF-C96249748D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6074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So there are many such side channel attack, and here we use </a:t>
            </a:r>
            <a:r>
              <a:rPr lang="en-US" dirty="0" err="1">
                <a:ea typeface="Calibri"/>
                <a:cs typeface="Calibri"/>
              </a:rPr>
              <a:t>prime+scope</a:t>
            </a:r>
            <a:r>
              <a:rPr lang="en-US" dirty="0">
                <a:ea typeface="Calibri"/>
                <a:cs typeface="Calibri"/>
              </a:rPr>
              <a:t> as an example to explain.</a:t>
            </a:r>
          </a:p>
          <a:p>
            <a:r>
              <a:rPr lang="en-US" dirty="0">
                <a:ea typeface="Calibri"/>
                <a:cs typeface="Calibri"/>
              </a:rPr>
              <a:t>So </a:t>
            </a:r>
            <a:r>
              <a:rPr lang="en-US" dirty="0" err="1">
                <a:ea typeface="Calibri"/>
                <a:cs typeface="Calibri"/>
              </a:rPr>
              <a:t>prime+scope</a:t>
            </a:r>
            <a:r>
              <a:rPr lang="en-US" dirty="0">
                <a:ea typeface="Calibri"/>
                <a:cs typeface="Calibri"/>
              </a:rPr>
              <a:t> is a very new attack, it was proposed at the end of last year, and it’s also a very important attack because it has the highest resolution among all cache attacks.</a:t>
            </a:r>
          </a:p>
          <a:p>
            <a:r>
              <a:rPr lang="en-US" dirty="0">
                <a:ea typeface="Calibri"/>
                <a:cs typeface="Calibri"/>
              </a:rPr>
              <a:t>So there are two key </a:t>
            </a:r>
            <a:r>
              <a:rPr lang="en-US" dirty="0" err="1">
                <a:ea typeface="Calibri"/>
                <a:cs typeface="Calibri"/>
              </a:rPr>
              <a:t>requriements</a:t>
            </a:r>
            <a:r>
              <a:rPr lang="en-US" dirty="0">
                <a:ea typeface="Calibri"/>
                <a:cs typeface="Calibri"/>
              </a:rPr>
              <a:t> on the priming stage of this attack,</a:t>
            </a:r>
          </a:p>
          <a:p>
            <a:r>
              <a:rPr lang="en-US" dirty="0">
                <a:ea typeface="Calibri"/>
                <a:cs typeface="Calibri"/>
              </a:rPr>
              <a:t>First of all, after priming, </a:t>
            </a:r>
          </a:p>
          <a:p>
            <a:r>
              <a:rPr lang="en-US" dirty="0">
                <a:ea typeface="Calibri"/>
                <a:cs typeface="Calibri"/>
              </a:rPr>
              <a:t>And also, </a:t>
            </a:r>
          </a:p>
          <a:p>
            <a:r>
              <a:rPr lang="en-US" dirty="0" err="1">
                <a:ea typeface="Calibri"/>
                <a:cs typeface="Calibri"/>
              </a:rPr>
              <a:t>Sicne</a:t>
            </a:r>
            <a:r>
              <a:rPr lang="en-US" dirty="0">
                <a:ea typeface="Calibri"/>
                <a:cs typeface="Calibri"/>
              </a:rPr>
              <a:t> these two requirements are </a:t>
            </a:r>
            <a:r>
              <a:rPr lang="en-US" dirty="0" err="1">
                <a:ea typeface="Calibri"/>
                <a:cs typeface="Calibri"/>
              </a:rPr>
              <a:t>kinda</a:t>
            </a:r>
            <a:r>
              <a:rPr lang="en-US" dirty="0">
                <a:ea typeface="Calibri"/>
                <a:cs typeface="Calibri"/>
              </a:rPr>
              <a:t> contradictory with each other, in </a:t>
            </a:r>
            <a:r>
              <a:rPr lang="en-US" dirty="0" err="1">
                <a:ea typeface="Calibri"/>
                <a:cs typeface="Calibri"/>
              </a:rPr>
              <a:t>prime+Scope</a:t>
            </a:r>
            <a:r>
              <a:rPr lang="en-US" dirty="0">
                <a:ea typeface="Calibri"/>
                <a:cs typeface="Calibri"/>
              </a:rPr>
              <a:t> they use a very long access pattern to achieve them. </a:t>
            </a:r>
          </a:p>
          <a:p>
            <a:r>
              <a:rPr lang="en-US" dirty="0">
                <a:ea typeface="Calibri"/>
                <a:cs typeface="Calibri"/>
              </a:rPr>
              <a:t>For example, on the </a:t>
            </a:r>
            <a:r>
              <a:rPr lang="en-US" dirty="0" err="1">
                <a:ea typeface="Calibri"/>
                <a:cs typeface="Calibri"/>
              </a:rPr>
              <a:t>skylake</a:t>
            </a:r>
            <a:r>
              <a:rPr lang="en-US" dirty="0">
                <a:ea typeface="Calibri"/>
                <a:cs typeface="Calibri"/>
              </a:rPr>
              <a:t> processor the access pattern contains 192 cache references. So it makes the priming stage very long, which can hurt the accuracy of the attack.</a:t>
            </a:r>
          </a:p>
          <a:p>
            <a:r>
              <a:rPr lang="en-US" dirty="0">
                <a:ea typeface="Calibri"/>
                <a:cs typeface="Calibri"/>
              </a:rPr>
              <a:t>But if we can use </a:t>
            </a:r>
            <a:r>
              <a:rPr lang="en-US" dirty="0" err="1">
                <a:ea typeface="Calibri"/>
                <a:cs typeface="Calibri"/>
              </a:rPr>
              <a:t>prefetchnta</a:t>
            </a:r>
            <a:r>
              <a:rPr lang="en-US" dirty="0">
                <a:ea typeface="Calibri"/>
                <a:cs typeface="Calibri"/>
              </a:rPr>
              <a:t>, these two requirements can be easily achieved, </a:t>
            </a:r>
          </a:p>
          <a:p>
            <a:r>
              <a:rPr lang="en-US" dirty="0">
                <a:ea typeface="Calibri"/>
                <a:cs typeface="Calibri"/>
              </a:rPr>
              <a:t>Like we only need to first fill the LLC set to make sure the attacker occupies the set, and at the end, prefetch the target line, because when the attacker prefetches it, it automatically </a:t>
            </a:r>
            <a:r>
              <a:rPr lang="en-US" dirty="0" err="1">
                <a:ea typeface="Calibri"/>
                <a:cs typeface="Calibri"/>
              </a:rPr>
              <a:t>beomes</a:t>
            </a:r>
            <a:r>
              <a:rPr lang="en-US" dirty="0">
                <a:ea typeface="Calibri"/>
                <a:cs typeface="Calibri"/>
              </a:rPr>
              <a:t> the eviction candidate in the LLC, and it’s filled into L1.</a:t>
            </a:r>
          </a:p>
          <a:p>
            <a:r>
              <a:rPr lang="en-US" dirty="0">
                <a:ea typeface="Calibri"/>
                <a:cs typeface="Calibri"/>
              </a:rPr>
              <a:t>And then we only 33 cache references to achieve these two requirements.</a:t>
            </a:r>
          </a:p>
          <a:p>
            <a:r>
              <a:rPr lang="en-US" dirty="0">
                <a:ea typeface="Calibri"/>
                <a:cs typeface="Calibri"/>
              </a:rPr>
              <a:t>And this can almost cut the latency of the priming stage down to half than before.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C6507C-5F8A-4694-9EBF-C96249748D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4207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So due to the limited time, we cannot cover everything about this work.</a:t>
            </a:r>
          </a:p>
          <a:p>
            <a:r>
              <a:rPr lang="en-US" dirty="0">
                <a:ea typeface="Calibri"/>
                <a:cs typeface="Calibri"/>
              </a:rPr>
              <a:t>There is actually more information in the paper.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C6507C-5F8A-4694-9EBF-C96249748D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4109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C6507C-5F8A-4694-9EBF-C96249748D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588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5DB250-CA47-4DBF-99A7-C44267BB7118}" type="slidenum">
              <a:rPr lang="en-US" smtClean="0"/>
              <a:t>39</a:t>
            </a:fld>
            <a:endParaRPr lang="en-US"/>
          </a:p>
        </p:txBody>
      </p:sp>
    </p:spTree>
    <p:extLst>
      <p:ext uri="{BB962C8B-B14F-4D97-AF65-F5344CB8AC3E}">
        <p14:creationId xmlns:p14="http://schemas.microsoft.com/office/powerpoint/2010/main" val="1043185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conflict-based attacks are a very important type of cache attacks. There are essentially three steps in this attack.</a:t>
            </a:r>
          </a:p>
          <a:p>
            <a:r>
              <a:rPr lang="en-US" dirty="0">
                <a:cs typeface="Calibri"/>
              </a:rPr>
              <a:t>Assuming this is the cache array, then in the first step, the attacker </a:t>
            </a:r>
            <a:r>
              <a:rPr lang="en-US" dirty="0" err="1">
                <a:cs typeface="Calibri"/>
              </a:rPr>
              <a:t>trys</a:t>
            </a:r>
            <a:r>
              <a:rPr lang="en-US" dirty="0">
                <a:cs typeface="Calibri"/>
              </a:rPr>
              <a:t> to evict the victim’s data, so she fills the target set with her own data, </a:t>
            </a:r>
          </a:p>
          <a:p>
            <a:r>
              <a:rPr lang="en-US" dirty="0">
                <a:cs typeface="Calibri"/>
              </a:rPr>
              <a:t>and in the second step, she waits for the victim’s execution, </a:t>
            </a:r>
          </a:p>
          <a:p>
            <a:r>
              <a:rPr lang="en-US" dirty="0">
                <a:cs typeface="Calibri"/>
              </a:rPr>
              <a:t>So if the victim now accesses her data, this data is brought into cache, and one the attacker’s data block will be evicted. </a:t>
            </a:r>
          </a:p>
          <a:p>
            <a:r>
              <a:rPr lang="en-US" dirty="0">
                <a:cs typeface="Calibri"/>
              </a:rPr>
              <a:t>So later in the third step, the attacker accesses all her data in this set again and times the access to know did any of the data get evicted.</a:t>
            </a:r>
          </a:p>
          <a:p>
            <a:r>
              <a:rPr lang="en-US" dirty="0">
                <a:cs typeface="Calibri"/>
              </a:rPr>
              <a:t>And then she can further know whether the victim accessed her data  and brought it to this set.</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E95890-F764-4645-902C-0890AEEF2D8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4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conflict-based attacks are a very important type of cache attacks. There are essentially three steps in this attack.</a:t>
            </a:r>
          </a:p>
          <a:p>
            <a:r>
              <a:rPr lang="en-US" dirty="0">
                <a:cs typeface="Calibri"/>
              </a:rPr>
              <a:t>Assuming this is the cache array, then in the first step, the attacker </a:t>
            </a:r>
            <a:r>
              <a:rPr lang="en-US" dirty="0" err="1">
                <a:cs typeface="Calibri"/>
              </a:rPr>
              <a:t>trys</a:t>
            </a:r>
            <a:r>
              <a:rPr lang="en-US" dirty="0">
                <a:cs typeface="Calibri"/>
              </a:rPr>
              <a:t> to evict the victim’s data, so she fills the target set with her own data, </a:t>
            </a:r>
          </a:p>
          <a:p>
            <a:r>
              <a:rPr lang="en-US" dirty="0">
                <a:cs typeface="Calibri"/>
              </a:rPr>
              <a:t>and in the second step, she waits for the victim’s execution, </a:t>
            </a:r>
          </a:p>
          <a:p>
            <a:r>
              <a:rPr lang="en-US" dirty="0">
                <a:cs typeface="Calibri"/>
              </a:rPr>
              <a:t>So if the victim now accesses her data, this data is brought into cache, and one the attacker’s data block will be evicted. </a:t>
            </a:r>
          </a:p>
          <a:p>
            <a:r>
              <a:rPr lang="en-US" dirty="0">
                <a:cs typeface="Calibri"/>
              </a:rPr>
              <a:t>So later in the third step, the attacker accesses all her data in this set again and times the access to know did any of the data get evicted.</a:t>
            </a:r>
          </a:p>
          <a:p>
            <a:r>
              <a:rPr lang="en-US" dirty="0">
                <a:cs typeface="Calibri"/>
              </a:rPr>
              <a:t>And then she can further know whether the victim accessed her data  and brought it to this set.</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E95890-F764-4645-902C-0890AEEF2D8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818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conflict-based attacks are a very important type of cache attacks. There are essentially three steps in this attack.</a:t>
            </a:r>
          </a:p>
          <a:p>
            <a:r>
              <a:rPr lang="en-US" dirty="0">
                <a:cs typeface="Calibri"/>
              </a:rPr>
              <a:t>Assuming this is the cache array, then in the first step, the attacker </a:t>
            </a:r>
            <a:r>
              <a:rPr lang="en-US" dirty="0" err="1">
                <a:cs typeface="Calibri"/>
              </a:rPr>
              <a:t>trys</a:t>
            </a:r>
            <a:r>
              <a:rPr lang="en-US" dirty="0">
                <a:cs typeface="Calibri"/>
              </a:rPr>
              <a:t> to evict the victim’s data, so she fills the target set with her own data, </a:t>
            </a:r>
          </a:p>
          <a:p>
            <a:r>
              <a:rPr lang="en-US" dirty="0">
                <a:cs typeface="Calibri"/>
              </a:rPr>
              <a:t>and in the second step, she waits for the victim’s execution, </a:t>
            </a:r>
          </a:p>
          <a:p>
            <a:r>
              <a:rPr lang="en-US" dirty="0">
                <a:cs typeface="Calibri"/>
              </a:rPr>
              <a:t>So if the victim now accesses her data, this data is brought into cache, and one the attacker’s data block will be evicted. </a:t>
            </a:r>
          </a:p>
          <a:p>
            <a:r>
              <a:rPr lang="en-US" dirty="0">
                <a:cs typeface="Calibri"/>
              </a:rPr>
              <a:t>So later in the third step, the attacker accesses all her data in this set again and times the access to know did any of the data get evicted.</a:t>
            </a:r>
          </a:p>
          <a:p>
            <a:r>
              <a:rPr lang="en-US" dirty="0">
                <a:cs typeface="Calibri"/>
              </a:rPr>
              <a:t>And then she can further know whether the victim accessed her data  and brought it to this set.</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E95890-F764-4645-902C-0890AEEF2D8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240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conflict-based attacks are a very important type of cache attacks. There are essentially three steps in this attack.</a:t>
            </a:r>
          </a:p>
          <a:p>
            <a:r>
              <a:rPr lang="en-US" dirty="0">
                <a:cs typeface="Calibri"/>
              </a:rPr>
              <a:t>Assuming this is the cache array, then in the first step, the attacker </a:t>
            </a:r>
            <a:r>
              <a:rPr lang="en-US" dirty="0" err="1">
                <a:cs typeface="Calibri"/>
              </a:rPr>
              <a:t>trys</a:t>
            </a:r>
            <a:r>
              <a:rPr lang="en-US" dirty="0">
                <a:cs typeface="Calibri"/>
              </a:rPr>
              <a:t> to evict the victim’s data, so she fills the target set with her own data, </a:t>
            </a:r>
          </a:p>
          <a:p>
            <a:r>
              <a:rPr lang="en-US" dirty="0">
                <a:cs typeface="Calibri"/>
              </a:rPr>
              <a:t>and in the second step, she waits for the victim’s execution, </a:t>
            </a:r>
          </a:p>
          <a:p>
            <a:r>
              <a:rPr lang="en-US" dirty="0">
                <a:cs typeface="Calibri"/>
              </a:rPr>
              <a:t>So if the victim now accesses her data, this data is brought into cache, and one the attacker’s data block will be evicted. </a:t>
            </a:r>
          </a:p>
          <a:p>
            <a:r>
              <a:rPr lang="en-US" dirty="0">
                <a:cs typeface="Calibri"/>
              </a:rPr>
              <a:t>So later in the third step, the attacker accesses all her data in this set again and times the access to know did any of the data get evicted.</a:t>
            </a:r>
          </a:p>
          <a:p>
            <a:r>
              <a:rPr lang="en-US" dirty="0">
                <a:cs typeface="Calibri"/>
              </a:rPr>
              <a:t>And then she can further know whether the victim accessed her data  and brought it to this set.</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DE95890-F764-4645-902C-0890AEEF2D8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539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Or in other words</a:t>
            </a:r>
          </a:p>
        </p:txBody>
      </p:sp>
      <p:sp>
        <p:nvSpPr>
          <p:cNvPr id="4" name="Slide Number Placeholder 3"/>
          <p:cNvSpPr>
            <a:spLocks noGrp="1"/>
          </p:cNvSpPr>
          <p:nvPr>
            <p:ph type="sldNum" sz="quarter" idx="5"/>
          </p:nvPr>
        </p:nvSpPr>
        <p:spPr/>
        <p:txBody>
          <a:bodyPr/>
          <a:lstStyle/>
          <a:p>
            <a:fld id="{1B5DB250-CA47-4DBF-99A7-C44267BB7118}" type="slidenum">
              <a:rPr lang="en-US" smtClean="0"/>
              <a:t>8</a:t>
            </a:fld>
            <a:endParaRPr lang="en-US"/>
          </a:p>
        </p:txBody>
      </p:sp>
    </p:spTree>
    <p:extLst>
      <p:ext uri="{BB962C8B-B14F-4D97-AF65-F5344CB8AC3E}">
        <p14:creationId xmlns:p14="http://schemas.microsoft.com/office/powerpoint/2010/main" val="195182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So one thing that got our attention is the prefetch instructions,</a:t>
            </a:r>
          </a:p>
          <a:p>
            <a:r>
              <a:rPr lang="en-US" dirty="0">
                <a:ea typeface="Calibri"/>
                <a:cs typeface="Calibri"/>
              </a:rPr>
              <a:t>These days x86 processors provide many prefetch instructions that programmers and compilers can use to improve the performance.</a:t>
            </a:r>
          </a:p>
          <a:p>
            <a:r>
              <a:rPr lang="en-US" dirty="0">
                <a:ea typeface="Calibri"/>
                <a:cs typeface="Calibri"/>
              </a:rPr>
              <a:t>Most of those instructions are very simple, it’s just when the instruction executes, the target data is brought into a certain cache level.</a:t>
            </a:r>
          </a:p>
          <a:p>
            <a:r>
              <a:rPr lang="en-US" dirty="0">
                <a:ea typeface="Calibri"/>
                <a:cs typeface="Calibri"/>
              </a:rPr>
              <a:t>But, </a:t>
            </a:r>
            <a:r>
              <a:rPr lang="en-US" dirty="0" err="1">
                <a:ea typeface="Calibri"/>
                <a:cs typeface="Calibri"/>
              </a:rPr>
              <a:t>prefetchnta</a:t>
            </a:r>
            <a:r>
              <a:rPr lang="en-US" dirty="0">
                <a:ea typeface="Calibri"/>
                <a:cs typeface="Calibri"/>
              </a:rPr>
              <a:t> is a little different, according the definition, we are supposed to use this instruction if we are prefetching non-temporal data, data that will likely be only used once.</a:t>
            </a:r>
          </a:p>
          <a:p>
            <a:r>
              <a:rPr lang="en-US" dirty="0">
                <a:ea typeface="Calibri"/>
                <a:cs typeface="Calibri"/>
              </a:rPr>
              <a:t>So the interesting thing here is that what’s special about this instruction, like what’s the benefit of using it?</a:t>
            </a:r>
          </a:p>
          <a:p>
            <a:r>
              <a:rPr lang="en-US" dirty="0">
                <a:ea typeface="Calibri"/>
                <a:cs typeface="Calibri"/>
              </a:rPr>
              <a:t>so if read the reference manual from intel, we can basically learn two things,</a:t>
            </a:r>
          </a:p>
          <a:p>
            <a:r>
              <a:rPr lang="en-US" dirty="0">
                <a:ea typeface="Calibri"/>
                <a:cs typeface="Calibri"/>
              </a:rPr>
              <a:t>First of all, this instruction brings the targe data into the L1 cache and the LLC or the snoop filter depending on the LLC is inclusive or not.</a:t>
            </a:r>
          </a:p>
          <a:p>
            <a:r>
              <a:rPr lang="en-US" dirty="0">
                <a:ea typeface="Calibri"/>
                <a:cs typeface="Calibri"/>
              </a:rPr>
              <a:t>And the second thing is,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C6507C-5F8A-4694-9EBF-C96249748D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3943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4093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7858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4B29F7-FDAF-1746-A683-1A25139BE8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title"/>
          </p:nvPr>
        </p:nvSpPr>
        <p:spPr>
          <a:xfrm>
            <a:off x="627459" y="387178"/>
            <a:ext cx="2951560" cy="1155872"/>
          </a:xfrm>
        </p:spPr>
        <p:txBody>
          <a:bodyPr anchor="t" anchorCtr="0"/>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10" name="Picture 9">
            <a:extLst>
              <a:ext uri="{FF2B5EF4-FFF2-40B4-BE49-F238E27FC236}">
                <a16:creationId xmlns:a16="http://schemas.microsoft.com/office/drawing/2014/main" id="{8C0BA991-80B8-1345-97A6-181C5E1647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1454965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C70344-A5C4-3948-86A1-54C7DF74DB3E}"/>
              </a:ext>
            </a:extLst>
          </p:cNvPr>
          <p:cNvPicPr>
            <a:picLocks noChangeAspect="1"/>
          </p:cNvPicPr>
          <p:nvPr userDrawn="1"/>
        </p:nvPicPr>
        <p:blipFill>
          <a:blip r:embed="rId2"/>
          <a:stretch>
            <a:fillRect/>
          </a:stretch>
        </p:blipFill>
        <p:spPr>
          <a:xfrm>
            <a:off x="0" y="0"/>
            <a:ext cx="9244739" cy="5200166"/>
          </a:xfrm>
          <a:prstGeom prst="rect">
            <a:avLst/>
          </a:prstGeom>
        </p:spPr>
      </p:pic>
      <p:pic>
        <p:nvPicPr>
          <p:cNvPr id="11" name="Picture 10">
            <a:extLst>
              <a:ext uri="{FF2B5EF4-FFF2-40B4-BE49-F238E27FC236}">
                <a16:creationId xmlns:a16="http://schemas.microsoft.com/office/drawing/2014/main" id="{6E23B34F-BF13-BA44-A9DE-D41DA69434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
        <p:nvSpPr>
          <p:cNvPr id="2" name="Title 1"/>
          <p:cNvSpPr>
            <a:spLocks noGrp="1"/>
          </p:cNvSpPr>
          <p:nvPr>
            <p:ph type="title"/>
          </p:nvPr>
        </p:nvSpPr>
        <p:spPr>
          <a:xfrm>
            <a:off x="627459" y="387178"/>
            <a:ext cx="2951560" cy="1155872"/>
          </a:xfrm>
        </p:spPr>
        <p:txBody>
          <a:bodyPr anchor="t" anchorCtr="0"/>
          <a:lstStyle>
            <a:lvl1pPr>
              <a:defRPr sz="2400">
                <a:solidFill>
                  <a:schemeClr val="bg1"/>
                </a:solidFill>
              </a:defRPr>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8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243439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605" y="280086"/>
            <a:ext cx="3142414" cy="1262964"/>
          </a:xfrm>
        </p:spPr>
        <p:txBody>
          <a:bodyPr anchor="t" anchorCtr="0"/>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308588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14182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4281424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8861F0AD-32E4-7248-AD55-7F85DBB96E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3353460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solidFill>
                  <a:schemeClr val="bg1"/>
                </a:solidFill>
              </a:defRPr>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63551B1E-06E3-D748-9A57-FBC7672BE2A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Tree>
    <p:extLst>
      <p:ext uri="{BB962C8B-B14F-4D97-AF65-F5344CB8AC3E}">
        <p14:creationId xmlns:p14="http://schemas.microsoft.com/office/powerpoint/2010/main" val="565575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42E5FDE3-7EB8-C443-93C7-AA64149B22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3096773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87178"/>
            <a:ext cx="7886700" cy="880838"/>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12" name="Picture 11">
            <a:extLst>
              <a:ext uri="{FF2B5EF4-FFF2-40B4-BE49-F238E27FC236}">
                <a16:creationId xmlns:a16="http://schemas.microsoft.com/office/drawing/2014/main" id="{08A21C36-4369-1741-AA83-82725D0733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Tree>
    <p:extLst>
      <p:ext uri="{BB962C8B-B14F-4D97-AF65-F5344CB8AC3E}">
        <p14:creationId xmlns:p14="http://schemas.microsoft.com/office/powerpoint/2010/main" val="375294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FE075-03B1-DD4E-87E4-E09C192ACC4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8" name="Picture 7">
            <a:extLst>
              <a:ext uri="{FF2B5EF4-FFF2-40B4-BE49-F238E27FC236}">
                <a16:creationId xmlns:a16="http://schemas.microsoft.com/office/drawing/2014/main" id="{2B7532FD-DAED-2742-9759-81314673543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931081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lgn="ctr">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AA344E40-6F7A-5541-9DAA-B311B0F3BEE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71523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8" name="Picture 7">
            <a:extLst>
              <a:ext uri="{FF2B5EF4-FFF2-40B4-BE49-F238E27FC236}">
                <a16:creationId xmlns:a16="http://schemas.microsoft.com/office/drawing/2014/main" id="{61B907B2-B125-B640-917E-06D52FB40D0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3630121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10" name="Picture 9">
            <a:extLst>
              <a:ext uri="{FF2B5EF4-FFF2-40B4-BE49-F238E27FC236}">
                <a16:creationId xmlns:a16="http://schemas.microsoft.com/office/drawing/2014/main" id="{816E9A0B-9D3C-B04B-B855-F14C842568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21356369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1E0248-2B7B-5D4A-A26B-F79E81D6DB2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title"/>
          </p:nvPr>
        </p:nvSpPr>
        <p:spPr>
          <a:xfrm>
            <a:off x="628650" y="3934070"/>
            <a:ext cx="7886700" cy="883968"/>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01202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5" name="Picture 4">
            <a:extLst>
              <a:ext uri="{FF2B5EF4-FFF2-40B4-BE49-F238E27FC236}">
                <a16:creationId xmlns:a16="http://schemas.microsoft.com/office/drawing/2014/main" id="{3AF74D26-B3E9-5846-BF9C-66B2674F2C1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3679135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7990" y="387178"/>
            <a:ext cx="3141029" cy="1155872"/>
          </a:xfrm>
        </p:spPr>
        <p:txBody>
          <a:bodyPr anchor="t" anchorCtr="0"/>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37990" y="1543050"/>
            <a:ext cx="3141029" cy="2858691"/>
          </a:xfrm>
        </p:spPr>
        <p:txBody>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10" name="Picture 9">
            <a:extLst>
              <a:ext uri="{FF2B5EF4-FFF2-40B4-BE49-F238E27FC236}">
                <a16:creationId xmlns:a16="http://schemas.microsoft.com/office/drawing/2014/main" id="{8C0BA991-80B8-1345-97A6-181C5E1647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209477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37989" y="390152"/>
            <a:ext cx="3141029" cy="1262964"/>
          </a:xfrm>
        </p:spPr>
        <p:txBody>
          <a:bodyPr anchor="t" anchorCtr="0"/>
          <a:lstStyle>
            <a:lvl1pPr>
              <a:defRPr sz="240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37989" y="1543050"/>
            <a:ext cx="3141030" cy="2858691"/>
          </a:xfrm>
        </p:spPr>
        <p:txBody>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9" name="Picture 8">
            <a:extLst>
              <a:ext uri="{FF2B5EF4-FFF2-40B4-BE49-F238E27FC236}">
                <a16:creationId xmlns:a16="http://schemas.microsoft.com/office/drawing/2014/main" id="{0DC5A1D5-8200-3F47-A816-45C48D3759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Tree>
    <p:extLst>
      <p:ext uri="{BB962C8B-B14F-4D97-AF65-F5344CB8AC3E}">
        <p14:creationId xmlns:p14="http://schemas.microsoft.com/office/powerpoint/2010/main" val="3893200271"/>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7" name="Picture 6">
            <a:extLst>
              <a:ext uri="{FF2B5EF4-FFF2-40B4-BE49-F238E27FC236}">
                <a16:creationId xmlns:a16="http://schemas.microsoft.com/office/drawing/2014/main" id="{A3C19F0C-2525-F24C-A176-9016BC47CDE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19658691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290083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392438-59B4-8441-B464-30240E3D4D5B}"/>
              </a:ext>
            </a:extLst>
          </p:cNvPr>
          <p:cNvPicPr>
            <a:picLocks noChangeAspect="1"/>
          </p:cNvPicPr>
          <p:nvPr userDrawn="1"/>
        </p:nvPicPr>
        <p:blipFill>
          <a:blip r:embed="rId2"/>
          <a:stretch>
            <a:fillRect/>
          </a:stretch>
        </p:blipFill>
        <p:spPr>
          <a:xfrm>
            <a:off x="0" y="0"/>
            <a:ext cx="9244739" cy="5200166"/>
          </a:xfrm>
          <a:prstGeom prst="rect">
            <a:avLst/>
          </a:prstGeom>
        </p:spPr>
      </p:pic>
      <p:pic>
        <p:nvPicPr>
          <p:cNvPr id="8" name="Picture 7">
            <a:extLst>
              <a:ext uri="{FF2B5EF4-FFF2-40B4-BE49-F238E27FC236}">
                <a16:creationId xmlns:a16="http://schemas.microsoft.com/office/drawing/2014/main" id="{0C40B9C3-26BB-5743-AE45-55A2C2BCF2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8860" y="4677511"/>
            <a:ext cx="1152767" cy="355436"/>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4500">
                <a:solidFill>
                  <a:schemeClr val="bg1"/>
                </a:solidFill>
              </a:defRPr>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96156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2285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1ABE1B-87F5-2046-92A1-E92BA1BA1FB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itle 1"/>
          <p:cNvSpPr>
            <a:spLocks noGrp="1"/>
          </p:cNvSpPr>
          <p:nvPr>
            <p:ph type="title"/>
          </p:nvPr>
        </p:nvSpPr>
        <p:spPr>
          <a:xfrm>
            <a:off x="628650" y="387178"/>
            <a:ext cx="7886700" cy="88083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pic>
        <p:nvPicPr>
          <p:cNvPr id="8" name="Picture 7">
            <a:extLst>
              <a:ext uri="{FF2B5EF4-FFF2-40B4-BE49-F238E27FC236}">
                <a16:creationId xmlns:a16="http://schemas.microsoft.com/office/drawing/2014/main" id="{BFBC5C5E-7052-604D-91DA-8FCB4F91A8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6881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lgn="ctr">
              <a:buNone/>
              <a:defRPr sz="24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20547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347035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0B8F101A-5762-A94D-B26B-936FC3619C3C}" type="slidenum">
              <a:rPr lang="en-US" smtClean="0"/>
              <a:t>‹#›</a:t>
            </a:fld>
            <a:endParaRPr lang="en-US"/>
          </a:p>
        </p:txBody>
      </p:sp>
    </p:spTree>
    <p:extLst>
      <p:ext uri="{BB962C8B-B14F-4D97-AF65-F5344CB8AC3E}">
        <p14:creationId xmlns:p14="http://schemas.microsoft.com/office/powerpoint/2010/main" val="329672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934070"/>
            <a:ext cx="7886700" cy="883968"/>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95722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84048"/>
            <a:ext cx="7886700" cy="88396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AB739911-0569-9C41-B066-03CD700AFE01}"/>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3074391400"/>
      </p:ext>
    </p:extLst>
  </p:cSld>
  <p:clrMap bg1="dk1" tx1="lt1" bg2="dk2" tx2="lt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72" r:id="rId5"/>
    <p:sldLayoutId id="2147483663" r:id="rId6"/>
    <p:sldLayoutId id="2147483664" r:id="rId7"/>
    <p:sldLayoutId id="2147483665" r:id="rId8"/>
    <p:sldLayoutId id="2147483666" r:id="rId9"/>
    <p:sldLayoutId id="2147483667" r:id="rId10"/>
    <p:sldLayoutId id="2147483668" r:id="rId11"/>
    <p:sldLayoutId id="2147483675" r:id="rId12"/>
    <p:sldLayoutId id="2147483669" r:id="rId13"/>
    <p:sldLayoutId id="2147483670" r:id="rId14"/>
    <p:sldLayoutId id="2147483671" r:id="rId15"/>
  </p:sldLayoutIdLst>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84048"/>
            <a:ext cx="7886700" cy="88396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4935421"/>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0.xml"/><Relationship Id="rId1" Type="http://schemas.openxmlformats.org/officeDocument/2006/relationships/slideLayout" Target="../slideLayouts/slideLayout19.xml"/><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28.emf"/><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9.xml"/><Relationship Id="rId5" Type="http://schemas.openxmlformats.org/officeDocument/2006/relationships/image" Target="../media/image31.emf"/><Relationship Id="rId4"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svg"/></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3.emf"/><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32.emf"/><Relationship Id="rId5" Type="http://schemas.openxmlformats.org/officeDocument/2006/relationships/image" Target="../media/image30.sv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19.xml"/><Relationship Id="rId6" Type="http://schemas.openxmlformats.org/officeDocument/2006/relationships/image" Target="../media/image33.emf"/><Relationship Id="rId5" Type="http://schemas.openxmlformats.org/officeDocument/2006/relationships/image" Target="../media/image31.emf"/><Relationship Id="rId4" Type="http://schemas.openxmlformats.org/officeDocument/2006/relationships/image" Target="../media/image30.sv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image" Target="../media/image34.emf"/><Relationship Id="rId5" Type="http://schemas.openxmlformats.org/officeDocument/2006/relationships/image" Target="../media/image31.emf"/><Relationship Id="rId4" Type="http://schemas.openxmlformats.org/officeDocument/2006/relationships/image" Target="../media/image30.sv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9.xml"/><Relationship Id="rId6" Type="http://schemas.openxmlformats.org/officeDocument/2006/relationships/image" Target="../media/image34.emf"/><Relationship Id="rId5" Type="http://schemas.openxmlformats.org/officeDocument/2006/relationships/image" Target="../media/image31.emf"/><Relationship Id="rId4" Type="http://schemas.openxmlformats.org/officeDocument/2006/relationships/image" Target="../media/image30.sv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35.emf"/><Relationship Id="rId5" Type="http://schemas.openxmlformats.org/officeDocument/2006/relationships/image" Target="../media/image31.emf"/><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9.xml"/><Relationship Id="rId6" Type="http://schemas.openxmlformats.org/officeDocument/2006/relationships/image" Target="../media/image35.emf"/><Relationship Id="rId5" Type="http://schemas.openxmlformats.org/officeDocument/2006/relationships/image" Target="../media/image31.emf"/><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9.xml"/><Relationship Id="rId6" Type="http://schemas.openxmlformats.org/officeDocument/2006/relationships/image" Target="../media/image34.emf"/><Relationship Id="rId5" Type="http://schemas.openxmlformats.org/officeDocument/2006/relationships/image" Target="../media/image31.emf"/><Relationship Id="rId4" Type="http://schemas.openxmlformats.org/officeDocument/2006/relationships/image" Target="../media/image30.sv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image" Target="../media/image34.emf"/><Relationship Id="rId5" Type="http://schemas.openxmlformats.org/officeDocument/2006/relationships/image" Target="../media/image31.emf"/><Relationship Id="rId4" Type="http://schemas.openxmlformats.org/officeDocument/2006/relationships/image" Target="../media/image30.sv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9.xml"/><Relationship Id="rId6" Type="http://schemas.openxmlformats.org/officeDocument/2006/relationships/image" Target="../media/image34.emf"/><Relationship Id="rId5" Type="http://schemas.openxmlformats.org/officeDocument/2006/relationships/image" Target="../media/image31.emf"/><Relationship Id="rId4" Type="http://schemas.openxmlformats.org/officeDocument/2006/relationships/image" Target="../media/image30.sv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19.xml"/><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19.xml"/><Relationship Id="rId6" Type="http://schemas.openxmlformats.org/officeDocument/2006/relationships/image" Target="../media/image42.png"/><Relationship Id="rId5" Type="http://schemas.openxmlformats.org/officeDocument/2006/relationships/image" Target="../media/image3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PittECEArch/AdversarialPrefetch" TargetMode="External"/><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01A70-2F9F-DB42-92A2-F7EB4D1DF357}"/>
              </a:ext>
            </a:extLst>
          </p:cNvPr>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63328" y="-61483"/>
            <a:ext cx="9244371" cy="5176848"/>
          </a:xfrm>
          <a:prstGeom prst="rect">
            <a:avLst/>
          </a:prstGeom>
        </p:spPr>
      </p:pic>
      <p:sp>
        <p:nvSpPr>
          <p:cNvPr id="2" name="Title 1">
            <a:extLst>
              <a:ext uri="{FF2B5EF4-FFF2-40B4-BE49-F238E27FC236}">
                <a16:creationId xmlns:a16="http://schemas.microsoft.com/office/drawing/2014/main" id="{4659BECA-E0EE-5843-A53B-B2F30C77D16A}"/>
              </a:ext>
            </a:extLst>
          </p:cNvPr>
          <p:cNvSpPr>
            <a:spLocks noGrp="1"/>
          </p:cNvSpPr>
          <p:nvPr>
            <p:ph type="ctrTitle"/>
          </p:nvPr>
        </p:nvSpPr>
        <p:spPr>
          <a:xfrm>
            <a:off x="874643" y="1660465"/>
            <a:ext cx="7394713" cy="1025614"/>
          </a:xfrm>
        </p:spPr>
        <p:txBody>
          <a:bodyPr/>
          <a:lstStyle/>
          <a:p>
            <a:r>
              <a:rPr lang="en-US" sz="2400" dirty="0"/>
              <a:t>Leaky Way: A Conflict-Based Cache Covert Channel Bypassing Set Associativity </a:t>
            </a:r>
          </a:p>
        </p:txBody>
      </p:sp>
      <p:sp>
        <p:nvSpPr>
          <p:cNvPr id="3" name="Subtitle 2">
            <a:extLst>
              <a:ext uri="{FF2B5EF4-FFF2-40B4-BE49-F238E27FC236}">
                <a16:creationId xmlns:a16="http://schemas.microsoft.com/office/drawing/2014/main" id="{227D9085-070E-2946-9BEF-08CF29519CD3}"/>
              </a:ext>
            </a:extLst>
          </p:cNvPr>
          <p:cNvSpPr>
            <a:spLocks noGrp="1"/>
          </p:cNvSpPr>
          <p:nvPr>
            <p:ph type="subTitle" idx="1"/>
          </p:nvPr>
        </p:nvSpPr>
        <p:spPr>
          <a:xfrm>
            <a:off x="1143000" y="2877211"/>
            <a:ext cx="6858000" cy="1892994"/>
          </a:xfrm>
        </p:spPr>
        <p:txBody>
          <a:bodyPr/>
          <a:lstStyle/>
          <a:p>
            <a:r>
              <a:rPr lang="en-US" sz="1800" b="1" dirty="0"/>
              <a:t>Yanan Guo</a:t>
            </a:r>
            <a:r>
              <a:rPr lang="en-US" sz="1800" dirty="0"/>
              <a:t>, Xin </a:t>
            </a:r>
            <a:r>
              <a:rPr lang="en-US" sz="1800" dirty="0" err="1"/>
              <a:t>Xin</a:t>
            </a:r>
            <a:r>
              <a:rPr lang="en-US" sz="1800" dirty="0"/>
              <a:t>, Youtao Zhang, Jun Yang</a:t>
            </a:r>
            <a:endParaRPr lang="en-US" sz="1800" baseline="30000" dirty="0"/>
          </a:p>
          <a:p>
            <a:r>
              <a:rPr lang="en-US" sz="1800" dirty="0"/>
              <a:t>University of Pittsburgh</a:t>
            </a:r>
          </a:p>
          <a:p>
            <a:endParaRPr lang="en-US" sz="1400" b="0" i="0" dirty="0">
              <a:effectLst/>
              <a:latin typeface="Arial" panose="020B0604020202020204" pitchFamily="34" charset="0"/>
            </a:endParaRPr>
          </a:p>
        </p:txBody>
      </p:sp>
      <p:pic>
        <p:nvPicPr>
          <p:cNvPr id="7" name="Picture 6">
            <a:extLst>
              <a:ext uri="{FF2B5EF4-FFF2-40B4-BE49-F238E27FC236}">
                <a16:creationId xmlns:a16="http://schemas.microsoft.com/office/drawing/2014/main" id="{0746A677-965B-2644-BABD-68D877033F1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6380" y="4510795"/>
            <a:ext cx="1377729" cy="688865"/>
          </a:xfrm>
          <a:prstGeom prst="rect">
            <a:avLst/>
          </a:prstGeom>
        </p:spPr>
      </p:pic>
    </p:spTree>
    <p:extLst>
      <p:ext uri="{BB962C8B-B14F-4D97-AF65-F5344CB8AC3E}">
        <p14:creationId xmlns:p14="http://schemas.microsoft.com/office/powerpoint/2010/main" val="81944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4BCFD8-1279-4DD2-A41B-5D24824FB5D1}"/>
              </a:ext>
            </a:extLst>
          </p:cNvPr>
          <p:cNvSpPr>
            <a:spLocks noGrp="1"/>
          </p:cNvSpPr>
          <p:nvPr>
            <p:ph idx="1"/>
          </p:nvPr>
        </p:nvSpPr>
        <p:spPr>
          <a:xfrm>
            <a:off x="565151" y="1134747"/>
            <a:ext cx="7983538" cy="843140"/>
          </a:xfrm>
        </p:spPr>
        <p:txBody>
          <a:bodyPr vert="horz" lIns="91440" tIns="45720" rIns="91440" bIns="45720" rtlCol="0" anchor="t">
            <a:noAutofit/>
          </a:bodyPr>
          <a:lstStyle/>
          <a:p>
            <a:r>
              <a:rPr lang="en-US" sz="1800" b="1" dirty="0">
                <a:solidFill>
                  <a:srgbClr val="003493"/>
                </a:solidFill>
                <a:cs typeface="Arial"/>
              </a:rPr>
              <a:t>x86 data prefetching instructions</a:t>
            </a:r>
          </a:p>
          <a:p>
            <a:pPr lvl="1"/>
            <a:r>
              <a:rPr lang="en-US" sz="1400" dirty="0">
                <a:solidFill>
                  <a:srgbClr val="003493"/>
                </a:solidFill>
                <a:cs typeface="Arial"/>
              </a:rPr>
              <a:t>PREFETCHT0, PREFETCHT1…, regular prefetch instructions.</a:t>
            </a:r>
          </a:p>
          <a:p>
            <a:pPr lvl="1"/>
            <a:r>
              <a:rPr lang="en-US" sz="1400" dirty="0">
                <a:solidFill>
                  <a:srgbClr val="003493"/>
                </a:solidFill>
                <a:cs typeface="Arial"/>
              </a:rPr>
              <a:t>PREFETCHNTA…, prefetch instruction for non-temporal data.</a:t>
            </a:r>
          </a:p>
        </p:txBody>
      </p:sp>
      <p:sp>
        <p:nvSpPr>
          <p:cNvPr id="6" name="Title 1">
            <a:extLst>
              <a:ext uri="{FF2B5EF4-FFF2-40B4-BE49-F238E27FC236}">
                <a16:creationId xmlns:a16="http://schemas.microsoft.com/office/drawing/2014/main" id="{51D80C7E-166C-DC88-227F-F2FE404B8FC2}"/>
              </a:ext>
            </a:extLst>
          </p:cNvPr>
          <p:cNvSpPr>
            <a:spLocks noGrp="1"/>
          </p:cNvSpPr>
          <p:nvPr>
            <p:ph type="title"/>
          </p:nvPr>
        </p:nvSpPr>
        <p:spPr>
          <a:xfrm>
            <a:off x="430530" y="285578"/>
            <a:ext cx="7886700" cy="542808"/>
          </a:xfrm>
        </p:spPr>
        <p:txBody>
          <a:bodyPr/>
          <a:lstStyle/>
          <a:p>
            <a:r>
              <a:rPr lang="en-US" sz="2600" dirty="0"/>
              <a:t>Non-Temporal Prefetch</a:t>
            </a:r>
          </a:p>
        </p:txBody>
      </p:sp>
      <p:pic>
        <p:nvPicPr>
          <p:cNvPr id="1026" name="Picture 2">
            <a:extLst>
              <a:ext uri="{FF2B5EF4-FFF2-40B4-BE49-F238E27FC236}">
                <a16:creationId xmlns:a16="http://schemas.microsoft.com/office/drawing/2014/main" id="{A2EE8E76-5DC0-EFA5-A42B-75A5101D8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95" y="2284248"/>
            <a:ext cx="1724508" cy="2198901"/>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E8FB361D-0036-7C87-6B83-E4EF5617B2BB}"/>
              </a:ext>
            </a:extLst>
          </p:cNvPr>
          <p:cNvSpPr/>
          <p:nvPr/>
        </p:nvSpPr>
        <p:spPr>
          <a:xfrm>
            <a:off x="2509630" y="3076161"/>
            <a:ext cx="890322" cy="47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0C45808-AED3-A6CA-2913-C51721583B10}"/>
              </a:ext>
            </a:extLst>
          </p:cNvPr>
          <p:cNvSpPr txBox="1">
            <a:spLocks/>
          </p:cNvSpPr>
          <p:nvPr/>
        </p:nvSpPr>
        <p:spPr>
          <a:xfrm>
            <a:off x="3460576" y="2284247"/>
            <a:ext cx="5088114" cy="2198902"/>
          </a:xfrm>
          <a:prstGeom prst="rect">
            <a:avLst/>
          </a:prstGeom>
          <a:ln w="12700">
            <a:solidFill>
              <a:schemeClr val="accent1"/>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400" dirty="0"/>
          </a:p>
          <a:p>
            <a:r>
              <a:rPr lang="en-US" sz="1400" dirty="0" err="1"/>
              <a:t>PrefetchNTA</a:t>
            </a:r>
            <a:r>
              <a:rPr lang="en-US" sz="1400" dirty="0"/>
              <a:t> brings data into the L1 cache and the LLC/Snoop Filter.</a:t>
            </a:r>
          </a:p>
          <a:p>
            <a:endParaRPr lang="en-US" sz="1400" dirty="0"/>
          </a:p>
          <a:p>
            <a:r>
              <a:rPr lang="en-US" sz="1400" i="1" dirty="0"/>
              <a:t>“For </a:t>
            </a:r>
            <a:r>
              <a:rPr lang="en-US" sz="1400" i="1" dirty="0" err="1"/>
              <a:t>PrefetchNTA</a:t>
            </a:r>
            <a:r>
              <a:rPr lang="en-US" sz="1400" i="1" dirty="0"/>
              <a:t>, the fill into the L3 cache or Snoop Filter may not be placed into the </a:t>
            </a:r>
            <a:r>
              <a:rPr lang="en-US" sz="1400" b="1" i="1" dirty="0">
                <a:solidFill>
                  <a:schemeClr val="accent1"/>
                </a:solidFill>
              </a:rPr>
              <a:t>Most Recent Used Positioned </a:t>
            </a:r>
            <a:r>
              <a:rPr lang="en-US" sz="1400" i="1" dirty="0"/>
              <a:t>and may be chosen for replacement </a:t>
            </a:r>
            <a:r>
              <a:rPr lang="en-US" sz="1400" b="1" i="1" dirty="0">
                <a:solidFill>
                  <a:schemeClr val="accent1"/>
                </a:solidFill>
              </a:rPr>
              <a:t>faster</a:t>
            </a:r>
            <a:r>
              <a:rPr lang="en-US" sz="1400" i="1" dirty="0"/>
              <a:t> than a regular cache fill”</a:t>
            </a:r>
          </a:p>
        </p:txBody>
      </p:sp>
    </p:spTree>
    <p:extLst>
      <p:ext uri="{BB962C8B-B14F-4D97-AF65-F5344CB8AC3E}">
        <p14:creationId xmlns:p14="http://schemas.microsoft.com/office/powerpoint/2010/main" val="354084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79519-214A-6FB0-7AC8-570D47BAC5FB}"/>
              </a:ext>
            </a:extLst>
          </p:cNvPr>
          <p:cNvSpPr>
            <a:spLocks noGrp="1"/>
          </p:cNvSpPr>
          <p:nvPr>
            <p:ph idx="1"/>
          </p:nvPr>
        </p:nvSpPr>
        <p:spPr>
          <a:xfrm>
            <a:off x="628650" y="1732290"/>
            <a:ext cx="7811621" cy="898852"/>
          </a:xfrm>
        </p:spPr>
        <p:txBody>
          <a:bodyPr/>
          <a:lstStyle/>
          <a:p>
            <a:pPr marL="0" indent="0" algn="ctr">
              <a:buNone/>
            </a:pPr>
            <a:r>
              <a:rPr lang="en-US" dirty="0"/>
              <a:t>How is this implemented in hardware</a:t>
            </a:r>
          </a:p>
          <a:p>
            <a:pPr marL="0" indent="0" algn="ctr">
              <a:buNone/>
            </a:pPr>
            <a:r>
              <a:rPr lang="en-US" dirty="0"/>
              <a:t>…especially with inclusive LLCs</a:t>
            </a:r>
          </a:p>
        </p:txBody>
      </p:sp>
    </p:spTree>
    <p:extLst>
      <p:ext uri="{BB962C8B-B14F-4D97-AF65-F5344CB8AC3E}">
        <p14:creationId xmlns:p14="http://schemas.microsoft.com/office/powerpoint/2010/main" val="171979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3F2118-F212-CB44-BBAA-2137D303742C}"/>
              </a:ext>
            </a:extLst>
          </p:cNvPr>
          <p:cNvSpPr/>
          <p:nvPr/>
        </p:nvSpPr>
        <p:spPr>
          <a:xfrm>
            <a:off x="2167825" y="2419799"/>
            <a:ext cx="4471792" cy="2010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Intel Inclusive-LLC Policy</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a:xfrm>
            <a:off x="628649" y="1197769"/>
            <a:ext cx="8209573" cy="1259681"/>
          </a:xfrm>
        </p:spPr>
        <p:txBody>
          <a:bodyPr vert="horz" lIns="91440" tIns="45720" rIns="91440" bIns="45720" rtlCol="0" anchor="t">
            <a:noAutofit/>
          </a:bodyPr>
          <a:lstStyle/>
          <a:p>
            <a:r>
              <a:rPr lang="en-US" sz="1800" b="1" dirty="0">
                <a:solidFill>
                  <a:schemeClr val="bg1"/>
                </a:solidFill>
                <a:ea typeface="+mn-lt"/>
                <a:cs typeface="+mn-lt"/>
              </a:rPr>
              <a:t>From prior reverse-engineering result: Quad-age LRU (0-3)</a:t>
            </a:r>
          </a:p>
          <a:p>
            <a:pPr lvl="1"/>
            <a:r>
              <a:rPr lang="en-US" sz="1400" dirty="0">
                <a:solidFill>
                  <a:schemeClr val="bg1"/>
                </a:solidFill>
                <a:ea typeface="+mn-lt"/>
                <a:cs typeface="+mn-lt"/>
              </a:rPr>
              <a:t>Oldest age = 3, youngest age = 0</a:t>
            </a:r>
          </a:p>
          <a:p>
            <a:pPr lvl="1"/>
            <a:endParaRPr lang="en-US" sz="1400" dirty="0">
              <a:solidFill>
                <a:schemeClr val="bg1"/>
              </a:solidFill>
              <a:ea typeface="+mn-lt"/>
              <a:cs typeface="+mn-lt"/>
            </a:endParaRPr>
          </a:p>
          <a:p>
            <a:pPr lvl="1"/>
            <a:endParaRPr lang="en-US" sz="1600" dirty="0">
              <a:ea typeface="+mn-lt"/>
              <a:cs typeface="+mn-lt"/>
            </a:endParaRPr>
          </a:p>
          <a:p>
            <a:pPr marL="342900" lvl="1" indent="0">
              <a:buNone/>
            </a:pPr>
            <a:endParaRPr lang="en-US" sz="1000" dirty="0">
              <a:solidFill>
                <a:schemeClr val="bg1"/>
              </a:solidFill>
              <a:ea typeface="+mn-lt"/>
              <a:cs typeface="+mn-lt"/>
            </a:endParaRPr>
          </a:p>
        </p:txBody>
      </p:sp>
      <p:sp>
        <p:nvSpPr>
          <p:cNvPr id="31" name="Arrow: Right 30">
            <a:extLst>
              <a:ext uri="{FF2B5EF4-FFF2-40B4-BE49-F238E27FC236}">
                <a16:creationId xmlns:a16="http://schemas.microsoft.com/office/drawing/2014/main" id="{DD49DCED-0AF3-8C23-50DE-7CED15244152}"/>
              </a:ext>
            </a:extLst>
          </p:cNvPr>
          <p:cNvSpPr/>
          <p:nvPr/>
        </p:nvSpPr>
        <p:spPr>
          <a:xfrm rot="5400000">
            <a:off x="4175120" y="1739069"/>
            <a:ext cx="457200" cy="634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B1A9243-349B-F422-471C-5DFC1FFD2E39}"/>
              </a:ext>
            </a:extLst>
          </p:cNvPr>
          <p:cNvSpPr txBox="1"/>
          <p:nvPr/>
        </p:nvSpPr>
        <p:spPr>
          <a:xfrm>
            <a:off x="2736131" y="2419799"/>
            <a:ext cx="3671738" cy="855619"/>
          </a:xfrm>
          <a:prstGeom prst="rect">
            <a:avLst/>
          </a:prstGeom>
          <a:noFill/>
          <a:ln>
            <a:noFill/>
          </a:ln>
        </p:spPr>
        <p:txBody>
          <a:bodyPr wrap="square">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Insertion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When filled into the LLC, age = 2</a:t>
            </a:r>
          </a:p>
          <a:p>
            <a:pPr marR="0" lvl="0" algn="l" defTabSz="685800" rtl="0" eaLnBrk="1" fontAlgn="auto" latinLnBrk="0" hangingPunct="1">
              <a:lnSpc>
                <a:spcPct val="90000"/>
              </a:lnSpc>
              <a:spcBef>
                <a:spcPts val="750"/>
              </a:spcBef>
              <a:spcAft>
                <a:spcPts val="0"/>
              </a:spcAft>
              <a:buClrTx/>
              <a:buSzTx/>
              <a:tabLst/>
              <a:defRPr/>
            </a:pPr>
            <a:endPar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endParaRPr>
          </a:p>
        </p:txBody>
      </p:sp>
    </p:spTree>
    <p:extLst>
      <p:ext uri="{BB962C8B-B14F-4D97-AF65-F5344CB8AC3E}">
        <p14:creationId xmlns:p14="http://schemas.microsoft.com/office/powerpoint/2010/main" val="216954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animBg="1"/>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3F2118-F212-CB44-BBAA-2137D303742C}"/>
              </a:ext>
            </a:extLst>
          </p:cNvPr>
          <p:cNvSpPr/>
          <p:nvPr/>
        </p:nvSpPr>
        <p:spPr>
          <a:xfrm>
            <a:off x="2167825" y="2419799"/>
            <a:ext cx="4471792" cy="2010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Intel Inclusive-LLC Policy</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a:xfrm>
            <a:off x="628649" y="1197769"/>
            <a:ext cx="8209573" cy="1259681"/>
          </a:xfrm>
        </p:spPr>
        <p:txBody>
          <a:bodyPr vert="horz" lIns="91440" tIns="45720" rIns="91440" bIns="45720" rtlCol="0" anchor="t">
            <a:noAutofit/>
          </a:bodyPr>
          <a:lstStyle/>
          <a:p>
            <a:r>
              <a:rPr lang="en-US" sz="1800" b="1" dirty="0">
                <a:solidFill>
                  <a:schemeClr val="bg1"/>
                </a:solidFill>
                <a:ea typeface="+mn-lt"/>
                <a:cs typeface="+mn-lt"/>
              </a:rPr>
              <a:t>From prior reverse-engineering result: Quad-age LRU (0-3)</a:t>
            </a:r>
          </a:p>
          <a:p>
            <a:pPr lvl="1"/>
            <a:r>
              <a:rPr lang="en-US" sz="1400" dirty="0">
                <a:solidFill>
                  <a:schemeClr val="bg1"/>
                </a:solidFill>
                <a:ea typeface="+mn-lt"/>
                <a:cs typeface="+mn-lt"/>
              </a:rPr>
              <a:t>Oldest age = 3, youngest age = 0</a:t>
            </a:r>
          </a:p>
          <a:p>
            <a:pPr lvl="1"/>
            <a:endParaRPr lang="en-US" sz="1400" dirty="0">
              <a:solidFill>
                <a:schemeClr val="bg1"/>
              </a:solidFill>
              <a:ea typeface="+mn-lt"/>
              <a:cs typeface="+mn-lt"/>
            </a:endParaRPr>
          </a:p>
          <a:p>
            <a:pPr lvl="1"/>
            <a:endParaRPr lang="en-US" sz="1600" dirty="0">
              <a:ea typeface="+mn-lt"/>
              <a:cs typeface="+mn-lt"/>
            </a:endParaRPr>
          </a:p>
          <a:p>
            <a:pPr marL="342900" lvl="1" indent="0">
              <a:buNone/>
            </a:pPr>
            <a:endParaRPr lang="en-US" sz="1000" dirty="0">
              <a:solidFill>
                <a:schemeClr val="bg1"/>
              </a:solidFill>
              <a:ea typeface="+mn-lt"/>
              <a:cs typeface="+mn-lt"/>
            </a:endParaRPr>
          </a:p>
        </p:txBody>
      </p:sp>
      <p:sp>
        <p:nvSpPr>
          <p:cNvPr id="31" name="Arrow: Right 30">
            <a:extLst>
              <a:ext uri="{FF2B5EF4-FFF2-40B4-BE49-F238E27FC236}">
                <a16:creationId xmlns:a16="http://schemas.microsoft.com/office/drawing/2014/main" id="{DD49DCED-0AF3-8C23-50DE-7CED15244152}"/>
              </a:ext>
            </a:extLst>
          </p:cNvPr>
          <p:cNvSpPr/>
          <p:nvPr/>
        </p:nvSpPr>
        <p:spPr>
          <a:xfrm rot="5400000">
            <a:off x="4175120" y="1739069"/>
            <a:ext cx="457200" cy="634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B1A9243-349B-F422-471C-5DFC1FFD2E39}"/>
              </a:ext>
            </a:extLst>
          </p:cNvPr>
          <p:cNvSpPr txBox="1"/>
          <p:nvPr/>
        </p:nvSpPr>
        <p:spPr>
          <a:xfrm>
            <a:off x="2736131" y="2419799"/>
            <a:ext cx="3671738" cy="1373709"/>
          </a:xfrm>
          <a:prstGeom prst="rect">
            <a:avLst/>
          </a:prstGeom>
          <a:noFill/>
          <a:ln>
            <a:noFill/>
          </a:ln>
        </p:spPr>
        <p:txBody>
          <a:bodyPr wrap="square">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Insertion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When filled into the LLC, age = 2</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Replacement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Evicts the first line with age 3</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If not exist, increase every line’s age </a:t>
            </a:r>
          </a:p>
        </p:txBody>
      </p:sp>
    </p:spTree>
    <p:extLst>
      <p:ext uri="{BB962C8B-B14F-4D97-AF65-F5344CB8AC3E}">
        <p14:creationId xmlns:p14="http://schemas.microsoft.com/office/powerpoint/2010/main" val="137216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3F2118-F212-CB44-BBAA-2137D303742C}"/>
              </a:ext>
            </a:extLst>
          </p:cNvPr>
          <p:cNvSpPr/>
          <p:nvPr/>
        </p:nvSpPr>
        <p:spPr>
          <a:xfrm>
            <a:off x="2167825" y="2419799"/>
            <a:ext cx="4471792" cy="20103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Intel Inclusive-LLC Policy</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a:xfrm>
            <a:off x="628649" y="1197769"/>
            <a:ext cx="8209573" cy="1259681"/>
          </a:xfrm>
        </p:spPr>
        <p:txBody>
          <a:bodyPr vert="horz" lIns="91440" tIns="45720" rIns="91440" bIns="45720" rtlCol="0" anchor="t">
            <a:noAutofit/>
          </a:bodyPr>
          <a:lstStyle/>
          <a:p>
            <a:r>
              <a:rPr lang="en-US" sz="1800" b="1" dirty="0">
                <a:solidFill>
                  <a:schemeClr val="bg1"/>
                </a:solidFill>
                <a:ea typeface="+mn-lt"/>
                <a:cs typeface="+mn-lt"/>
              </a:rPr>
              <a:t>From prior reverse-engineering result: Quad-age LRU (0-3)</a:t>
            </a:r>
          </a:p>
          <a:p>
            <a:pPr lvl="1"/>
            <a:r>
              <a:rPr lang="en-US" sz="1400" dirty="0">
                <a:solidFill>
                  <a:schemeClr val="bg1"/>
                </a:solidFill>
                <a:ea typeface="+mn-lt"/>
                <a:cs typeface="+mn-lt"/>
              </a:rPr>
              <a:t>Oldest age = 3, youngest age = 0</a:t>
            </a:r>
          </a:p>
          <a:p>
            <a:pPr lvl="1"/>
            <a:endParaRPr lang="en-US" sz="1400" dirty="0">
              <a:solidFill>
                <a:schemeClr val="bg1"/>
              </a:solidFill>
              <a:ea typeface="+mn-lt"/>
              <a:cs typeface="+mn-lt"/>
            </a:endParaRPr>
          </a:p>
          <a:p>
            <a:pPr lvl="1"/>
            <a:endParaRPr lang="en-US" sz="1600" dirty="0">
              <a:ea typeface="+mn-lt"/>
              <a:cs typeface="+mn-lt"/>
            </a:endParaRPr>
          </a:p>
          <a:p>
            <a:pPr marL="342900" lvl="1" indent="0">
              <a:buNone/>
            </a:pPr>
            <a:endParaRPr lang="en-US" sz="1000" dirty="0">
              <a:solidFill>
                <a:schemeClr val="bg1"/>
              </a:solidFill>
              <a:ea typeface="+mn-lt"/>
              <a:cs typeface="+mn-lt"/>
            </a:endParaRPr>
          </a:p>
        </p:txBody>
      </p:sp>
      <p:sp>
        <p:nvSpPr>
          <p:cNvPr id="31" name="Arrow: Right 30">
            <a:extLst>
              <a:ext uri="{FF2B5EF4-FFF2-40B4-BE49-F238E27FC236}">
                <a16:creationId xmlns:a16="http://schemas.microsoft.com/office/drawing/2014/main" id="{DD49DCED-0AF3-8C23-50DE-7CED15244152}"/>
              </a:ext>
            </a:extLst>
          </p:cNvPr>
          <p:cNvSpPr/>
          <p:nvPr/>
        </p:nvSpPr>
        <p:spPr>
          <a:xfrm rot="5400000">
            <a:off x="4175120" y="1739069"/>
            <a:ext cx="457200" cy="634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B1A9243-349B-F422-471C-5DFC1FFD2E39}"/>
              </a:ext>
            </a:extLst>
          </p:cNvPr>
          <p:cNvSpPr txBox="1"/>
          <p:nvPr/>
        </p:nvSpPr>
        <p:spPr>
          <a:xfrm>
            <a:off x="2736131" y="2419799"/>
            <a:ext cx="3671738" cy="1943096"/>
          </a:xfrm>
          <a:prstGeom prst="rect">
            <a:avLst/>
          </a:prstGeom>
          <a:noFill/>
          <a:ln>
            <a:noFill/>
          </a:ln>
        </p:spPr>
        <p:txBody>
          <a:bodyPr wrap="square">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Insertion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When filled into the LLC, age = 2</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Replacement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Evicts the first line with age 3</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If not exist, increase every line’s age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Updating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Upon a cache hit, age = age - 1 </a:t>
            </a:r>
          </a:p>
        </p:txBody>
      </p:sp>
    </p:spTree>
    <p:extLst>
      <p:ext uri="{BB962C8B-B14F-4D97-AF65-F5344CB8AC3E}">
        <p14:creationId xmlns:p14="http://schemas.microsoft.com/office/powerpoint/2010/main" val="42345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65DE58DC-F925-56B5-4F96-2B943476C63D}"/>
              </a:ext>
            </a:extLst>
          </p:cNvPr>
          <p:cNvSpPr txBox="1">
            <a:spLocks/>
          </p:cNvSpPr>
          <p:nvPr/>
        </p:nvSpPr>
        <p:spPr>
          <a:xfrm>
            <a:off x="731982" y="1572927"/>
            <a:ext cx="3671738" cy="2552297"/>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solidFill>
                <a:schemeClr val="bg1"/>
              </a:solidFill>
              <a:cs typeface="Arial"/>
            </a:endParaRPr>
          </a:p>
        </p:txBody>
      </p:sp>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Intel Inclusive-LLC Policy</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a:xfrm>
            <a:off x="628649" y="1197769"/>
            <a:ext cx="8209573" cy="3113881"/>
          </a:xfrm>
        </p:spPr>
        <p:txBody>
          <a:bodyPr vert="horz" lIns="91440" tIns="45720" rIns="91440" bIns="45720" rtlCol="0" anchor="t">
            <a:noAutofit/>
          </a:bodyPr>
          <a:lstStyle/>
          <a:p>
            <a:r>
              <a:rPr lang="en-US" sz="1800" b="1" dirty="0">
                <a:solidFill>
                  <a:schemeClr val="bg1"/>
                </a:solidFill>
                <a:ea typeface="+mn-lt"/>
                <a:cs typeface="+mn-lt"/>
              </a:rPr>
              <a:t>From prior reverse-engineering result: Quad-age LRU (0-3)</a:t>
            </a:r>
          </a:p>
          <a:p>
            <a:pPr lvl="1"/>
            <a:r>
              <a:rPr lang="en-US" sz="1400" dirty="0">
                <a:solidFill>
                  <a:schemeClr val="bg1"/>
                </a:solidFill>
                <a:ea typeface="+mn-lt"/>
                <a:cs typeface="+mn-lt"/>
              </a:rPr>
              <a:t>Oldest age = 3, youngest age = 0</a:t>
            </a:r>
          </a:p>
          <a:p>
            <a:pPr lvl="1"/>
            <a:endParaRPr lang="en-US" sz="1400" dirty="0">
              <a:solidFill>
                <a:schemeClr val="bg1"/>
              </a:solidFill>
              <a:ea typeface="+mn-lt"/>
              <a:cs typeface="+mn-lt"/>
            </a:endParaRPr>
          </a:p>
          <a:p>
            <a:pPr lvl="1"/>
            <a:endParaRPr lang="en-US" sz="1600" dirty="0">
              <a:ea typeface="+mn-lt"/>
              <a:cs typeface="+mn-lt"/>
            </a:endParaRPr>
          </a:p>
          <a:p>
            <a:r>
              <a:rPr lang="en-US" sz="1600" b="1" dirty="0">
                <a:solidFill>
                  <a:schemeClr val="bg1"/>
                </a:solidFill>
                <a:ea typeface="+mn-lt"/>
                <a:cs typeface="+mn-lt"/>
              </a:rPr>
              <a:t>Insertion Policy</a:t>
            </a:r>
          </a:p>
          <a:p>
            <a:pPr lvl="1"/>
            <a:r>
              <a:rPr lang="en-US" sz="1400" dirty="0">
                <a:solidFill>
                  <a:schemeClr val="bg1"/>
                </a:solidFill>
                <a:ea typeface="+mn-lt"/>
                <a:cs typeface="+mn-lt"/>
              </a:rPr>
              <a:t>When filled into the LLC, age = 2</a:t>
            </a:r>
          </a:p>
          <a:p>
            <a:r>
              <a:rPr lang="en-US" sz="1600" b="1" dirty="0">
                <a:ea typeface="+mn-lt"/>
                <a:cs typeface="+mn-lt"/>
              </a:rPr>
              <a:t>Replacement Policy</a:t>
            </a:r>
          </a:p>
          <a:p>
            <a:pPr lvl="1"/>
            <a:r>
              <a:rPr lang="en-US" sz="1400" dirty="0">
                <a:solidFill>
                  <a:schemeClr val="bg1"/>
                </a:solidFill>
                <a:ea typeface="+mn-lt"/>
                <a:cs typeface="+mn-lt"/>
              </a:rPr>
              <a:t>Evicts the first line with age 3</a:t>
            </a:r>
          </a:p>
          <a:p>
            <a:pPr lvl="1"/>
            <a:r>
              <a:rPr lang="en-US" sz="1400" dirty="0">
                <a:solidFill>
                  <a:schemeClr val="bg1"/>
                </a:solidFill>
                <a:ea typeface="+mn-lt"/>
                <a:cs typeface="+mn-lt"/>
              </a:rPr>
              <a:t>If not exist, increase every line’s age </a:t>
            </a:r>
          </a:p>
          <a:p>
            <a:r>
              <a:rPr lang="en-US" sz="1600" b="1" dirty="0">
                <a:ea typeface="+mn-lt"/>
                <a:cs typeface="+mn-lt"/>
              </a:rPr>
              <a:t>Updating Policy</a:t>
            </a:r>
          </a:p>
          <a:p>
            <a:pPr lvl="1"/>
            <a:r>
              <a:rPr lang="en-US" sz="1400" dirty="0">
                <a:solidFill>
                  <a:schemeClr val="bg1"/>
                </a:solidFill>
                <a:ea typeface="+mn-lt"/>
                <a:cs typeface="+mn-lt"/>
              </a:rPr>
              <a:t>Upon a cache hit, age = age - 1 </a:t>
            </a:r>
          </a:p>
          <a:p>
            <a:pPr lvl="1"/>
            <a:endParaRPr lang="en-US" sz="1000" dirty="0">
              <a:solidFill>
                <a:schemeClr val="bg1"/>
              </a:solidFill>
              <a:ea typeface="+mn-lt"/>
              <a:cs typeface="+mn-lt"/>
            </a:endParaRPr>
          </a:p>
        </p:txBody>
      </p:sp>
      <p:pic>
        <p:nvPicPr>
          <p:cNvPr id="23" name="Picture 22">
            <a:extLst>
              <a:ext uri="{FF2B5EF4-FFF2-40B4-BE49-F238E27FC236}">
                <a16:creationId xmlns:a16="http://schemas.microsoft.com/office/drawing/2014/main" id="{50B650E0-8A92-9466-CA52-1DB22760FC0D}"/>
              </a:ext>
            </a:extLst>
          </p:cNvPr>
          <p:cNvPicPr>
            <a:picLocks noChangeAspect="1"/>
          </p:cNvPicPr>
          <p:nvPr/>
        </p:nvPicPr>
        <p:blipFill>
          <a:blip r:embed="rId3"/>
          <a:stretch>
            <a:fillRect/>
          </a:stretch>
        </p:blipFill>
        <p:spPr>
          <a:xfrm>
            <a:off x="4349234" y="1973580"/>
            <a:ext cx="3977533" cy="572641"/>
          </a:xfrm>
          <a:prstGeom prst="rect">
            <a:avLst/>
          </a:prstGeom>
        </p:spPr>
      </p:pic>
      <p:pic>
        <p:nvPicPr>
          <p:cNvPr id="26" name="Picture 25">
            <a:extLst>
              <a:ext uri="{FF2B5EF4-FFF2-40B4-BE49-F238E27FC236}">
                <a16:creationId xmlns:a16="http://schemas.microsoft.com/office/drawing/2014/main" id="{8438D0A7-F97F-0E3A-526A-79006A196D54}"/>
              </a:ext>
            </a:extLst>
          </p:cNvPr>
          <p:cNvPicPr>
            <a:picLocks noChangeAspect="1"/>
          </p:cNvPicPr>
          <p:nvPr/>
        </p:nvPicPr>
        <p:blipFill>
          <a:blip r:embed="rId4"/>
          <a:stretch>
            <a:fillRect/>
          </a:stretch>
        </p:blipFill>
        <p:spPr>
          <a:xfrm>
            <a:off x="4349236" y="2533493"/>
            <a:ext cx="3977533" cy="572641"/>
          </a:xfrm>
          <a:prstGeom prst="rect">
            <a:avLst/>
          </a:prstGeom>
        </p:spPr>
      </p:pic>
      <p:pic>
        <p:nvPicPr>
          <p:cNvPr id="28" name="Picture 27">
            <a:extLst>
              <a:ext uri="{FF2B5EF4-FFF2-40B4-BE49-F238E27FC236}">
                <a16:creationId xmlns:a16="http://schemas.microsoft.com/office/drawing/2014/main" id="{0D2EDA0B-7DFC-D1D3-4AA6-DA698FE2BCBF}"/>
              </a:ext>
            </a:extLst>
          </p:cNvPr>
          <p:cNvPicPr>
            <a:picLocks noChangeAspect="1"/>
          </p:cNvPicPr>
          <p:nvPr/>
        </p:nvPicPr>
        <p:blipFill>
          <a:blip r:embed="rId5"/>
          <a:stretch>
            <a:fillRect/>
          </a:stretch>
        </p:blipFill>
        <p:spPr>
          <a:xfrm>
            <a:off x="4349234" y="3107152"/>
            <a:ext cx="3977533" cy="572641"/>
          </a:xfrm>
          <a:prstGeom prst="rect">
            <a:avLst/>
          </a:prstGeom>
        </p:spPr>
      </p:pic>
      <p:pic>
        <p:nvPicPr>
          <p:cNvPr id="30" name="Picture 29">
            <a:extLst>
              <a:ext uri="{FF2B5EF4-FFF2-40B4-BE49-F238E27FC236}">
                <a16:creationId xmlns:a16="http://schemas.microsoft.com/office/drawing/2014/main" id="{41293E20-27F8-2CB7-DF11-61893FCA0DEF}"/>
              </a:ext>
            </a:extLst>
          </p:cNvPr>
          <p:cNvPicPr>
            <a:picLocks noChangeAspect="1"/>
          </p:cNvPicPr>
          <p:nvPr/>
        </p:nvPicPr>
        <p:blipFill>
          <a:blip r:embed="rId6"/>
          <a:stretch>
            <a:fillRect/>
          </a:stretch>
        </p:blipFill>
        <p:spPr>
          <a:xfrm>
            <a:off x="4349234" y="3690378"/>
            <a:ext cx="3977533" cy="572641"/>
          </a:xfrm>
          <a:prstGeom prst="rect">
            <a:avLst/>
          </a:prstGeom>
        </p:spPr>
      </p:pic>
      <p:sp>
        <p:nvSpPr>
          <p:cNvPr id="31" name="Arrow: Right 30">
            <a:extLst>
              <a:ext uri="{FF2B5EF4-FFF2-40B4-BE49-F238E27FC236}">
                <a16:creationId xmlns:a16="http://schemas.microsoft.com/office/drawing/2014/main" id="{DD49DCED-0AF3-8C23-50DE-7CED15244152}"/>
              </a:ext>
            </a:extLst>
          </p:cNvPr>
          <p:cNvSpPr/>
          <p:nvPr/>
        </p:nvSpPr>
        <p:spPr>
          <a:xfrm rot="5400000">
            <a:off x="1453790" y="1727560"/>
            <a:ext cx="457200" cy="634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96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65DE58DC-F925-56B5-4F96-2B943476C63D}"/>
              </a:ext>
            </a:extLst>
          </p:cNvPr>
          <p:cNvSpPr txBox="1">
            <a:spLocks/>
          </p:cNvSpPr>
          <p:nvPr/>
        </p:nvSpPr>
        <p:spPr>
          <a:xfrm>
            <a:off x="731982" y="1550067"/>
            <a:ext cx="3671738" cy="2552297"/>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solidFill>
                <a:schemeClr val="bg1"/>
              </a:solidFill>
              <a:cs typeface="Arial"/>
            </a:endParaRPr>
          </a:p>
        </p:txBody>
      </p:sp>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err="1"/>
              <a:t>PrefetchNTA</a:t>
            </a:r>
            <a:r>
              <a:rPr lang="en-US" sz="2600" dirty="0"/>
              <a:t> Reverse Engineering</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a:xfrm>
            <a:off x="628649" y="1197769"/>
            <a:ext cx="8209573" cy="457201"/>
          </a:xfrm>
        </p:spPr>
        <p:txBody>
          <a:bodyPr vert="horz" lIns="91440" tIns="45720" rIns="91440" bIns="45720" rtlCol="0" anchor="t">
            <a:noAutofit/>
          </a:bodyPr>
          <a:lstStyle/>
          <a:p>
            <a:r>
              <a:rPr lang="en-US" sz="1800" b="1" u="sng" dirty="0">
                <a:solidFill>
                  <a:schemeClr val="bg1"/>
                </a:solidFill>
                <a:ea typeface="+mn-lt"/>
                <a:cs typeface="+mn-lt"/>
              </a:rPr>
              <a:t>Observation 1:</a:t>
            </a:r>
            <a:r>
              <a:rPr lang="en-US" sz="1800" b="1" dirty="0">
                <a:solidFill>
                  <a:schemeClr val="bg1"/>
                </a:solidFill>
                <a:ea typeface="+mn-lt"/>
                <a:cs typeface="+mn-lt"/>
              </a:rPr>
              <a:t> </a:t>
            </a:r>
            <a:r>
              <a:rPr lang="en-US" sz="1800" dirty="0">
                <a:solidFill>
                  <a:schemeClr val="bg1"/>
                </a:solidFill>
                <a:ea typeface="+mn-lt"/>
                <a:cs typeface="+mn-lt"/>
              </a:rPr>
              <a:t>LLC treats prefetched data differently than loaded data.</a:t>
            </a:r>
            <a:endParaRPr lang="en-US" sz="1400" dirty="0">
              <a:solidFill>
                <a:schemeClr val="bg1"/>
              </a:solidFill>
              <a:ea typeface="+mn-lt"/>
              <a:cs typeface="+mn-lt"/>
            </a:endParaRPr>
          </a:p>
          <a:p>
            <a:pPr lvl="1"/>
            <a:endParaRPr lang="en-US" sz="1400" dirty="0">
              <a:solidFill>
                <a:schemeClr val="bg1"/>
              </a:solidFill>
              <a:ea typeface="+mn-lt"/>
              <a:cs typeface="+mn-lt"/>
            </a:endParaRPr>
          </a:p>
        </p:txBody>
      </p:sp>
      <p:sp>
        <p:nvSpPr>
          <p:cNvPr id="4" name="TextBox 3">
            <a:extLst>
              <a:ext uri="{FF2B5EF4-FFF2-40B4-BE49-F238E27FC236}">
                <a16:creationId xmlns:a16="http://schemas.microsoft.com/office/drawing/2014/main" id="{959C1E29-B231-D79A-14C3-2047BA653624}"/>
              </a:ext>
            </a:extLst>
          </p:cNvPr>
          <p:cNvSpPr txBox="1"/>
          <p:nvPr/>
        </p:nvSpPr>
        <p:spPr>
          <a:xfrm>
            <a:off x="731982" y="1761761"/>
            <a:ext cx="3489498" cy="1590179"/>
          </a:xfrm>
          <a:prstGeom prst="rect">
            <a:avLst/>
          </a:prstGeom>
          <a:noFill/>
          <a:ln w="28575">
            <a:solidFill>
              <a:schemeClr val="accent1"/>
            </a:solidFill>
          </a:ln>
        </p:spPr>
        <p:txBody>
          <a:bodyPr wrap="square" tIns="274320" bIns="274320" rtlCol="0">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Insertion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When filled into the LLC, age = </a:t>
            </a:r>
            <a:r>
              <a:rPr kumimoji="0" lang="en-US" sz="14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rPr>
              <a:t>2</a:t>
            </a:r>
            <a:endPar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Updating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Upon a cache hit, age = age </a:t>
            </a:r>
            <a:r>
              <a:rPr kumimoji="0" lang="en-US" sz="14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rPr>
              <a:t>- 1 </a:t>
            </a:r>
          </a:p>
        </p:txBody>
      </p:sp>
      <p:sp>
        <p:nvSpPr>
          <p:cNvPr id="5" name="TextBox 4">
            <a:extLst>
              <a:ext uri="{FF2B5EF4-FFF2-40B4-BE49-F238E27FC236}">
                <a16:creationId xmlns:a16="http://schemas.microsoft.com/office/drawing/2014/main" id="{AB942021-F2A0-195E-BE50-05B287849514}"/>
              </a:ext>
            </a:extLst>
          </p:cNvPr>
          <p:cNvSpPr txBox="1"/>
          <p:nvPr/>
        </p:nvSpPr>
        <p:spPr>
          <a:xfrm>
            <a:off x="4816302" y="1761761"/>
            <a:ext cx="3489498" cy="1590179"/>
          </a:xfrm>
          <a:prstGeom prst="rect">
            <a:avLst/>
          </a:prstGeom>
          <a:noFill/>
          <a:ln w="28575">
            <a:solidFill>
              <a:schemeClr val="accent1"/>
            </a:solidFill>
          </a:ln>
        </p:spPr>
        <p:txBody>
          <a:bodyPr wrap="square" tIns="274320" bIns="274320" rtlCol="0">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Insertion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When filled into the LLC, age = </a:t>
            </a:r>
            <a:r>
              <a:rPr kumimoji="0" lang="en-US" sz="14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rPr>
              <a:t>3</a:t>
            </a:r>
            <a:endParaRPr kumimoji="0" lang="en-US" sz="16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Updating Policy</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Upon a cache hit, age = age </a:t>
            </a:r>
          </a:p>
        </p:txBody>
      </p:sp>
      <p:sp>
        <p:nvSpPr>
          <p:cNvPr id="6" name="TextBox 5">
            <a:extLst>
              <a:ext uri="{FF2B5EF4-FFF2-40B4-BE49-F238E27FC236}">
                <a16:creationId xmlns:a16="http://schemas.microsoft.com/office/drawing/2014/main" id="{D4D3CAD8-2C93-A293-1D2C-99CE683B6EDD}"/>
              </a:ext>
            </a:extLst>
          </p:cNvPr>
          <p:cNvSpPr txBox="1"/>
          <p:nvPr/>
        </p:nvSpPr>
        <p:spPr>
          <a:xfrm>
            <a:off x="2069061" y="3360526"/>
            <a:ext cx="815340" cy="369332"/>
          </a:xfrm>
          <a:prstGeom prst="rect">
            <a:avLst/>
          </a:prstGeom>
          <a:noFill/>
        </p:spPr>
        <p:txBody>
          <a:bodyPr wrap="square" rtlCol="0">
            <a:spAutoFit/>
          </a:bodyPr>
          <a:lstStyle/>
          <a:p>
            <a:r>
              <a:rPr lang="en-US" b="1" dirty="0">
                <a:solidFill>
                  <a:schemeClr val="bg1"/>
                </a:solidFill>
              </a:rPr>
              <a:t>Load</a:t>
            </a:r>
          </a:p>
        </p:txBody>
      </p:sp>
      <p:sp>
        <p:nvSpPr>
          <p:cNvPr id="7" name="TextBox 6">
            <a:extLst>
              <a:ext uri="{FF2B5EF4-FFF2-40B4-BE49-F238E27FC236}">
                <a16:creationId xmlns:a16="http://schemas.microsoft.com/office/drawing/2014/main" id="{C4A1877B-563F-9A58-43E4-34D3EB88E177}"/>
              </a:ext>
            </a:extLst>
          </p:cNvPr>
          <p:cNvSpPr txBox="1"/>
          <p:nvPr/>
        </p:nvSpPr>
        <p:spPr>
          <a:xfrm>
            <a:off x="5778211" y="3360526"/>
            <a:ext cx="1565679" cy="369332"/>
          </a:xfrm>
          <a:prstGeom prst="rect">
            <a:avLst/>
          </a:prstGeom>
          <a:noFill/>
        </p:spPr>
        <p:txBody>
          <a:bodyPr wrap="square" rtlCol="0">
            <a:spAutoFit/>
          </a:bodyPr>
          <a:lstStyle/>
          <a:p>
            <a:r>
              <a:rPr lang="en-US" b="1" dirty="0" err="1">
                <a:solidFill>
                  <a:schemeClr val="bg1"/>
                </a:solidFill>
              </a:rPr>
              <a:t>PrefetchNTA</a:t>
            </a:r>
            <a:endParaRPr lang="en-US" b="1" dirty="0">
              <a:solidFill>
                <a:schemeClr val="bg1"/>
              </a:solidFill>
            </a:endParaRPr>
          </a:p>
        </p:txBody>
      </p:sp>
      <p:sp>
        <p:nvSpPr>
          <p:cNvPr id="8" name="TextBox 7">
            <a:extLst>
              <a:ext uri="{FF2B5EF4-FFF2-40B4-BE49-F238E27FC236}">
                <a16:creationId xmlns:a16="http://schemas.microsoft.com/office/drawing/2014/main" id="{8A71D935-D2ED-B2C3-BC6F-43D2A01C6D2D}"/>
              </a:ext>
            </a:extLst>
          </p:cNvPr>
          <p:cNvSpPr txBox="1"/>
          <p:nvPr/>
        </p:nvSpPr>
        <p:spPr>
          <a:xfrm>
            <a:off x="4110990" y="2372184"/>
            <a:ext cx="815340" cy="369332"/>
          </a:xfrm>
          <a:prstGeom prst="rect">
            <a:avLst/>
          </a:prstGeom>
          <a:noFill/>
        </p:spPr>
        <p:txBody>
          <a:bodyPr wrap="square" rtlCol="0">
            <a:spAutoFit/>
          </a:bodyPr>
          <a:lstStyle/>
          <a:p>
            <a:pPr algn="ctr"/>
            <a:r>
              <a:rPr lang="en-US" b="1" dirty="0">
                <a:solidFill>
                  <a:schemeClr val="accent1"/>
                </a:solidFill>
              </a:rPr>
              <a:t>VS</a:t>
            </a:r>
          </a:p>
        </p:txBody>
      </p:sp>
    </p:spTree>
    <p:extLst>
      <p:ext uri="{BB962C8B-B14F-4D97-AF65-F5344CB8AC3E}">
        <p14:creationId xmlns:p14="http://schemas.microsoft.com/office/powerpoint/2010/main" val="2157035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65DE58DC-F925-56B5-4F96-2B943476C63D}"/>
              </a:ext>
            </a:extLst>
          </p:cNvPr>
          <p:cNvSpPr txBox="1">
            <a:spLocks/>
          </p:cNvSpPr>
          <p:nvPr/>
        </p:nvSpPr>
        <p:spPr>
          <a:xfrm>
            <a:off x="731982" y="1839627"/>
            <a:ext cx="3671738" cy="2552297"/>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solidFill>
                <a:schemeClr val="bg1"/>
              </a:solidFill>
              <a:cs typeface="Arial"/>
            </a:endParaRPr>
          </a:p>
        </p:txBody>
      </p:sp>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err="1"/>
              <a:t>PrefetchNTA</a:t>
            </a:r>
            <a:r>
              <a:rPr lang="en-US" sz="2600" dirty="0"/>
              <a:t> Reverse Engineering</a:t>
            </a:r>
          </a:p>
        </p:txBody>
      </p:sp>
      <p:sp>
        <p:nvSpPr>
          <p:cNvPr id="3" name="Content Placeholder 2">
            <a:extLst>
              <a:ext uri="{FF2B5EF4-FFF2-40B4-BE49-F238E27FC236}">
                <a16:creationId xmlns:a16="http://schemas.microsoft.com/office/drawing/2014/main" id="{4ECCB3B8-82C7-004F-A08A-14FF61550B3C}"/>
              </a:ext>
            </a:extLst>
          </p:cNvPr>
          <p:cNvSpPr>
            <a:spLocks noGrp="1"/>
          </p:cNvSpPr>
          <p:nvPr>
            <p:ph idx="1"/>
          </p:nvPr>
        </p:nvSpPr>
        <p:spPr>
          <a:xfrm>
            <a:off x="628649" y="1197769"/>
            <a:ext cx="8209573" cy="457201"/>
          </a:xfrm>
        </p:spPr>
        <p:txBody>
          <a:bodyPr vert="horz" lIns="91440" tIns="45720" rIns="91440" bIns="45720" rtlCol="0" anchor="t">
            <a:noAutofit/>
          </a:bodyPr>
          <a:lstStyle/>
          <a:p>
            <a:r>
              <a:rPr lang="en-US" sz="1800" b="1" u="sng" dirty="0">
                <a:solidFill>
                  <a:schemeClr val="bg1"/>
                </a:solidFill>
                <a:ea typeface="+mn-lt"/>
                <a:cs typeface="+mn-lt"/>
              </a:rPr>
              <a:t>Observation 2:</a:t>
            </a:r>
            <a:r>
              <a:rPr lang="en-US" sz="1800" b="1" dirty="0">
                <a:solidFill>
                  <a:schemeClr val="bg1"/>
                </a:solidFill>
                <a:ea typeface="+mn-lt"/>
                <a:cs typeface="+mn-lt"/>
              </a:rPr>
              <a:t> </a:t>
            </a:r>
            <a:r>
              <a:rPr lang="en-US" sz="1800" dirty="0">
                <a:ea typeface="+mn-lt"/>
                <a:cs typeface="+mn-lt"/>
              </a:rPr>
              <a:t>The execution time of </a:t>
            </a:r>
            <a:r>
              <a:rPr lang="en-US" sz="1800" dirty="0" err="1">
                <a:ea typeface="+mn-lt"/>
                <a:cs typeface="+mn-lt"/>
              </a:rPr>
              <a:t>PrefetchNTA</a:t>
            </a:r>
            <a:r>
              <a:rPr lang="en-US" sz="1800" dirty="0">
                <a:ea typeface="+mn-lt"/>
                <a:cs typeface="+mn-lt"/>
              </a:rPr>
              <a:t> is related to the location of the target data</a:t>
            </a:r>
            <a:r>
              <a:rPr lang="en-US" sz="1800" dirty="0">
                <a:solidFill>
                  <a:schemeClr val="bg1"/>
                </a:solidFill>
                <a:ea typeface="+mn-lt"/>
                <a:cs typeface="+mn-lt"/>
              </a:rPr>
              <a:t>.</a:t>
            </a:r>
            <a:endParaRPr lang="en-US" sz="1400" dirty="0">
              <a:solidFill>
                <a:schemeClr val="bg1"/>
              </a:solidFill>
              <a:ea typeface="+mn-lt"/>
              <a:cs typeface="+mn-lt"/>
            </a:endParaRPr>
          </a:p>
          <a:p>
            <a:pPr lvl="1"/>
            <a:endParaRPr lang="en-US" sz="1400" dirty="0">
              <a:solidFill>
                <a:schemeClr val="bg1"/>
              </a:solidFill>
              <a:ea typeface="+mn-lt"/>
              <a:cs typeface="+mn-lt"/>
            </a:endParaRPr>
          </a:p>
        </p:txBody>
      </p:sp>
      <p:pic>
        <p:nvPicPr>
          <p:cNvPr id="10" name="Picture 9">
            <a:extLst>
              <a:ext uri="{FF2B5EF4-FFF2-40B4-BE49-F238E27FC236}">
                <a16:creationId xmlns:a16="http://schemas.microsoft.com/office/drawing/2014/main" id="{D9068988-47B3-B8E5-55C4-B81AEC6FCDF8}"/>
              </a:ext>
            </a:extLst>
          </p:cNvPr>
          <p:cNvPicPr>
            <a:picLocks noChangeAspect="1"/>
          </p:cNvPicPr>
          <p:nvPr/>
        </p:nvPicPr>
        <p:blipFill>
          <a:blip r:embed="rId3"/>
          <a:stretch>
            <a:fillRect/>
          </a:stretch>
        </p:blipFill>
        <p:spPr>
          <a:xfrm>
            <a:off x="2072641" y="2098222"/>
            <a:ext cx="4860484" cy="2064102"/>
          </a:xfrm>
          <a:prstGeom prst="rect">
            <a:avLst/>
          </a:prstGeom>
        </p:spPr>
      </p:pic>
    </p:spTree>
    <p:extLst>
      <p:ext uri="{BB962C8B-B14F-4D97-AF65-F5344CB8AC3E}">
        <p14:creationId xmlns:p14="http://schemas.microsoft.com/office/powerpoint/2010/main" val="365249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79519-214A-6FB0-7AC8-570D47BAC5FB}"/>
              </a:ext>
            </a:extLst>
          </p:cNvPr>
          <p:cNvSpPr>
            <a:spLocks noGrp="1"/>
          </p:cNvSpPr>
          <p:nvPr>
            <p:ph idx="1"/>
          </p:nvPr>
        </p:nvSpPr>
        <p:spPr>
          <a:xfrm>
            <a:off x="628650" y="1732290"/>
            <a:ext cx="7811621" cy="898852"/>
          </a:xfrm>
        </p:spPr>
        <p:txBody>
          <a:bodyPr/>
          <a:lstStyle/>
          <a:p>
            <a:pPr marL="0" indent="0" algn="ctr">
              <a:buNone/>
            </a:pPr>
            <a:r>
              <a:rPr lang="en-US" dirty="0"/>
              <a:t>What do these observations give us?</a:t>
            </a:r>
          </a:p>
        </p:txBody>
      </p:sp>
    </p:spTree>
    <p:extLst>
      <p:ext uri="{BB962C8B-B14F-4D97-AF65-F5344CB8AC3E}">
        <p14:creationId xmlns:p14="http://schemas.microsoft.com/office/powerpoint/2010/main" val="3678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Cache Conflicts Bypassing Associativity</a:t>
            </a:r>
          </a:p>
        </p:txBody>
      </p:sp>
      <p:sp>
        <p:nvSpPr>
          <p:cNvPr id="5" name="TextBox 4">
            <a:extLst>
              <a:ext uri="{FF2B5EF4-FFF2-40B4-BE49-F238E27FC236}">
                <a16:creationId xmlns:a16="http://schemas.microsoft.com/office/drawing/2014/main" id="{AB942021-F2A0-195E-BE50-05B287849514}"/>
              </a:ext>
            </a:extLst>
          </p:cNvPr>
          <p:cNvSpPr txBox="1"/>
          <p:nvPr/>
        </p:nvSpPr>
        <p:spPr>
          <a:xfrm>
            <a:off x="731982" y="1389936"/>
            <a:ext cx="3497118" cy="1914370"/>
          </a:xfrm>
          <a:prstGeom prst="rect">
            <a:avLst/>
          </a:prstGeom>
          <a:noFill/>
          <a:ln w="28575">
            <a:solidFill>
              <a:schemeClr val="accent1"/>
            </a:solidFill>
          </a:ln>
        </p:spPr>
        <p:txBody>
          <a:bodyPr wrap="square" tIns="274320" bIns="274320" rtlCol="0">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err="1">
                <a:ln>
                  <a:noFill/>
                </a:ln>
                <a:solidFill>
                  <a:srgbClr val="003493"/>
                </a:solidFill>
                <a:effectLst/>
                <a:uLnTx/>
                <a:uFillTx/>
                <a:latin typeface="Arial" panose="020B0604020202020204"/>
                <a:ea typeface="+mn-lt"/>
                <a:cs typeface="Arial" panose="020B0604020202020204"/>
              </a:rPr>
              <a:t>PrefetchNTA</a:t>
            </a:r>
            <a:endPar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endParaRPr>
          </a:p>
          <a:p>
            <a:pPr lvl="1" indent="-171450" defTabSz="685800">
              <a:lnSpc>
                <a:spcPct val="90000"/>
              </a:lnSpc>
              <a:spcBef>
                <a:spcPts val="750"/>
              </a:spcBef>
              <a:buFont typeface="Arial" panose="020B0604020202020204" pitchFamily="34" charset="0"/>
              <a:buChar char="•"/>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Insertion Policy</a:t>
            </a:r>
          </a:p>
          <a:p>
            <a:pPr marL="731520" lvl="2" indent="-171450" defTabSz="685800">
              <a:lnSpc>
                <a:spcPct val="90000"/>
              </a:lnSpc>
              <a:spcBef>
                <a:spcPts val="375"/>
              </a:spcBef>
              <a:buFont typeface="Arial" panose="020B0604020202020204" pitchFamily="34" charset="0"/>
              <a:buChar char="•"/>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When filled into the LLC, age = </a:t>
            </a:r>
            <a:r>
              <a:rPr kumimoji="0" lang="en-US" sz="14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rPr>
              <a:t>3</a:t>
            </a:r>
            <a:endParaRPr kumimoji="0" lang="en-US" sz="16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endParaRPr>
          </a:p>
          <a:p>
            <a:pPr lvl="1" indent="-171450" defTabSz="685800">
              <a:lnSpc>
                <a:spcPct val="90000"/>
              </a:lnSpc>
              <a:spcBef>
                <a:spcPts val="750"/>
              </a:spcBef>
              <a:buFont typeface="Arial" panose="020B0604020202020204" pitchFamily="34" charset="0"/>
              <a:buChar char="•"/>
              <a:defRPr/>
            </a:pPr>
            <a:r>
              <a:rPr lang="en-US" sz="1600" b="1" dirty="0">
                <a:solidFill>
                  <a:srgbClr val="003493"/>
                </a:solidFill>
                <a:latin typeface="Arial" panose="020B0604020202020204"/>
                <a:ea typeface="+mn-lt"/>
                <a:cs typeface="Arial" panose="020B0604020202020204"/>
              </a:rPr>
              <a:t>Updating Policy</a:t>
            </a:r>
          </a:p>
          <a:p>
            <a:pPr marL="731520" lvl="2" indent="-171450" defTabSz="685800">
              <a:lnSpc>
                <a:spcPct val="90000"/>
              </a:lnSpc>
              <a:spcBef>
                <a:spcPts val="375"/>
              </a:spcBef>
              <a:buFont typeface="Arial" panose="020B0604020202020204" pitchFamily="34" charset="0"/>
              <a:buChar char="•"/>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Upon a cache hit, age = age </a:t>
            </a:r>
            <a:r>
              <a:rPr kumimoji="0" lang="en-US" sz="14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rPr>
              <a:t>- 1</a:t>
            </a: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 </a:t>
            </a:r>
          </a:p>
        </p:txBody>
      </p:sp>
      <p:sp>
        <p:nvSpPr>
          <p:cNvPr id="7" name="TextBox 6">
            <a:extLst>
              <a:ext uri="{FF2B5EF4-FFF2-40B4-BE49-F238E27FC236}">
                <a16:creationId xmlns:a16="http://schemas.microsoft.com/office/drawing/2014/main" id="{C4A1877B-563F-9A58-43E4-34D3EB88E177}"/>
              </a:ext>
            </a:extLst>
          </p:cNvPr>
          <p:cNvSpPr txBox="1"/>
          <p:nvPr/>
        </p:nvSpPr>
        <p:spPr>
          <a:xfrm>
            <a:off x="1647046" y="3406246"/>
            <a:ext cx="1720330" cy="369332"/>
          </a:xfrm>
          <a:prstGeom prst="rect">
            <a:avLst/>
          </a:prstGeom>
          <a:noFill/>
        </p:spPr>
        <p:txBody>
          <a:bodyPr wrap="square" rtlCol="0">
            <a:spAutoFit/>
          </a:bodyPr>
          <a:lstStyle/>
          <a:p>
            <a:r>
              <a:rPr lang="en-US" b="1" dirty="0">
                <a:solidFill>
                  <a:schemeClr val="bg1"/>
                </a:solidFill>
              </a:rPr>
              <a:t>Observation 1</a:t>
            </a:r>
          </a:p>
        </p:txBody>
      </p:sp>
      <p:pic>
        <p:nvPicPr>
          <p:cNvPr id="14" name="Picture 13">
            <a:extLst>
              <a:ext uri="{FF2B5EF4-FFF2-40B4-BE49-F238E27FC236}">
                <a16:creationId xmlns:a16="http://schemas.microsoft.com/office/drawing/2014/main" id="{4C52B5F1-437D-6AD5-9809-0A2BE040C7F5}"/>
              </a:ext>
            </a:extLst>
          </p:cNvPr>
          <p:cNvPicPr>
            <a:picLocks noChangeAspect="1"/>
          </p:cNvPicPr>
          <p:nvPr/>
        </p:nvPicPr>
        <p:blipFill>
          <a:blip r:embed="rId3"/>
          <a:stretch>
            <a:fillRect/>
          </a:stretch>
        </p:blipFill>
        <p:spPr>
          <a:xfrm>
            <a:off x="4437060" y="1268016"/>
            <a:ext cx="4078288" cy="720814"/>
          </a:xfrm>
          <a:prstGeom prst="rect">
            <a:avLst/>
          </a:prstGeom>
        </p:spPr>
      </p:pic>
      <p:sp>
        <p:nvSpPr>
          <p:cNvPr id="21" name="Oval 20">
            <a:extLst>
              <a:ext uri="{FF2B5EF4-FFF2-40B4-BE49-F238E27FC236}">
                <a16:creationId xmlns:a16="http://schemas.microsoft.com/office/drawing/2014/main" id="{F572803C-8E6D-47E4-94FE-48A31DD73D60}"/>
              </a:ext>
            </a:extLst>
          </p:cNvPr>
          <p:cNvSpPr/>
          <p:nvPr/>
        </p:nvSpPr>
        <p:spPr>
          <a:xfrm>
            <a:off x="8191500" y="1435100"/>
            <a:ext cx="323846" cy="55373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68B3540-A1AD-C929-5B03-7BD4BA24C1DA}"/>
              </a:ext>
            </a:extLst>
          </p:cNvPr>
          <p:cNvSpPr txBox="1"/>
          <p:nvPr/>
        </p:nvSpPr>
        <p:spPr>
          <a:xfrm>
            <a:off x="8079149" y="1098739"/>
            <a:ext cx="570990" cy="338554"/>
          </a:xfrm>
          <a:prstGeom prst="rect">
            <a:avLst/>
          </a:prstGeom>
          <a:noFill/>
        </p:spPr>
        <p:txBody>
          <a:bodyPr wrap="none" rtlCol="0">
            <a:spAutoFit/>
          </a:bodyPr>
          <a:lstStyle/>
          <a:p>
            <a:r>
              <a:rPr lang="en-US" sz="1600" b="1" dirty="0">
                <a:solidFill>
                  <a:schemeClr val="accent1"/>
                </a:solidFill>
              </a:rPr>
              <a:t>Age</a:t>
            </a:r>
          </a:p>
        </p:txBody>
      </p:sp>
    </p:spTree>
    <p:extLst>
      <p:ext uri="{BB962C8B-B14F-4D97-AF65-F5344CB8AC3E}">
        <p14:creationId xmlns:p14="http://schemas.microsoft.com/office/powerpoint/2010/main" val="144636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628650" y="387178"/>
            <a:ext cx="7886700" cy="686248"/>
          </a:xfrm>
        </p:spPr>
        <p:txBody>
          <a:bodyPr/>
          <a:lstStyle/>
          <a:p>
            <a:r>
              <a:rPr lang="en-US" sz="2600" dirty="0"/>
              <a:t>Cache Attacks</a:t>
            </a:r>
          </a:p>
        </p:txBody>
      </p:sp>
      <p:pic>
        <p:nvPicPr>
          <p:cNvPr id="50" name="Graphic 49" descr="Key">
            <a:extLst>
              <a:ext uri="{FF2B5EF4-FFF2-40B4-BE49-F238E27FC236}">
                <a16:creationId xmlns:a16="http://schemas.microsoft.com/office/drawing/2014/main" id="{1EA451FA-C82B-C4B0-4F24-24279331F2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1284" y="1220300"/>
            <a:ext cx="1351449" cy="1351449"/>
          </a:xfrm>
          <a:prstGeom prst="rect">
            <a:avLst/>
          </a:prstGeom>
        </p:spPr>
      </p:pic>
      <p:pic>
        <p:nvPicPr>
          <p:cNvPr id="52" name="Graphic 51" descr="Internet">
            <a:extLst>
              <a:ext uri="{FF2B5EF4-FFF2-40B4-BE49-F238E27FC236}">
                <a16:creationId xmlns:a16="http://schemas.microsoft.com/office/drawing/2014/main" id="{49C39AD0-699F-8477-0A6C-846E9AA089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44363" y="1217691"/>
            <a:ext cx="1351448" cy="1351448"/>
          </a:xfrm>
          <a:prstGeom prst="rect">
            <a:avLst/>
          </a:prstGeom>
        </p:spPr>
      </p:pic>
      <p:pic>
        <p:nvPicPr>
          <p:cNvPr id="54" name="Graphic 53" descr="Typewriter">
            <a:extLst>
              <a:ext uri="{FF2B5EF4-FFF2-40B4-BE49-F238E27FC236}">
                <a16:creationId xmlns:a16="http://schemas.microsoft.com/office/drawing/2014/main" id="{D8BDF99E-E1D9-99B6-22CD-C0AAADDD5C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30883" y="1217691"/>
            <a:ext cx="1351447" cy="1351447"/>
          </a:xfrm>
          <a:prstGeom prst="rect">
            <a:avLst/>
          </a:prstGeom>
        </p:spPr>
      </p:pic>
      <p:pic>
        <p:nvPicPr>
          <p:cNvPr id="56" name="Graphic 55">
            <a:extLst>
              <a:ext uri="{FF2B5EF4-FFF2-40B4-BE49-F238E27FC236}">
                <a16:creationId xmlns:a16="http://schemas.microsoft.com/office/drawing/2014/main" id="{ABA6D04C-25C2-8864-2D9C-B6D1C1BD90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38576" y="2713404"/>
            <a:ext cx="1866848" cy="1478586"/>
          </a:xfrm>
          <a:prstGeom prst="rect">
            <a:avLst/>
          </a:prstGeom>
        </p:spPr>
      </p:pic>
      <p:pic>
        <p:nvPicPr>
          <p:cNvPr id="58" name="Graphic 57">
            <a:extLst>
              <a:ext uri="{FF2B5EF4-FFF2-40B4-BE49-F238E27FC236}">
                <a16:creationId xmlns:a16="http://schemas.microsoft.com/office/drawing/2014/main" id="{520514D1-0BD1-697D-070C-8C00C0652C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35976" y="2718623"/>
            <a:ext cx="1111281" cy="1814514"/>
          </a:xfrm>
          <a:prstGeom prst="rect">
            <a:avLst/>
          </a:prstGeom>
        </p:spPr>
      </p:pic>
      <p:pic>
        <p:nvPicPr>
          <p:cNvPr id="60" name="Picture 59">
            <a:extLst>
              <a:ext uri="{FF2B5EF4-FFF2-40B4-BE49-F238E27FC236}">
                <a16:creationId xmlns:a16="http://schemas.microsoft.com/office/drawing/2014/main" id="{1533A08A-BAE3-C5EE-07BC-2937479DB69C}"/>
              </a:ext>
            </a:extLst>
          </p:cNvPr>
          <p:cNvPicPr>
            <a:picLocks noChangeAspect="1"/>
          </p:cNvPicPr>
          <p:nvPr/>
        </p:nvPicPr>
        <p:blipFill>
          <a:blip r:embed="rId13"/>
          <a:stretch>
            <a:fillRect/>
          </a:stretch>
        </p:blipFill>
        <p:spPr>
          <a:xfrm>
            <a:off x="5987068" y="2642660"/>
            <a:ext cx="1839075" cy="1721521"/>
          </a:xfrm>
          <a:prstGeom prst="rect">
            <a:avLst/>
          </a:prstGeom>
        </p:spPr>
      </p:pic>
    </p:spTree>
    <p:extLst>
      <p:ext uri="{BB962C8B-B14F-4D97-AF65-F5344CB8AC3E}">
        <p14:creationId xmlns:p14="http://schemas.microsoft.com/office/powerpoint/2010/main" val="358001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Cache Conflicts Bypassing Associativity</a:t>
            </a:r>
          </a:p>
        </p:txBody>
      </p:sp>
      <p:sp>
        <p:nvSpPr>
          <p:cNvPr id="5" name="TextBox 4">
            <a:extLst>
              <a:ext uri="{FF2B5EF4-FFF2-40B4-BE49-F238E27FC236}">
                <a16:creationId xmlns:a16="http://schemas.microsoft.com/office/drawing/2014/main" id="{AB942021-F2A0-195E-BE50-05B287849514}"/>
              </a:ext>
            </a:extLst>
          </p:cNvPr>
          <p:cNvSpPr txBox="1"/>
          <p:nvPr/>
        </p:nvSpPr>
        <p:spPr>
          <a:xfrm>
            <a:off x="731982" y="1389936"/>
            <a:ext cx="3497118" cy="1914370"/>
          </a:xfrm>
          <a:prstGeom prst="rect">
            <a:avLst/>
          </a:prstGeom>
          <a:noFill/>
          <a:ln w="28575">
            <a:solidFill>
              <a:schemeClr val="accent1"/>
            </a:solidFill>
          </a:ln>
        </p:spPr>
        <p:txBody>
          <a:bodyPr wrap="square" tIns="274320" bIns="274320" rtlCol="0">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err="1">
                <a:ln>
                  <a:noFill/>
                </a:ln>
                <a:solidFill>
                  <a:srgbClr val="003493"/>
                </a:solidFill>
                <a:effectLst/>
                <a:uLnTx/>
                <a:uFillTx/>
                <a:latin typeface="Arial" panose="020B0604020202020204"/>
                <a:ea typeface="+mn-lt"/>
                <a:cs typeface="Arial" panose="020B0604020202020204"/>
              </a:rPr>
              <a:t>PrefetchNTA</a:t>
            </a:r>
            <a:endPar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endParaRPr>
          </a:p>
          <a:p>
            <a:pPr lvl="1" indent="-171450" defTabSz="685800">
              <a:lnSpc>
                <a:spcPct val="90000"/>
              </a:lnSpc>
              <a:spcBef>
                <a:spcPts val="750"/>
              </a:spcBef>
              <a:buFont typeface="Arial" panose="020B0604020202020204" pitchFamily="34" charset="0"/>
              <a:buChar char="•"/>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Insertion Policy</a:t>
            </a:r>
          </a:p>
          <a:p>
            <a:pPr marL="731520" lvl="2" indent="-171450" defTabSz="685800">
              <a:lnSpc>
                <a:spcPct val="90000"/>
              </a:lnSpc>
              <a:spcBef>
                <a:spcPts val="375"/>
              </a:spcBef>
              <a:buFont typeface="Arial" panose="020B0604020202020204" pitchFamily="34" charset="0"/>
              <a:buChar char="•"/>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When filled into the LLC, age = </a:t>
            </a:r>
            <a:r>
              <a:rPr kumimoji="0" lang="en-US" sz="14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rPr>
              <a:t>3</a:t>
            </a:r>
            <a:endParaRPr kumimoji="0" lang="en-US" sz="16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endParaRPr>
          </a:p>
          <a:p>
            <a:pPr lvl="1" indent="-171450" defTabSz="685800">
              <a:lnSpc>
                <a:spcPct val="90000"/>
              </a:lnSpc>
              <a:spcBef>
                <a:spcPts val="750"/>
              </a:spcBef>
              <a:buFont typeface="Arial" panose="020B0604020202020204" pitchFamily="34" charset="0"/>
              <a:buChar char="•"/>
              <a:defRPr/>
            </a:pPr>
            <a:r>
              <a:rPr lang="en-US" sz="1600" b="1" dirty="0">
                <a:solidFill>
                  <a:srgbClr val="003493"/>
                </a:solidFill>
                <a:latin typeface="Arial" panose="020B0604020202020204"/>
                <a:ea typeface="+mn-lt"/>
                <a:cs typeface="Arial" panose="020B0604020202020204"/>
              </a:rPr>
              <a:t>Updating Policy</a:t>
            </a:r>
          </a:p>
          <a:p>
            <a:pPr marL="731520" lvl="2" indent="-171450" defTabSz="685800">
              <a:lnSpc>
                <a:spcPct val="90000"/>
              </a:lnSpc>
              <a:spcBef>
                <a:spcPts val="375"/>
              </a:spcBef>
              <a:buFont typeface="Arial" panose="020B0604020202020204" pitchFamily="34" charset="0"/>
              <a:buChar char="•"/>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Upon a cache hit, age = age </a:t>
            </a:r>
            <a:r>
              <a:rPr kumimoji="0" lang="en-US" sz="14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rPr>
              <a:t>- 1</a:t>
            </a: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 </a:t>
            </a:r>
          </a:p>
        </p:txBody>
      </p:sp>
      <p:sp>
        <p:nvSpPr>
          <p:cNvPr id="7" name="TextBox 6">
            <a:extLst>
              <a:ext uri="{FF2B5EF4-FFF2-40B4-BE49-F238E27FC236}">
                <a16:creationId xmlns:a16="http://schemas.microsoft.com/office/drawing/2014/main" id="{C4A1877B-563F-9A58-43E4-34D3EB88E177}"/>
              </a:ext>
            </a:extLst>
          </p:cNvPr>
          <p:cNvSpPr txBox="1"/>
          <p:nvPr/>
        </p:nvSpPr>
        <p:spPr>
          <a:xfrm>
            <a:off x="1647046" y="3406246"/>
            <a:ext cx="1720330" cy="369332"/>
          </a:xfrm>
          <a:prstGeom prst="rect">
            <a:avLst/>
          </a:prstGeom>
          <a:noFill/>
        </p:spPr>
        <p:txBody>
          <a:bodyPr wrap="square" rtlCol="0">
            <a:spAutoFit/>
          </a:bodyPr>
          <a:lstStyle/>
          <a:p>
            <a:r>
              <a:rPr lang="en-US" b="1" dirty="0">
                <a:solidFill>
                  <a:schemeClr val="bg1"/>
                </a:solidFill>
              </a:rPr>
              <a:t>Observation 1</a:t>
            </a:r>
          </a:p>
        </p:txBody>
      </p:sp>
      <p:pic>
        <p:nvPicPr>
          <p:cNvPr id="14" name="Picture 13">
            <a:extLst>
              <a:ext uri="{FF2B5EF4-FFF2-40B4-BE49-F238E27FC236}">
                <a16:creationId xmlns:a16="http://schemas.microsoft.com/office/drawing/2014/main" id="{4C52B5F1-437D-6AD5-9809-0A2BE040C7F5}"/>
              </a:ext>
            </a:extLst>
          </p:cNvPr>
          <p:cNvPicPr>
            <a:picLocks noChangeAspect="1"/>
          </p:cNvPicPr>
          <p:nvPr/>
        </p:nvPicPr>
        <p:blipFill>
          <a:blip r:embed="rId3"/>
          <a:stretch>
            <a:fillRect/>
          </a:stretch>
        </p:blipFill>
        <p:spPr>
          <a:xfrm>
            <a:off x="4437060" y="1268016"/>
            <a:ext cx="4078288" cy="720814"/>
          </a:xfrm>
          <a:prstGeom prst="rect">
            <a:avLst/>
          </a:prstGeom>
        </p:spPr>
      </p:pic>
      <p:pic>
        <p:nvPicPr>
          <p:cNvPr id="16" name="Picture 15">
            <a:extLst>
              <a:ext uri="{FF2B5EF4-FFF2-40B4-BE49-F238E27FC236}">
                <a16:creationId xmlns:a16="http://schemas.microsoft.com/office/drawing/2014/main" id="{3EC70B8D-E17F-F331-D17B-8EBAFF3BA586}"/>
              </a:ext>
            </a:extLst>
          </p:cNvPr>
          <p:cNvPicPr>
            <a:picLocks noChangeAspect="1"/>
          </p:cNvPicPr>
          <p:nvPr/>
        </p:nvPicPr>
        <p:blipFill>
          <a:blip r:embed="rId4"/>
          <a:stretch>
            <a:fillRect/>
          </a:stretch>
        </p:blipFill>
        <p:spPr>
          <a:xfrm>
            <a:off x="4437062" y="1988830"/>
            <a:ext cx="4078290" cy="720814"/>
          </a:xfrm>
          <a:prstGeom prst="rect">
            <a:avLst/>
          </a:prstGeom>
        </p:spPr>
      </p:pic>
      <p:sp>
        <p:nvSpPr>
          <p:cNvPr id="21" name="Oval 20">
            <a:extLst>
              <a:ext uri="{FF2B5EF4-FFF2-40B4-BE49-F238E27FC236}">
                <a16:creationId xmlns:a16="http://schemas.microsoft.com/office/drawing/2014/main" id="{F572803C-8E6D-47E4-94FE-48A31DD73D60}"/>
              </a:ext>
            </a:extLst>
          </p:cNvPr>
          <p:cNvSpPr/>
          <p:nvPr/>
        </p:nvSpPr>
        <p:spPr>
          <a:xfrm>
            <a:off x="6146004" y="1435100"/>
            <a:ext cx="794546" cy="55373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10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Cache Conflicts Bypassing Associativity</a:t>
            </a:r>
          </a:p>
        </p:txBody>
      </p:sp>
      <p:sp>
        <p:nvSpPr>
          <p:cNvPr id="5" name="TextBox 4">
            <a:extLst>
              <a:ext uri="{FF2B5EF4-FFF2-40B4-BE49-F238E27FC236}">
                <a16:creationId xmlns:a16="http://schemas.microsoft.com/office/drawing/2014/main" id="{AB942021-F2A0-195E-BE50-05B287849514}"/>
              </a:ext>
            </a:extLst>
          </p:cNvPr>
          <p:cNvSpPr txBox="1"/>
          <p:nvPr/>
        </p:nvSpPr>
        <p:spPr>
          <a:xfrm>
            <a:off x="731982" y="1389936"/>
            <a:ext cx="3497118" cy="1914370"/>
          </a:xfrm>
          <a:prstGeom prst="rect">
            <a:avLst/>
          </a:prstGeom>
          <a:noFill/>
          <a:ln w="28575">
            <a:solidFill>
              <a:schemeClr val="accent1"/>
            </a:solidFill>
          </a:ln>
        </p:spPr>
        <p:txBody>
          <a:bodyPr wrap="square" tIns="274320" bIns="274320" rtlCol="0">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err="1">
                <a:ln>
                  <a:noFill/>
                </a:ln>
                <a:solidFill>
                  <a:srgbClr val="003493"/>
                </a:solidFill>
                <a:effectLst/>
                <a:uLnTx/>
                <a:uFillTx/>
                <a:latin typeface="Arial" panose="020B0604020202020204"/>
                <a:ea typeface="+mn-lt"/>
                <a:cs typeface="Arial" panose="020B0604020202020204"/>
              </a:rPr>
              <a:t>PrefetchNTA</a:t>
            </a:r>
            <a:endPar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endParaRPr>
          </a:p>
          <a:p>
            <a:pPr lvl="1" indent="-171450" defTabSz="685800">
              <a:lnSpc>
                <a:spcPct val="90000"/>
              </a:lnSpc>
              <a:spcBef>
                <a:spcPts val="750"/>
              </a:spcBef>
              <a:buFont typeface="Arial" panose="020B0604020202020204" pitchFamily="34" charset="0"/>
              <a:buChar char="•"/>
              <a:defRPr/>
            </a:pPr>
            <a:r>
              <a:rPr kumimoji="0" lang="en-US" sz="1600" b="1"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Insertion Policy</a:t>
            </a:r>
          </a:p>
          <a:p>
            <a:pPr marL="731520" lvl="2" indent="-171450" defTabSz="685800">
              <a:lnSpc>
                <a:spcPct val="90000"/>
              </a:lnSpc>
              <a:spcBef>
                <a:spcPts val="375"/>
              </a:spcBef>
              <a:buFont typeface="Arial" panose="020B0604020202020204" pitchFamily="34" charset="0"/>
              <a:buChar char="•"/>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When filled into the LLC, age = </a:t>
            </a:r>
            <a:r>
              <a:rPr kumimoji="0" lang="en-US" sz="14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rPr>
              <a:t>3</a:t>
            </a:r>
            <a:endParaRPr kumimoji="0" lang="en-US" sz="16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endParaRPr>
          </a:p>
          <a:p>
            <a:pPr lvl="1" indent="-171450" defTabSz="685800">
              <a:lnSpc>
                <a:spcPct val="90000"/>
              </a:lnSpc>
              <a:spcBef>
                <a:spcPts val="750"/>
              </a:spcBef>
              <a:buFont typeface="Arial" panose="020B0604020202020204" pitchFamily="34" charset="0"/>
              <a:buChar char="•"/>
              <a:defRPr/>
            </a:pPr>
            <a:r>
              <a:rPr lang="en-US" sz="1600" b="1" dirty="0">
                <a:solidFill>
                  <a:srgbClr val="003493"/>
                </a:solidFill>
                <a:latin typeface="Arial" panose="020B0604020202020204"/>
                <a:ea typeface="+mn-lt"/>
                <a:cs typeface="Arial" panose="020B0604020202020204"/>
              </a:rPr>
              <a:t>Updating Policy</a:t>
            </a:r>
          </a:p>
          <a:p>
            <a:pPr marL="731520" lvl="2" indent="-171450" defTabSz="685800">
              <a:lnSpc>
                <a:spcPct val="90000"/>
              </a:lnSpc>
              <a:spcBef>
                <a:spcPts val="375"/>
              </a:spcBef>
              <a:buFont typeface="Arial" panose="020B0604020202020204" pitchFamily="34" charset="0"/>
              <a:buChar char="•"/>
              <a:defRPr/>
            </a:pP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Upon a cache hit, age = age </a:t>
            </a:r>
            <a:r>
              <a:rPr kumimoji="0" lang="en-US" sz="1400" b="1" i="0" u="none" strike="noStrike" kern="1200" cap="none" spc="0" normalizeH="0" baseline="0" noProof="0" dirty="0">
                <a:ln>
                  <a:noFill/>
                </a:ln>
                <a:solidFill>
                  <a:schemeClr val="accent1"/>
                </a:solidFill>
                <a:effectLst/>
                <a:uLnTx/>
                <a:uFillTx/>
                <a:latin typeface="Arial" panose="020B0604020202020204"/>
                <a:ea typeface="+mn-lt"/>
                <a:cs typeface="Arial" panose="020B0604020202020204"/>
              </a:rPr>
              <a:t>- 1</a:t>
            </a:r>
            <a:r>
              <a:rPr kumimoji="0" lang="en-US" sz="1400" b="0" i="0" u="none" strike="noStrike" kern="1200" cap="none" spc="0" normalizeH="0" baseline="0" noProof="0" dirty="0">
                <a:ln>
                  <a:noFill/>
                </a:ln>
                <a:solidFill>
                  <a:srgbClr val="003493"/>
                </a:solidFill>
                <a:effectLst/>
                <a:uLnTx/>
                <a:uFillTx/>
                <a:latin typeface="Arial" panose="020B0604020202020204"/>
                <a:ea typeface="+mn-lt"/>
                <a:cs typeface="Arial" panose="020B0604020202020204"/>
              </a:rPr>
              <a:t> </a:t>
            </a:r>
          </a:p>
        </p:txBody>
      </p:sp>
      <p:sp>
        <p:nvSpPr>
          <p:cNvPr id="7" name="TextBox 6">
            <a:extLst>
              <a:ext uri="{FF2B5EF4-FFF2-40B4-BE49-F238E27FC236}">
                <a16:creationId xmlns:a16="http://schemas.microsoft.com/office/drawing/2014/main" id="{C4A1877B-563F-9A58-43E4-34D3EB88E177}"/>
              </a:ext>
            </a:extLst>
          </p:cNvPr>
          <p:cNvSpPr txBox="1"/>
          <p:nvPr/>
        </p:nvSpPr>
        <p:spPr>
          <a:xfrm>
            <a:off x="1647046" y="3406246"/>
            <a:ext cx="1720330" cy="369332"/>
          </a:xfrm>
          <a:prstGeom prst="rect">
            <a:avLst/>
          </a:prstGeom>
          <a:noFill/>
        </p:spPr>
        <p:txBody>
          <a:bodyPr wrap="square" rtlCol="0">
            <a:spAutoFit/>
          </a:bodyPr>
          <a:lstStyle/>
          <a:p>
            <a:r>
              <a:rPr lang="en-US" b="1" dirty="0">
                <a:solidFill>
                  <a:schemeClr val="bg1"/>
                </a:solidFill>
              </a:rPr>
              <a:t>Observation 1</a:t>
            </a:r>
          </a:p>
        </p:txBody>
      </p:sp>
      <p:pic>
        <p:nvPicPr>
          <p:cNvPr id="14" name="Picture 13">
            <a:extLst>
              <a:ext uri="{FF2B5EF4-FFF2-40B4-BE49-F238E27FC236}">
                <a16:creationId xmlns:a16="http://schemas.microsoft.com/office/drawing/2014/main" id="{4C52B5F1-437D-6AD5-9809-0A2BE040C7F5}"/>
              </a:ext>
            </a:extLst>
          </p:cNvPr>
          <p:cNvPicPr>
            <a:picLocks noChangeAspect="1"/>
          </p:cNvPicPr>
          <p:nvPr/>
        </p:nvPicPr>
        <p:blipFill>
          <a:blip r:embed="rId3"/>
          <a:stretch>
            <a:fillRect/>
          </a:stretch>
        </p:blipFill>
        <p:spPr>
          <a:xfrm>
            <a:off x="4437060" y="1268016"/>
            <a:ext cx="4078288" cy="720814"/>
          </a:xfrm>
          <a:prstGeom prst="rect">
            <a:avLst/>
          </a:prstGeom>
        </p:spPr>
      </p:pic>
      <p:pic>
        <p:nvPicPr>
          <p:cNvPr id="16" name="Picture 15">
            <a:extLst>
              <a:ext uri="{FF2B5EF4-FFF2-40B4-BE49-F238E27FC236}">
                <a16:creationId xmlns:a16="http://schemas.microsoft.com/office/drawing/2014/main" id="{3EC70B8D-E17F-F331-D17B-8EBAFF3BA586}"/>
              </a:ext>
            </a:extLst>
          </p:cNvPr>
          <p:cNvPicPr>
            <a:picLocks noChangeAspect="1"/>
          </p:cNvPicPr>
          <p:nvPr/>
        </p:nvPicPr>
        <p:blipFill>
          <a:blip r:embed="rId4"/>
          <a:stretch>
            <a:fillRect/>
          </a:stretch>
        </p:blipFill>
        <p:spPr>
          <a:xfrm>
            <a:off x="4437062" y="1988830"/>
            <a:ext cx="4078290" cy="720814"/>
          </a:xfrm>
          <a:prstGeom prst="rect">
            <a:avLst/>
          </a:prstGeom>
        </p:spPr>
      </p:pic>
      <p:pic>
        <p:nvPicPr>
          <p:cNvPr id="18" name="Picture 17">
            <a:extLst>
              <a:ext uri="{FF2B5EF4-FFF2-40B4-BE49-F238E27FC236}">
                <a16:creationId xmlns:a16="http://schemas.microsoft.com/office/drawing/2014/main" id="{9A68565B-2E76-E1F0-AC25-3D9C780A0A1A}"/>
              </a:ext>
            </a:extLst>
          </p:cNvPr>
          <p:cNvPicPr>
            <a:picLocks noChangeAspect="1"/>
          </p:cNvPicPr>
          <p:nvPr/>
        </p:nvPicPr>
        <p:blipFill>
          <a:blip r:embed="rId5"/>
          <a:stretch>
            <a:fillRect/>
          </a:stretch>
        </p:blipFill>
        <p:spPr>
          <a:xfrm>
            <a:off x="4437062" y="2709644"/>
            <a:ext cx="4078284" cy="720813"/>
          </a:xfrm>
          <a:prstGeom prst="rect">
            <a:avLst/>
          </a:prstGeom>
        </p:spPr>
      </p:pic>
      <p:sp>
        <p:nvSpPr>
          <p:cNvPr id="21" name="Oval 20">
            <a:extLst>
              <a:ext uri="{FF2B5EF4-FFF2-40B4-BE49-F238E27FC236}">
                <a16:creationId xmlns:a16="http://schemas.microsoft.com/office/drawing/2014/main" id="{F572803C-8E6D-47E4-94FE-48A31DD73D60}"/>
              </a:ext>
            </a:extLst>
          </p:cNvPr>
          <p:cNvSpPr/>
          <p:nvPr/>
        </p:nvSpPr>
        <p:spPr>
          <a:xfrm>
            <a:off x="6123381" y="2161271"/>
            <a:ext cx="794546" cy="55373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59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Cache Conflicts Bypassing Associativity</a:t>
            </a:r>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7351" y="17506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5051" y="17506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2401886" y="2286138"/>
            <a:ext cx="4182573" cy="1679748"/>
          </a:xfrm>
          <a:prstGeom prst="rect">
            <a:avLst/>
          </a:prstGeom>
        </p:spPr>
      </p:pic>
      <p:sp>
        <p:nvSpPr>
          <p:cNvPr id="23" name="TextBox 22">
            <a:extLst>
              <a:ext uri="{FF2B5EF4-FFF2-40B4-BE49-F238E27FC236}">
                <a16:creationId xmlns:a16="http://schemas.microsoft.com/office/drawing/2014/main" id="{DB83AAED-81C7-6544-9F83-569ABA7288B0}"/>
              </a:ext>
            </a:extLst>
          </p:cNvPr>
          <p:cNvSpPr txBox="1"/>
          <p:nvPr/>
        </p:nvSpPr>
        <p:spPr>
          <a:xfrm>
            <a:off x="3370820" y="3965886"/>
            <a:ext cx="1842530" cy="307777"/>
          </a:xfrm>
          <a:prstGeom prst="rect">
            <a:avLst/>
          </a:prstGeom>
          <a:noFill/>
        </p:spPr>
        <p:txBody>
          <a:bodyPr wrap="square" lIns="91440" tIns="45720" rIns="91440" bIns="45720" rtlCol="0" anchor="t">
            <a:spAutoFit/>
          </a:bodyPr>
          <a:lstStyle/>
          <a:p>
            <a:r>
              <a:rPr lang="en-US" sz="1400" b="1" dirty="0">
                <a:solidFill>
                  <a:schemeClr val="accent1">
                    <a:lumMod val="75000"/>
                  </a:schemeClr>
                </a:solidFill>
              </a:rPr>
              <a:t>Eviction candidate</a:t>
            </a:r>
          </a:p>
        </p:txBody>
      </p:sp>
      <p:sp>
        <p:nvSpPr>
          <p:cNvPr id="25" name="Oval 24">
            <a:extLst>
              <a:ext uri="{FF2B5EF4-FFF2-40B4-BE49-F238E27FC236}">
                <a16:creationId xmlns:a16="http://schemas.microsoft.com/office/drawing/2014/main" id="{2D3BEC24-4987-3587-2451-4CE6690DA91A}"/>
              </a:ext>
            </a:extLst>
          </p:cNvPr>
          <p:cNvSpPr/>
          <p:nvPr/>
        </p:nvSpPr>
        <p:spPr>
          <a:xfrm>
            <a:off x="3756991" y="3478696"/>
            <a:ext cx="919370" cy="432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71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Cache Conflicts Bypassing Associativity</a:t>
            </a:r>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7351" y="17506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5051" y="17506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2401886" y="2286138"/>
            <a:ext cx="4182573" cy="1679748"/>
          </a:xfrm>
          <a:prstGeom prst="rect">
            <a:avLst/>
          </a:prstGeom>
        </p:spPr>
      </p:pic>
      <p:pic>
        <p:nvPicPr>
          <p:cNvPr id="19" name="Picture 18">
            <a:extLst>
              <a:ext uri="{FF2B5EF4-FFF2-40B4-BE49-F238E27FC236}">
                <a16:creationId xmlns:a16="http://schemas.microsoft.com/office/drawing/2014/main" id="{5D6693D8-F9FD-CAB3-7549-5D4E78472147}"/>
              </a:ext>
            </a:extLst>
          </p:cNvPr>
          <p:cNvPicPr>
            <a:picLocks noChangeAspect="1"/>
          </p:cNvPicPr>
          <p:nvPr/>
        </p:nvPicPr>
        <p:blipFill>
          <a:blip r:embed="rId6"/>
          <a:stretch>
            <a:fillRect/>
          </a:stretch>
        </p:blipFill>
        <p:spPr>
          <a:xfrm>
            <a:off x="3794919" y="3528551"/>
            <a:ext cx="485737" cy="372399"/>
          </a:xfrm>
          <a:prstGeom prst="rect">
            <a:avLst/>
          </a:prstGeom>
        </p:spPr>
      </p:pic>
      <p:sp>
        <p:nvSpPr>
          <p:cNvPr id="22" name="Speech Bubble: Oval 21">
            <a:extLst>
              <a:ext uri="{FF2B5EF4-FFF2-40B4-BE49-F238E27FC236}">
                <a16:creationId xmlns:a16="http://schemas.microsoft.com/office/drawing/2014/main" id="{72BAA821-F223-B836-3BE1-AEDA41FE69D2}"/>
              </a:ext>
            </a:extLst>
          </p:cNvPr>
          <p:cNvSpPr/>
          <p:nvPr/>
        </p:nvSpPr>
        <p:spPr>
          <a:xfrm>
            <a:off x="2962141" y="1101923"/>
            <a:ext cx="1565136" cy="5841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Prefetch d</a:t>
            </a:r>
            <a:r>
              <a:rPr lang="en-US" sz="1100" dirty="0"/>
              <a:t>0</a:t>
            </a:r>
            <a:endParaRPr lang="en-US" sz="1400" dirty="0"/>
          </a:p>
        </p:txBody>
      </p:sp>
      <p:sp>
        <p:nvSpPr>
          <p:cNvPr id="5" name="TextBox 4">
            <a:extLst>
              <a:ext uri="{FF2B5EF4-FFF2-40B4-BE49-F238E27FC236}">
                <a16:creationId xmlns:a16="http://schemas.microsoft.com/office/drawing/2014/main" id="{434D3ADC-CBA6-7D78-977D-CDF9C6E8F1DC}"/>
              </a:ext>
            </a:extLst>
          </p:cNvPr>
          <p:cNvSpPr txBox="1"/>
          <p:nvPr/>
        </p:nvSpPr>
        <p:spPr>
          <a:xfrm>
            <a:off x="3370820" y="3965886"/>
            <a:ext cx="1842530" cy="307777"/>
          </a:xfrm>
          <a:prstGeom prst="rect">
            <a:avLst/>
          </a:prstGeom>
          <a:noFill/>
        </p:spPr>
        <p:txBody>
          <a:bodyPr wrap="square" lIns="91440" tIns="45720" rIns="91440" bIns="45720" rtlCol="0" anchor="t">
            <a:spAutoFit/>
          </a:bodyPr>
          <a:lstStyle/>
          <a:p>
            <a:r>
              <a:rPr lang="en-US" sz="1400" b="1" dirty="0">
                <a:solidFill>
                  <a:schemeClr val="accent1">
                    <a:lumMod val="75000"/>
                  </a:schemeClr>
                </a:solidFill>
              </a:rPr>
              <a:t>Eviction candidate</a:t>
            </a:r>
          </a:p>
        </p:txBody>
      </p:sp>
      <p:sp>
        <p:nvSpPr>
          <p:cNvPr id="6" name="Oval 5">
            <a:extLst>
              <a:ext uri="{FF2B5EF4-FFF2-40B4-BE49-F238E27FC236}">
                <a16:creationId xmlns:a16="http://schemas.microsoft.com/office/drawing/2014/main" id="{9DCD0726-0F8E-D8B2-784A-4176CBC2DE41}"/>
              </a:ext>
            </a:extLst>
          </p:cNvPr>
          <p:cNvSpPr/>
          <p:nvPr/>
        </p:nvSpPr>
        <p:spPr>
          <a:xfrm>
            <a:off x="3756991" y="3478696"/>
            <a:ext cx="919370" cy="432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75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DED6D1-D66D-6A49-7152-2D661EDCF8E8}"/>
              </a:ext>
            </a:extLst>
          </p:cNvPr>
          <p:cNvSpPr txBox="1"/>
          <p:nvPr/>
        </p:nvSpPr>
        <p:spPr>
          <a:xfrm>
            <a:off x="3370820" y="3965886"/>
            <a:ext cx="1842530" cy="307777"/>
          </a:xfrm>
          <a:prstGeom prst="rect">
            <a:avLst/>
          </a:prstGeom>
          <a:noFill/>
        </p:spPr>
        <p:txBody>
          <a:bodyPr wrap="square" lIns="91440" tIns="45720" rIns="91440" bIns="45720" rtlCol="0" anchor="t">
            <a:spAutoFit/>
          </a:bodyPr>
          <a:lstStyle/>
          <a:p>
            <a:r>
              <a:rPr lang="en-US" sz="1400" b="1" dirty="0">
                <a:solidFill>
                  <a:schemeClr val="accent1">
                    <a:lumMod val="75000"/>
                  </a:schemeClr>
                </a:solidFill>
              </a:rPr>
              <a:t>Eviction candidate</a:t>
            </a:r>
          </a:p>
        </p:txBody>
      </p:sp>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3"/>
          <a:stretch>
            <a:fillRect/>
          </a:stretch>
        </p:blipFill>
        <p:spPr>
          <a:xfrm>
            <a:off x="2401886" y="2286138"/>
            <a:ext cx="4182573" cy="1679748"/>
          </a:xfrm>
          <a:prstGeom prst="rect">
            <a:avLst/>
          </a:prstGeom>
        </p:spPr>
      </p:pic>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Cache Conflicts Bypassing Associativity</a:t>
            </a:r>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27351" y="17506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45051" y="1750616"/>
            <a:ext cx="584199" cy="584199"/>
          </a:xfrm>
          <a:prstGeom prst="rect">
            <a:avLst/>
          </a:prstGeom>
        </p:spPr>
      </p:pic>
      <p:sp>
        <p:nvSpPr>
          <p:cNvPr id="22" name="Speech Bubble: Oval 21">
            <a:extLst>
              <a:ext uri="{FF2B5EF4-FFF2-40B4-BE49-F238E27FC236}">
                <a16:creationId xmlns:a16="http://schemas.microsoft.com/office/drawing/2014/main" id="{72BAA821-F223-B836-3BE1-AEDA41FE69D2}"/>
              </a:ext>
            </a:extLst>
          </p:cNvPr>
          <p:cNvSpPr/>
          <p:nvPr/>
        </p:nvSpPr>
        <p:spPr>
          <a:xfrm>
            <a:off x="4885363" y="1099603"/>
            <a:ext cx="1565136" cy="5841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Prefetch d</a:t>
            </a:r>
            <a:r>
              <a:rPr lang="en-US" sz="1100" dirty="0"/>
              <a:t>1</a:t>
            </a:r>
            <a:endParaRPr lang="en-US" sz="1400" dirty="0"/>
          </a:p>
        </p:txBody>
      </p:sp>
      <p:pic>
        <p:nvPicPr>
          <p:cNvPr id="7" name="Picture 6">
            <a:extLst>
              <a:ext uri="{FF2B5EF4-FFF2-40B4-BE49-F238E27FC236}">
                <a16:creationId xmlns:a16="http://schemas.microsoft.com/office/drawing/2014/main" id="{87E016A4-30F9-B2A3-56D0-27C97F767E37}"/>
              </a:ext>
            </a:extLst>
          </p:cNvPr>
          <p:cNvPicPr>
            <a:picLocks noChangeAspect="1"/>
          </p:cNvPicPr>
          <p:nvPr/>
        </p:nvPicPr>
        <p:blipFill>
          <a:blip r:embed="rId6"/>
          <a:stretch>
            <a:fillRect/>
          </a:stretch>
        </p:blipFill>
        <p:spPr>
          <a:xfrm>
            <a:off x="3794919" y="3528551"/>
            <a:ext cx="485737" cy="372399"/>
          </a:xfrm>
          <a:prstGeom prst="rect">
            <a:avLst/>
          </a:prstGeom>
        </p:spPr>
      </p:pic>
      <p:pic>
        <p:nvPicPr>
          <p:cNvPr id="21" name="Picture 20">
            <a:extLst>
              <a:ext uri="{FF2B5EF4-FFF2-40B4-BE49-F238E27FC236}">
                <a16:creationId xmlns:a16="http://schemas.microsoft.com/office/drawing/2014/main" id="{9C094426-FB33-75FB-F42C-EBFFAC4FE40D}"/>
              </a:ext>
            </a:extLst>
          </p:cNvPr>
          <p:cNvPicPr>
            <a:picLocks noChangeAspect="1"/>
          </p:cNvPicPr>
          <p:nvPr/>
        </p:nvPicPr>
        <p:blipFill>
          <a:blip r:embed="rId7"/>
          <a:stretch>
            <a:fillRect/>
          </a:stretch>
        </p:blipFill>
        <p:spPr>
          <a:xfrm>
            <a:off x="3797300" y="3528550"/>
            <a:ext cx="485737" cy="372399"/>
          </a:xfrm>
          <a:prstGeom prst="rect">
            <a:avLst/>
          </a:prstGeom>
        </p:spPr>
      </p:pic>
      <p:sp>
        <p:nvSpPr>
          <p:cNvPr id="6" name="Oval 5">
            <a:extLst>
              <a:ext uri="{FF2B5EF4-FFF2-40B4-BE49-F238E27FC236}">
                <a16:creationId xmlns:a16="http://schemas.microsoft.com/office/drawing/2014/main" id="{5146CCA7-863A-C2F3-EA74-589C4D8E3910}"/>
              </a:ext>
            </a:extLst>
          </p:cNvPr>
          <p:cNvSpPr/>
          <p:nvPr/>
        </p:nvSpPr>
        <p:spPr>
          <a:xfrm>
            <a:off x="3756991" y="3478696"/>
            <a:ext cx="919370" cy="432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44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F73D64-FC9C-E94C-1A70-68405C78A89B}"/>
              </a:ext>
            </a:extLst>
          </p:cNvPr>
          <p:cNvSpPr txBox="1"/>
          <p:nvPr/>
        </p:nvSpPr>
        <p:spPr>
          <a:xfrm>
            <a:off x="3370820" y="3965886"/>
            <a:ext cx="1842530" cy="307777"/>
          </a:xfrm>
          <a:prstGeom prst="rect">
            <a:avLst/>
          </a:prstGeom>
          <a:noFill/>
        </p:spPr>
        <p:txBody>
          <a:bodyPr wrap="square" lIns="91440" tIns="45720" rIns="91440" bIns="45720" rtlCol="0" anchor="t">
            <a:spAutoFit/>
          </a:bodyPr>
          <a:lstStyle/>
          <a:p>
            <a:r>
              <a:rPr lang="en-US" sz="1400" b="1" dirty="0">
                <a:solidFill>
                  <a:schemeClr val="accent1">
                    <a:lumMod val="75000"/>
                  </a:schemeClr>
                </a:solidFill>
              </a:rPr>
              <a:t>Eviction candidate</a:t>
            </a:r>
          </a:p>
        </p:txBody>
      </p:sp>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Cache Conflicts Bypassing Associativity</a:t>
            </a:r>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7351" y="17506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5051" y="17506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2401886" y="2286138"/>
            <a:ext cx="4182573" cy="1679748"/>
          </a:xfrm>
          <a:prstGeom prst="rect">
            <a:avLst/>
          </a:prstGeom>
        </p:spPr>
      </p:pic>
      <p:sp>
        <p:nvSpPr>
          <p:cNvPr id="22" name="Speech Bubble: Oval 21">
            <a:extLst>
              <a:ext uri="{FF2B5EF4-FFF2-40B4-BE49-F238E27FC236}">
                <a16:creationId xmlns:a16="http://schemas.microsoft.com/office/drawing/2014/main" id="{72BAA821-F223-B836-3BE1-AEDA41FE69D2}"/>
              </a:ext>
            </a:extLst>
          </p:cNvPr>
          <p:cNvSpPr/>
          <p:nvPr/>
        </p:nvSpPr>
        <p:spPr>
          <a:xfrm>
            <a:off x="2962141" y="1101923"/>
            <a:ext cx="1565136" cy="5841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Prefetch d</a:t>
            </a:r>
            <a:r>
              <a:rPr lang="en-US" sz="1100" dirty="0"/>
              <a:t>0</a:t>
            </a:r>
            <a:endParaRPr lang="en-US" sz="1400" dirty="0"/>
          </a:p>
        </p:txBody>
      </p:sp>
      <p:pic>
        <p:nvPicPr>
          <p:cNvPr id="7" name="Picture 6">
            <a:extLst>
              <a:ext uri="{FF2B5EF4-FFF2-40B4-BE49-F238E27FC236}">
                <a16:creationId xmlns:a16="http://schemas.microsoft.com/office/drawing/2014/main" id="{72AADBB9-E81F-4312-446D-CAD40CECD89C}"/>
              </a:ext>
            </a:extLst>
          </p:cNvPr>
          <p:cNvPicPr>
            <a:picLocks noChangeAspect="1"/>
          </p:cNvPicPr>
          <p:nvPr/>
        </p:nvPicPr>
        <p:blipFill>
          <a:blip r:embed="rId6"/>
          <a:stretch>
            <a:fillRect/>
          </a:stretch>
        </p:blipFill>
        <p:spPr>
          <a:xfrm>
            <a:off x="3797300" y="3528550"/>
            <a:ext cx="485737" cy="372399"/>
          </a:xfrm>
          <a:prstGeom prst="rect">
            <a:avLst/>
          </a:prstGeom>
        </p:spPr>
      </p:pic>
      <p:pic>
        <p:nvPicPr>
          <p:cNvPr id="19" name="Picture 18">
            <a:extLst>
              <a:ext uri="{FF2B5EF4-FFF2-40B4-BE49-F238E27FC236}">
                <a16:creationId xmlns:a16="http://schemas.microsoft.com/office/drawing/2014/main" id="{5D6693D8-F9FD-CAB3-7549-5D4E78472147}"/>
              </a:ext>
            </a:extLst>
          </p:cNvPr>
          <p:cNvPicPr>
            <a:picLocks noChangeAspect="1"/>
          </p:cNvPicPr>
          <p:nvPr/>
        </p:nvPicPr>
        <p:blipFill>
          <a:blip r:embed="rId7"/>
          <a:stretch>
            <a:fillRect/>
          </a:stretch>
        </p:blipFill>
        <p:spPr>
          <a:xfrm>
            <a:off x="3794918" y="3527627"/>
            <a:ext cx="485737" cy="372399"/>
          </a:xfrm>
          <a:prstGeom prst="rect">
            <a:avLst/>
          </a:prstGeom>
        </p:spPr>
      </p:pic>
      <p:sp>
        <p:nvSpPr>
          <p:cNvPr id="6" name="Oval 5">
            <a:extLst>
              <a:ext uri="{FF2B5EF4-FFF2-40B4-BE49-F238E27FC236}">
                <a16:creationId xmlns:a16="http://schemas.microsoft.com/office/drawing/2014/main" id="{4E11BDBD-A273-E01D-F1A4-B456E6C3681A}"/>
              </a:ext>
            </a:extLst>
          </p:cNvPr>
          <p:cNvSpPr/>
          <p:nvPr/>
        </p:nvSpPr>
        <p:spPr>
          <a:xfrm>
            <a:off x="3756991" y="3478696"/>
            <a:ext cx="919370" cy="43235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87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Covert Channel Based on </a:t>
            </a:r>
            <a:r>
              <a:rPr lang="en-US" sz="2600" dirty="0" err="1"/>
              <a:t>PrefetchNTA</a:t>
            </a:r>
            <a:endParaRPr lang="en-US" sz="2600" dirty="0"/>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7003" y="18782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4703" y="18782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4091538" y="2413738"/>
            <a:ext cx="4182573" cy="1679748"/>
          </a:xfrm>
          <a:prstGeom prst="rect">
            <a:avLst/>
          </a:prstGeom>
        </p:spPr>
      </p:pic>
      <p:sp>
        <p:nvSpPr>
          <p:cNvPr id="5" name="Content Placeholder 2">
            <a:extLst>
              <a:ext uri="{FF2B5EF4-FFF2-40B4-BE49-F238E27FC236}">
                <a16:creationId xmlns:a16="http://schemas.microsoft.com/office/drawing/2014/main" id="{80E71D4C-3BAF-4C7A-5190-C28C8BC24B5C}"/>
              </a:ext>
            </a:extLst>
          </p:cNvPr>
          <p:cNvSpPr>
            <a:spLocks noGrp="1"/>
          </p:cNvSpPr>
          <p:nvPr>
            <p:ph idx="1"/>
          </p:nvPr>
        </p:nvSpPr>
        <p:spPr>
          <a:xfrm>
            <a:off x="628649" y="1197769"/>
            <a:ext cx="3307247" cy="2872305"/>
          </a:xfrm>
        </p:spPr>
        <p:txBody>
          <a:bodyPr vert="horz" lIns="91440" tIns="45720" rIns="91440" bIns="45720" rtlCol="0" anchor="t">
            <a:noAutofit/>
          </a:bodyPr>
          <a:lstStyle/>
          <a:p>
            <a:r>
              <a:rPr lang="en-US" sz="1600" b="1" dirty="0">
                <a:cs typeface="Arial"/>
              </a:rPr>
              <a:t>Sender:</a:t>
            </a:r>
          </a:p>
          <a:p>
            <a:pPr lvl="1"/>
            <a:r>
              <a:rPr lang="en-US" sz="1400" dirty="0">
                <a:solidFill>
                  <a:schemeClr val="bg1"/>
                </a:solidFill>
                <a:cs typeface="Arial"/>
              </a:rPr>
              <a:t>Prefetch sender’s data ds to send “1”.</a:t>
            </a:r>
          </a:p>
          <a:p>
            <a:pPr lvl="1"/>
            <a:r>
              <a:rPr lang="en-US" sz="1400" dirty="0">
                <a:solidFill>
                  <a:schemeClr val="bg1"/>
                </a:solidFill>
                <a:cs typeface="Arial"/>
              </a:rPr>
              <a:t>Not prefetch to send “0”.</a:t>
            </a:r>
          </a:p>
          <a:p>
            <a:endParaRPr lang="en-US" sz="1600" b="1" dirty="0">
              <a:cs typeface="Arial"/>
            </a:endParaRPr>
          </a:p>
          <a:p>
            <a:endParaRPr lang="en-US" sz="1600" b="1" dirty="0">
              <a:cs typeface="Arial"/>
            </a:endParaRPr>
          </a:p>
          <a:p>
            <a:r>
              <a:rPr lang="en-US" sz="1600" b="1" dirty="0">
                <a:cs typeface="Arial"/>
              </a:rPr>
              <a:t>Receiver:</a:t>
            </a:r>
          </a:p>
          <a:p>
            <a:pPr lvl="1"/>
            <a:r>
              <a:rPr lang="en-US" sz="1400" dirty="0">
                <a:solidFill>
                  <a:schemeClr val="bg1"/>
                </a:solidFill>
                <a:cs typeface="Arial"/>
              </a:rPr>
              <a:t>Prefetch receiver’s data </a:t>
            </a:r>
            <a:r>
              <a:rPr lang="en-US" sz="1400" dirty="0" err="1">
                <a:solidFill>
                  <a:schemeClr val="bg1"/>
                </a:solidFill>
                <a:cs typeface="Arial"/>
              </a:rPr>
              <a:t>dr</a:t>
            </a:r>
            <a:r>
              <a:rPr lang="en-US" sz="1400" dirty="0">
                <a:solidFill>
                  <a:schemeClr val="bg1"/>
                </a:solidFill>
                <a:cs typeface="Arial"/>
              </a:rPr>
              <a:t> and time the prefetch.</a:t>
            </a:r>
          </a:p>
          <a:p>
            <a:pPr lvl="1"/>
            <a:r>
              <a:rPr lang="en-US" sz="1400" dirty="0">
                <a:solidFill>
                  <a:schemeClr val="bg1"/>
                </a:solidFill>
                <a:cs typeface="Arial"/>
              </a:rPr>
              <a:t>If hit in the LLC: received “0”.</a:t>
            </a:r>
          </a:p>
          <a:p>
            <a:pPr lvl="1"/>
            <a:r>
              <a:rPr lang="en-US" sz="1400" dirty="0">
                <a:solidFill>
                  <a:schemeClr val="bg1"/>
                </a:solidFill>
                <a:cs typeface="Arial"/>
              </a:rPr>
              <a:t>If miss in the LLC: received “1”. </a:t>
            </a:r>
          </a:p>
          <a:p>
            <a:pPr lvl="1"/>
            <a:endParaRPr lang="en-US" sz="1200" b="1" dirty="0">
              <a:cs typeface="Arial"/>
            </a:endParaRPr>
          </a:p>
          <a:p>
            <a:endParaRPr lang="en-US" sz="1600" dirty="0">
              <a:solidFill>
                <a:schemeClr val="bg1"/>
              </a:solidFill>
              <a:ea typeface="+mn-lt"/>
              <a:cs typeface="+mn-lt"/>
            </a:endParaRPr>
          </a:p>
        </p:txBody>
      </p:sp>
      <p:pic>
        <p:nvPicPr>
          <p:cNvPr id="9" name="Picture 8">
            <a:extLst>
              <a:ext uri="{FF2B5EF4-FFF2-40B4-BE49-F238E27FC236}">
                <a16:creationId xmlns:a16="http://schemas.microsoft.com/office/drawing/2014/main" id="{C46A1E66-956E-46D1-A517-289BE00ABD8D}"/>
              </a:ext>
            </a:extLst>
          </p:cNvPr>
          <p:cNvPicPr>
            <a:picLocks noChangeAspect="1"/>
          </p:cNvPicPr>
          <p:nvPr/>
        </p:nvPicPr>
        <p:blipFill>
          <a:blip r:embed="rId6"/>
          <a:stretch>
            <a:fillRect/>
          </a:stretch>
        </p:blipFill>
        <p:spPr>
          <a:xfrm>
            <a:off x="5487495" y="3661488"/>
            <a:ext cx="485736" cy="372398"/>
          </a:xfrm>
          <a:prstGeom prst="rect">
            <a:avLst/>
          </a:prstGeom>
        </p:spPr>
      </p:pic>
    </p:spTree>
    <p:extLst>
      <p:ext uri="{BB962C8B-B14F-4D97-AF65-F5344CB8AC3E}">
        <p14:creationId xmlns:p14="http://schemas.microsoft.com/office/powerpoint/2010/main" val="406629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Covert Channel Based on </a:t>
            </a:r>
            <a:r>
              <a:rPr lang="en-US" sz="2600" dirty="0" err="1"/>
              <a:t>PrefetchNTA</a:t>
            </a:r>
            <a:endParaRPr lang="en-US" sz="2600" dirty="0"/>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7003" y="18782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4703" y="18782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4091538" y="2413738"/>
            <a:ext cx="4182573" cy="1679748"/>
          </a:xfrm>
          <a:prstGeom prst="rect">
            <a:avLst/>
          </a:prstGeom>
        </p:spPr>
      </p:pic>
      <p:sp>
        <p:nvSpPr>
          <p:cNvPr id="22" name="Speech Bubble: Oval 21">
            <a:extLst>
              <a:ext uri="{FF2B5EF4-FFF2-40B4-BE49-F238E27FC236}">
                <a16:creationId xmlns:a16="http://schemas.microsoft.com/office/drawing/2014/main" id="{72BAA821-F223-B836-3BE1-AEDA41FE69D2}"/>
              </a:ext>
            </a:extLst>
          </p:cNvPr>
          <p:cNvSpPr/>
          <p:nvPr/>
        </p:nvSpPr>
        <p:spPr>
          <a:xfrm>
            <a:off x="4651793" y="1229523"/>
            <a:ext cx="1565136" cy="5841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“1”</a:t>
            </a:r>
          </a:p>
        </p:txBody>
      </p:sp>
      <p:sp>
        <p:nvSpPr>
          <p:cNvPr id="5" name="Content Placeholder 2">
            <a:extLst>
              <a:ext uri="{FF2B5EF4-FFF2-40B4-BE49-F238E27FC236}">
                <a16:creationId xmlns:a16="http://schemas.microsoft.com/office/drawing/2014/main" id="{80E71D4C-3BAF-4C7A-5190-C28C8BC24B5C}"/>
              </a:ext>
            </a:extLst>
          </p:cNvPr>
          <p:cNvSpPr>
            <a:spLocks noGrp="1"/>
          </p:cNvSpPr>
          <p:nvPr>
            <p:ph idx="1"/>
          </p:nvPr>
        </p:nvSpPr>
        <p:spPr>
          <a:xfrm>
            <a:off x="628649" y="1197769"/>
            <a:ext cx="3307247" cy="2872305"/>
          </a:xfrm>
        </p:spPr>
        <p:txBody>
          <a:bodyPr vert="horz" lIns="91440" tIns="45720" rIns="91440" bIns="45720" rtlCol="0" anchor="t">
            <a:noAutofit/>
          </a:bodyPr>
          <a:lstStyle/>
          <a:p>
            <a:r>
              <a:rPr lang="en-US" sz="1600" b="1" dirty="0">
                <a:cs typeface="Arial"/>
              </a:rPr>
              <a:t>Sender:</a:t>
            </a:r>
          </a:p>
          <a:p>
            <a:pPr lvl="1"/>
            <a:r>
              <a:rPr lang="en-US" sz="1400" dirty="0">
                <a:solidFill>
                  <a:schemeClr val="bg1"/>
                </a:solidFill>
                <a:cs typeface="Arial"/>
              </a:rPr>
              <a:t>Prefetch sender’s data ds to send “1”.</a:t>
            </a:r>
          </a:p>
          <a:p>
            <a:pPr lvl="1"/>
            <a:r>
              <a:rPr lang="en-US" sz="1400" dirty="0">
                <a:solidFill>
                  <a:schemeClr val="bg1"/>
                </a:solidFill>
                <a:cs typeface="Arial"/>
              </a:rPr>
              <a:t>Not prefetch to send “0”.</a:t>
            </a:r>
          </a:p>
          <a:p>
            <a:endParaRPr lang="en-US" sz="1600" b="1" dirty="0">
              <a:cs typeface="Arial"/>
            </a:endParaRPr>
          </a:p>
          <a:p>
            <a:endParaRPr lang="en-US" sz="1600" b="1" dirty="0">
              <a:cs typeface="Arial"/>
            </a:endParaRPr>
          </a:p>
          <a:p>
            <a:r>
              <a:rPr lang="en-US" sz="1600" b="1" dirty="0">
                <a:cs typeface="Arial"/>
              </a:rPr>
              <a:t>Receiver:</a:t>
            </a:r>
          </a:p>
          <a:p>
            <a:pPr lvl="1"/>
            <a:r>
              <a:rPr lang="en-US" sz="1400" dirty="0">
                <a:solidFill>
                  <a:schemeClr val="bg1"/>
                </a:solidFill>
                <a:cs typeface="Arial"/>
              </a:rPr>
              <a:t>Prefetch receiver’s data </a:t>
            </a:r>
            <a:r>
              <a:rPr lang="en-US" sz="1400" dirty="0" err="1">
                <a:solidFill>
                  <a:schemeClr val="bg1"/>
                </a:solidFill>
                <a:cs typeface="Arial"/>
              </a:rPr>
              <a:t>dr</a:t>
            </a:r>
            <a:r>
              <a:rPr lang="en-US" sz="1400" dirty="0">
                <a:solidFill>
                  <a:schemeClr val="bg1"/>
                </a:solidFill>
                <a:cs typeface="Arial"/>
              </a:rPr>
              <a:t> and time the prefetch.</a:t>
            </a:r>
          </a:p>
          <a:p>
            <a:pPr lvl="1"/>
            <a:r>
              <a:rPr lang="en-US" sz="1400" dirty="0">
                <a:solidFill>
                  <a:schemeClr val="bg1"/>
                </a:solidFill>
                <a:cs typeface="Arial"/>
              </a:rPr>
              <a:t>If hit in the LLC: received “0”.</a:t>
            </a:r>
          </a:p>
          <a:p>
            <a:pPr lvl="1"/>
            <a:r>
              <a:rPr lang="en-US" sz="1400" dirty="0">
                <a:solidFill>
                  <a:schemeClr val="bg1"/>
                </a:solidFill>
                <a:cs typeface="Arial"/>
              </a:rPr>
              <a:t>If miss in the LLC: received “1”. </a:t>
            </a:r>
          </a:p>
          <a:p>
            <a:pPr lvl="1"/>
            <a:endParaRPr lang="en-US" sz="1200" b="1" dirty="0">
              <a:cs typeface="Arial"/>
            </a:endParaRPr>
          </a:p>
          <a:p>
            <a:endParaRPr lang="en-US" sz="1600" dirty="0">
              <a:solidFill>
                <a:schemeClr val="bg1"/>
              </a:solidFill>
              <a:ea typeface="+mn-lt"/>
              <a:cs typeface="+mn-lt"/>
            </a:endParaRPr>
          </a:p>
        </p:txBody>
      </p:sp>
      <p:pic>
        <p:nvPicPr>
          <p:cNvPr id="6" name="Picture 5">
            <a:extLst>
              <a:ext uri="{FF2B5EF4-FFF2-40B4-BE49-F238E27FC236}">
                <a16:creationId xmlns:a16="http://schemas.microsoft.com/office/drawing/2014/main" id="{4796461B-8948-D2D3-7FB7-0E3185A1DBA5}"/>
              </a:ext>
            </a:extLst>
          </p:cNvPr>
          <p:cNvPicPr>
            <a:picLocks noChangeAspect="1"/>
          </p:cNvPicPr>
          <p:nvPr/>
        </p:nvPicPr>
        <p:blipFill>
          <a:blip r:embed="rId6"/>
          <a:stretch>
            <a:fillRect/>
          </a:stretch>
        </p:blipFill>
        <p:spPr>
          <a:xfrm>
            <a:off x="5487495" y="3661488"/>
            <a:ext cx="485736" cy="372398"/>
          </a:xfrm>
          <a:prstGeom prst="rect">
            <a:avLst/>
          </a:prstGeom>
        </p:spPr>
      </p:pic>
    </p:spTree>
    <p:extLst>
      <p:ext uri="{BB962C8B-B14F-4D97-AF65-F5344CB8AC3E}">
        <p14:creationId xmlns:p14="http://schemas.microsoft.com/office/powerpoint/2010/main" val="4047782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Covert Channel Based on </a:t>
            </a:r>
            <a:r>
              <a:rPr lang="en-US" sz="2600" dirty="0" err="1"/>
              <a:t>PrefetchNTA</a:t>
            </a:r>
            <a:endParaRPr lang="en-US" sz="2600" dirty="0"/>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7003" y="18782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4703" y="18782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4091538" y="2413738"/>
            <a:ext cx="4182573" cy="1679748"/>
          </a:xfrm>
          <a:prstGeom prst="rect">
            <a:avLst/>
          </a:prstGeom>
        </p:spPr>
      </p:pic>
      <p:sp>
        <p:nvSpPr>
          <p:cNvPr id="22" name="Speech Bubble: Oval 21">
            <a:extLst>
              <a:ext uri="{FF2B5EF4-FFF2-40B4-BE49-F238E27FC236}">
                <a16:creationId xmlns:a16="http://schemas.microsoft.com/office/drawing/2014/main" id="{72BAA821-F223-B836-3BE1-AEDA41FE69D2}"/>
              </a:ext>
            </a:extLst>
          </p:cNvPr>
          <p:cNvSpPr/>
          <p:nvPr/>
        </p:nvSpPr>
        <p:spPr>
          <a:xfrm>
            <a:off x="4651793" y="1229523"/>
            <a:ext cx="1565136" cy="5841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“1”</a:t>
            </a:r>
          </a:p>
        </p:txBody>
      </p:sp>
      <p:sp>
        <p:nvSpPr>
          <p:cNvPr id="5" name="Content Placeholder 2">
            <a:extLst>
              <a:ext uri="{FF2B5EF4-FFF2-40B4-BE49-F238E27FC236}">
                <a16:creationId xmlns:a16="http://schemas.microsoft.com/office/drawing/2014/main" id="{80E71D4C-3BAF-4C7A-5190-C28C8BC24B5C}"/>
              </a:ext>
            </a:extLst>
          </p:cNvPr>
          <p:cNvSpPr>
            <a:spLocks noGrp="1"/>
          </p:cNvSpPr>
          <p:nvPr>
            <p:ph idx="1"/>
          </p:nvPr>
        </p:nvSpPr>
        <p:spPr>
          <a:xfrm>
            <a:off x="628649" y="1197769"/>
            <a:ext cx="3307247" cy="2872305"/>
          </a:xfrm>
        </p:spPr>
        <p:txBody>
          <a:bodyPr vert="horz" lIns="91440" tIns="45720" rIns="91440" bIns="45720" rtlCol="0" anchor="t">
            <a:noAutofit/>
          </a:bodyPr>
          <a:lstStyle/>
          <a:p>
            <a:r>
              <a:rPr lang="en-US" sz="1600" b="1" dirty="0">
                <a:cs typeface="Arial"/>
              </a:rPr>
              <a:t>Sender:</a:t>
            </a:r>
          </a:p>
          <a:p>
            <a:pPr lvl="1"/>
            <a:r>
              <a:rPr lang="en-US" sz="1400" dirty="0">
                <a:solidFill>
                  <a:schemeClr val="bg1"/>
                </a:solidFill>
                <a:cs typeface="Arial"/>
              </a:rPr>
              <a:t>Prefetch sender’s data ds to send “1”.</a:t>
            </a:r>
          </a:p>
          <a:p>
            <a:pPr lvl="1"/>
            <a:r>
              <a:rPr lang="en-US" sz="1400" dirty="0">
                <a:solidFill>
                  <a:schemeClr val="bg1"/>
                </a:solidFill>
                <a:cs typeface="Arial"/>
              </a:rPr>
              <a:t>Not prefetch to send “0”.</a:t>
            </a:r>
          </a:p>
          <a:p>
            <a:endParaRPr lang="en-US" sz="1600" b="1" dirty="0">
              <a:cs typeface="Arial"/>
            </a:endParaRPr>
          </a:p>
          <a:p>
            <a:endParaRPr lang="en-US" sz="1600" b="1" dirty="0">
              <a:cs typeface="Arial"/>
            </a:endParaRPr>
          </a:p>
          <a:p>
            <a:r>
              <a:rPr lang="en-US" sz="1600" b="1" dirty="0">
                <a:cs typeface="Arial"/>
              </a:rPr>
              <a:t>Receiver:</a:t>
            </a:r>
          </a:p>
          <a:p>
            <a:pPr lvl="1"/>
            <a:r>
              <a:rPr lang="en-US" sz="1400" dirty="0">
                <a:solidFill>
                  <a:schemeClr val="bg1"/>
                </a:solidFill>
                <a:cs typeface="Arial"/>
              </a:rPr>
              <a:t>Prefetch receiver’s data </a:t>
            </a:r>
            <a:r>
              <a:rPr lang="en-US" sz="1400" dirty="0" err="1">
                <a:solidFill>
                  <a:schemeClr val="bg1"/>
                </a:solidFill>
                <a:cs typeface="Arial"/>
              </a:rPr>
              <a:t>dr</a:t>
            </a:r>
            <a:r>
              <a:rPr lang="en-US" sz="1400" dirty="0">
                <a:solidFill>
                  <a:schemeClr val="bg1"/>
                </a:solidFill>
                <a:cs typeface="Arial"/>
              </a:rPr>
              <a:t> and time the prefetch.</a:t>
            </a:r>
          </a:p>
          <a:p>
            <a:pPr lvl="1"/>
            <a:r>
              <a:rPr lang="en-US" sz="1400" dirty="0">
                <a:solidFill>
                  <a:schemeClr val="bg1"/>
                </a:solidFill>
                <a:cs typeface="Arial"/>
              </a:rPr>
              <a:t>If hit in the LLC: received “0”.</a:t>
            </a:r>
          </a:p>
          <a:p>
            <a:pPr lvl="1"/>
            <a:r>
              <a:rPr lang="en-US" sz="1400" dirty="0">
                <a:solidFill>
                  <a:schemeClr val="bg1"/>
                </a:solidFill>
                <a:cs typeface="Arial"/>
              </a:rPr>
              <a:t>If miss in the LLC: received “1”. </a:t>
            </a:r>
          </a:p>
          <a:p>
            <a:pPr lvl="1"/>
            <a:endParaRPr lang="en-US" sz="1200" b="1" dirty="0">
              <a:cs typeface="Arial"/>
            </a:endParaRPr>
          </a:p>
          <a:p>
            <a:endParaRPr lang="en-US" sz="1600" dirty="0">
              <a:solidFill>
                <a:schemeClr val="bg1"/>
              </a:solidFill>
              <a:ea typeface="+mn-lt"/>
              <a:cs typeface="+mn-lt"/>
            </a:endParaRPr>
          </a:p>
        </p:txBody>
      </p:sp>
      <p:pic>
        <p:nvPicPr>
          <p:cNvPr id="7" name="Picture 6">
            <a:extLst>
              <a:ext uri="{FF2B5EF4-FFF2-40B4-BE49-F238E27FC236}">
                <a16:creationId xmlns:a16="http://schemas.microsoft.com/office/drawing/2014/main" id="{7B7D6867-37D2-926A-291A-E530482B56DE}"/>
              </a:ext>
            </a:extLst>
          </p:cNvPr>
          <p:cNvPicPr>
            <a:picLocks noChangeAspect="1"/>
          </p:cNvPicPr>
          <p:nvPr/>
        </p:nvPicPr>
        <p:blipFill>
          <a:blip r:embed="rId6"/>
          <a:stretch>
            <a:fillRect/>
          </a:stretch>
        </p:blipFill>
        <p:spPr>
          <a:xfrm>
            <a:off x="5487495" y="3659107"/>
            <a:ext cx="485736" cy="372398"/>
          </a:xfrm>
          <a:prstGeom prst="rect">
            <a:avLst/>
          </a:prstGeom>
        </p:spPr>
      </p:pic>
    </p:spTree>
    <p:extLst>
      <p:ext uri="{BB962C8B-B14F-4D97-AF65-F5344CB8AC3E}">
        <p14:creationId xmlns:p14="http://schemas.microsoft.com/office/powerpoint/2010/main" val="3351325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Covert Channel Based on </a:t>
            </a:r>
            <a:r>
              <a:rPr lang="en-US" sz="2600" dirty="0" err="1"/>
              <a:t>PrefetchNTA</a:t>
            </a:r>
            <a:endParaRPr lang="en-US" sz="2600" dirty="0"/>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7003" y="18782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4703" y="18782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4091538" y="2413738"/>
            <a:ext cx="4182573" cy="1679748"/>
          </a:xfrm>
          <a:prstGeom prst="rect">
            <a:avLst/>
          </a:prstGeom>
        </p:spPr>
      </p:pic>
      <p:sp>
        <p:nvSpPr>
          <p:cNvPr id="22" name="Speech Bubble: Oval 21">
            <a:extLst>
              <a:ext uri="{FF2B5EF4-FFF2-40B4-BE49-F238E27FC236}">
                <a16:creationId xmlns:a16="http://schemas.microsoft.com/office/drawing/2014/main" id="{72BAA821-F223-B836-3BE1-AEDA41FE69D2}"/>
              </a:ext>
            </a:extLst>
          </p:cNvPr>
          <p:cNvSpPr/>
          <p:nvPr/>
        </p:nvSpPr>
        <p:spPr>
          <a:xfrm>
            <a:off x="6580622" y="1229523"/>
            <a:ext cx="1565136" cy="5841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Get the bit</a:t>
            </a:r>
          </a:p>
        </p:txBody>
      </p:sp>
      <p:sp>
        <p:nvSpPr>
          <p:cNvPr id="5" name="Content Placeholder 2">
            <a:extLst>
              <a:ext uri="{FF2B5EF4-FFF2-40B4-BE49-F238E27FC236}">
                <a16:creationId xmlns:a16="http://schemas.microsoft.com/office/drawing/2014/main" id="{80E71D4C-3BAF-4C7A-5190-C28C8BC24B5C}"/>
              </a:ext>
            </a:extLst>
          </p:cNvPr>
          <p:cNvSpPr>
            <a:spLocks noGrp="1"/>
          </p:cNvSpPr>
          <p:nvPr>
            <p:ph idx="1"/>
          </p:nvPr>
        </p:nvSpPr>
        <p:spPr>
          <a:xfrm>
            <a:off x="628649" y="1197769"/>
            <a:ext cx="3307247" cy="2872305"/>
          </a:xfrm>
        </p:spPr>
        <p:txBody>
          <a:bodyPr vert="horz" lIns="91440" tIns="45720" rIns="91440" bIns="45720" rtlCol="0" anchor="t">
            <a:noAutofit/>
          </a:bodyPr>
          <a:lstStyle/>
          <a:p>
            <a:r>
              <a:rPr lang="en-US" sz="1600" b="1" dirty="0">
                <a:cs typeface="Arial"/>
              </a:rPr>
              <a:t>Sender:</a:t>
            </a:r>
          </a:p>
          <a:p>
            <a:pPr lvl="1"/>
            <a:r>
              <a:rPr lang="en-US" sz="1400" dirty="0">
                <a:solidFill>
                  <a:schemeClr val="bg1"/>
                </a:solidFill>
                <a:cs typeface="Arial"/>
              </a:rPr>
              <a:t>Prefetch sender’s data ds to send “1”.</a:t>
            </a:r>
          </a:p>
          <a:p>
            <a:pPr lvl="1"/>
            <a:r>
              <a:rPr lang="en-US" sz="1400" dirty="0">
                <a:solidFill>
                  <a:schemeClr val="bg1"/>
                </a:solidFill>
                <a:cs typeface="Arial"/>
              </a:rPr>
              <a:t>Not prefetch to send “0”.</a:t>
            </a:r>
          </a:p>
          <a:p>
            <a:endParaRPr lang="en-US" sz="1600" b="1" dirty="0">
              <a:cs typeface="Arial"/>
            </a:endParaRPr>
          </a:p>
          <a:p>
            <a:endParaRPr lang="en-US" sz="1600" b="1" dirty="0">
              <a:cs typeface="Arial"/>
            </a:endParaRPr>
          </a:p>
          <a:p>
            <a:r>
              <a:rPr lang="en-US" sz="1600" b="1" dirty="0">
                <a:cs typeface="Arial"/>
              </a:rPr>
              <a:t>Receiver:</a:t>
            </a:r>
          </a:p>
          <a:p>
            <a:pPr lvl="1"/>
            <a:r>
              <a:rPr lang="en-US" sz="1400" dirty="0">
                <a:solidFill>
                  <a:schemeClr val="bg1"/>
                </a:solidFill>
                <a:cs typeface="Arial"/>
              </a:rPr>
              <a:t>Prefetch receiver’s data </a:t>
            </a:r>
            <a:r>
              <a:rPr lang="en-US" sz="1400" dirty="0" err="1">
                <a:solidFill>
                  <a:schemeClr val="bg1"/>
                </a:solidFill>
                <a:cs typeface="Arial"/>
              </a:rPr>
              <a:t>dr</a:t>
            </a:r>
            <a:r>
              <a:rPr lang="en-US" sz="1400" dirty="0">
                <a:solidFill>
                  <a:schemeClr val="bg1"/>
                </a:solidFill>
                <a:cs typeface="Arial"/>
              </a:rPr>
              <a:t> and time the prefetch.</a:t>
            </a:r>
          </a:p>
          <a:p>
            <a:pPr lvl="1"/>
            <a:r>
              <a:rPr lang="en-US" sz="1400" dirty="0">
                <a:solidFill>
                  <a:schemeClr val="bg1"/>
                </a:solidFill>
                <a:cs typeface="Arial"/>
              </a:rPr>
              <a:t>If hit in the LLC: received “0”.</a:t>
            </a:r>
          </a:p>
          <a:p>
            <a:pPr lvl="1"/>
            <a:r>
              <a:rPr lang="en-US" sz="1400" dirty="0">
                <a:solidFill>
                  <a:schemeClr val="bg1"/>
                </a:solidFill>
                <a:cs typeface="Arial"/>
              </a:rPr>
              <a:t>If miss in the LLC: received “1”. </a:t>
            </a:r>
          </a:p>
          <a:p>
            <a:pPr lvl="1"/>
            <a:endParaRPr lang="en-US" sz="1200" b="1" dirty="0">
              <a:cs typeface="Arial"/>
            </a:endParaRPr>
          </a:p>
          <a:p>
            <a:endParaRPr lang="en-US" sz="1600" dirty="0">
              <a:solidFill>
                <a:schemeClr val="bg1"/>
              </a:solidFill>
              <a:ea typeface="+mn-lt"/>
              <a:cs typeface="+mn-lt"/>
            </a:endParaRPr>
          </a:p>
        </p:txBody>
      </p:sp>
      <p:pic>
        <p:nvPicPr>
          <p:cNvPr id="7" name="Picture 6">
            <a:extLst>
              <a:ext uri="{FF2B5EF4-FFF2-40B4-BE49-F238E27FC236}">
                <a16:creationId xmlns:a16="http://schemas.microsoft.com/office/drawing/2014/main" id="{7B7D6867-37D2-926A-291A-E530482B56DE}"/>
              </a:ext>
            </a:extLst>
          </p:cNvPr>
          <p:cNvPicPr>
            <a:picLocks noChangeAspect="1"/>
          </p:cNvPicPr>
          <p:nvPr/>
        </p:nvPicPr>
        <p:blipFill>
          <a:blip r:embed="rId6"/>
          <a:stretch>
            <a:fillRect/>
          </a:stretch>
        </p:blipFill>
        <p:spPr>
          <a:xfrm>
            <a:off x="5487495" y="3659107"/>
            <a:ext cx="485736" cy="372398"/>
          </a:xfrm>
          <a:prstGeom prst="rect">
            <a:avLst/>
          </a:prstGeom>
        </p:spPr>
      </p:pic>
      <p:cxnSp>
        <p:nvCxnSpPr>
          <p:cNvPr id="8" name="Connector: Curved 7">
            <a:extLst>
              <a:ext uri="{FF2B5EF4-FFF2-40B4-BE49-F238E27FC236}">
                <a16:creationId xmlns:a16="http://schemas.microsoft.com/office/drawing/2014/main" id="{71C063A6-B506-CFA2-05EA-2527839239F1}"/>
              </a:ext>
            </a:extLst>
          </p:cNvPr>
          <p:cNvCxnSpPr>
            <a:cxnSpLocks/>
            <a:stCxn id="11" idx="2"/>
          </p:cNvCxnSpPr>
          <p:nvPr/>
        </p:nvCxnSpPr>
        <p:spPr>
          <a:xfrm rot="5400000">
            <a:off x="5669048" y="2563984"/>
            <a:ext cx="1259325" cy="1056186"/>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C2699CF-D558-55A7-55C2-D618009E6045}"/>
              </a:ext>
            </a:extLst>
          </p:cNvPr>
          <p:cNvSpPr txBox="1"/>
          <p:nvPr/>
        </p:nvSpPr>
        <p:spPr>
          <a:xfrm>
            <a:off x="5892468" y="3338452"/>
            <a:ext cx="1300356" cy="369332"/>
          </a:xfrm>
          <a:prstGeom prst="rect">
            <a:avLst/>
          </a:prstGeom>
          <a:noFill/>
        </p:spPr>
        <p:txBody>
          <a:bodyPr wrap="none" rtlCol="0">
            <a:spAutoFit/>
          </a:bodyPr>
          <a:lstStyle/>
          <a:p>
            <a:r>
              <a:rPr lang="en-US" b="1" dirty="0">
                <a:solidFill>
                  <a:schemeClr val="accent1"/>
                </a:solidFill>
              </a:rPr>
              <a:t>LLC miss!</a:t>
            </a:r>
          </a:p>
        </p:txBody>
      </p:sp>
    </p:spTree>
    <p:extLst>
      <p:ext uri="{BB962C8B-B14F-4D97-AF65-F5344CB8AC3E}">
        <p14:creationId xmlns:p14="http://schemas.microsoft.com/office/powerpoint/2010/main" val="19398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628650" y="387178"/>
            <a:ext cx="7886700" cy="686248"/>
          </a:xfrm>
        </p:spPr>
        <p:txBody>
          <a:bodyPr/>
          <a:lstStyle/>
          <a:p>
            <a:r>
              <a:rPr lang="en-US" sz="2600" dirty="0"/>
              <a:t>Conflict-Based Cache Attacks</a:t>
            </a:r>
          </a:p>
        </p:txBody>
      </p:sp>
      <p:sp>
        <p:nvSpPr>
          <p:cNvPr id="6" name="Rectangle 5">
            <a:extLst>
              <a:ext uri="{FF2B5EF4-FFF2-40B4-BE49-F238E27FC236}">
                <a16:creationId xmlns:a16="http://schemas.microsoft.com/office/drawing/2014/main" id="{53E9EF90-FA89-B4CC-09B6-429157C20764}"/>
              </a:ext>
            </a:extLst>
          </p:cNvPr>
          <p:cNvSpPr/>
          <p:nvPr/>
        </p:nvSpPr>
        <p:spPr>
          <a:xfrm>
            <a:off x="285115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ECBA2EA5-87BA-F283-D80C-A79690F416D4}"/>
              </a:ext>
            </a:extLst>
          </p:cNvPr>
          <p:cNvSpPr/>
          <p:nvPr/>
        </p:nvSpPr>
        <p:spPr>
          <a:xfrm>
            <a:off x="357822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7E109BAC-5CD3-2FCD-9A51-A0050E6E91D7}"/>
              </a:ext>
            </a:extLst>
          </p:cNvPr>
          <p:cNvSpPr/>
          <p:nvPr/>
        </p:nvSpPr>
        <p:spPr>
          <a:xfrm>
            <a:off x="430530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AF1F67DC-D650-2CBC-BA52-917A430D1A19}"/>
              </a:ext>
            </a:extLst>
          </p:cNvPr>
          <p:cNvSpPr/>
          <p:nvPr/>
        </p:nvSpPr>
        <p:spPr>
          <a:xfrm>
            <a:off x="503237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776B01E-249B-855C-6265-BD5554139389}"/>
              </a:ext>
            </a:extLst>
          </p:cNvPr>
          <p:cNvSpPr/>
          <p:nvPr/>
        </p:nvSpPr>
        <p:spPr>
          <a:xfrm>
            <a:off x="2851151" y="24987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C00000"/>
                </a:solidFill>
              </a:rPr>
              <a:t>V</a:t>
            </a:r>
          </a:p>
        </p:txBody>
      </p:sp>
      <p:sp>
        <p:nvSpPr>
          <p:cNvPr id="11" name="Rectangle 10">
            <a:extLst>
              <a:ext uri="{FF2B5EF4-FFF2-40B4-BE49-F238E27FC236}">
                <a16:creationId xmlns:a16="http://schemas.microsoft.com/office/drawing/2014/main" id="{E22A7925-60E7-DF6A-2449-97AB3561B657}"/>
              </a:ext>
            </a:extLst>
          </p:cNvPr>
          <p:cNvSpPr/>
          <p:nvPr/>
        </p:nvSpPr>
        <p:spPr>
          <a:xfrm>
            <a:off x="285115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8BD4B8-C678-D1BD-A528-D1F9A4DA2AF8}"/>
              </a:ext>
            </a:extLst>
          </p:cNvPr>
          <p:cNvSpPr/>
          <p:nvPr/>
        </p:nvSpPr>
        <p:spPr>
          <a:xfrm>
            <a:off x="357822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6BC577-E67C-4FE9-D44B-C11AA6C90AFC}"/>
              </a:ext>
            </a:extLst>
          </p:cNvPr>
          <p:cNvSpPr/>
          <p:nvPr/>
        </p:nvSpPr>
        <p:spPr>
          <a:xfrm>
            <a:off x="430530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8CE1F4-55AC-A68B-6B4B-8E94503FC5D2}"/>
              </a:ext>
            </a:extLst>
          </p:cNvPr>
          <p:cNvSpPr/>
          <p:nvPr/>
        </p:nvSpPr>
        <p:spPr>
          <a:xfrm>
            <a:off x="503237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CE50B5-DFC4-9EB9-A909-27D39A9278F9}"/>
              </a:ext>
            </a:extLst>
          </p:cNvPr>
          <p:cNvSpPr/>
          <p:nvPr/>
        </p:nvSpPr>
        <p:spPr>
          <a:xfrm>
            <a:off x="285115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79923A-6EE0-4963-CCD1-B397B42474A6}"/>
              </a:ext>
            </a:extLst>
          </p:cNvPr>
          <p:cNvSpPr/>
          <p:nvPr/>
        </p:nvSpPr>
        <p:spPr>
          <a:xfrm>
            <a:off x="357822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69EC14-0467-8B28-91D1-F94AAB57E8A2}"/>
              </a:ext>
            </a:extLst>
          </p:cNvPr>
          <p:cNvSpPr/>
          <p:nvPr/>
        </p:nvSpPr>
        <p:spPr>
          <a:xfrm>
            <a:off x="430530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1BE5C9-4521-DDC6-7592-A9F51CF7E379}"/>
              </a:ext>
            </a:extLst>
          </p:cNvPr>
          <p:cNvSpPr/>
          <p:nvPr/>
        </p:nvSpPr>
        <p:spPr>
          <a:xfrm>
            <a:off x="503237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77F82E-0F3F-251F-7F72-C2684B62DB7D}"/>
              </a:ext>
            </a:extLst>
          </p:cNvPr>
          <p:cNvSpPr/>
          <p:nvPr/>
        </p:nvSpPr>
        <p:spPr>
          <a:xfrm>
            <a:off x="285115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B79DFC-FA0E-E59F-3783-ABFAEDC75DA5}"/>
              </a:ext>
            </a:extLst>
          </p:cNvPr>
          <p:cNvSpPr/>
          <p:nvPr/>
        </p:nvSpPr>
        <p:spPr>
          <a:xfrm>
            <a:off x="357822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BB71E0-78AC-70AE-BE03-34D3E1D2FEBF}"/>
              </a:ext>
            </a:extLst>
          </p:cNvPr>
          <p:cNvSpPr/>
          <p:nvPr/>
        </p:nvSpPr>
        <p:spPr>
          <a:xfrm>
            <a:off x="430530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9BF8DE-901C-D205-8026-3B7B949E0A5F}"/>
              </a:ext>
            </a:extLst>
          </p:cNvPr>
          <p:cNvSpPr/>
          <p:nvPr/>
        </p:nvSpPr>
        <p:spPr>
          <a:xfrm>
            <a:off x="503237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1AB45B-6EE4-3D6E-77BC-8C98DAB6AEFE}"/>
              </a:ext>
            </a:extLst>
          </p:cNvPr>
          <p:cNvSpPr/>
          <p:nvPr/>
        </p:nvSpPr>
        <p:spPr>
          <a:xfrm>
            <a:off x="285115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CB3AF6-1921-FE30-7B63-03C7A0696E31}"/>
              </a:ext>
            </a:extLst>
          </p:cNvPr>
          <p:cNvSpPr/>
          <p:nvPr/>
        </p:nvSpPr>
        <p:spPr>
          <a:xfrm>
            <a:off x="357822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D95D7-8845-715E-8CF8-000017B8B5FB}"/>
              </a:ext>
            </a:extLst>
          </p:cNvPr>
          <p:cNvSpPr/>
          <p:nvPr/>
        </p:nvSpPr>
        <p:spPr>
          <a:xfrm>
            <a:off x="430530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14F073C-3551-1617-3308-B8CB3B71E231}"/>
              </a:ext>
            </a:extLst>
          </p:cNvPr>
          <p:cNvSpPr/>
          <p:nvPr/>
        </p:nvSpPr>
        <p:spPr>
          <a:xfrm>
            <a:off x="503237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7556100-04AB-1F7D-A16C-5503CA0514AB}"/>
              </a:ext>
            </a:extLst>
          </p:cNvPr>
          <p:cNvSpPr/>
          <p:nvPr/>
        </p:nvSpPr>
        <p:spPr>
          <a:xfrm>
            <a:off x="285115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E41F42-E6D5-26B1-7870-FD167AD01B8E}"/>
              </a:ext>
            </a:extLst>
          </p:cNvPr>
          <p:cNvSpPr/>
          <p:nvPr/>
        </p:nvSpPr>
        <p:spPr>
          <a:xfrm>
            <a:off x="357822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F53CDBD-5698-2C6F-06F4-FFF0FB827FC4}"/>
              </a:ext>
            </a:extLst>
          </p:cNvPr>
          <p:cNvSpPr/>
          <p:nvPr/>
        </p:nvSpPr>
        <p:spPr>
          <a:xfrm>
            <a:off x="430530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0243542-EF08-BD4E-AABD-1C81CD44C394}"/>
              </a:ext>
            </a:extLst>
          </p:cNvPr>
          <p:cNvSpPr/>
          <p:nvPr/>
        </p:nvSpPr>
        <p:spPr>
          <a:xfrm>
            <a:off x="503237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C8530C-0FC6-FAE8-9DA4-B0DA17353323}"/>
              </a:ext>
            </a:extLst>
          </p:cNvPr>
          <p:cNvSpPr/>
          <p:nvPr/>
        </p:nvSpPr>
        <p:spPr>
          <a:xfrm>
            <a:off x="285115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C892C9-0B60-2A3D-5EE1-FD1A0000199D}"/>
              </a:ext>
            </a:extLst>
          </p:cNvPr>
          <p:cNvSpPr/>
          <p:nvPr/>
        </p:nvSpPr>
        <p:spPr>
          <a:xfrm>
            <a:off x="357822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A211B11-98EA-4292-3C1C-C4DD45395269}"/>
              </a:ext>
            </a:extLst>
          </p:cNvPr>
          <p:cNvSpPr/>
          <p:nvPr/>
        </p:nvSpPr>
        <p:spPr>
          <a:xfrm>
            <a:off x="430530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A477E3-CE63-9E36-844A-402B41FCDD24}"/>
              </a:ext>
            </a:extLst>
          </p:cNvPr>
          <p:cNvSpPr/>
          <p:nvPr/>
        </p:nvSpPr>
        <p:spPr>
          <a:xfrm>
            <a:off x="503237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978FC0D-6B53-1441-87A4-CE5CDCD0F60C}"/>
              </a:ext>
            </a:extLst>
          </p:cNvPr>
          <p:cNvSpPr txBox="1"/>
          <p:nvPr/>
        </p:nvSpPr>
        <p:spPr>
          <a:xfrm>
            <a:off x="2155825" y="2199266"/>
            <a:ext cx="695326" cy="307777"/>
          </a:xfrm>
          <a:prstGeom prst="rect">
            <a:avLst/>
          </a:prstGeom>
          <a:noFill/>
        </p:spPr>
        <p:txBody>
          <a:bodyPr wrap="square" rtlCol="0">
            <a:spAutoFit/>
          </a:bodyPr>
          <a:lstStyle/>
          <a:p>
            <a:r>
              <a:rPr lang="en-US" sz="1400">
                <a:solidFill>
                  <a:schemeClr val="bg1"/>
                </a:solidFill>
              </a:rPr>
              <a:t>Set 0</a:t>
            </a:r>
          </a:p>
        </p:txBody>
      </p:sp>
      <p:sp>
        <p:nvSpPr>
          <p:cNvPr id="36" name="TextBox 35">
            <a:extLst>
              <a:ext uri="{FF2B5EF4-FFF2-40B4-BE49-F238E27FC236}">
                <a16:creationId xmlns:a16="http://schemas.microsoft.com/office/drawing/2014/main" id="{7F9ADF61-4C27-E944-C830-FE3A4CAEA955}"/>
              </a:ext>
            </a:extLst>
          </p:cNvPr>
          <p:cNvSpPr txBox="1"/>
          <p:nvPr/>
        </p:nvSpPr>
        <p:spPr>
          <a:xfrm>
            <a:off x="2155825" y="2479168"/>
            <a:ext cx="695326" cy="307777"/>
          </a:xfrm>
          <a:prstGeom prst="rect">
            <a:avLst/>
          </a:prstGeom>
          <a:noFill/>
        </p:spPr>
        <p:txBody>
          <a:bodyPr wrap="square" rtlCol="0">
            <a:spAutoFit/>
          </a:bodyPr>
          <a:lstStyle/>
          <a:p>
            <a:r>
              <a:rPr lang="en-US" sz="1400">
                <a:solidFill>
                  <a:schemeClr val="bg1"/>
                </a:solidFill>
              </a:rPr>
              <a:t>Set 1</a:t>
            </a:r>
          </a:p>
        </p:txBody>
      </p:sp>
      <p:sp>
        <p:nvSpPr>
          <p:cNvPr id="37" name="TextBox 36">
            <a:extLst>
              <a:ext uri="{FF2B5EF4-FFF2-40B4-BE49-F238E27FC236}">
                <a16:creationId xmlns:a16="http://schemas.microsoft.com/office/drawing/2014/main" id="{928A8839-3C6D-92EC-707C-D740004E5916}"/>
              </a:ext>
            </a:extLst>
          </p:cNvPr>
          <p:cNvSpPr txBox="1"/>
          <p:nvPr/>
        </p:nvSpPr>
        <p:spPr>
          <a:xfrm>
            <a:off x="2155825" y="4035980"/>
            <a:ext cx="695326" cy="307777"/>
          </a:xfrm>
          <a:prstGeom prst="rect">
            <a:avLst/>
          </a:prstGeom>
          <a:noFill/>
        </p:spPr>
        <p:txBody>
          <a:bodyPr wrap="square" rtlCol="0">
            <a:spAutoFit/>
          </a:bodyPr>
          <a:lstStyle/>
          <a:p>
            <a:r>
              <a:rPr lang="en-US" sz="1400">
                <a:solidFill>
                  <a:schemeClr val="bg1"/>
                </a:solidFill>
              </a:rPr>
              <a:t>Set n</a:t>
            </a:r>
          </a:p>
        </p:txBody>
      </p:sp>
      <p:sp>
        <p:nvSpPr>
          <p:cNvPr id="38" name="TextBox 37">
            <a:extLst>
              <a:ext uri="{FF2B5EF4-FFF2-40B4-BE49-F238E27FC236}">
                <a16:creationId xmlns:a16="http://schemas.microsoft.com/office/drawing/2014/main" id="{F397477A-E9D4-67BC-A9C5-D34D65D6A96E}"/>
              </a:ext>
            </a:extLst>
          </p:cNvPr>
          <p:cNvSpPr txBox="1"/>
          <p:nvPr/>
        </p:nvSpPr>
        <p:spPr>
          <a:xfrm rot="5400000">
            <a:off x="2104925" y="3221520"/>
            <a:ext cx="695326" cy="307777"/>
          </a:xfrm>
          <a:prstGeom prst="rect">
            <a:avLst/>
          </a:prstGeom>
          <a:noFill/>
        </p:spPr>
        <p:txBody>
          <a:bodyPr wrap="square" rtlCol="0">
            <a:spAutoFit/>
          </a:bodyPr>
          <a:lstStyle/>
          <a:p>
            <a:r>
              <a:rPr lang="en-US" sz="1400">
                <a:solidFill>
                  <a:schemeClr val="bg1"/>
                </a:solidFill>
              </a:rPr>
              <a:t>…</a:t>
            </a:r>
          </a:p>
        </p:txBody>
      </p:sp>
      <p:sp>
        <p:nvSpPr>
          <p:cNvPr id="39" name="TextBox 38">
            <a:extLst>
              <a:ext uri="{FF2B5EF4-FFF2-40B4-BE49-F238E27FC236}">
                <a16:creationId xmlns:a16="http://schemas.microsoft.com/office/drawing/2014/main" id="{1A7E90EC-C370-20E9-1948-13C0581865D8}"/>
              </a:ext>
            </a:extLst>
          </p:cNvPr>
          <p:cNvSpPr txBox="1"/>
          <p:nvPr/>
        </p:nvSpPr>
        <p:spPr>
          <a:xfrm>
            <a:off x="2851151" y="1980071"/>
            <a:ext cx="727074" cy="307777"/>
          </a:xfrm>
          <a:prstGeom prst="rect">
            <a:avLst/>
          </a:prstGeom>
          <a:noFill/>
        </p:spPr>
        <p:txBody>
          <a:bodyPr wrap="square" rtlCol="0">
            <a:spAutoFit/>
          </a:bodyPr>
          <a:lstStyle/>
          <a:p>
            <a:pPr algn="ctr"/>
            <a:r>
              <a:rPr lang="en-US" sz="1400">
                <a:solidFill>
                  <a:schemeClr val="bg1"/>
                </a:solidFill>
              </a:rPr>
              <a:t>Way 0</a:t>
            </a:r>
          </a:p>
        </p:txBody>
      </p:sp>
      <p:sp>
        <p:nvSpPr>
          <p:cNvPr id="40" name="TextBox 39">
            <a:extLst>
              <a:ext uri="{FF2B5EF4-FFF2-40B4-BE49-F238E27FC236}">
                <a16:creationId xmlns:a16="http://schemas.microsoft.com/office/drawing/2014/main" id="{FFEEFB9E-AB6C-F36A-D009-286B88BDC31F}"/>
              </a:ext>
            </a:extLst>
          </p:cNvPr>
          <p:cNvSpPr txBox="1"/>
          <p:nvPr/>
        </p:nvSpPr>
        <p:spPr>
          <a:xfrm>
            <a:off x="3578225" y="1974739"/>
            <a:ext cx="727074" cy="307777"/>
          </a:xfrm>
          <a:prstGeom prst="rect">
            <a:avLst/>
          </a:prstGeom>
          <a:noFill/>
        </p:spPr>
        <p:txBody>
          <a:bodyPr wrap="square" rtlCol="0">
            <a:spAutoFit/>
          </a:bodyPr>
          <a:lstStyle/>
          <a:p>
            <a:pPr algn="ctr"/>
            <a:r>
              <a:rPr lang="en-US" sz="1400">
                <a:solidFill>
                  <a:schemeClr val="bg1"/>
                </a:solidFill>
              </a:rPr>
              <a:t>Way 1</a:t>
            </a:r>
          </a:p>
        </p:txBody>
      </p:sp>
      <p:sp>
        <p:nvSpPr>
          <p:cNvPr id="41" name="TextBox 40">
            <a:extLst>
              <a:ext uri="{FF2B5EF4-FFF2-40B4-BE49-F238E27FC236}">
                <a16:creationId xmlns:a16="http://schemas.microsoft.com/office/drawing/2014/main" id="{4EF723D2-A113-2C8E-826D-6B528D19ED5D}"/>
              </a:ext>
            </a:extLst>
          </p:cNvPr>
          <p:cNvSpPr txBox="1"/>
          <p:nvPr/>
        </p:nvSpPr>
        <p:spPr>
          <a:xfrm>
            <a:off x="4305299" y="1976293"/>
            <a:ext cx="727074" cy="307777"/>
          </a:xfrm>
          <a:prstGeom prst="rect">
            <a:avLst/>
          </a:prstGeom>
          <a:noFill/>
        </p:spPr>
        <p:txBody>
          <a:bodyPr wrap="square" rtlCol="0">
            <a:spAutoFit/>
          </a:bodyPr>
          <a:lstStyle/>
          <a:p>
            <a:pPr algn="ctr"/>
            <a:r>
              <a:rPr lang="en-US" sz="1400">
                <a:solidFill>
                  <a:schemeClr val="bg1"/>
                </a:solidFill>
              </a:rPr>
              <a:t>Way 2</a:t>
            </a:r>
          </a:p>
        </p:txBody>
      </p:sp>
      <p:sp>
        <p:nvSpPr>
          <p:cNvPr id="42" name="TextBox 41">
            <a:extLst>
              <a:ext uri="{FF2B5EF4-FFF2-40B4-BE49-F238E27FC236}">
                <a16:creationId xmlns:a16="http://schemas.microsoft.com/office/drawing/2014/main" id="{5321276C-7E61-5775-0C86-F9E548A14C95}"/>
              </a:ext>
            </a:extLst>
          </p:cNvPr>
          <p:cNvSpPr txBox="1"/>
          <p:nvPr/>
        </p:nvSpPr>
        <p:spPr>
          <a:xfrm>
            <a:off x="5032376" y="1972022"/>
            <a:ext cx="727074" cy="307777"/>
          </a:xfrm>
          <a:prstGeom prst="rect">
            <a:avLst/>
          </a:prstGeom>
          <a:noFill/>
        </p:spPr>
        <p:txBody>
          <a:bodyPr wrap="square" rtlCol="0">
            <a:spAutoFit/>
          </a:bodyPr>
          <a:lstStyle/>
          <a:p>
            <a:pPr algn="ctr"/>
            <a:r>
              <a:rPr lang="en-US" sz="1400">
                <a:solidFill>
                  <a:schemeClr val="bg1"/>
                </a:solidFill>
              </a:rPr>
              <a:t>Way 3</a:t>
            </a:r>
          </a:p>
        </p:txBody>
      </p:sp>
      <p:sp>
        <p:nvSpPr>
          <p:cNvPr id="43" name="Rectangle 42">
            <a:extLst>
              <a:ext uri="{FF2B5EF4-FFF2-40B4-BE49-F238E27FC236}">
                <a16:creationId xmlns:a16="http://schemas.microsoft.com/office/drawing/2014/main" id="{C3B7E771-EA41-66CB-4973-6791F08EB9CB}"/>
              </a:ext>
            </a:extLst>
          </p:cNvPr>
          <p:cNvSpPr/>
          <p:nvPr/>
        </p:nvSpPr>
        <p:spPr>
          <a:xfrm>
            <a:off x="3578224"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355288C-F47E-6DFE-A79F-E69653804F54}"/>
              </a:ext>
            </a:extLst>
          </p:cNvPr>
          <p:cNvSpPr/>
          <p:nvPr/>
        </p:nvSpPr>
        <p:spPr>
          <a:xfrm>
            <a:off x="4305298"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632B168-3191-C61E-0EEA-B9232F5F3FBE}"/>
              </a:ext>
            </a:extLst>
          </p:cNvPr>
          <p:cNvSpPr/>
          <p:nvPr/>
        </p:nvSpPr>
        <p:spPr>
          <a:xfrm>
            <a:off x="5032375" y="249997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4000A8B-2238-F9CC-74FF-77D08FA387BB}"/>
              </a:ext>
            </a:extLst>
          </p:cNvPr>
          <p:cNvSpPr/>
          <p:nvPr/>
        </p:nvSpPr>
        <p:spPr>
          <a:xfrm>
            <a:off x="4305297" y="249823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 </a:t>
            </a:r>
            <a:endParaRPr lang="en-US" sz="1600" b="1" dirty="0">
              <a:solidFill>
                <a:schemeClr val="bg1"/>
              </a:solidFill>
            </a:endParaRPr>
          </a:p>
        </p:txBody>
      </p:sp>
      <p:sp>
        <p:nvSpPr>
          <p:cNvPr id="4" name="Content Placeholder 2">
            <a:extLst>
              <a:ext uri="{FF2B5EF4-FFF2-40B4-BE49-F238E27FC236}">
                <a16:creationId xmlns:a16="http://schemas.microsoft.com/office/drawing/2014/main" id="{3264C9EB-5AD8-8B95-2BFF-EAA253BAFB02}"/>
              </a:ext>
            </a:extLst>
          </p:cNvPr>
          <p:cNvSpPr>
            <a:spLocks noGrp="1"/>
          </p:cNvSpPr>
          <p:nvPr>
            <p:ph idx="1"/>
          </p:nvPr>
        </p:nvSpPr>
        <p:spPr>
          <a:xfrm>
            <a:off x="565151" y="1134747"/>
            <a:ext cx="7983538" cy="843140"/>
          </a:xfrm>
        </p:spPr>
        <p:txBody>
          <a:bodyPr vert="horz" lIns="91440" tIns="45720" rIns="91440" bIns="45720" rtlCol="0" anchor="t">
            <a:noAutofit/>
          </a:bodyPr>
          <a:lstStyle/>
          <a:p>
            <a:r>
              <a:rPr lang="en-US" sz="1600" b="1" dirty="0">
                <a:solidFill>
                  <a:srgbClr val="003493"/>
                </a:solidFill>
                <a:cs typeface="Arial"/>
              </a:rPr>
              <a:t>Critical step: build cache conflicts to evict the victim’s data.</a:t>
            </a:r>
          </a:p>
          <a:p>
            <a:pPr lvl="1"/>
            <a:r>
              <a:rPr lang="en-US" sz="1400" dirty="0" err="1">
                <a:solidFill>
                  <a:srgbClr val="003493"/>
                </a:solidFill>
                <a:cs typeface="Arial"/>
              </a:rPr>
              <a:t>Prime+Probe</a:t>
            </a:r>
            <a:r>
              <a:rPr lang="en-US" sz="1400" dirty="0">
                <a:solidFill>
                  <a:srgbClr val="003493"/>
                </a:solidFill>
                <a:cs typeface="Arial"/>
              </a:rPr>
              <a:t>, </a:t>
            </a:r>
            <a:r>
              <a:rPr lang="en-US" sz="1400" dirty="0" err="1">
                <a:solidFill>
                  <a:srgbClr val="003493"/>
                </a:solidFill>
                <a:cs typeface="Arial"/>
              </a:rPr>
              <a:t>Prime+Scope</a:t>
            </a:r>
            <a:r>
              <a:rPr lang="en-US" sz="1400" dirty="0">
                <a:solidFill>
                  <a:srgbClr val="003493"/>
                </a:solidFill>
                <a:cs typeface="Arial"/>
              </a:rPr>
              <a:t>, </a:t>
            </a:r>
            <a:r>
              <a:rPr lang="en-US" sz="1400" dirty="0" err="1">
                <a:solidFill>
                  <a:srgbClr val="003493"/>
                </a:solidFill>
                <a:cs typeface="Arial"/>
              </a:rPr>
              <a:t>Evict+Reload</a:t>
            </a:r>
            <a:r>
              <a:rPr lang="en-US" sz="1400" dirty="0">
                <a:solidFill>
                  <a:srgbClr val="003493"/>
                </a:solidFill>
                <a:cs typeface="Arial"/>
              </a:rPr>
              <a:t>…: requires priming the cache set.</a:t>
            </a:r>
          </a:p>
        </p:txBody>
      </p:sp>
    </p:spTree>
    <p:extLst>
      <p:ext uri="{BB962C8B-B14F-4D97-AF65-F5344CB8AC3E}">
        <p14:creationId xmlns:p14="http://schemas.microsoft.com/office/powerpoint/2010/main" val="367270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Covert Channel Based on </a:t>
            </a:r>
            <a:r>
              <a:rPr lang="en-US" sz="2600" dirty="0" err="1"/>
              <a:t>PrefetchNTA</a:t>
            </a:r>
            <a:endParaRPr lang="en-US" sz="2600" dirty="0"/>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7003" y="18782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4703" y="18782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4091538" y="2413738"/>
            <a:ext cx="4182573" cy="1679748"/>
          </a:xfrm>
          <a:prstGeom prst="rect">
            <a:avLst/>
          </a:prstGeom>
        </p:spPr>
      </p:pic>
      <p:sp>
        <p:nvSpPr>
          <p:cNvPr id="22" name="Speech Bubble: Oval 21">
            <a:extLst>
              <a:ext uri="{FF2B5EF4-FFF2-40B4-BE49-F238E27FC236}">
                <a16:creationId xmlns:a16="http://schemas.microsoft.com/office/drawing/2014/main" id="{72BAA821-F223-B836-3BE1-AEDA41FE69D2}"/>
              </a:ext>
            </a:extLst>
          </p:cNvPr>
          <p:cNvSpPr/>
          <p:nvPr/>
        </p:nvSpPr>
        <p:spPr>
          <a:xfrm>
            <a:off x="6580622" y="1229523"/>
            <a:ext cx="1565136" cy="5841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Get the bit</a:t>
            </a:r>
          </a:p>
        </p:txBody>
      </p:sp>
      <p:sp>
        <p:nvSpPr>
          <p:cNvPr id="5" name="Content Placeholder 2">
            <a:extLst>
              <a:ext uri="{FF2B5EF4-FFF2-40B4-BE49-F238E27FC236}">
                <a16:creationId xmlns:a16="http://schemas.microsoft.com/office/drawing/2014/main" id="{80E71D4C-3BAF-4C7A-5190-C28C8BC24B5C}"/>
              </a:ext>
            </a:extLst>
          </p:cNvPr>
          <p:cNvSpPr>
            <a:spLocks noGrp="1"/>
          </p:cNvSpPr>
          <p:nvPr>
            <p:ph idx="1"/>
          </p:nvPr>
        </p:nvSpPr>
        <p:spPr>
          <a:xfrm>
            <a:off x="628649" y="1197769"/>
            <a:ext cx="3307247" cy="2872305"/>
          </a:xfrm>
        </p:spPr>
        <p:txBody>
          <a:bodyPr vert="horz" lIns="91440" tIns="45720" rIns="91440" bIns="45720" rtlCol="0" anchor="t">
            <a:noAutofit/>
          </a:bodyPr>
          <a:lstStyle/>
          <a:p>
            <a:r>
              <a:rPr lang="en-US" sz="1600" b="1" dirty="0">
                <a:cs typeface="Arial"/>
              </a:rPr>
              <a:t>Sender:</a:t>
            </a:r>
          </a:p>
          <a:p>
            <a:pPr lvl="1"/>
            <a:r>
              <a:rPr lang="en-US" sz="1400" dirty="0">
                <a:solidFill>
                  <a:schemeClr val="bg1"/>
                </a:solidFill>
                <a:cs typeface="Arial"/>
              </a:rPr>
              <a:t>Prefetch sender’s data ds to send “1”.</a:t>
            </a:r>
          </a:p>
          <a:p>
            <a:pPr lvl="1"/>
            <a:r>
              <a:rPr lang="en-US" sz="1400" dirty="0">
                <a:solidFill>
                  <a:schemeClr val="bg1"/>
                </a:solidFill>
                <a:cs typeface="Arial"/>
              </a:rPr>
              <a:t>Not prefetch to send “0”.</a:t>
            </a:r>
          </a:p>
          <a:p>
            <a:endParaRPr lang="en-US" sz="1600" b="1" dirty="0">
              <a:cs typeface="Arial"/>
            </a:endParaRPr>
          </a:p>
          <a:p>
            <a:endParaRPr lang="en-US" sz="1600" b="1" dirty="0">
              <a:cs typeface="Arial"/>
            </a:endParaRPr>
          </a:p>
          <a:p>
            <a:r>
              <a:rPr lang="en-US" sz="1600" b="1" dirty="0">
                <a:cs typeface="Arial"/>
              </a:rPr>
              <a:t>Receiver:</a:t>
            </a:r>
          </a:p>
          <a:p>
            <a:pPr lvl="1"/>
            <a:r>
              <a:rPr lang="en-US" sz="1400" dirty="0">
                <a:solidFill>
                  <a:schemeClr val="bg1"/>
                </a:solidFill>
                <a:cs typeface="Arial"/>
              </a:rPr>
              <a:t>Prefetch receiver’s data </a:t>
            </a:r>
            <a:r>
              <a:rPr lang="en-US" sz="1400" dirty="0" err="1">
                <a:solidFill>
                  <a:schemeClr val="bg1"/>
                </a:solidFill>
                <a:cs typeface="Arial"/>
              </a:rPr>
              <a:t>dr</a:t>
            </a:r>
            <a:r>
              <a:rPr lang="en-US" sz="1400" dirty="0">
                <a:solidFill>
                  <a:schemeClr val="bg1"/>
                </a:solidFill>
                <a:cs typeface="Arial"/>
              </a:rPr>
              <a:t> and time the prefetch.</a:t>
            </a:r>
          </a:p>
          <a:p>
            <a:pPr lvl="1"/>
            <a:r>
              <a:rPr lang="en-US" sz="1400" dirty="0">
                <a:solidFill>
                  <a:schemeClr val="bg1"/>
                </a:solidFill>
                <a:cs typeface="Arial"/>
              </a:rPr>
              <a:t>If hit in the LLC: received “0”.</a:t>
            </a:r>
          </a:p>
          <a:p>
            <a:pPr lvl="1"/>
            <a:r>
              <a:rPr lang="en-US" sz="1400" dirty="0">
                <a:solidFill>
                  <a:schemeClr val="bg1"/>
                </a:solidFill>
                <a:cs typeface="Arial"/>
              </a:rPr>
              <a:t>If miss in the LLC: received “1”. </a:t>
            </a:r>
          </a:p>
          <a:p>
            <a:pPr lvl="1"/>
            <a:endParaRPr lang="en-US" sz="1200" b="1" dirty="0">
              <a:cs typeface="Arial"/>
            </a:endParaRPr>
          </a:p>
          <a:p>
            <a:endParaRPr lang="en-US" sz="1600" dirty="0">
              <a:solidFill>
                <a:schemeClr val="bg1"/>
              </a:solidFill>
              <a:ea typeface="+mn-lt"/>
              <a:cs typeface="+mn-lt"/>
            </a:endParaRPr>
          </a:p>
        </p:txBody>
      </p:sp>
      <p:pic>
        <p:nvPicPr>
          <p:cNvPr id="3" name="Picture 2">
            <a:extLst>
              <a:ext uri="{FF2B5EF4-FFF2-40B4-BE49-F238E27FC236}">
                <a16:creationId xmlns:a16="http://schemas.microsoft.com/office/drawing/2014/main" id="{26F1FAE7-2367-6EE6-09F6-FE9DEF1D60C3}"/>
              </a:ext>
            </a:extLst>
          </p:cNvPr>
          <p:cNvPicPr>
            <a:picLocks noChangeAspect="1"/>
          </p:cNvPicPr>
          <p:nvPr/>
        </p:nvPicPr>
        <p:blipFill>
          <a:blip r:embed="rId6"/>
          <a:stretch>
            <a:fillRect/>
          </a:stretch>
        </p:blipFill>
        <p:spPr>
          <a:xfrm>
            <a:off x="5487495" y="3661488"/>
            <a:ext cx="485736" cy="372398"/>
          </a:xfrm>
          <a:prstGeom prst="rect">
            <a:avLst/>
          </a:prstGeom>
        </p:spPr>
      </p:pic>
    </p:spTree>
    <p:extLst>
      <p:ext uri="{BB962C8B-B14F-4D97-AF65-F5344CB8AC3E}">
        <p14:creationId xmlns:p14="http://schemas.microsoft.com/office/powerpoint/2010/main" val="3809496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Covert Channel Based on </a:t>
            </a:r>
            <a:r>
              <a:rPr lang="en-US" sz="2600" dirty="0" err="1"/>
              <a:t>PrefetchNTA</a:t>
            </a:r>
            <a:endParaRPr lang="en-US" sz="2600" dirty="0"/>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7003" y="18782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4703" y="18782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4091538" y="2413738"/>
            <a:ext cx="4182573" cy="1679748"/>
          </a:xfrm>
          <a:prstGeom prst="rect">
            <a:avLst/>
          </a:prstGeom>
        </p:spPr>
      </p:pic>
      <p:sp>
        <p:nvSpPr>
          <p:cNvPr id="22" name="Speech Bubble: Oval 21">
            <a:extLst>
              <a:ext uri="{FF2B5EF4-FFF2-40B4-BE49-F238E27FC236}">
                <a16:creationId xmlns:a16="http://schemas.microsoft.com/office/drawing/2014/main" id="{72BAA821-F223-B836-3BE1-AEDA41FE69D2}"/>
              </a:ext>
            </a:extLst>
          </p:cNvPr>
          <p:cNvSpPr/>
          <p:nvPr/>
        </p:nvSpPr>
        <p:spPr>
          <a:xfrm>
            <a:off x="4651793" y="1229523"/>
            <a:ext cx="1565136" cy="5841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“0”</a:t>
            </a:r>
          </a:p>
        </p:txBody>
      </p:sp>
      <p:sp>
        <p:nvSpPr>
          <p:cNvPr id="5" name="Content Placeholder 2">
            <a:extLst>
              <a:ext uri="{FF2B5EF4-FFF2-40B4-BE49-F238E27FC236}">
                <a16:creationId xmlns:a16="http://schemas.microsoft.com/office/drawing/2014/main" id="{80E71D4C-3BAF-4C7A-5190-C28C8BC24B5C}"/>
              </a:ext>
            </a:extLst>
          </p:cNvPr>
          <p:cNvSpPr>
            <a:spLocks noGrp="1"/>
          </p:cNvSpPr>
          <p:nvPr>
            <p:ph idx="1"/>
          </p:nvPr>
        </p:nvSpPr>
        <p:spPr>
          <a:xfrm>
            <a:off x="628649" y="1197769"/>
            <a:ext cx="3307247" cy="2872305"/>
          </a:xfrm>
        </p:spPr>
        <p:txBody>
          <a:bodyPr vert="horz" lIns="91440" tIns="45720" rIns="91440" bIns="45720" rtlCol="0" anchor="t">
            <a:noAutofit/>
          </a:bodyPr>
          <a:lstStyle/>
          <a:p>
            <a:r>
              <a:rPr lang="en-US" sz="1600" b="1" dirty="0">
                <a:cs typeface="Arial"/>
              </a:rPr>
              <a:t>Sender:</a:t>
            </a:r>
          </a:p>
          <a:p>
            <a:pPr lvl="1"/>
            <a:r>
              <a:rPr lang="en-US" sz="1400" dirty="0">
                <a:solidFill>
                  <a:schemeClr val="bg1"/>
                </a:solidFill>
                <a:cs typeface="Arial"/>
              </a:rPr>
              <a:t>Prefetch sender’s data ds to send “1”.</a:t>
            </a:r>
          </a:p>
          <a:p>
            <a:pPr lvl="1"/>
            <a:r>
              <a:rPr lang="en-US" sz="1400" dirty="0">
                <a:solidFill>
                  <a:schemeClr val="bg1"/>
                </a:solidFill>
                <a:cs typeface="Arial"/>
              </a:rPr>
              <a:t>Not prefetch to send “0”.</a:t>
            </a:r>
          </a:p>
          <a:p>
            <a:endParaRPr lang="en-US" sz="1600" b="1" dirty="0">
              <a:cs typeface="Arial"/>
            </a:endParaRPr>
          </a:p>
          <a:p>
            <a:endParaRPr lang="en-US" sz="1600" b="1" dirty="0">
              <a:cs typeface="Arial"/>
            </a:endParaRPr>
          </a:p>
          <a:p>
            <a:r>
              <a:rPr lang="en-US" sz="1600" b="1" dirty="0">
                <a:cs typeface="Arial"/>
              </a:rPr>
              <a:t>Receiver:</a:t>
            </a:r>
          </a:p>
          <a:p>
            <a:pPr lvl="1"/>
            <a:r>
              <a:rPr lang="en-US" sz="1400" dirty="0">
                <a:solidFill>
                  <a:schemeClr val="bg1"/>
                </a:solidFill>
                <a:cs typeface="Arial"/>
              </a:rPr>
              <a:t>Prefetch receiver’s data </a:t>
            </a:r>
            <a:r>
              <a:rPr lang="en-US" sz="1400" dirty="0" err="1">
                <a:solidFill>
                  <a:schemeClr val="bg1"/>
                </a:solidFill>
                <a:cs typeface="Arial"/>
              </a:rPr>
              <a:t>dr</a:t>
            </a:r>
            <a:r>
              <a:rPr lang="en-US" sz="1400" dirty="0">
                <a:solidFill>
                  <a:schemeClr val="bg1"/>
                </a:solidFill>
                <a:cs typeface="Arial"/>
              </a:rPr>
              <a:t> and time the prefetch.</a:t>
            </a:r>
          </a:p>
          <a:p>
            <a:pPr lvl="1"/>
            <a:r>
              <a:rPr lang="en-US" sz="1400" dirty="0">
                <a:solidFill>
                  <a:schemeClr val="bg1"/>
                </a:solidFill>
                <a:cs typeface="Arial"/>
              </a:rPr>
              <a:t>If hit in the LLC: received “0”.</a:t>
            </a:r>
          </a:p>
          <a:p>
            <a:pPr lvl="1"/>
            <a:r>
              <a:rPr lang="en-US" sz="1400" dirty="0">
                <a:solidFill>
                  <a:schemeClr val="bg1"/>
                </a:solidFill>
                <a:cs typeface="Arial"/>
              </a:rPr>
              <a:t>If miss in the LLC: received “1”. </a:t>
            </a:r>
          </a:p>
          <a:p>
            <a:pPr lvl="1"/>
            <a:endParaRPr lang="en-US" sz="1200" b="1" dirty="0">
              <a:cs typeface="Arial"/>
            </a:endParaRPr>
          </a:p>
          <a:p>
            <a:endParaRPr lang="en-US" sz="1600" dirty="0">
              <a:solidFill>
                <a:schemeClr val="bg1"/>
              </a:solidFill>
              <a:ea typeface="+mn-lt"/>
              <a:cs typeface="+mn-lt"/>
            </a:endParaRPr>
          </a:p>
        </p:txBody>
      </p:sp>
      <p:pic>
        <p:nvPicPr>
          <p:cNvPr id="6" name="Picture 5">
            <a:extLst>
              <a:ext uri="{FF2B5EF4-FFF2-40B4-BE49-F238E27FC236}">
                <a16:creationId xmlns:a16="http://schemas.microsoft.com/office/drawing/2014/main" id="{4796461B-8948-D2D3-7FB7-0E3185A1DBA5}"/>
              </a:ext>
            </a:extLst>
          </p:cNvPr>
          <p:cNvPicPr>
            <a:picLocks noChangeAspect="1"/>
          </p:cNvPicPr>
          <p:nvPr/>
        </p:nvPicPr>
        <p:blipFill>
          <a:blip r:embed="rId6"/>
          <a:stretch>
            <a:fillRect/>
          </a:stretch>
        </p:blipFill>
        <p:spPr>
          <a:xfrm>
            <a:off x="5487495" y="3661488"/>
            <a:ext cx="485736" cy="372398"/>
          </a:xfrm>
          <a:prstGeom prst="rect">
            <a:avLst/>
          </a:prstGeom>
        </p:spPr>
      </p:pic>
    </p:spTree>
    <p:extLst>
      <p:ext uri="{BB962C8B-B14F-4D97-AF65-F5344CB8AC3E}">
        <p14:creationId xmlns:p14="http://schemas.microsoft.com/office/powerpoint/2010/main" val="788102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Covert Channel Based on </a:t>
            </a:r>
            <a:r>
              <a:rPr lang="en-US" sz="2600" dirty="0" err="1"/>
              <a:t>PrefetchNTA</a:t>
            </a:r>
            <a:endParaRPr lang="en-US" sz="2600" dirty="0"/>
          </a:p>
        </p:txBody>
      </p:sp>
      <p:pic>
        <p:nvPicPr>
          <p:cNvPr id="10" name="Graphic 9" descr="Devil face with solid fill">
            <a:extLst>
              <a:ext uri="{FF2B5EF4-FFF2-40B4-BE49-F238E27FC236}">
                <a16:creationId xmlns:a16="http://schemas.microsoft.com/office/drawing/2014/main" id="{C97A913B-6B74-E83E-BBFA-CBC48701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7003" y="1878216"/>
            <a:ext cx="584199" cy="584199"/>
          </a:xfrm>
          <a:prstGeom prst="rect">
            <a:avLst/>
          </a:prstGeom>
        </p:spPr>
      </p:pic>
      <p:pic>
        <p:nvPicPr>
          <p:cNvPr id="11" name="Graphic 10" descr="Devil face with solid fill">
            <a:extLst>
              <a:ext uri="{FF2B5EF4-FFF2-40B4-BE49-F238E27FC236}">
                <a16:creationId xmlns:a16="http://schemas.microsoft.com/office/drawing/2014/main" id="{D0080386-8E38-D357-6842-5A5192776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4703" y="1878216"/>
            <a:ext cx="584199" cy="584199"/>
          </a:xfrm>
          <a:prstGeom prst="rect">
            <a:avLst/>
          </a:prstGeom>
        </p:spPr>
      </p:pic>
      <p:pic>
        <p:nvPicPr>
          <p:cNvPr id="15" name="Picture 14">
            <a:extLst>
              <a:ext uri="{FF2B5EF4-FFF2-40B4-BE49-F238E27FC236}">
                <a16:creationId xmlns:a16="http://schemas.microsoft.com/office/drawing/2014/main" id="{91DFBED8-BDA9-A0BF-F68C-0F1A94BB977E}"/>
              </a:ext>
            </a:extLst>
          </p:cNvPr>
          <p:cNvPicPr>
            <a:picLocks noChangeAspect="1"/>
          </p:cNvPicPr>
          <p:nvPr/>
        </p:nvPicPr>
        <p:blipFill>
          <a:blip r:embed="rId5"/>
          <a:stretch>
            <a:fillRect/>
          </a:stretch>
        </p:blipFill>
        <p:spPr>
          <a:xfrm>
            <a:off x="4091538" y="2413738"/>
            <a:ext cx="4182573" cy="1679748"/>
          </a:xfrm>
          <a:prstGeom prst="rect">
            <a:avLst/>
          </a:prstGeom>
        </p:spPr>
      </p:pic>
      <p:sp>
        <p:nvSpPr>
          <p:cNvPr id="22" name="Speech Bubble: Oval 21">
            <a:extLst>
              <a:ext uri="{FF2B5EF4-FFF2-40B4-BE49-F238E27FC236}">
                <a16:creationId xmlns:a16="http://schemas.microsoft.com/office/drawing/2014/main" id="{72BAA821-F223-B836-3BE1-AEDA41FE69D2}"/>
              </a:ext>
            </a:extLst>
          </p:cNvPr>
          <p:cNvSpPr/>
          <p:nvPr/>
        </p:nvSpPr>
        <p:spPr>
          <a:xfrm>
            <a:off x="6580622" y="1229523"/>
            <a:ext cx="1565136" cy="58419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Get the bit</a:t>
            </a:r>
          </a:p>
        </p:txBody>
      </p:sp>
      <p:sp>
        <p:nvSpPr>
          <p:cNvPr id="5" name="Content Placeholder 2">
            <a:extLst>
              <a:ext uri="{FF2B5EF4-FFF2-40B4-BE49-F238E27FC236}">
                <a16:creationId xmlns:a16="http://schemas.microsoft.com/office/drawing/2014/main" id="{80E71D4C-3BAF-4C7A-5190-C28C8BC24B5C}"/>
              </a:ext>
            </a:extLst>
          </p:cNvPr>
          <p:cNvSpPr>
            <a:spLocks noGrp="1"/>
          </p:cNvSpPr>
          <p:nvPr>
            <p:ph idx="1"/>
          </p:nvPr>
        </p:nvSpPr>
        <p:spPr>
          <a:xfrm>
            <a:off x="628649" y="1197769"/>
            <a:ext cx="3307247" cy="2872305"/>
          </a:xfrm>
        </p:spPr>
        <p:txBody>
          <a:bodyPr vert="horz" lIns="91440" tIns="45720" rIns="91440" bIns="45720" rtlCol="0" anchor="t">
            <a:noAutofit/>
          </a:bodyPr>
          <a:lstStyle/>
          <a:p>
            <a:r>
              <a:rPr lang="en-US" sz="1600" b="1" dirty="0">
                <a:cs typeface="Arial"/>
              </a:rPr>
              <a:t>Sender:</a:t>
            </a:r>
          </a:p>
          <a:p>
            <a:pPr lvl="1"/>
            <a:r>
              <a:rPr lang="en-US" sz="1400" dirty="0">
                <a:solidFill>
                  <a:schemeClr val="bg1"/>
                </a:solidFill>
                <a:cs typeface="Arial"/>
              </a:rPr>
              <a:t>Prefetch sender’s data ds to send “1”.</a:t>
            </a:r>
          </a:p>
          <a:p>
            <a:pPr lvl="1"/>
            <a:r>
              <a:rPr lang="en-US" sz="1400" dirty="0">
                <a:solidFill>
                  <a:schemeClr val="bg1"/>
                </a:solidFill>
                <a:cs typeface="Arial"/>
              </a:rPr>
              <a:t>Not prefetch to send “0”.</a:t>
            </a:r>
          </a:p>
          <a:p>
            <a:endParaRPr lang="en-US" sz="1600" b="1" dirty="0">
              <a:cs typeface="Arial"/>
            </a:endParaRPr>
          </a:p>
          <a:p>
            <a:endParaRPr lang="en-US" sz="1600" b="1" dirty="0">
              <a:cs typeface="Arial"/>
            </a:endParaRPr>
          </a:p>
          <a:p>
            <a:r>
              <a:rPr lang="en-US" sz="1600" b="1" dirty="0">
                <a:cs typeface="Arial"/>
              </a:rPr>
              <a:t>Receiver:</a:t>
            </a:r>
          </a:p>
          <a:p>
            <a:pPr lvl="1"/>
            <a:r>
              <a:rPr lang="en-US" sz="1400" dirty="0">
                <a:solidFill>
                  <a:schemeClr val="bg1"/>
                </a:solidFill>
                <a:cs typeface="Arial"/>
              </a:rPr>
              <a:t>Prefetch receiver’s data </a:t>
            </a:r>
            <a:r>
              <a:rPr lang="en-US" sz="1400" dirty="0" err="1">
                <a:solidFill>
                  <a:schemeClr val="bg1"/>
                </a:solidFill>
                <a:cs typeface="Arial"/>
              </a:rPr>
              <a:t>dr</a:t>
            </a:r>
            <a:r>
              <a:rPr lang="en-US" sz="1400" dirty="0">
                <a:solidFill>
                  <a:schemeClr val="bg1"/>
                </a:solidFill>
                <a:cs typeface="Arial"/>
              </a:rPr>
              <a:t> and time the prefetch.</a:t>
            </a:r>
          </a:p>
          <a:p>
            <a:pPr lvl="1"/>
            <a:r>
              <a:rPr lang="en-US" sz="1400" dirty="0">
                <a:solidFill>
                  <a:schemeClr val="bg1"/>
                </a:solidFill>
                <a:cs typeface="Arial"/>
              </a:rPr>
              <a:t>If hit in the LLC: received “0”.</a:t>
            </a:r>
          </a:p>
          <a:p>
            <a:pPr lvl="1"/>
            <a:r>
              <a:rPr lang="en-US" sz="1400" dirty="0">
                <a:solidFill>
                  <a:schemeClr val="bg1"/>
                </a:solidFill>
                <a:cs typeface="Arial"/>
              </a:rPr>
              <a:t>If miss in the LLC: received “1”. </a:t>
            </a:r>
          </a:p>
          <a:p>
            <a:pPr lvl="1"/>
            <a:endParaRPr lang="en-US" sz="1200" b="1" dirty="0">
              <a:cs typeface="Arial"/>
            </a:endParaRPr>
          </a:p>
          <a:p>
            <a:endParaRPr lang="en-US" sz="1600" dirty="0">
              <a:solidFill>
                <a:schemeClr val="bg1"/>
              </a:solidFill>
              <a:ea typeface="+mn-lt"/>
              <a:cs typeface="+mn-lt"/>
            </a:endParaRPr>
          </a:p>
        </p:txBody>
      </p:sp>
      <p:cxnSp>
        <p:nvCxnSpPr>
          <p:cNvPr id="8" name="Connector: Curved 7">
            <a:extLst>
              <a:ext uri="{FF2B5EF4-FFF2-40B4-BE49-F238E27FC236}">
                <a16:creationId xmlns:a16="http://schemas.microsoft.com/office/drawing/2014/main" id="{71C063A6-B506-CFA2-05EA-2527839239F1}"/>
              </a:ext>
            </a:extLst>
          </p:cNvPr>
          <p:cNvCxnSpPr>
            <a:cxnSpLocks/>
            <a:stCxn id="11" idx="2"/>
          </p:cNvCxnSpPr>
          <p:nvPr/>
        </p:nvCxnSpPr>
        <p:spPr>
          <a:xfrm rot="5400000">
            <a:off x="5669048" y="2563984"/>
            <a:ext cx="1259325" cy="1056186"/>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C2699CF-D558-55A7-55C2-D618009E6045}"/>
              </a:ext>
            </a:extLst>
          </p:cNvPr>
          <p:cNvSpPr txBox="1"/>
          <p:nvPr/>
        </p:nvSpPr>
        <p:spPr>
          <a:xfrm>
            <a:off x="5892468" y="3338452"/>
            <a:ext cx="1056700" cy="369332"/>
          </a:xfrm>
          <a:prstGeom prst="rect">
            <a:avLst/>
          </a:prstGeom>
          <a:noFill/>
        </p:spPr>
        <p:txBody>
          <a:bodyPr wrap="none" rtlCol="0">
            <a:spAutoFit/>
          </a:bodyPr>
          <a:lstStyle/>
          <a:p>
            <a:r>
              <a:rPr lang="en-US" b="1" dirty="0">
                <a:solidFill>
                  <a:schemeClr val="accent1"/>
                </a:solidFill>
              </a:rPr>
              <a:t>LLC hit!</a:t>
            </a:r>
          </a:p>
        </p:txBody>
      </p:sp>
      <p:pic>
        <p:nvPicPr>
          <p:cNvPr id="3" name="Picture 2">
            <a:extLst>
              <a:ext uri="{FF2B5EF4-FFF2-40B4-BE49-F238E27FC236}">
                <a16:creationId xmlns:a16="http://schemas.microsoft.com/office/drawing/2014/main" id="{5B701CA0-0EBF-FCA3-781F-D09FA26B6DB0}"/>
              </a:ext>
            </a:extLst>
          </p:cNvPr>
          <p:cNvPicPr>
            <a:picLocks noChangeAspect="1"/>
          </p:cNvPicPr>
          <p:nvPr/>
        </p:nvPicPr>
        <p:blipFill>
          <a:blip r:embed="rId6"/>
          <a:stretch>
            <a:fillRect/>
          </a:stretch>
        </p:blipFill>
        <p:spPr>
          <a:xfrm>
            <a:off x="5487495" y="3661488"/>
            <a:ext cx="485736" cy="372398"/>
          </a:xfrm>
          <a:prstGeom prst="rect">
            <a:avLst/>
          </a:prstGeom>
        </p:spPr>
      </p:pic>
    </p:spTree>
    <p:extLst>
      <p:ext uri="{BB962C8B-B14F-4D97-AF65-F5344CB8AC3E}">
        <p14:creationId xmlns:p14="http://schemas.microsoft.com/office/powerpoint/2010/main" val="45516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p:txBody>
          <a:bodyPr/>
          <a:lstStyle/>
          <a:p>
            <a:r>
              <a:rPr lang="en-US" sz="2600" dirty="0"/>
              <a:t>Covert Channel Based on </a:t>
            </a:r>
            <a:r>
              <a:rPr lang="en-US" sz="2600" dirty="0" err="1"/>
              <a:t>PrefetchNTA</a:t>
            </a:r>
            <a:endParaRPr lang="en-US" sz="2600" dirty="0"/>
          </a:p>
        </p:txBody>
      </p:sp>
      <p:sp>
        <p:nvSpPr>
          <p:cNvPr id="5" name="Content Placeholder 2">
            <a:extLst>
              <a:ext uri="{FF2B5EF4-FFF2-40B4-BE49-F238E27FC236}">
                <a16:creationId xmlns:a16="http://schemas.microsoft.com/office/drawing/2014/main" id="{80E71D4C-3BAF-4C7A-5190-C28C8BC24B5C}"/>
              </a:ext>
            </a:extLst>
          </p:cNvPr>
          <p:cNvSpPr>
            <a:spLocks noGrp="1"/>
          </p:cNvSpPr>
          <p:nvPr>
            <p:ph idx="1"/>
          </p:nvPr>
        </p:nvSpPr>
        <p:spPr>
          <a:xfrm>
            <a:off x="628649" y="1197769"/>
            <a:ext cx="7396164" cy="2872305"/>
          </a:xfrm>
        </p:spPr>
        <p:txBody>
          <a:bodyPr vert="horz" lIns="91440" tIns="45720" rIns="91440" bIns="45720" rtlCol="0" anchor="t">
            <a:noAutofit/>
          </a:bodyPr>
          <a:lstStyle/>
          <a:p>
            <a:r>
              <a:rPr lang="en-US" sz="1600" b="1" dirty="0">
                <a:cs typeface="Arial"/>
              </a:rPr>
              <a:t>Prior conflict-based covert channels require priming the set</a:t>
            </a:r>
          </a:p>
          <a:p>
            <a:pPr lvl="1"/>
            <a:r>
              <a:rPr lang="en-US" sz="1400" dirty="0" err="1">
                <a:solidFill>
                  <a:schemeClr val="bg1"/>
                </a:solidFill>
                <a:cs typeface="Arial"/>
              </a:rPr>
              <a:t>Prime+Probe</a:t>
            </a:r>
            <a:r>
              <a:rPr lang="en-US" sz="1400" dirty="0">
                <a:solidFill>
                  <a:schemeClr val="bg1"/>
                </a:solidFill>
                <a:cs typeface="Arial"/>
              </a:rPr>
              <a:t>, </a:t>
            </a:r>
            <a:r>
              <a:rPr lang="en-US" sz="1400" dirty="0" err="1">
                <a:solidFill>
                  <a:schemeClr val="bg1"/>
                </a:solidFill>
                <a:cs typeface="Arial"/>
              </a:rPr>
              <a:t>Eivct+Reload</a:t>
            </a:r>
            <a:r>
              <a:rPr lang="en-US" sz="1400" dirty="0">
                <a:solidFill>
                  <a:schemeClr val="bg1"/>
                </a:solidFill>
                <a:cs typeface="Arial"/>
              </a:rPr>
              <a:t>, </a:t>
            </a:r>
            <a:r>
              <a:rPr lang="en-US" sz="1400" dirty="0" err="1">
                <a:solidFill>
                  <a:schemeClr val="bg1"/>
                </a:solidFill>
                <a:cs typeface="Arial"/>
              </a:rPr>
              <a:t>Prime+Scope</a:t>
            </a:r>
            <a:r>
              <a:rPr lang="en-US" sz="1400" dirty="0">
                <a:solidFill>
                  <a:schemeClr val="bg1"/>
                </a:solidFill>
                <a:cs typeface="Arial"/>
              </a:rPr>
              <a:t>…</a:t>
            </a:r>
          </a:p>
          <a:p>
            <a:pPr lvl="1"/>
            <a:r>
              <a:rPr lang="en-US" sz="1400" dirty="0">
                <a:solidFill>
                  <a:schemeClr val="bg1"/>
                </a:solidFill>
                <a:cs typeface="Arial"/>
              </a:rPr>
              <a:t>This makes conflict-based covert channels slow.</a:t>
            </a:r>
          </a:p>
          <a:p>
            <a:pPr lvl="1"/>
            <a:endParaRPr lang="en-US" sz="1200" b="1" dirty="0">
              <a:cs typeface="Arial"/>
            </a:endParaRPr>
          </a:p>
          <a:p>
            <a:endParaRPr lang="en-US" sz="1600" dirty="0">
              <a:solidFill>
                <a:schemeClr val="bg1"/>
              </a:solidFill>
              <a:ea typeface="+mn-lt"/>
              <a:cs typeface="+mn-lt"/>
            </a:endParaRPr>
          </a:p>
        </p:txBody>
      </p:sp>
      <p:pic>
        <p:nvPicPr>
          <p:cNvPr id="6" name="Picture 5">
            <a:extLst>
              <a:ext uri="{FF2B5EF4-FFF2-40B4-BE49-F238E27FC236}">
                <a16:creationId xmlns:a16="http://schemas.microsoft.com/office/drawing/2014/main" id="{8E8B08F0-4BDE-A46E-6EC9-E789031A92B5}"/>
              </a:ext>
            </a:extLst>
          </p:cNvPr>
          <p:cNvPicPr>
            <a:picLocks noChangeAspect="1"/>
          </p:cNvPicPr>
          <p:nvPr/>
        </p:nvPicPr>
        <p:blipFill>
          <a:blip r:embed="rId3"/>
          <a:stretch>
            <a:fillRect/>
          </a:stretch>
        </p:blipFill>
        <p:spPr>
          <a:xfrm>
            <a:off x="2381775" y="2362011"/>
            <a:ext cx="4380449" cy="2248856"/>
          </a:xfrm>
          <a:prstGeom prst="rect">
            <a:avLst/>
          </a:prstGeom>
        </p:spPr>
      </p:pic>
    </p:spTree>
    <p:extLst>
      <p:ext uri="{BB962C8B-B14F-4D97-AF65-F5344CB8AC3E}">
        <p14:creationId xmlns:p14="http://schemas.microsoft.com/office/powerpoint/2010/main" val="618782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79519-214A-6FB0-7AC8-570D47BAC5FB}"/>
              </a:ext>
            </a:extLst>
          </p:cNvPr>
          <p:cNvSpPr>
            <a:spLocks noGrp="1"/>
          </p:cNvSpPr>
          <p:nvPr>
            <p:ph idx="1"/>
          </p:nvPr>
        </p:nvSpPr>
        <p:spPr>
          <a:xfrm>
            <a:off x="628650" y="1732290"/>
            <a:ext cx="7811621" cy="898852"/>
          </a:xfrm>
        </p:spPr>
        <p:txBody>
          <a:bodyPr/>
          <a:lstStyle/>
          <a:p>
            <a:pPr marL="0" indent="0" algn="ctr">
              <a:buNone/>
            </a:pPr>
            <a:r>
              <a:rPr lang="en-US" dirty="0"/>
              <a:t>What about side channel attacks?</a:t>
            </a:r>
          </a:p>
        </p:txBody>
      </p:sp>
    </p:spTree>
    <p:extLst>
      <p:ext uri="{BB962C8B-B14F-4D97-AF65-F5344CB8AC3E}">
        <p14:creationId xmlns:p14="http://schemas.microsoft.com/office/powerpoint/2010/main" val="1632882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4BCFD8-1279-4DD2-A41B-5D24824FB5D1}"/>
              </a:ext>
            </a:extLst>
          </p:cNvPr>
          <p:cNvSpPr>
            <a:spLocks noGrp="1"/>
          </p:cNvSpPr>
          <p:nvPr>
            <p:ph idx="1"/>
          </p:nvPr>
        </p:nvSpPr>
        <p:spPr>
          <a:xfrm>
            <a:off x="565151" y="1134747"/>
            <a:ext cx="7983538" cy="3238068"/>
          </a:xfrm>
        </p:spPr>
        <p:txBody>
          <a:bodyPr vert="horz" lIns="91440" tIns="45720" rIns="91440" bIns="45720" rtlCol="0" anchor="t">
            <a:noAutofit/>
          </a:bodyPr>
          <a:lstStyle/>
          <a:p>
            <a:r>
              <a:rPr lang="en-US" sz="1600" b="1" dirty="0">
                <a:solidFill>
                  <a:srgbClr val="003493"/>
                </a:solidFill>
                <a:cs typeface="Arial"/>
              </a:rPr>
              <a:t>The proposed covert channel is unlikely a side channel</a:t>
            </a:r>
          </a:p>
          <a:p>
            <a:pPr lvl="1"/>
            <a:r>
              <a:rPr lang="en-US" sz="1400" dirty="0">
                <a:solidFill>
                  <a:srgbClr val="003493"/>
                </a:solidFill>
                <a:cs typeface="Arial"/>
              </a:rPr>
              <a:t>We can only leak the victim’s prefetch pattern.</a:t>
            </a:r>
          </a:p>
          <a:p>
            <a:r>
              <a:rPr lang="en-US" sz="1600" b="1" dirty="0" err="1">
                <a:solidFill>
                  <a:srgbClr val="003493"/>
                </a:solidFill>
                <a:cs typeface="Arial"/>
              </a:rPr>
              <a:t>PrefetchNTA</a:t>
            </a:r>
            <a:r>
              <a:rPr lang="en-US" sz="1600" b="1" dirty="0">
                <a:solidFill>
                  <a:srgbClr val="003493"/>
                </a:solidFill>
                <a:cs typeface="Arial"/>
              </a:rPr>
              <a:t> makes it easier to manipulate replacement states</a:t>
            </a:r>
          </a:p>
          <a:p>
            <a:pPr lvl="1"/>
            <a:r>
              <a:rPr lang="en-US" sz="1400" dirty="0">
                <a:solidFill>
                  <a:srgbClr val="003493"/>
                </a:solidFill>
                <a:cs typeface="Arial"/>
              </a:rPr>
              <a:t>We can use it to improve attacks based on replacement states!</a:t>
            </a:r>
          </a:p>
          <a:p>
            <a:pPr lvl="1"/>
            <a:r>
              <a:rPr lang="en-US" sz="1400" dirty="0">
                <a:solidFill>
                  <a:srgbClr val="003493"/>
                </a:solidFill>
                <a:cs typeface="Arial"/>
              </a:rPr>
              <a:t>E.g., </a:t>
            </a:r>
            <a:r>
              <a:rPr lang="en-US" sz="1400" dirty="0" err="1">
                <a:solidFill>
                  <a:srgbClr val="003493"/>
                </a:solidFill>
                <a:cs typeface="Arial"/>
              </a:rPr>
              <a:t>Prime+Scope</a:t>
            </a:r>
            <a:r>
              <a:rPr lang="en-US" sz="1400" dirty="0">
                <a:solidFill>
                  <a:srgbClr val="003493"/>
                </a:solidFill>
                <a:cs typeface="Arial"/>
              </a:rPr>
              <a:t>, 192 cache references to 33 cache references</a:t>
            </a:r>
          </a:p>
        </p:txBody>
      </p:sp>
      <p:sp>
        <p:nvSpPr>
          <p:cNvPr id="6" name="Title 1">
            <a:extLst>
              <a:ext uri="{FF2B5EF4-FFF2-40B4-BE49-F238E27FC236}">
                <a16:creationId xmlns:a16="http://schemas.microsoft.com/office/drawing/2014/main" id="{51D80C7E-166C-DC88-227F-F2FE404B8FC2}"/>
              </a:ext>
            </a:extLst>
          </p:cNvPr>
          <p:cNvSpPr>
            <a:spLocks noGrp="1"/>
          </p:cNvSpPr>
          <p:nvPr>
            <p:ph type="title"/>
          </p:nvPr>
        </p:nvSpPr>
        <p:spPr>
          <a:xfrm>
            <a:off x="430530" y="285578"/>
            <a:ext cx="7886700" cy="542808"/>
          </a:xfrm>
        </p:spPr>
        <p:txBody>
          <a:bodyPr/>
          <a:lstStyle/>
          <a:p>
            <a:r>
              <a:rPr lang="en-US" sz="2600" dirty="0" err="1"/>
              <a:t>PrefetchNTA</a:t>
            </a:r>
            <a:r>
              <a:rPr lang="en-US" sz="2600" dirty="0"/>
              <a:t> with Side Channel Attacks</a:t>
            </a:r>
          </a:p>
        </p:txBody>
      </p:sp>
    </p:spTree>
    <p:extLst>
      <p:ext uri="{BB962C8B-B14F-4D97-AF65-F5344CB8AC3E}">
        <p14:creationId xmlns:p14="http://schemas.microsoft.com/office/powerpoint/2010/main" val="8163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4BCFD8-1279-4DD2-A41B-5D24824FB5D1}"/>
              </a:ext>
            </a:extLst>
          </p:cNvPr>
          <p:cNvSpPr>
            <a:spLocks noGrp="1"/>
          </p:cNvSpPr>
          <p:nvPr>
            <p:ph idx="1"/>
          </p:nvPr>
        </p:nvSpPr>
        <p:spPr>
          <a:xfrm>
            <a:off x="565151" y="1134747"/>
            <a:ext cx="7983538" cy="1041716"/>
          </a:xfrm>
        </p:spPr>
        <p:txBody>
          <a:bodyPr vert="horz" lIns="91440" tIns="45720" rIns="91440" bIns="45720" rtlCol="0" anchor="t">
            <a:noAutofit/>
          </a:bodyPr>
          <a:lstStyle/>
          <a:p>
            <a:r>
              <a:rPr lang="en-US" sz="1600" b="1" dirty="0" err="1">
                <a:solidFill>
                  <a:srgbClr val="003493"/>
                </a:solidFill>
                <a:cs typeface="Arial"/>
              </a:rPr>
              <a:t>Prime+Scope</a:t>
            </a:r>
            <a:r>
              <a:rPr lang="en-US" sz="1600" b="1" dirty="0">
                <a:solidFill>
                  <a:srgbClr val="003493"/>
                </a:solidFill>
                <a:cs typeface="Arial"/>
              </a:rPr>
              <a:t>: a high resolution cache attack</a:t>
            </a:r>
          </a:p>
          <a:p>
            <a:pPr lvl="1"/>
            <a:r>
              <a:rPr lang="en-US" sz="1400" dirty="0">
                <a:solidFill>
                  <a:srgbClr val="003493"/>
                </a:solidFill>
                <a:cs typeface="Arial"/>
              </a:rPr>
              <a:t>Key conditions in </a:t>
            </a:r>
            <a:r>
              <a:rPr lang="en-US" sz="1400" dirty="0" err="1">
                <a:solidFill>
                  <a:srgbClr val="003493"/>
                </a:solidFill>
                <a:cs typeface="Arial"/>
              </a:rPr>
              <a:t>Prime+Scope</a:t>
            </a:r>
            <a:endParaRPr lang="en-US" sz="1400" dirty="0">
              <a:solidFill>
                <a:srgbClr val="003493"/>
              </a:solidFill>
              <a:cs typeface="Arial"/>
            </a:endParaRPr>
          </a:p>
          <a:p>
            <a:pPr lvl="2"/>
            <a:r>
              <a:rPr lang="en-US" sz="1400" dirty="0">
                <a:solidFill>
                  <a:srgbClr val="003493"/>
                </a:solidFill>
                <a:cs typeface="Arial"/>
              </a:rPr>
              <a:t>The attacker knows the eviction candidate of the target LLC set after priming.</a:t>
            </a:r>
          </a:p>
          <a:p>
            <a:pPr lvl="2"/>
            <a:r>
              <a:rPr lang="en-US" sz="1400" dirty="0">
                <a:solidFill>
                  <a:srgbClr val="003493"/>
                </a:solidFill>
                <a:cs typeface="Arial"/>
              </a:rPr>
              <a:t>This eviction candidate is present in the attacker’s L1 after priming.</a:t>
            </a:r>
          </a:p>
          <a:p>
            <a:pPr lvl="2"/>
            <a:endParaRPr lang="en-US" sz="500" dirty="0">
              <a:solidFill>
                <a:srgbClr val="003493"/>
              </a:solidFill>
              <a:cs typeface="Arial"/>
            </a:endParaRPr>
          </a:p>
        </p:txBody>
      </p:sp>
      <p:sp>
        <p:nvSpPr>
          <p:cNvPr id="6" name="Title 1">
            <a:extLst>
              <a:ext uri="{FF2B5EF4-FFF2-40B4-BE49-F238E27FC236}">
                <a16:creationId xmlns:a16="http://schemas.microsoft.com/office/drawing/2014/main" id="{51D80C7E-166C-DC88-227F-F2FE404B8FC2}"/>
              </a:ext>
            </a:extLst>
          </p:cNvPr>
          <p:cNvSpPr>
            <a:spLocks noGrp="1"/>
          </p:cNvSpPr>
          <p:nvPr>
            <p:ph type="title"/>
          </p:nvPr>
        </p:nvSpPr>
        <p:spPr>
          <a:xfrm>
            <a:off x="430530" y="285578"/>
            <a:ext cx="7886700" cy="542808"/>
          </a:xfrm>
        </p:spPr>
        <p:txBody>
          <a:bodyPr/>
          <a:lstStyle/>
          <a:p>
            <a:r>
              <a:rPr lang="en-US" sz="2600" dirty="0" err="1"/>
              <a:t>PrefetchNTA</a:t>
            </a:r>
            <a:r>
              <a:rPr lang="en-US" sz="2600" dirty="0"/>
              <a:t> with </a:t>
            </a:r>
            <a:r>
              <a:rPr lang="en-US" sz="2600" dirty="0" err="1"/>
              <a:t>Prime+Scope</a:t>
            </a:r>
            <a:endParaRPr lang="en-US" sz="2600" dirty="0"/>
          </a:p>
        </p:txBody>
      </p:sp>
      <p:pic>
        <p:nvPicPr>
          <p:cNvPr id="3" name="Picture 2">
            <a:extLst>
              <a:ext uri="{FF2B5EF4-FFF2-40B4-BE49-F238E27FC236}">
                <a16:creationId xmlns:a16="http://schemas.microsoft.com/office/drawing/2014/main" id="{E60EFFC7-EC71-1285-D389-9027F94759CC}"/>
              </a:ext>
            </a:extLst>
          </p:cNvPr>
          <p:cNvPicPr>
            <a:picLocks noChangeAspect="1"/>
          </p:cNvPicPr>
          <p:nvPr/>
        </p:nvPicPr>
        <p:blipFill rotWithShape="1">
          <a:blip r:embed="rId3"/>
          <a:srcRect l="2076" t="8299" r="21735" b="3493"/>
          <a:stretch/>
        </p:blipFill>
        <p:spPr>
          <a:xfrm>
            <a:off x="831057" y="2231230"/>
            <a:ext cx="2892466" cy="2450307"/>
          </a:xfrm>
          <a:prstGeom prst="rect">
            <a:avLst/>
          </a:prstGeom>
          <a:ln>
            <a:solidFill>
              <a:schemeClr val="bg1"/>
            </a:solidFill>
          </a:ln>
        </p:spPr>
      </p:pic>
      <p:pic>
        <p:nvPicPr>
          <p:cNvPr id="7" name="Picture 6">
            <a:extLst>
              <a:ext uri="{FF2B5EF4-FFF2-40B4-BE49-F238E27FC236}">
                <a16:creationId xmlns:a16="http://schemas.microsoft.com/office/drawing/2014/main" id="{D935C718-933F-D5D9-9F3B-73CAED691ADB}"/>
              </a:ext>
            </a:extLst>
          </p:cNvPr>
          <p:cNvPicPr>
            <a:picLocks noChangeAspect="1"/>
          </p:cNvPicPr>
          <p:nvPr/>
        </p:nvPicPr>
        <p:blipFill rotWithShape="1">
          <a:blip r:embed="rId4"/>
          <a:srcRect l="1970" t="7578" r="19587" b="7553"/>
          <a:stretch/>
        </p:blipFill>
        <p:spPr>
          <a:xfrm>
            <a:off x="4517232" y="2231230"/>
            <a:ext cx="3030612" cy="817030"/>
          </a:xfrm>
          <a:prstGeom prst="rect">
            <a:avLst/>
          </a:prstGeom>
          <a:ln>
            <a:solidFill>
              <a:schemeClr val="bg1"/>
            </a:solidFill>
          </a:ln>
        </p:spPr>
      </p:pic>
      <p:sp>
        <p:nvSpPr>
          <p:cNvPr id="8" name="TextBox 7">
            <a:extLst>
              <a:ext uri="{FF2B5EF4-FFF2-40B4-BE49-F238E27FC236}">
                <a16:creationId xmlns:a16="http://schemas.microsoft.com/office/drawing/2014/main" id="{EC37B1D2-1832-2961-D9A2-3B0F0C988C11}"/>
              </a:ext>
            </a:extLst>
          </p:cNvPr>
          <p:cNvSpPr txBox="1"/>
          <p:nvPr/>
        </p:nvSpPr>
        <p:spPr>
          <a:xfrm>
            <a:off x="831056" y="3033972"/>
            <a:ext cx="2892466" cy="307777"/>
          </a:xfrm>
          <a:prstGeom prst="rect">
            <a:avLst/>
          </a:prstGeom>
          <a:solidFill>
            <a:schemeClr val="tx2"/>
          </a:solidFill>
        </p:spPr>
        <p:txBody>
          <a:bodyPr wrap="square" rtlCol="0">
            <a:spAutoFit/>
          </a:bodyPr>
          <a:lstStyle/>
          <a:p>
            <a:pPr algn="ctr"/>
            <a:r>
              <a:rPr lang="en-US" sz="1400" b="1" dirty="0">
                <a:solidFill>
                  <a:schemeClr val="bg1"/>
                </a:solidFill>
              </a:rPr>
              <a:t>192 cache references</a:t>
            </a:r>
          </a:p>
        </p:txBody>
      </p:sp>
      <p:sp>
        <p:nvSpPr>
          <p:cNvPr id="9" name="TextBox 8">
            <a:extLst>
              <a:ext uri="{FF2B5EF4-FFF2-40B4-BE49-F238E27FC236}">
                <a16:creationId xmlns:a16="http://schemas.microsoft.com/office/drawing/2014/main" id="{EE956B36-13C5-4457-73EB-CB46D5D38F20}"/>
              </a:ext>
            </a:extLst>
          </p:cNvPr>
          <p:cNvSpPr txBox="1"/>
          <p:nvPr/>
        </p:nvSpPr>
        <p:spPr>
          <a:xfrm>
            <a:off x="4517232" y="2485856"/>
            <a:ext cx="3030612" cy="307777"/>
          </a:xfrm>
          <a:prstGeom prst="rect">
            <a:avLst/>
          </a:prstGeom>
          <a:solidFill>
            <a:schemeClr val="tx2"/>
          </a:solidFill>
        </p:spPr>
        <p:txBody>
          <a:bodyPr wrap="square" rtlCol="0">
            <a:spAutoFit/>
          </a:bodyPr>
          <a:lstStyle/>
          <a:p>
            <a:pPr algn="ctr"/>
            <a:r>
              <a:rPr lang="en-US" sz="1400" b="1" dirty="0">
                <a:solidFill>
                  <a:schemeClr val="bg1"/>
                </a:solidFill>
              </a:rPr>
              <a:t>33 cache references</a:t>
            </a:r>
          </a:p>
        </p:txBody>
      </p:sp>
      <p:pic>
        <p:nvPicPr>
          <p:cNvPr id="10" name="Picture 9">
            <a:extLst>
              <a:ext uri="{FF2B5EF4-FFF2-40B4-BE49-F238E27FC236}">
                <a16:creationId xmlns:a16="http://schemas.microsoft.com/office/drawing/2014/main" id="{77BBEDBD-5813-CA77-BD4A-029FAB182E12}"/>
              </a:ext>
            </a:extLst>
          </p:cNvPr>
          <p:cNvPicPr>
            <a:picLocks noChangeAspect="1"/>
          </p:cNvPicPr>
          <p:nvPr/>
        </p:nvPicPr>
        <p:blipFill>
          <a:blip r:embed="rId5"/>
          <a:stretch>
            <a:fillRect/>
          </a:stretch>
        </p:blipFill>
        <p:spPr>
          <a:xfrm>
            <a:off x="4502431" y="3103027"/>
            <a:ext cx="1679092" cy="1833671"/>
          </a:xfrm>
          <a:prstGeom prst="rect">
            <a:avLst/>
          </a:prstGeom>
        </p:spPr>
      </p:pic>
      <p:sp>
        <p:nvSpPr>
          <p:cNvPr id="11" name="TextBox 10">
            <a:extLst>
              <a:ext uri="{FF2B5EF4-FFF2-40B4-BE49-F238E27FC236}">
                <a16:creationId xmlns:a16="http://schemas.microsoft.com/office/drawing/2014/main" id="{1CEAE2EB-5419-832C-92CC-75BAF6A24136}"/>
              </a:ext>
            </a:extLst>
          </p:cNvPr>
          <p:cNvSpPr txBox="1"/>
          <p:nvPr/>
        </p:nvSpPr>
        <p:spPr>
          <a:xfrm>
            <a:off x="6231835" y="3245127"/>
            <a:ext cx="1316009" cy="1415772"/>
          </a:xfrm>
          <a:prstGeom prst="rect">
            <a:avLst/>
          </a:prstGeom>
          <a:solidFill>
            <a:schemeClr val="tx2"/>
          </a:solidFill>
        </p:spPr>
        <p:txBody>
          <a:bodyPr wrap="square" lIns="0" tIns="274320" bIns="274320" rtlCol="0">
            <a:spAutoFit/>
          </a:bodyPr>
          <a:lstStyle/>
          <a:p>
            <a:pPr algn="ctr"/>
            <a:r>
              <a:rPr lang="en-US" sz="1400" b="1" dirty="0">
                <a:solidFill>
                  <a:schemeClr val="bg1"/>
                </a:solidFill>
              </a:rPr>
              <a:t>Prime stage:</a:t>
            </a:r>
          </a:p>
          <a:p>
            <a:pPr algn="ctr"/>
            <a:r>
              <a:rPr lang="en-US" sz="1400" b="1" dirty="0">
                <a:solidFill>
                  <a:schemeClr val="bg1"/>
                </a:solidFill>
              </a:rPr>
              <a:t>1906 cycles </a:t>
            </a:r>
          </a:p>
          <a:p>
            <a:pPr algn="ctr"/>
            <a:r>
              <a:rPr lang="en-US" sz="1400" b="1" dirty="0">
                <a:solidFill>
                  <a:schemeClr val="bg1"/>
                </a:solidFill>
              </a:rPr>
              <a:t>VS</a:t>
            </a:r>
          </a:p>
          <a:p>
            <a:pPr algn="ctr"/>
            <a:r>
              <a:rPr lang="en-US" sz="1400" b="1" dirty="0">
                <a:solidFill>
                  <a:schemeClr val="bg1"/>
                </a:solidFill>
              </a:rPr>
              <a:t>1043 cycles</a:t>
            </a:r>
          </a:p>
        </p:txBody>
      </p:sp>
    </p:spTree>
    <p:extLst>
      <p:ext uri="{BB962C8B-B14F-4D97-AF65-F5344CB8AC3E}">
        <p14:creationId xmlns:p14="http://schemas.microsoft.com/office/powerpoint/2010/main" val="194752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4BCFD8-1279-4DD2-A41B-5D24824FB5D1}"/>
              </a:ext>
            </a:extLst>
          </p:cNvPr>
          <p:cNvSpPr>
            <a:spLocks noGrp="1"/>
          </p:cNvSpPr>
          <p:nvPr>
            <p:ph idx="1"/>
          </p:nvPr>
        </p:nvSpPr>
        <p:spPr>
          <a:xfrm>
            <a:off x="565151" y="1134746"/>
            <a:ext cx="7983538" cy="2756423"/>
          </a:xfrm>
        </p:spPr>
        <p:txBody>
          <a:bodyPr vert="horz" lIns="91440" tIns="45720" rIns="91440" bIns="45720" rtlCol="0" anchor="t">
            <a:noAutofit/>
          </a:bodyPr>
          <a:lstStyle/>
          <a:p>
            <a:r>
              <a:rPr lang="en-US" sz="1600" b="1" dirty="0" err="1">
                <a:solidFill>
                  <a:srgbClr val="003493"/>
                </a:solidFill>
                <a:cs typeface="Arial"/>
              </a:rPr>
              <a:t>PrefetchNTA</a:t>
            </a:r>
            <a:r>
              <a:rPr lang="en-US" sz="1600" b="1" dirty="0">
                <a:solidFill>
                  <a:srgbClr val="003493"/>
                </a:solidFill>
                <a:cs typeface="Arial"/>
              </a:rPr>
              <a:t> with other side channel attacks.</a:t>
            </a:r>
          </a:p>
          <a:p>
            <a:r>
              <a:rPr lang="en-US" sz="1600" b="1" dirty="0">
                <a:solidFill>
                  <a:srgbClr val="003493"/>
                </a:solidFill>
                <a:cs typeface="Arial"/>
              </a:rPr>
              <a:t>Faster eviction set construction algorithm with </a:t>
            </a:r>
            <a:r>
              <a:rPr lang="en-US" sz="1600" b="1" dirty="0" err="1">
                <a:solidFill>
                  <a:srgbClr val="003493"/>
                </a:solidFill>
                <a:cs typeface="Arial"/>
              </a:rPr>
              <a:t>PrefetchNTA</a:t>
            </a:r>
            <a:r>
              <a:rPr lang="en-US" sz="1600" b="1" dirty="0">
                <a:solidFill>
                  <a:srgbClr val="003493"/>
                </a:solidFill>
                <a:cs typeface="Arial"/>
              </a:rPr>
              <a:t>.</a:t>
            </a:r>
          </a:p>
          <a:p>
            <a:r>
              <a:rPr lang="en-US" sz="1600" b="1" dirty="0" err="1">
                <a:solidFill>
                  <a:srgbClr val="003493"/>
                </a:solidFill>
                <a:cs typeface="Arial"/>
              </a:rPr>
              <a:t>PrefetchNTA</a:t>
            </a:r>
            <a:r>
              <a:rPr lang="en-US" sz="1600" b="1" dirty="0">
                <a:solidFill>
                  <a:srgbClr val="003493"/>
                </a:solidFill>
                <a:cs typeface="Arial"/>
              </a:rPr>
              <a:t> with non-inclusive LLCs.</a:t>
            </a:r>
          </a:p>
          <a:p>
            <a:r>
              <a:rPr lang="en-US" sz="1600" b="1" dirty="0">
                <a:solidFill>
                  <a:srgbClr val="003493"/>
                </a:solidFill>
                <a:cs typeface="Arial"/>
              </a:rPr>
              <a:t>Potential defense methods against prefetch-based attacks.</a:t>
            </a:r>
          </a:p>
          <a:p>
            <a:pPr lvl="2"/>
            <a:endParaRPr lang="en-US" sz="500" dirty="0">
              <a:solidFill>
                <a:srgbClr val="003493"/>
              </a:solidFill>
              <a:cs typeface="Arial"/>
            </a:endParaRPr>
          </a:p>
        </p:txBody>
      </p:sp>
      <p:sp>
        <p:nvSpPr>
          <p:cNvPr id="6" name="Title 1">
            <a:extLst>
              <a:ext uri="{FF2B5EF4-FFF2-40B4-BE49-F238E27FC236}">
                <a16:creationId xmlns:a16="http://schemas.microsoft.com/office/drawing/2014/main" id="{51D80C7E-166C-DC88-227F-F2FE404B8FC2}"/>
              </a:ext>
            </a:extLst>
          </p:cNvPr>
          <p:cNvSpPr>
            <a:spLocks noGrp="1"/>
          </p:cNvSpPr>
          <p:nvPr>
            <p:ph type="title"/>
          </p:nvPr>
        </p:nvSpPr>
        <p:spPr>
          <a:xfrm>
            <a:off x="430530" y="285578"/>
            <a:ext cx="7886700" cy="542808"/>
          </a:xfrm>
        </p:spPr>
        <p:txBody>
          <a:bodyPr/>
          <a:lstStyle/>
          <a:p>
            <a:r>
              <a:rPr lang="en-US" sz="2600" dirty="0"/>
              <a:t>More in the Paper</a:t>
            </a:r>
          </a:p>
        </p:txBody>
      </p:sp>
    </p:spTree>
    <p:extLst>
      <p:ext uri="{BB962C8B-B14F-4D97-AF65-F5344CB8AC3E}">
        <p14:creationId xmlns:p14="http://schemas.microsoft.com/office/powerpoint/2010/main" val="33553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1D80C7E-166C-DC88-227F-F2FE404B8FC2}"/>
              </a:ext>
            </a:extLst>
          </p:cNvPr>
          <p:cNvSpPr>
            <a:spLocks noGrp="1"/>
          </p:cNvSpPr>
          <p:nvPr>
            <p:ph type="title"/>
          </p:nvPr>
        </p:nvSpPr>
        <p:spPr>
          <a:xfrm>
            <a:off x="430530" y="285578"/>
            <a:ext cx="7886700" cy="542808"/>
          </a:xfrm>
        </p:spPr>
        <p:txBody>
          <a:bodyPr/>
          <a:lstStyle/>
          <a:p>
            <a:r>
              <a:rPr lang="en-US" sz="2600" dirty="0"/>
              <a:t>Summary</a:t>
            </a:r>
          </a:p>
        </p:txBody>
      </p:sp>
      <p:pic>
        <p:nvPicPr>
          <p:cNvPr id="3" name="Picture 2">
            <a:extLst>
              <a:ext uri="{FF2B5EF4-FFF2-40B4-BE49-F238E27FC236}">
                <a16:creationId xmlns:a16="http://schemas.microsoft.com/office/drawing/2014/main" id="{1F7708AF-B1CF-6BFF-6096-2CFBC7EECEB3}"/>
              </a:ext>
            </a:extLst>
          </p:cNvPr>
          <p:cNvPicPr>
            <a:picLocks noChangeAspect="1"/>
          </p:cNvPicPr>
          <p:nvPr/>
        </p:nvPicPr>
        <p:blipFill>
          <a:blip r:embed="rId3"/>
          <a:stretch>
            <a:fillRect/>
          </a:stretch>
        </p:blipFill>
        <p:spPr>
          <a:xfrm>
            <a:off x="1305536" y="990686"/>
            <a:ext cx="2460013" cy="1532848"/>
          </a:xfrm>
          <a:prstGeom prst="rect">
            <a:avLst/>
          </a:prstGeom>
        </p:spPr>
      </p:pic>
      <p:pic>
        <p:nvPicPr>
          <p:cNvPr id="7" name="Picture 6">
            <a:extLst>
              <a:ext uri="{FF2B5EF4-FFF2-40B4-BE49-F238E27FC236}">
                <a16:creationId xmlns:a16="http://schemas.microsoft.com/office/drawing/2014/main" id="{86BFBDA5-B2C7-0C7D-101E-D9B7A3AE037B}"/>
              </a:ext>
            </a:extLst>
          </p:cNvPr>
          <p:cNvPicPr>
            <a:picLocks noChangeAspect="1"/>
          </p:cNvPicPr>
          <p:nvPr/>
        </p:nvPicPr>
        <p:blipFill>
          <a:blip r:embed="rId4"/>
          <a:stretch>
            <a:fillRect/>
          </a:stretch>
        </p:blipFill>
        <p:spPr>
          <a:xfrm>
            <a:off x="986109" y="2992973"/>
            <a:ext cx="2785790" cy="1283040"/>
          </a:xfrm>
          <a:prstGeom prst="rect">
            <a:avLst/>
          </a:prstGeom>
        </p:spPr>
      </p:pic>
      <p:pic>
        <p:nvPicPr>
          <p:cNvPr id="9" name="Picture 8">
            <a:extLst>
              <a:ext uri="{FF2B5EF4-FFF2-40B4-BE49-F238E27FC236}">
                <a16:creationId xmlns:a16="http://schemas.microsoft.com/office/drawing/2014/main" id="{AC0C85DE-7260-2274-F107-AF99EC3B7BF5}"/>
              </a:ext>
            </a:extLst>
          </p:cNvPr>
          <p:cNvPicPr>
            <a:picLocks noChangeAspect="1"/>
          </p:cNvPicPr>
          <p:nvPr/>
        </p:nvPicPr>
        <p:blipFill>
          <a:blip r:embed="rId5"/>
          <a:stretch>
            <a:fillRect/>
          </a:stretch>
        </p:blipFill>
        <p:spPr>
          <a:xfrm>
            <a:off x="4927601" y="2931696"/>
            <a:ext cx="1358914" cy="1484017"/>
          </a:xfrm>
          <a:prstGeom prst="rect">
            <a:avLst/>
          </a:prstGeom>
        </p:spPr>
      </p:pic>
      <p:pic>
        <p:nvPicPr>
          <p:cNvPr id="11" name="Picture 10">
            <a:extLst>
              <a:ext uri="{FF2B5EF4-FFF2-40B4-BE49-F238E27FC236}">
                <a16:creationId xmlns:a16="http://schemas.microsoft.com/office/drawing/2014/main" id="{F22B5BDD-B191-B72E-4A6A-B2A9C7A2F435}"/>
              </a:ext>
            </a:extLst>
          </p:cNvPr>
          <p:cNvPicPr>
            <a:picLocks noChangeAspect="1"/>
          </p:cNvPicPr>
          <p:nvPr/>
        </p:nvPicPr>
        <p:blipFill>
          <a:blip r:embed="rId6"/>
          <a:stretch>
            <a:fillRect/>
          </a:stretch>
        </p:blipFill>
        <p:spPr>
          <a:xfrm>
            <a:off x="6324582" y="2931696"/>
            <a:ext cx="1358914" cy="1484017"/>
          </a:xfrm>
          <a:prstGeom prst="rect">
            <a:avLst/>
          </a:prstGeom>
        </p:spPr>
      </p:pic>
      <p:pic>
        <p:nvPicPr>
          <p:cNvPr id="12" name="Picture 11">
            <a:extLst>
              <a:ext uri="{FF2B5EF4-FFF2-40B4-BE49-F238E27FC236}">
                <a16:creationId xmlns:a16="http://schemas.microsoft.com/office/drawing/2014/main" id="{5B39B14E-F263-4497-A877-89EFA24FBD64}"/>
              </a:ext>
            </a:extLst>
          </p:cNvPr>
          <p:cNvPicPr>
            <a:picLocks noChangeAspect="1"/>
          </p:cNvPicPr>
          <p:nvPr/>
        </p:nvPicPr>
        <p:blipFill>
          <a:blip r:embed="rId7"/>
          <a:stretch>
            <a:fillRect/>
          </a:stretch>
        </p:blipFill>
        <p:spPr>
          <a:xfrm>
            <a:off x="4927601" y="1137600"/>
            <a:ext cx="2755895" cy="1462312"/>
          </a:xfrm>
          <a:prstGeom prst="rect">
            <a:avLst/>
          </a:prstGeom>
        </p:spPr>
      </p:pic>
      <p:sp>
        <p:nvSpPr>
          <p:cNvPr id="13" name="TextBox 12">
            <a:extLst>
              <a:ext uri="{FF2B5EF4-FFF2-40B4-BE49-F238E27FC236}">
                <a16:creationId xmlns:a16="http://schemas.microsoft.com/office/drawing/2014/main" id="{C27FA9CE-B275-AA08-B7E7-32B30CEF09C7}"/>
              </a:ext>
            </a:extLst>
          </p:cNvPr>
          <p:cNvSpPr txBox="1"/>
          <p:nvPr/>
        </p:nvSpPr>
        <p:spPr>
          <a:xfrm>
            <a:off x="1042353" y="2561328"/>
            <a:ext cx="3257550" cy="307777"/>
          </a:xfrm>
          <a:prstGeom prst="rect">
            <a:avLst/>
          </a:prstGeom>
          <a:noFill/>
        </p:spPr>
        <p:txBody>
          <a:bodyPr wrap="square" rtlCol="0">
            <a:spAutoFit/>
          </a:bodyPr>
          <a:lstStyle/>
          <a:p>
            <a:r>
              <a:rPr lang="en-US" sz="1400" b="1" dirty="0">
                <a:solidFill>
                  <a:schemeClr val="bg1"/>
                </a:solidFill>
              </a:rPr>
              <a:t>Reverse Engineering </a:t>
            </a:r>
            <a:r>
              <a:rPr lang="en-US" sz="1400" b="1" dirty="0" err="1">
                <a:solidFill>
                  <a:schemeClr val="bg1"/>
                </a:solidFill>
              </a:rPr>
              <a:t>PrefetchNTA</a:t>
            </a:r>
            <a:endParaRPr lang="en-US" sz="1400" b="1" dirty="0">
              <a:solidFill>
                <a:schemeClr val="bg1"/>
              </a:solidFill>
            </a:endParaRPr>
          </a:p>
        </p:txBody>
      </p:sp>
      <p:sp>
        <p:nvSpPr>
          <p:cNvPr id="14" name="TextBox 13">
            <a:extLst>
              <a:ext uri="{FF2B5EF4-FFF2-40B4-BE49-F238E27FC236}">
                <a16:creationId xmlns:a16="http://schemas.microsoft.com/office/drawing/2014/main" id="{C12B1AA0-079F-733A-8580-A788A05EF827}"/>
              </a:ext>
            </a:extLst>
          </p:cNvPr>
          <p:cNvSpPr txBox="1"/>
          <p:nvPr/>
        </p:nvSpPr>
        <p:spPr>
          <a:xfrm>
            <a:off x="1042353" y="4352960"/>
            <a:ext cx="3439841" cy="307777"/>
          </a:xfrm>
          <a:prstGeom prst="rect">
            <a:avLst/>
          </a:prstGeom>
          <a:noFill/>
        </p:spPr>
        <p:txBody>
          <a:bodyPr wrap="square" rtlCol="0">
            <a:spAutoFit/>
          </a:bodyPr>
          <a:lstStyle/>
          <a:p>
            <a:r>
              <a:rPr lang="en-US" sz="1400" b="1" dirty="0">
                <a:solidFill>
                  <a:schemeClr val="bg1"/>
                </a:solidFill>
              </a:rPr>
              <a:t>Faster Eviction Set Construction</a:t>
            </a:r>
          </a:p>
        </p:txBody>
      </p:sp>
      <p:sp>
        <p:nvSpPr>
          <p:cNvPr id="15" name="TextBox 14">
            <a:extLst>
              <a:ext uri="{FF2B5EF4-FFF2-40B4-BE49-F238E27FC236}">
                <a16:creationId xmlns:a16="http://schemas.microsoft.com/office/drawing/2014/main" id="{D8AB1220-E41B-02FE-261F-617DC23E94FE}"/>
              </a:ext>
            </a:extLst>
          </p:cNvPr>
          <p:cNvSpPr txBox="1"/>
          <p:nvPr/>
        </p:nvSpPr>
        <p:spPr>
          <a:xfrm>
            <a:off x="5116927" y="2562401"/>
            <a:ext cx="3279314" cy="307777"/>
          </a:xfrm>
          <a:prstGeom prst="rect">
            <a:avLst/>
          </a:prstGeom>
          <a:noFill/>
        </p:spPr>
        <p:txBody>
          <a:bodyPr wrap="square" rtlCol="0">
            <a:spAutoFit/>
          </a:bodyPr>
          <a:lstStyle/>
          <a:p>
            <a:r>
              <a:rPr lang="en-US" sz="1400" b="1" dirty="0">
                <a:solidFill>
                  <a:schemeClr val="bg1"/>
                </a:solidFill>
              </a:rPr>
              <a:t>A New Covert Channel</a:t>
            </a:r>
          </a:p>
        </p:txBody>
      </p:sp>
      <p:sp>
        <p:nvSpPr>
          <p:cNvPr id="17" name="TextBox 16">
            <a:extLst>
              <a:ext uri="{FF2B5EF4-FFF2-40B4-BE49-F238E27FC236}">
                <a16:creationId xmlns:a16="http://schemas.microsoft.com/office/drawing/2014/main" id="{24DBEC8F-E5AE-F054-9236-F29EEE3FD3A9}"/>
              </a:ext>
            </a:extLst>
          </p:cNvPr>
          <p:cNvSpPr txBox="1"/>
          <p:nvPr/>
        </p:nvSpPr>
        <p:spPr>
          <a:xfrm>
            <a:off x="4872816" y="4362520"/>
            <a:ext cx="3279314" cy="307777"/>
          </a:xfrm>
          <a:prstGeom prst="rect">
            <a:avLst/>
          </a:prstGeom>
          <a:noFill/>
        </p:spPr>
        <p:txBody>
          <a:bodyPr wrap="square" rtlCol="0">
            <a:spAutoFit/>
          </a:bodyPr>
          <a:lstStyle/>
          <a:p>
            <a:r>
              <a:rPr lang="en-US" sz="1400" b="1" dirty="0">
                <a:solidFill>
                  <a:schemeClr val="bg1"/>
                </a:solidFill>
              </a:rPr>
              <a:t>Improved Cache Side Channels</a:t>
            </a:r>
          </a:p>
        </p:txBody>
      </p:sp>
      <p:cxnSp>
        <p:nvCxnSpPr>
          <p:cNvPr id="19" name="Straight Connector 18">
            <a:extLst>
              <a:ext uri="{FF2B5EF4-FFF2-40B4-BE49-F238E27FC236}">
                <a16:creationId xmlns:a16="http://schemas.microsoft.com/office/drawing/2014/main" id="{5B5C57DB-067B-D00D-7E53-D057A891776C}"/>
              </a:ext>
            </a:extLst>
          </p:cNvPr>
          <p:cNvCxnSpPr/>
          <p:nvPr/>
        </p:nvCxnSpPr>
        <p:spPr>
          <a:xfrm>
            <a:off x="4509135" y="783868"/>
            <a:ext cx="0" cy="38743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AB9D318-A657-C75A-8C98-BADCA3D7EACC}"/>
              </a:ext>
            </a:extLst>
          </p:cNvPr>
          <p:cNvCxnSpPr/>
          <p:nvPr/>
        </p:nvCxnSpPr>
        <p:spPr>
          <a:xfrm>
            <a:off x="788670" y="2867700"/>
            <a:ext cx="744093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109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AB416C-047A-8EC9-CD7A-BCF57A6DDD4C}"/>
              </a:ext>
            </a:extLst>
          </p:cNvPr>
          <p:cNvSpPr txBox="1">
            <a:spLocks/>
          </p:cNvSpPr>
          <p:nvPr/>
        </p:nvSpPr>
        <p:spPr>
          <a:xfrm>
            <a:off x="830580" y="1395295"/>
            <a:ext cx="7482840" cy="1025614"/>
          </a:xfrm>
          <a:prstGeom prst="rect">
            <a:avLst/>
          </a:prstGeom>
        </p:spPr>
        <p:txBody>
          <a:bodyPr vert="horz" lIns="91440" tIns="45720" rIns="91440" bIns="45720" rtlCol="0" anchor="t" anchorCtr="0">
            <a:noAutofit/>
          </a:bodyPr>
          <a:lstStyle>
            <a:lvl1pPr algn="l" defTabSz="685800" rtl="0" eaLnBrk="1" latinLnBrk="0" hangingPunct="1">
              <a:lnSpc>
                <a:spcPct val="90000"/>
              </a:lnSpc>
              <a:spcBef>
                <a:spcPct val="0"/>
              </a:spcBef>
              <a:buNone/>
              <a:defRPr sz="3300" kern="1200">
                <a:solidFill>
                  <a:schemeClr val="bg1"/>
                </a:solidFill>
                <a:latin typeface="+mj-lt"/>
                <a:ea typeface="+mj-ea"/>
                <a:cs typeface="+mj-cs"/>
              </a:defRPr>
            </a:lvl1pPr>
          </a:lstStyle>
          <a:p>
            <a:pPr algn="ctr"/>
            <a:r>
              <a:rPr lang="en-US" sz="2400" dirty="0"/>
              <a:t>Leaky Way: A Conflict-Based Cache Covert Channel Bypassing Set Associativity </a:t>
            </a:r>
          </a:p>
        </p:txBody>
      </p:sp>
      <p:sp>
        <p:nvSpPr>
          <p:cNvPr id="7" name="Subtitle 2">
            <a:extLst>
              <a:ext uri="{FF2B5EF4-FFF2-40B4-BE49-F238E27FC236}">
                <a16:creationId xmlns:a16="http://schemas.microsoft.com/office/drawing/2014/main" id="{11636E93-863F-84AB-4535-914919E712B6}"/>
              </a:ext>
            </a:extLst>
          </p:cNvPr>
          <p:cNvSpPr txBox="1">
            <a:spLocks/>
          </p:cNvSpPr>
          <p:nvPr/>
        </p:nvSpPr>
        <p:spPr>
          <a:xfrm>
            <a:off x="1143000" y="2508364"/>
            <a:ext cx="6858000" cy="1445391"/>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800" b="1" dirty="0"/>
              <a:t>Yanan Guo</a:t>
            </a:r>
            <a:r>
              <a:rPr lang="en-US" sz="1800" dirty="0"/>
              <a:t>, Xin </a:t>
            </a:r>
            <a:r>
              <a:rPr lang="en-US" sz="1800" dirty="0" err="1"/>
              <a:t>Xin</a:t>
            </a:r>
            <a:r>
              <a:rPr lang="en-US" sz="1800" dirty="0"/>
              <a:t>, Youtao Zhang, Jun Yang</a:t>
            </a:r>
            <a:endParaRPr lang="en-US" sz="1800" baseline="30000" dirty="0"/>
          </a:p>
          <a:p>
            <a:pPr marL="0" indent="0" algn="ctr">
              <a:buNone/>
            </a:pPr>
            <a:r>
              <a:rPr lang="en-US" sz="1800" dirty="0"/>
              <a:t>University of Pittsburgh</a:t>
            </a:r>
            <a:r>
              <a:rPr lang="en-US" sz="1400" dirty="0">
                <a:solidFill>
                  <a:schemeClr val="accent1">
                    <a:lumMod val="75000"/>
                  </a:schemeClr>
                </a:solidFill>
              </a:rPr>
              <a:t>   </a:t>
            </a:r>
            <a:endParaRPr lang="en-US" sz="1400" dirty="0">
              <a:solidFill>
                <a:schemeClr val="accent1">
                  <a:lumMod val="75000"/>
                </a:schemeClr>
              </a:solidFill>
              <a:cs typeface="Arial"/>
            </a:endParaRPr>
          </a:p>
          <a:p>
            <a:pPr marL="0" indent="0" algn="ctr">
              <a:buNone/>
            </a:pPr>
            <a:r>
              <a:rPr lang="en-US" sz="1800" dirty="0"/>
              <a:t>Artifacts: </a:t>
            </a:r>
            <a:r>
              <a:rPr lang="en-US" sz="1400" b="0" i="0" dirty="0">
                <a:solidFill>
                  <a:schemeClr val="accent1">
                    <a:lumMod val="75000"/>
                  </a:schemeClr>
                </a:solidFill>
                <a:effectLst/>
                <a:latin typeface="Arial"/>
                <a:cs typeface="Arial"/>
                <a:hlinkClick r:id="rId3">
                  <a:extLst>
                    <a:ext uri="{A12FA001-AC4F-418D-AE19-62706E023703}">
                      <ahyp:hlinkClr xmlns:ahyp="http://schemas.microsoft.com/office/drawing/2018/hyperlinkcolor" val="tx"/>
                    </a:ext>
                  </a:extLst>
                </a:hlinkClick>
              </a:rPr>
              <a:t>https://github.com/PittECEArch</a:t>
            </a:r>
            <a:r>
              <a:rPr lang="en-US" sz="1400" b="0" i="0" u="sng" dirty="0">
                <a:solidFill>
                  <a:schemeClr val="accent1">
                    <a:lumMod val="75000"/>
                  </a:schemeClr>
                </a:solidFill>
                <a:effectLst/>
                <a:latin typeface="Arial"/>
                <a:cs typeface="Arial"/>
                <a:hlinkClick r:id="rId3">
                  <a:extLst>
                    <a:ext uri="{A12FA001-AC4F-418D-AE19-62706E023703}">
                      <ahyp:hlinkClr xmlns:ahyp="http://schemas.microsoft.com/office/drawing/2018/hyperlinkcolor" val="tx"/>
                    </a:ext>
                  </a:extLst>
                </a:hlinkClick>
              </a:rPr>
              <a:t>/</a:t>
            </a:r>
            <a:r>
              <a:rPr lang="en-US" sz="1400" u="sng" dirty="0" err="1">
                <a:solidFill>
                  <a:schemeClr val="accent1">
                    <a:lumMod val="75000"/>
                  </a:schemeClr>
                </a:solidFill>
                <a:latin typeface="Arial"/>
                <a:cs typeface="Arial"/>
              </a:rPr>
              <a:t>LeakyWay</a:t>
            </a:r>
            <a:endParaRPr lang="en-US" sz="1400" b="0" i="0" u="sng" dirty="0">
              <a:solidFill>
                <a:schemeClr val="accent1">
                  <a:lumMod val="75000"/>
                </a:schemeClr>
              </a:solidFill>
              <a:effectLst/>
              <a:latin typeface="Arial"/>
              <a:cs typeface="Arial"/>
            </a:endParaRPr>
          </a:p>
          <a:p>
            <a:pPr marL="0" indent="0">
              <a:buNone/>
            </a:pPr>
            <a:endParaRPr lang="en-US" sz="1400" dirty="0">
              <a:latin typeface="Arial" panose="020B0604020202020204" pitchFamily="34" charset="0"/>
            </a:endParaRPr>
          </a:p>
        </p:txBody>
      </p:sp>
    </p:spTree>
    <p:extLst>
      <p:ext uri="{BB962C8B-B14F-4D97-AF65-F5344CB8AC3E}">
        <p14:creationId xmlns:p14="http://schemas.microsoft.com/office/powerpoint/2010/main" val="375124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628650" y="387178"/>
            <a:ext cx="7886700" cy="686248"/>
          </a:xfrm>
        </p:spPr>
        <p:txBody>
          <a:bodyPr/>
          <a:lstStyle/>
          <a:p>
            <a:r>
              <a:rPr lang="en-US" sz="2600" dirty="0"/>
              <a:t>Conflict-Based Cache Attacks</a:t>
            </a:r>
          </a:p>
        </p:txBody>
      </p:sp>
      <p:sp>
        <p:nvSpPr>
          <p:cNvPr id="6" name="Rectangle 5">
            <a:extLst>
              <a:ext uri="{FF2B5EF4-FFF2-40B4-BE49-F238E27FC236}">
                <a16:creationId xmlns:a16="http://schemas.microsoft.com/office/drawing/2014/main" id="{53E9EF90-FA89-B4CC-09B6-429157C20764}"/>
              </a:ext>
            </a:extLst>
          </p:cNvPr>
          <p:cNvSpPr/>
          <p:nvPr/>
        </p:nvSpPr>
        <p:spPr>
          <a:xfrm>
            <a:off x="285115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ECBA2EA5-87BA-F283-D80C-A79690F416D4}"/>
              </a:ext>
            </a:extLst>
          </p:cNvPr>
          <p:cNvSpPr/>
          <p:nvPr/>
        </p:nvSpPr>
        <p:spPr>
          <a:xfrm>
            <a:off x="357822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7E109BAC-5CD3-2FCD-9A51-A0050E6E91D7}"/>
              </a:ext>
            </a:extLst>
          </p:cNvPr>
          <p:cNvSpPr/>
          <p:nvPr/>
        </p:nvSpPr>
        <p:spPr>
          <a:xfrm>
            <a:off x="430530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AF1F67DC-D650-2CBC-BA52-917A430D1A19}"/>
              </a:ext>
            </a:extLst>
          </p:cNvPr>
          <p:cNvSpPr/>
          <p:nvPr/>
        </p:nvSpPr>
        <p:spPr>
          <a:xfrm>
            <a:off x="503237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776B01E-249B-855C-6265-BD5554139389}"/>
              </a:ext>
            </a:extLst>
          </p:cNvPr>
          <p:cNvSpPr/>
          <p:nvPr/>
        </p:nvSpPr>
        <p:spPr>
          <a:xfrm>
            <a:off x="2851151" y="24987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C00000"/>
                </a:solidFill>
              </a:rPr>
              <a:t>V</a:t>
            </a:r>
          </a:p>
        </p:txBody>
      </p:sp>
      <p:sp>
        <p:nvSpPr>
          <p:cNvPr id="11" name="Rectangle 10">
            <a:extLst>
              <a:ext uri="{FF2B5EF4-FFF2-40B4-BE49-F238E27FC236}">
                <a16:creationId xmlns:a16="http://schemas.microsoft.com/office/drawing/2014/main" id="{E22A7925-60E7-DF6A-2449-97AB3561B657}"/>
              </a:ext>
            </a:extLst>
          </p:cNvPr>
          <p:cNvSpPr/>
          <p:nvPr/>
        </p:nvSpPr>
        <p:spPr>
          <a:xfrm>
            <a:off x="285115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8BD4B8-C678-D1BD-A528-D1F9A4DA2AF8}"/>
              </a:ext>
            </a:extLst>
          </p:cNvPr>
          <p:cNvSpPr/>
          <p:nvPr/>
        </p:nvSpPr>
        <p:spPr>
          <a:xfrm>
            <a:off x="357822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6BC577-E67C-4FE9-D44B-C11AA6C90AFC}"/>
              </a:ext>
            </a:extLst>
          </p:cNvPr>
          <p:cNvSpPr/>
          <p:nvPr/>
        </p:nvSpPr>
        <p:spPr>
          <a:xfrm>
            <a:off x="430530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8CE1F4-55AC-A68B-6B4B-8E94503FC5D2}"/>
              </a:ext>
            </a:extLst>
          </p:cNvPr>
          <p:cNvSpPr/>
          <p:nvPr/>
        </p:nvSpPr>
        <p:spPr>
          <a:xfrm>
            <a:off x="503237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CE50B5-DFC4-9EB9-A909-27D39A9278F9}"/>
              </a:ext>
            </a:extLst>
          </p:cNvPr>
          <p:cNvSpPr/>
          <p:nvPr/>
        </p:nvSpPr>
        <p:spPr>
          <a:xfrm>
            <a:off x="285115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79923A-6EE0-4963-CCD1-B397B42474A6}"/>
              </a:ext>
            </a:extLst>
          </p:cNvPr>
          <p:cNvSpPr/>
          <p:nvPr/>
        </p:nvSpPr>
        <p:spPr>
          <a:xfrm>
            <a:off x="357822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69EC14-0467-8B28-91D1-F94AAB57E8A2}"/>
              </a:ext>
            </a:extLst>
          </p:cNvPr>
          <p:cNvSpPr/>
          <p:nvPr/>
        </p:nvSpPr>
        <p:spPr>
          <a:xfrm>
            <a:off x="430530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1BE5C9-4521-DDC6-7592-A9F51CF7E379}"/>
              </a:ext>
            </a:extLst>
          </p:cNvPr>
          <p:cNvSpPr/>
          <p:nvPr/>
        </p:nvSpPr>
        <p:spPr>
          <a:xfrm>
            <a:off x="503237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77F82E-0F3F-251F-7F72-C2684B62DB7D}"/>
              </a:ext>
            </a:extLst>
          </p:cNvPr>
          <p:cNvSpPr/>
          <p:nvPr/>
        </p:nvSpPr>
        <p:spPr>
          <a:xfrm>
            <a:off x="285115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B79DFC-FA0E-E59F-3783-ABFAEDC75DA5}"/>
              </a:ext>
            </a:extLst>
          </p:cNvPr>
          <p:cNvSpPr/>
          <p:nvPr/>
        </p:nvSpPr>
        <p:spPr>
          <a:xfrm>
            <a:off x="357822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BB71E0-78AC-70AE-BE03-34D3E1D2FEBF}"/>
              </a:ext>
            </a:extLst>
          </p:cNvPr>
          <p:cNvSpPr/>
          <p:nvPr/>
        </p:nvSpPr>
        <p:spPr>
          <a:xfrm>
            <a:off x="430530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9BF8DE-901C-D205-8026-3B7B949E0A5F}"/>
              </a:ext>
            </a:extLst>
          </p:cNvPr>
          <p:cNvSpPr/>
          <p:nvPr/>
        </p:nvSpPr>
        <p:spPr>
          <a:xfrm>
            <a:off x="503237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1AB45B-6EE4-3D6E-77BC-8C98DAB6AEFE}"/>
              </a:ext>
            </a:extLst>
          </p:cNvPr>
          <p:cNvSpPr/>
          <p:nvPr/>
        </p:nvSpPr>
        <p:spPr>
          <a:xfrm>
            <a:off x="285115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CB3AF6-1921-FE30-7B63-03C7A0696E31}"/>
              </a:ext>
            </a:extLst>
          </p:cNvPr>
          <p:cNvSpPr/>
          <p:nvPr/>
        </p:nvSpPr>
        <p:spPr>
          <a:xfrm>
            <a:off x="357822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D95D7-8845-715E-8CF8-000017B8B5FB}"/>
              </a:ext>
            </a:extLst>
          </p:cNvPr>
          <p:cNvSpPr/>
          <p:nvPr/>
        </p:nvSpPr>
        <p:spPr>
          <a:xfrm>
            <a:off x="430530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14F073C-3551-1617-3308-B8CB3B71E231}"/>
              </a:ext>
            </a:extLst>
          </p:cNvPr>
          <p:cNvSpPr/>
          <p:nvPr/>
        </p:nvSpPr>
        <p:spPr>
          <a:xfrm>
            <a:off x="503237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7556100-04AB-1F7D-A16C-5503CA0514AB}"/>
              </a:ext>
            </a:extLst>
          </p:cNvPr>
          <p:cNvSpPr/>
          <p:nvPr/>
        </p:nvSpPr>
        <p:spPr>
          <a:xfrm>
            <a:off x="285115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E41F42-E6D5-26B1-7870-FD167AD01B8E}"/>
              </a:ext>
            </a:extLst>
          </p:cNvPr>
          <p:cNvSpPr/>
          <p:nvPr/>
        </p:nvSpPr>
        <p:spPr>
          <a:xfrm>
            <a:off x="357822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F53CDBD-5698-2C6F-06F4-FFF0FB827FC4}"/>
              </a:ext>
            </a:extLst>
          </p:cNvPr>
          <p:cNvSpPr/>
          <p:nvPr/>
        </p:nvSpPr>
        <p:spPr>
          <a:xfrm>
            <a:off x="430530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0243542-EF08-BD4E-AABD-1C81CD44C394}"/>
              </a:ext>
            </a:extLst>
          </p:cNvPr>
          <p:cNvSpPr/>
          <p:nvPr/>
        </p:nvSpPr>
        <p:spPr>
          <a:xfrm>
            <a:off x="503237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C8530C-0FC6-FAE8-9DA4-B0DA17353323}"/>
              </a:ext>
            </a:extLst>
          </p:cNvPr>
          <p:cNvSpPr/>
          <p:nvPr/>
        </p:nvSpPr>
        <p:spPr>
          <a:xfrm>
            <a:off x="285115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C892C9-0B60-2A3D-5EE1-FD1A0000199D}"/>
              </a:ext>
            </a:extLst>
          </p:cNvPr>
          <p:cNvSpPr/>
          <p:nvPr/>
        </p:nvSpPr>
        <p:spPr>
          <a:xfrm>
            <a:off x="357822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A211B11-98EA-4292-3C1C-C4DD45395269}"/>
              </a:ext>
            </a:extLst>
          </p:cNvPr>
          <p:cNvSpPr/>
          <p:nvPr/>
        </p:nvSpPr>
        <p:spPr>
          <a:xfrm>
            <a:off x="430530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A477E3-CE63-9E36-844A-402B41FCDD24}"/>
              </a:ext>
            </a:extLst>
          </p:cNvPr>
          <p:cNvSpPr/>
          <p:nvPr/>
        </p:nvSpPr>
        <p:spPr>
          <a:xfrm>
            <a:off x="503237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978FC0D-6B53-1441-87A4-CE5CDCD0F60C}"/>
              </a:ext>
            </a:extLst>
          </p:cNvPr>
          <p:cNvSpPr txBox="1"/>
          <p:nvPr/>
        </p:nvSpPr>
        <p:spPr>
          <a:xfrm>
            <a:off x="2155825" y="2199266"/>
            <a:ext cx="695326" cy="307777"/>
          </a:xfrm>
          <a:prstGeom prst="rect">
            <a:avLst/>
          </a:prstGeom>
          <a:noFill/>
        </p:spPr>
        <p:txBody>
          <a:bodyPr wrap="square" rtlCol="0">
            <a:spAutoFit/>
          </a:bodyPr>
          <a:lstStyle/>
          <a:p>
            <a:r>
              <a:rPr lang="en-US" sz="1400">
                <a:solidFill>
                  <a:schemeClr val="bg1"/>
                </a:solidFill>
              </a:rPr>
              <a:t>Set 0</a:t>
            </a:r>
          </a:p>
        </p:txBody>
      </p:sp>
      <p:sp>
        <p:nvSpPr>
          <p:cNvPr id="36" name="TextBox 35">
            <a:extLst>
              <a:ext uri="{FF2B5EF4-FFF2-40B4-BE49-F238E27FC236}">
                <a16:creationId xmlns:a16="http://schemas.microsoft.com/office/drawing/2014/main" id="{7F9ADF61-4C27-E944-C830-FE3A4CAEA955}"/>
              </a:ext>
            </a:extLst>
          </p:cNvPr>
          <p:cNvSpPr txBox="1"/>
          <p:nvPr/>
        </p:nvSpPr>
        <p:spPr>
          <a:xfrm>
            <a:off x="2155825" y="2479168"/>
            <a:ext cx="695326" cy="307777"/>
          </a:xfrm>
          <a:prstGeom prst="rect">
            <a:avLst/>
          </a:prstGeom>
          <a:noFill/>
        </p:spPr>
        <p:txBody>
          <a:bodyPr wrap="square" rtlCol="0">
            <a:spAutoFit/>
          </a:bodyPr>
          <a:lstStyle/>
          <a:p>
            <a:r>
              <a:rPr lang="en-US" sz="1400">
                <a:solidFill>
                  <a:schemeClr val="bg1"/>
                </a:solidFill>
              </a:rPr>
              <a:t>Set 1</a:t>
            </a:r>
          </a:p>
        </p:txBody>
      </p:sp>
      <p:sp>
        <p:nvSpPr>
          <p:cNvPr id="37" name="TextBox 36">
            <a:extLst>
              <a:ext uri="{FF2B5EF4-FFF2-40B4-BE49-F238E27FC236}">
                <a16:creationId xmlns:a16="http://schemas.microsoft.com/office/drawing/2014/main" id="{928A8839-3C6D-92EC-707C-D740004E5916}"/>
              </a:ext>
            </a:extLst>
          </p:cNvPr>
          <p:cNvSpPr txBox="1"/>
          <p:nvPr/>
        </p:nvSpPr>
        <p:spPr>
          <a:xfrm>
            <a:off x="2155825" y="4035980"/>
            <a:ext cx="695326" cy="307777"/>
          </a:xfrm>
          <a:prstGeom prst="rect">
            <a:avLst/>
          </a:prstGeom>
          <a:noFill/>
        </p:spPr>
        <p:txBody>
          <a:bodyPr wrap="square" rtlCol="0">
            <a:spAutoFit/>
          </a:bodyPr>
          <a:lstStyle/>
          <a:p>
            <a:r>
              <a:rPr lang="en-US" sz="1400">
                <a:solidFill>
                  <a:schemeClr val="bg1"/>
                </a:solidFill>
              </a:rPr>
              <a:t>Set n</a:t>
            </a:r>
          </a:p>
        </p:txBody>
      </p:sp>
      <p:sp>
        <p:nvSpPr>
          <p:cNvPr id="38" name="TextBox 37">
            <a:extLst>
              <a:ext uri="{FF2B5EF4-FFF2-40B4-BE49-F238E27FC236}">
                <a16:creationId xmlns:a16="http://schemas.microsoft.com/office/drawing/2014/main" id="{F397477A-E9D4-67BC-A9C5-D34D65D6A96E}"/>
              </a:ext>
            </a:extLst>
          </p:cNvPr>
          <p:cNvSpPr txBox="1"/>
          <p:nvPr/>
        </p:nvSpPr>
        <p:spPr>
          <a:xfrm rot="5400000">
            <a:off x="2104925" y="3221520"/>
            <a:ext cx="695326" cy="307777"/>
          </a:xfrm>
          <a:prstGeom prst="rect">
            <a:avLst/>
          </a:prstGeom>
          <a:noFill/>
        </p:spPr>
        <p:txBody>
          <a:bodyPr wrap="square" rtlCol="0">
            <a:spAutoFit/>
          </a:bodyPr>
          <a:lstStyle/>
          <a:p>
            <a:r>
              <a:rPr lang="en-US" sz="1400">
                <a:solidFill>
                  <a:schemeClr val="bg1"/>
                </a:solidFill>
              </a:rPr>
              <a:t>…</a:t>
            </a:r>
          </a:p>
        </p:txBody>
      </p:sp>
      <p:sp>
        <p:nvSpPr>
          <p:cNvPr id="39" name="TextBox 38">
            <a:extLst>
              <a:ext uri="{FF2B5EF4-FFF2-40B4-BE49-F238E27FC236}">
                <a16:creationId xmlns:a16="http://schemas.microsoft.com/office/drawing/2014/main" id="{1A7E90EC-C370-20E9-1948-13C0581865D8}"/>
              </a:ext>
            </a:extLst>
          </p:cNvPr>
          <p:cNvSpPr txBox="1"/>
          <p:nvPr/>
        </p:nvSpPr>
        <p:spPr>
          <a:xfrm>
            <a:off x="2851151" y="1980071"/>
            <a:ext cx="727074" cy="307777"/>
          </a:xfrm>
          <a:prstGeom prst="rect">
            <a:avLst/>
          </a:prstGeom>
          <a:noFill/>
        </p:spPr>
        <p:txBody>
          <a:bodyPr wrap="square" rtlCol="0">
            <a:spAutoFit/>
          </a:bodyPr>
          <a:lstStyle/>
          <a:p>
            <a:pPr algn="ctr"/>
            <a:r>
              <a:rPr lang="en-US" sz="1400">
                <a:solidFill>
                  <a:schemeClr val="bg1"/>
                </a:solidFill>
              </a:rPr>
              <a:t>Way 0</a:t>
            </a:r>
          </a:p>
        </p:txBody>
      </p:sp>
      <p:sp>
        <p:nvSpPr>
          <p:cNvPr id="40" name="TextBox 39">
            <a:extLst>
              <a:ext uri="{FF2B5EF4-FFF2-40B4-BE49-F238E27FC236}">
                <a16:creationId xmlns:a16="http://schemas.microsoft.com/office/drawing/2014/main" id="{FFEEFB9E-AB6C-F36A-D009-286B88BDC31F}"/>
              </a:ext>
            </a:extLst>
          </p:cNvPr>
          <p:cNvSpPr txBox="1"/>
          <p:nvPr/>
        </p:nvSpPr>
        <p:spPr>
          <a:xfrm>
            <a:off x="3578225" y="1974739"/>
            <a:ext cx="727074" cy="307777"/>
          </a:xfrm>
          <a:prstGeom prst="rect">
            <a:avLst/>
          </a:prstGeom>
          <a:noFill/>
        </p:spPr>
        <p:txBody>
          <a:bodyPr wrap="square" rtlCol="0">
            <a:spAutoFit/>
          </a:bodyPr>
          <a:lstStyle/>
          <a:p>
            <a:pPr algn="ctr"/>
            <a:r>
              <a:rPr lang="en-US" sz="1400">
                <a:solidFill>
                  <a:schemeClr val="bg1"/>
                </a:solidFill>
              </a:rPr>
              <a:t>Way 1</a:t>
            </a:r>
          </a:p>
        </p:txBody>
      </p:sp>
      <p:sp>
        <p:nvSpPr>
          <p:cNvPr id="41" name="TextBox 40">
            <a:extLst>
              <a:ext uri="{FF2B5EF4-FFF2-40B4-BE49-F238E27FC236}">
                <a16:creationId xmlns:a16="http://schemas.microsoft.com/office/drawing/2014/main" id="{4EF723D2-A113-2C8E-826D-6B528D19ED5D}"/>
              </a:ext>
            </a:extLst>
          </p:cNvPr>
          <p:cNvSpPr txBox="1"/>
          <p:nvPr/>
        </p:nvSpPr>
        <p:spPr>
          <a:xfrm>
            <a:off x="4305299" y="1976293"/>
            <a:ext cx="727074" cy="307777"/>
          </a:xfrm>
          <a:prstGeom prst="rect">
            <a:avLst/>
          </a:prstGeom>
          <a:noFill/>
        </p:spPr>
        <p:txBody>
          <a:bodyPr wrap="square" rtlCol="0">
            <a:spAutoFit/>
          </a:bodyPr>
          <a:lstStyle/>
          <a:p>
            <a:pPr algn="ctr"/>
            <a:r>
              <a:rPr lang="en-US" sz="1400">
                <a:solidFill>
                  <a:schemeClr val="bg1"/>
                </a:solidFill>
              </a:rPr>
              <a:t>Way 2</a:t>
            </a:r>
          </a:p>
        </p:txBody>
      </p:sp>
      <p:sp>
        <p:nvSpPr>
          <p:cNvPr id="42" name="TextBox 41">
            <a:extLst>
              <a:ext uri="{FF2B5EF4-FFF2-40B4-BE49-F238E27FC236}">
                <a16:creationId xmlns:a16="http://schemas.microsoft.com/office/drawing/2014/main" id="{5321276C-7E61-5775-0C86-F9E548A14C95}"/>
              </a:ext>
            </a:extLst>
          </p:cNvPr>
          <p:cNvSpPr txBox="1"/>
          <p:nvPr/>
        </p:nvSpPr>
        <p:spPr>
          <a:xfrm>
            <a:off x="5032376" y="1972022"/>
            <a:ext cx="727074" cy="307777"/>
          </a:xfrm>
          <a:prstGeom prst="rect">
            <a:avLst/>
          </a:prstGeom>
          <a:noFill/>
        </p:spPr>
        <p:txBody>
          <a:bodyPr wrap="square" rtlCol="0">
            <a:spAutoFit/>
          </a:bodyPr>
          <a:lstStyle/>
          <a:p>
            <a:pPr algn="ctr"/>
            <a:r>
              <a:rPr lang="en-US" sz="1400">
                <a:solidFill>
                  <a:schemeClr val="bg1"/>
                </a:solidFill>
              </a:rPr>
              <a:t>Way 3</a:t>
            </a:r>
          </a:p>
        </p:txBody>
      </p:sp>
      <p:sp>
        <p:nvSpPr>
          <p:cNvPr id="43" name="Rectangle 42">
            <a:extLst>
              <a:ext uri="{FF2B5EF4-FFF2-40B4-BE49-F238E27FC236}">
                <a16:creationId xmlns:a16="http://schemas.microsoft.com/office/drawing/2014/main" id="{C3B7E771-EA41-66CB-4973-6791F08EB9CB}"/>
              </a:ext>
            </a:extLst>
          </p:cNvPr>
          <p:cNvSpPr/>
          <p:nvPr/>
        </p:nvSpPr>
        <p:spPr>
          <a:xfrm>
            <a:off x="3578224"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A1</a:t>
            </a:r>
            <a:endParaRPr lang="en-US" sz="1600" dirty="0"/>
          </a:p>
        </p:txBody>
      </p:sp>
      <p:sp>
        <p:nvSpPr>
          <p:cNvPr id="44" name="Rectangle 43">
            <a:extLst>
              <a:ext uri="{FF2B5EF4-FFF2-40B4-BE49-F238E27FC236}">
                <a16:creationId xmlns:a16="http://schemas.microsoft.com/office/drawing/2014/main" id="{A355288C-F47E-6DFE-A79F-E69653804F54}"/>
              </a:ext>
            </a:extLst>
          </p:cNvPr>
          <p:cNvSpPr/>
          <p:nvPr/>
        </p:nvSpPr>
        <p:spPr>
          <a:xfrm>
            <a:off x="4305298"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632B168-3191-C61E-0EEA-B9232F5F3FBE}"/>
              </a:ext>
            </a:extLst>
          </p:cNvPr>
          <p:cNvSpPr/>
          <p:nvPr/>
        </p:nvSpPr>
        <p:spPr>
          <a:xfrm>
            <a:off x="5032375" y="249997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4000A8B-2238-F9CC-74FF-77D08FA387BB}"/>
              </a:ext>
            </a:extLst>
          </p:cNvPr>
          <p:cNvSpPr/>
          <p:nvPr/>
        </p:nvSpPr>
        <p:spPr>
          <a:xfrm>
            <a:off x="4305297" y="249823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 </a:t>
            </a:r>
            <a:endParaRPr lang="en-US" sz="1600" b="1" dirty="0">
              <a:solidFill>
                <a:schemeClr val="bg1"/>
              </a:solidFill>
            </a:endParaRPr>
          </a:p>
        </p:txBody>
      </p:sp>
      <p:sp>
        <p:nvSpPr>
          <p:cNvPr id="46" name="Content Placeholder 2">
            <a:extLst>
              <a:ext uri="{FF2B5EF4-FFF2-40B4-BE49-F238E27FC236}">
                <a16:creationId xmlns:a16="http://schemas.microsoft.com/office/drawing/2014/main" id="{0B99C370-AFAE-569F-51B4-47CD8B9B2BE9}"/>
              </a:ext>
            </a:extLst>
          </p:cNvPr>
          <p:cNvSpPr>
            <a:spLocks noGrp="1"/>
          </p:cNvSpPr>
          <p:nvPr>
            <p:ph idx="1"/>
          </p:nvPr>
        </p:nvSpPr>
        <p:spPr>
          <a:xfrm>
            <a:off x="565151" y="1134747"/>
            <a:ext cx="7983538" cy="843140"/>
          </a:xfrm>
        </p:spPr>
        <p:txBody>
          <a:bodyPr vert="horz" lIns="91440" tIns="45720" rIns="91440" bIns="45720" rtlCol="0" anchor="t">
            <a:noAutofit/>
          </a:bodyPr>
          <a:lstStyle/>
          <a:p>
            <a:r>
              <a:rPr lang="en-US" sz="1600" b="1" dirty="0">
                <a:solidFill>
                  <a:srgbClr val="003493"/>
                </a:solidFill>
                <a:cs typeface="Arial"/>
              </a:rPr>
              <a:t>Critical step: build cache conflicts to evict the victim’s data.</a:t>
            </a:r>
          </a:p>
          <a:p>
            <a:pPr lvl="1"/>
            <a:r>
              <a:rPr lang="en-US" sz="1400" dirty="0" err="1">
                <a:solidFill>
                  <a:srgbClr val="003493"/>
                </a:solidFill>
                <a:cs typeface="Arial"/>
              </a:rPr>
              <a:t>Prime+Probe</a:t>
            </a:r>
            <a:r>
              <a:rPr lang="en-US" sz="1400" dirty="0">
                <a:solidFill>
                  <a:srgbClr val="003493"/>
                </a:solidFill>
                <a:cs typeface="Arial"/>
              </a:rPr>
              <a:t>, </a:t>
            </a:r>
            <a:r>
              <a:rPr lang="en-US" sz="1400" dirty="0" err="1">
                <a:solidFill>
                  <a:srgbClr val="003493"/>
                </a:solidFill>
                <a:cs typeface="Arial"/>
              </a:rPr>
              <a:t>Prime+Scope</a:t>
            </a:r>
            <a:r>
              <a:rPr lang="en-US" sz="1400" dirty="0">
                <a:solidFill>
                  <a:srgbClr val="003493"/>
                </a:solidFill>
                <a:cs typeface="Arial"/>
              </a:rPr>
              <a:t>, </a:t>
            </a:r>
            <a:r>
              <a:rPr lang="en-US" sz="1400" dirty="0" err="1">
                <a:solidFill>
                  <a:srgbClr val="003493"/>
                </a:solidFill>
                <a:cs typeface="Arial"/>
              </a:rPr>
              <a:t>Evict+Reload</a:t>
            </a:r>
            <a:r>
              <a:rPr lang="en-US" sz="1400" dirty="0">
                <a:solidFill>
                  <a:srgbClr val="003493"/>
                </a:solidFill>
                <a:cs typeface="Arial"/>
              </a:rPr>
              <a:t>…: requires priming the cache set.</a:t>
            </a:r>
          </a:p>
        </p:txBody>
      </p:sp>
    </p:spTree>
    <p:extLst>
      <p:ext uri="{BB962C8B-B14F-4D97-AF65-F5344CB8AC3E}">
        <p14:creationId xmlns:p14="http://schemas.microsoft.com/office/powerpoint/2010/main" val="161000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628650" y="387178"/>
            <a:ext cx="7886700" cy="686248"/>
          </a:xfrm>
        </p:spPr>
        <p:txBody>
          <a:bodyPr/>
          <a:lstStyle/>
          <a:p>
            <a:r>
              <a:rPr lang="en-US" sz="2600" dirty="0"/>
              <a:t>Conflict-Based Cache Attacks</a:t>
            </a:r>
          </a:p>
        </p:txBody>
      </p:sp>
      <p:sp>
        <p:nvSpPr>
          <p:cNvPr id="6" name="Rectangle 5">
            <a:extLst>
              <a:ext uri="{FF2B5EF4-FFF2-40B4-BE49-F238E27FC236}">
                <a16:creationId xmlns:a16="http://schemas.microsoft.com/office/drawing/2014/main" id="{53E9EF90-FA89-B4CC-09B6-429157C20764}"/>
              </a:ext>
            </a:extLst>
          </p:cNvPr>
          <p:cNvSpPr/>
          <p:nvPr/>
        </p:nvSpPr>
        <p:spPr>
          <a:xfrm>
            <a:off x="285115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ECBA2EA5-87BA-F283-D80C-A79690F416D4}"/>
              </a:ext>
            </a:extLst>
          </p:cNvPr>
          <p:cNvSpPr/>
          <p:nvPr/>
        </p:nvSpPr>
        <p:spPr>
          <a:xfrm>
            <a:off x="357822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7E109BAC-5CD3-2FCD-9A51-A0050E6E91D7}"/>
              </a:ext>
            </a:extLst>
          </p:cNvPr>
          <p:cNvSpPr/>
          <p:nvPr/>
        </p:nvSpPr>
        <p:spPr>
          <a:xfrm>
            <a:off x="430530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AF1F67DC-D650-2CBC-BA52-917A430D1A19}"/>
              </a:ext>
            </a:extLst>
          </p:cNvPr>
          <p:cNvSpPr/>
          <p:nvPr/>
        </p:nvSpPr>
        <p:spPr>
          <a:xfrm>
            <a:off x="503237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776B01E-249B-855C-6265-BD5554139389}"/>
              </a:ext>
            </a:extLst>
          </p:cNvPr>
          <p:cNvSpPr/>
          <p:nvPr/>
        </p:nvSpPr>
        <p:spPr>
          <a:xfrm>
            <a:off x="2851151" y="24987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C00000"/>
                </a:solidFill>
              </a:rPr>
              <a:t>V</a:t>
            </a:r>
          </a:p>
        </p:txBody>
      </p:sp>
      <p:sp>
        <p:nvSpPr>
          <p:cNvPr id="11" name="Rectangle 10">
            <a:extLst>
              <a:ext uri="{FF2B5EF4-FFF2-40B4-BE49-F238E27FC236}">
                <a16:creationId xmlns:a16="http://schemas.microsoft.com/office/drawing/2014/main" id="{E22A7925-60E7-DF6A-2449-97AB3561B657}"/>
              </a:ext>
            </a:extLst>
          </p:cNvPr>
          <p:cNvSpPr/>
          <p:nvPr/>
        </p:nvSpPr>
        <p:spPr>
          <a:xfrm>
            <a:off x="285115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8BD4B8-C678-D1BD-A528-D1F9A4DA2AF8}"/>
              </a:ext>
            </a:extLst>
          </p:cNvPr>
          <p:cNvSpPr/>
          <p:nvPr/>
        </p:nvSpPr>
        <p:spPr>
          <a:xfrm>
            <a:off x="357822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6BC577-E67C-4FE9-D44B-C11AA6C90AFC}"/>
              </a:ext>
            </a:extLst>
          </p:cNvPr>
          <p:cNvSpPr/>
          <p:nvPr/>
        </p:nvSpPr>
        <p:spPr>
          <a:xfrm>
            <a:off x="430530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8CE1F4-55AC-A68B-6B4B-8E94503FC5D2}"/>
              </a:ext>
            </a:extLst>
          </p:cNvPr>
          <p:cNvSpPr/>
          <p:nvPr/>
        </p:nvSpPr>
        <p:spPr>
          <a:xfrm>
            <a:off x="503237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CE50B5-DFC4-9EB9-A909-27D39A9278F9}"/>
              </a:ext>
            </a:extLst>
          </p:cNvPr>
          <p:cNvSpPr/>
          <p:nvPr/>
        </p:nvSpPr>
        <p:spPr>
          <a:xfrm>
            <a:off x="285115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79923A-6EE0-4963-CCD1-B397B42474A6}"/>
              </a:ext>
            </a:extLst>
          </p:cNvPr>
          <p:cNvSpPr/>
          <p:nvPr/>
        </p:nvSpPr>
        <p:spPr>
          <a:xfrm>
            <a:off x="357822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69EC14-0467-8B28-91D1-F94AAB57E8A2}"/>
              </a:ext>
            </a:extLst>
          </p:cNvPr>
          <p:cNvSpPr/>
          <p:nvPr/>
        </p:nvSpPr>
        <p:spPr>
          <a:xfrm>
            <a:off x="430530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1BE5C9-4521-DDC6-7592-A9F51CF7E379}"/>
              </a:ext>
            </a:extLst>
          </p:cNvPr>
          <p:cNvSpPr/>
          <p:nvPr/>
        </p:nvSpPr>
        <p:spPr>
          <a:xfrm>
            <a:off x="503237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77F82E-0F3F-251F-7F72-C2684B62DB7D}"/>
              </a:ext>
            </a:extLst>
          </p:cNvPr>
          <p:cNvSpPr/>
          <p:nvPr/>
        </p:nvSpPr>
        <p:spPr>
          <a:xfrm>
            <a:off x="285115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B79DFC-FA0E-E59F-3783-ABFAEDC75DA5}"/>
              </a:ext>
            </a:extLst>
          </p:cNvPr>
          <p:cNvSpPr/>
          <p:nvPr/>
        </p:nvSpPr>
        <p:spPr>
          <a:xfrm>
            <a:off x="357822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BB71E0-78AC-70AE-BE03-34D3E1D2FEBF}"/>
              </a:ext>
            </a:extLst>
          </p:cNvPr>
          <p:cNvSpPr/>
          <p:nvPr/>
        </p:nvSpPr>
        <p:spPr>
          <a:xfrm>
            <a:off x="430530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9BF8DE-901C-D205-8026-3B7B949E0A5F}"/>
              </a:ext>
            </a:extLst>
          </p:cNvPr>
          <p:cNvSpPr/>
          <p:nvPr/>
        </p:nvSpPr>
        <p:spPr>
          <a:xfrm>
            <a:off x="503237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1AB45B-6EE4-3D6E-77BC-8C98DAB6AEFE}"/>
              </a:ext>
            </a:extLst>
          </p:cNvPr>
          <p:cNvSpPr/>
          <p:nvPr/>
        </p:nvSpPr>
        <p:spPr>
          <a:xfrm>
            <a:off x="285115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CB3AF6-1921-FE30-7B63-03C7A0696E31}"/>
              </a:ext>
            </a:extLst>
          </p:cNvPr>
          <p:cNvSpPr/>
          <p:nvPr/>
        </p:nvSpPr>
        <p:spPr>
          <a:xfrm>
            <a:off x="357822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D95D7-8845-715E-8CF8-000017B8B5FB}"/>
              </a:ext>
            </a:extLst>
          </p:cNvPr>
          <p:cNvSpPr/>
          <p:nvPr/>
        </p:nvSpPr>
        <p:spPr>
          <a:xfrm>
            <a:off x="430530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14F073C-3551-1617-3308-B8CB3B71E231}"/>
              </a:ext>
            </a:extLst>
          </p:cNvPr>
          <p:cNvSpPr/>
          <p:nvPr/>
        </p:nvSpPr>
        <p:spPr>
          <a:xfrm>
            <a:off x="503237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7556100-04AB-1F7D-A16C-5503CA0514AB}"/>
              </a:ext>
            </a:extLst>
          </p:cNvPr>
          <p:cNvSpPr/>
          <p:nvPr/>
        </p:nvSpPr>
        <p:spPr>
          <a:xfrm>
            <a:off x="285115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E41F42-E6D5-26B1-7870-FD167AD01B8E}"/>
              </a:ext>
            </a:extLst>
          </p:cNvPr>
          <p:cNvSpPr/>
          <p:nvPr/>
        </p:nvSpPr>
        <p:spPr>
          <a:xfrm>
            <a:off x="357822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F53CDBD-5698-2C6F-06F4-FFF0FB827FC4}"/>
              </a:ext>
            </a:extLst>
          </p:cNvPr>
          <p:cNvSpPr/>
          <p:nvPr/>
        </p:nvSpPr>
        <p:spPr>
          <a:xfrm>
            <a:off x="430530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0243542-EF08-BD4E-AABD-1C81CD44C394}"/>
              </a:ext>
            </a:extLst>
          </p:cNvPr>
          <p:cNvSpPr/>
          <p:nvPr/>
        </p:nvSpPr>
        <p:spPr>
          <a:xfrm>
            <a:off x="503237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C8530C-0FC6-FAE8-9DA4-B0DA17353323}"/>
              </a:ext>
            </a:extLst>
          </p:cNvPr>
          <p:cNvSpPr/>
          <p:nvPr/>
        </p:nvSpPr>
        <p:spPr>
          <a:xfrm>
            <a:off x="285115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C892C9-0B60-2A3D-5EE1-FD1A0000199D}"/>
              </a:ext>
            </a:extLst>
          </p:cNvPr>
          <p:cNvSpPr/>
          <p:nvPr/>
        </p:nvSpPr>
        <p:spPr>
          <a:xfrm>
            <a:off x="357822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A211B11-98EA-4292-3C1C-C4DD45395269}"/>
              </a:ext>
            </a:extLst>
          </p:cNvPr>
          <p:cNvSpPr/>
          <p:nvPr/>
        </p:nvSpPr>
        <p:spPr>
          <a:xfrm>
            <a:off x="430530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A477E3-CE63-9E36-844A-402B41FCDD24}"/>
              </a:ext>
            </a:extLst>
          </p:cNvPr>
          <p:cNvSpPr/>
          <p:nvPr/>
        </p:nvSpPr>
        <p:spPr>
          <a:xfrm>
            <a:off x="503237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978FC0D-6B53-1441-87A4-CE5CDCD0F60C}"/>
              </a:ext>
            </a:extLst>
          </p:cNvPr>
          <p:cNvSpPr txBox="1"/>
          <p:nvPr/>
        </p:nvSpPr>
        <p:spPr>
          <a:xfrm>
            <a:off x="2155825" y="2199266"/>
            <a:ext cx="695326" cy="307777"/>
          </a:xfrm>
          <a:prstGeom prst="rect">
            <a:avLst/>
          </a:prstGeom>
          <a:noFill/>
        </p:spPr>
        <p:txBody>
          <a:bodyPr wrap="square" rtlCol="0">
            <a:spAutoFit/>
          </a:bodyPr>
          <a:lstStyle/>
          <a:p>
            <a:r>
              <a:rPr lang="en-US" sz="1400">
                <a:solidFill>
                  <a:schemeClr val="bg1"/>
                </a:solidFill>
              </a:rPr>
              <a:t>Set 0</a:t>
            </a:r>
          </a:p>
        </p:txBody>
      </p:sp>
      <p:sp>
        <p:nvSpPr>
          <p:cNvPr id="36" name="TextBox 35">
            <a:extLst>
              <a:ext uri="{FF2B5EF4-FFF2-40B4-BE49-F238E27FC236}">
                <a16:creationId xmlns:a16="http://schemas.microsoft.com/office/drawing/2014/main" id="{7F9ADF61-4C27-E944-C830-FE3A4CAEA955}"/>
              </a:ext>
            </a:extLst>
          </p:cNvPr>
          <p:cNvSpPr txBox="1"/>
          <p:nvPr/>
        </p:nvSpPr>
        <p:spPr>
          <a:xfrm>
            <a:off x="2155825" y="2479168"/>
            <a:ext cx="695326" cy="307777"/>
          </a:xfrm>
          <a:prstGeom prst="rect">
            <a:avLst/>
          </a:prstGeom>
          <a:noFill/>
        </p:spPr>
        <p:txBody>
          <a:bodyPr wrap="square" rtlCol="0">
            <a:spAutoFit/>
          </a:bodyPr>
          <a:lstStyle/>
          <a:p>
            <a:r>
              <a:rPr lang="en-US" sz="1400">
                <a:solidFill>
                  <a:schemeClr val="bg1"/>
                </a:solidFill>
              </a:rPr>
              <a:t>Set 1</a:t>
            </a:r>
          </a:p>
        </p:txBody>
      </p:sp>
      <p:sp>
        <p:nvSpPr>
          <p:cNvPr id="37" name="TextBox 36">
            <a:extLst>
              <a:ext uri="{FF2B5EF4-FFF2-40B4-BE49-F238E27FC236}">
                <a16:creationId xmlns:a16="http://schemas.microsoft.com/office/drawing/2014/main" id="{928A8839-3C6D-92EC-707C-D740004E5916}"/>
              </a:ext>
            </a:extLst>
          </p:cNvPr>
          <p:cNvSpPr txBox="1"/>
          <p:nvPr/>
        </p:nvSpPr>
        <p:spPr>
          <a:xfrm>
            <a:off x="2155825" y="4035980"/>
            <a:ext cx="695326" cy="307777"/>
          </a:xfrm>
          <a:prstGeom prst="rect">
            <a:avLst/>
          </a:prstGeom>
          <a:noFill/>
        </p:spPr>
        <p:txBody>
          <a:bodyPr wrap="square" rtlCol="0">
            <a:spAutoFit/>
          </a:bodyPr>
          <a:lstStyle/>
          <a:p>
            <a:r>
              <a:rPr lang="en-US" sz="1400">
                <a:solidFill>
                  <a:schemeClr val="bg1"/>
                </a:solidFill>
              </a:rPr>
              <a:t>Set n</a:t>
            </a:r>
          </a:p>
        </p:txBody>
      </p:sp>
      <p:sp>
        <p:nvSpPr>
          <p:cNvPr id="38" name="TextBox 37">
            <a:extLst>
              <a:ext uri="{FF2B5EF4-FFF2-40B4-BE49-F238E27FC236}">
                <a16:creationId xmlns:a16="http://schemas.microsoft.com/office/drawing/2014/main" id="{F397477A-E9D4-67BC-A9C5-D34D65D6A96E}"/>
              </a:ext>
            </a:extLst>
          </p:cNvPr>
          <p:cNvSpPr txBox="1"/>
          <p:nvPr/>
        </p:nvSpPr>
        <p:spPr>
          <a:xfrm rot="5400000">
            <a:off x="2104925" y="3221520"/>
            <a:ext cx="695326" cy="307777"/>
          </a:xfrm>
          <a:prstGeom prst="rect">
            <a:avLst/>
          </a:prstGeom>
          <a:noFill/>
        </p:spPr>
        <p:txBody>
          <a:bodyPr wrap="square" rtlCol="0">
            <a:spAutoFit/>
          </a:bodyPr>
          <a:lstStyle/>
          <a:p>
            <a:r>
              <a:rPr lang="en-US" sz="1400">
                <a:solidFill>
                  <a:schemeClr val="bg1"/>
                </a:solidFill>
              </a:rPr>
              <a:t>…</a:t>
            </a:r>
          </a:p>
        </p:txBody>
      </p:sp>
      <p:sp>
        <p:nvSpPr>
          <p:cNvPr id="39" name="TextBox 38">
            <a:extLst>
              <a:ext uri="{FF2B5EF4-FFF2-40B4-BE49-F238E27FC236}">
                <a16:creationId xmlns:a16="http://schemas.microsoft.com/office/drawing/2014/main" id="{1A7E90EC-C370-20E9-1948-13C0581865D8}"/>
              </a:ext>
            </a:extLst>
          </p:cNvPr>
          <p:cNvSpPr txBox="1"/>
          <p:nvPr/>
        </p:nvSpPr>
        <p:spPr>
          <a:xfrm>
            <a:off x="2851151" y="1980071"/>
            <a:ext cx="727074" cy="307777"/>
          </a:xfrm>
          <a:prstGeom prst="rect">
            <a:avLst/>
          </a:prstGeom>
          <a:noFill/>
        </p:spPr>
        <p:txBody>
          <a:bodyPr wrap="square" rtlCol="0">
            <a:spAutoFit/>
          </a:bodyPr>
          <a:lstStyle/>
          <a:p>
            <a:pPr algn="ctr"/>
            <a:r>
              <a:rPr lang="en-US" sz="1400">
                <a:solidFill>
                  <a:schemeClr val="bg1"/>
                </a:solidFill>
              </a:rPr>
              <a:t>Way 0</a:t>
            </a:r>
          </a:p>
        </p:txBody>
      </p:sp>
      <p:sp>
        <p:nvSpPr>
          <p:cNvPr id="40" name="TextBox 39">
            <a:extLst>
              <a:ext uri="{FF2B5EF4-FFF2-40B4-BE49-F238E27FC236}">
                <a16:creationId xmlns:a16="http://schemas.microsoft.com/office/drawing/2014/main" id="{FFEEFB9E-AB6C-F36A-D009-286B88BDC31F}"/>
              </a:ext>
            </a:extLst>
          </p:cNvPr>
          <p:cNvSpPr txBox="1"/>
          <p:nvPr/>
        </p:nvSpPr>
        <p:spPr>
          <a:xfrm>
            <a:off x="3578225" y="1974739"/>
            <a:ext cx="727074" cy="307777"/>
          </a:xfrm>
          <a:prstGeom prst="rect">
            <a:avLst/>
          </a:prstGeom>
          <a:noFill/>
        </p:spPr>
        <p:txBody>
          <a:bodyPr wrap="square" rtlCol="0">
            <a:spAutoFit/>
          </a:bodyPr>
          <a:lstStyle/>
          <a:p>
            <a:pPr algn="ctr"/>
            <a:r>
              <a:rPr lang="en-US" sz="1400">
                <a:solidFill>
                  <a:schemeClr val="bg1"/>
                </a:solidFill>
              </a:rPr>
              <a:t>Way 1</a:t>
            </a:r>
          </a:p>
        </p:txBody>
      </p:sp>
      <p:sp>
        <p:nvSpPr>
          <p:cNvPr id="41" name="TextBox 40">
            <a:extLst>
              <a:ext uri="{FF2B5EF4-FFF2-40B4-BE49-F238E27FC236}">
                <a16:creationId xmlns:a16="http://schemas.microsoft.com/office/drawing/2014/main" id="{4EF723D2-A113-2C8E-826D-6B528D19ED5D}"/>
              </a:ext>
            </a:extLst>
          </p:cNvPr>
          <p:cNvSpPr txBox="1"/>
          <p:nvPr/>
        </p:nvSpPr>
        <p:spPr>
          <a:xfrm>
            <a:off x="4305299" y="1976293"/>
            <a:ext cx="727074" cy="307777"/>
          </a:xfrm>
          <a:prstGeom prst="rect">
            <a:avLst/>
          </a:prstGeom>
          <a:noFill/>
        </p:spPr>
        <p:txBody>
          <a:bodyPr wrap="square" rtlCol="0">
            <a:spAutoFit/>
          </a:bodyPr>
          <a:lstStyle/>
          <a:p>
            <a:pPr algn="ctr"/>
            <a:r>
              <a:rPr lang="en-US" sz="1400">
                <a:solidFill>
                  <a:schemeClr val="bg1"/>
                </a:solidFill>
              </a:rPr>
              <a:t>Way 2</a:t>
            </a:r>
          </a:p>
        </p:txBody>
      </p:sp>
      <p:sp>
        <p:nvSpPr>
          <p:cNvPr id="42" name="TextBox 41">
            <a:extLst>
              <a:ext uri="{FF2B5EF4-FFF2-40B4-BE49-F238E27FC236}">
                <a16:creationId xmlns:a16="http://schemas.microsoft.com/office/drawing/2014/main" id="{5321276C-7E61-5775-0C86-F9E548A14C95}"/>
              </a:ext>
            </a:extLst>
          </p:cNvPr>
          <p:cNvSpPr txBox="1"/>
          <p:nvPr/>
        </p:nvSpPr>
        <p:spPr>
          <a:xfrm>
            <a:off x="5032376" y="1972022"/>
            <a:ext cx="727074" cy="307777"/>
          </a:xfrm>
          <a:prstGeom prst="rect">
            <a:avLst/>
          </a:prstGeom>
          <a:noFill/>
        </p:spPr>
        <p:txBody>
          <a:bodyPr wrap="square" rtlCol="0">
            <a:spAutoFit/>
          </a:bodyPr>
          <a:lstStyle/>
          <a:p>
            <a:pPr algn="ctr"/>
            <a:r>
              <a:rPr lang="en-US" sz="1400">
                <a:solidFill>
                  <a:schemeClr val="bg1"/>
                </a:solidFill>
              </a:rPr>
              <a:t>Way 3</a:t>
            </a:r>
          </a:p>
        </p:txBody>
      </p:sp>
      <p:sp>
        <p:nvSpPr>
          <p:cNvPr id="43" name="Rectangle 42">
            <a:extLst>
              <a:ext uri="{FF2B5EF4-FFF2-40B4-BE49-F238E27FC236}">
                <a16:creationId xmlns:a16="http://schemas.microsoft.com/office/drawing/2014/main" id="{C3B7E771-EA41-66CB-4973-6791F08EB9CB}"/>
              </a:ext>
            </a:extLst>
          </p:cNvPr>
          <p:cNvSpPr/>
          <p:nvPr/>
        </p:nvSpPr>
        <p:spPr>
          <a:xfrm>
            <a:off x="3578224"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A1</a:t>
            </a:r>
            <a:endParaRPr lang="en-US" sz="1600" dirty="0"/>
          </a:p>
        </p:txBody>
      </p:sp>
      <p:sp>
        <p:nvSpPr>
          <p:cNvPr id="44" name="Rectangle 43">
            <a:extLst>
              <a:ext uri="{FF2B5EF4-FFF2-40B4-BE49-F238E27FC236}">
                <a16:creationId xmlns:a16="http://schemas.microsoft.com/office/drawing/2014/main" id="{A355288C-F47E-6DFE-A79F-E69653804F54}"/>
              </a:ext>
            </a:extLst>
          </p:cNvPr>
          <p:cNvSpPr/>
          <p:nvPr/>
        </p:nvSpPr>
        <p:spPr>
          <a:xfrm>
            <a:off x="4305298"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632B168-3191-C61E-0EEA-B9232F5F3FBE}"/>
              </a:ext>
            </a:extLst>
          </p:cNvPr>
          <p:cNvSpPr/>
          <p:nvPr/>
        </p:nvSpPr>
        <p:spPr>
          <a:xfrm>
            <a:off x="5032375" y="249997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4000A8B-2238-F9CC-74FF-77D08FA387BB}"/>
              </a:ext>
            </a:extLst>
          </p:cNvPr>
          <p:cNvSpPr/>
          <p:nvPr/>
        </p:nvSpPr>
        <p:spPr>
          <a:xfrm>
            <a:off x="4305297" y="249823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A2 </a:t>
            </a:r>
          </a:p>
        </p:txBody>
      </p:sp>
      <p:sp>
        <p:nvSpPr>
          <p:cNvPr id="46" name="Content Placeholder 2">
            <a:extLst>
              <a:ext uri="{FF2B5EF4-FFF2-40B4-BE49-F238E27FC236}">
                <a16:creationId xmlns:a16="http://schemas.microsoft.com/office/drawing/2014/main" id="{B1F909A7-BE2E-336B-FD2E-D6BDCE68FDE8}"/>
              </a:ext>
            </a:extLst>
          </p:cNvPr>
          <p:cNvSpPr>
            <a:spLocks noGrp="1"/>
          </p:cNvSpPr>
          <p:nvPr>
            <p:ph idx="1"/>
          </p:nvPr>
        </p:nvSpPr>
        <p:spPr>
          <a:xfrm>
            <a:off x="565151" y="1134747"/>
            <a:ext cx="7983538" cy="843140"/>
          </a:xfrm>
        </p:spPr>
        <p:txBody>
          <a:bodyPr vert="horz" lIns="91440" tIns="45720" rIns="91440" bIns="45720" rtlCol="0" anchor="t">
            <a:noAutofit/>
          </a:bodyPr>
          <a:lstStyle/>
          <a:p>
            <a:r>
              <a:rPr lang="en-US" sz="1600" b="1" dirty="0">
                <a:solidFill>
                  <a:srgbClr val="003493"/>
                </a:solidFill>
                <a:cs typeface="Arial"/>
              </a:rPr>
              <a:t>Critical step: build cache conflicts to evict the victim’s data.</a:t>
            </a:r>
          </a:p>
          <a:p>
            <a:pPr lvl="1"/>
            <a:r>
              <a:rPr lang="en-US" sz="1400" dirty="0" err="1">
                <a:solidFill>
                  <a:srgbClr val="003493"/>
                </a:solidFill>
                <a:cs typeface="Arial"/>
              </a:rPr>
              <a:t>Prime+Probe</a:t>
            </a:r>
            <a:r>
              <a:rPr lang="en-US" sz="1400" dirty="0">
                <a:solidFill>
                  <a:srgbClr val="003493"/>
                </a:solidFill>
                <a:cs typeface="Arial"/>
              </a:rPr>
              <a:t>, </a:t>
            </a:r>
            <a:r>
              <a:rPr lang="en-US" sz="1400" dirty="0" err="1">
                <a:solidFill>
                  <a:srgbClr val="003493"/>
                </a:solidFill>
                <a:cs typeface="Arial"/>
              </a:rPr>
              <a:t>Prime+Scope</a:t>
            </a:r>
            <a:r>
              <a:rPr lang="en-US" sz="1400" dirty="0">
                <a:solidFill>
                  <a:srgbClr val="003493"/>
                </a:solidFill>
                <a:cs typeface="Arial"/>
              </a:rPr>
              <a:t>, </a:t>
            </a:r>
            <a:r>
              <a:rPr lang="en-US" sz="1400" dirty="0" err="1">
                <a:solidFill>
                  <a:srgbClr val="003493"/>
                </a:solidFill>
                <a:cs typeface="Arial"/>
              </a:rPr>
              <a:t>Evict+Reload</a:t>
            </a:r>
            <a:r>
              <a:rPr lang="en-US" sz="1400" dirty="0">
                <a:solidFill>
                  <a:srgbClr val="003493"/>
                </a:solidFill>
                <a:cs typeface="Arial"/>
              </a:rPr>
              <a:t>…: requires priming the cache set.</a:t>
            </a:r>
          </a:p>
        </p:txBody>
      </p:sp>
    </p:spTree>
    <p:extLst>
      <p:ext uri="{BB962C8B-B14F-4D97-AF65-F5344CB8AC3E}">
        <p14:creationId xmlns:p14="http://schemas.microsoft.com/office/powerpoint/2010/main" val="274566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628650" y="387178"/>
            <a:ext cx="7886700" cy="686248"/>
          </a:xfrm>
        </p:spPr>
        <p:txBody>
          <a:bodyPr/>
          <a:lstStyle/>
          <a:p>
            <a:r>
              <a:rPr lang="en-US" sz="2600" dirty="0"/>
              <a:t>Conflict-Based Cache Attacks</a:t>
            </a:r>
          </a:p>
        </p:txBody>
      </p:sp>
      <p:sp>
        <p:nvSpPr>
          <p:cNvPr id="6" name="Rectangle 5">
            <a:extLst>
              <a:ext uri="{FF2B5EF4-FFF2-40B4-BE49-F238E27FC236}">
                <a16:creationId xmlns:a16="http://schemas.microsoft.com/office/drawing/2014/main" id="{53E9EF90-FA89-B4CC-09B6-429157C20764}"/>
              </a:ext>
            </a:extLst>
          </p:cNvPr>
          <p:cNvSpPr/>
          <p:nvPr/>
        </p:nvSpPr>
        <p:spPr>
          <a:xfrm>
            <a:off x="285115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ECBA2EA5-87BA-F283-D80C-A79690F416D4}"/>
              </a:ext>
            </a:extLst>
          </p:cNvPr>
          <p:cNvSpPr/>
          <p:nvPr/>
        </p:nvSpPr>
        <p:spPr>
          <a:xfrm>
            <a:off x="357822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7E109BAC-5CD3-2FCD-9A51-A0050E6E91D7}"/>
              </a:ext>
            </a:extLst>
          </p:cNvPr>
          <p:cNvSpPr/>
          <p:nvPr/>
        </p:nvSpPr>
        <p:spPr>
          <a:xfrm>
            <a:off x="430530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AF1F67DC-D650-2CBC-BA52-917A430D1A19}"/>
              </a:ext>
            </a:extLst>
          </p:cNvPr>
          <p:cNvSpPr/>
          <p:nvPr/>
        </p:nvSpPr>
        <p:spPr>
          <a:xfrm>
            <a:off x="503237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776B01E-249B-855C-6265-BD5554139389}"/>
              </a:ext>
            </a:extLst>
          </p:cNvPr>
          <p:cNvSpPr/>
          <p:nvPr/>
        </p:nvSpPr>
        <p:spPr>
          <a:xfrm>
            <a:off x="2851151" y="24987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C00000"/>
                </a:solidFill>
              </a:rPr>
              <a:t>V</a:t>
            </a:r>
          </a:p>
        </p:txBody>
      </p:sp>
      <p:sp>
        <p:nvSpPr>
          <p:cNvPr id="11" name="Rectangle 10">
            <a:extLst>
              <a:ext uri="{FF2B5EF4-FFF2-40B4-BE49-F238E27FC236}">
                <a16:creationId xmlns:a16="http://schemas.microsoft.com/office/drawing/2014/main" id="{E22A7925-60E7-DF6A-2449-97AB3561B657}"/>
              </a:ext>
            </a:extLst>
          </p:cNvPr>
          <p:cNvSpPr/>
          <p:nvPr/>
        </p:nvSpPr>
        <p:spPr>
          <a:xfrm>
            <a:off x="285115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8BD4B8-C678-D1BD-A528-D1F9A4DA2AF8}"/>
              </a:ext>
            </a:extLst>
          </p:cNvPr>
          <p:cNvSpPr/>
          <p:nvPr/>
        </p:nvSpPr>
        <p:spPr>
          <a:xfrm>
            <a:off x="357822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6BC577-E67C-4FE9-D44B-C11AA6C90AFC}"/>
              </a:ext>
            </a:extLst>
          </p:cNvPr>
          <p:cNvSpPr/>
          <p:nvPr/>
        </p:nvSpPr>
        <p:spPr>
          <a:xfrm>
            <a:off x="430530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8CE1F4-55AC-A68B-6B4B-8E94503FC5D2}"/>
              </a:ext>
            </a:extLst>
          </p:cNvPr>
          <p:cNvSpPr/>
          <p:nvPr/>
        </p:nvSpPr>
        <p:spPr>
          <a:xfrm>
            <a:off x="503237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CE50B5-DFC4-9EB9-A909-27D39A9278F9}"/>
              </a:ext>
            </a:extLst>
          </p:cNvPr>
          <p:cNvSpPr/>
          <p:nvPr/>
        </p:nvSpPr>
        <p:spPr>
          <a:xfrm>
            <a:off x="285115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79923A-6EE0-4963-CCD1-B397B42474A6}"/>
              </a:ext>
            </a:extLst>
          </p:cNvPr>
          <p:cNvSpPr/>
          <p:nvPr/>
        </p:nvSpPr>
        <p:spPr>
          <a:xfrm>
            <a:off x="357822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69EC14-0467-8B28-91D1-F94AAB57E8A2}"/>
              </a:ext>
            </a:extLst>
          </p:cNvPr>
          <p:cNvSpPr/>
          <p:nvPr/>
        </p:nvSpPr>
        <p:spPr>
          <a:xfrm>
            <a:off x="430530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1BE5C9-4521-DDC6-7592-A9F51CF7E379}"/>
              </a:ext>
            </a:extLst>
          </p:cNvPr>
          <p:cNvSpPr/>
          <p:nvPr/>
        </p:nvSpPr>
        <p:spPr>
          <a:xfrm>
            <a:off x="503237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77F82E-0F3F-251F-7F72-C2684B62DB7D}"/>
              </a:ext>
            </a:extLst>
          </p:cNvPr>
          <p:cNvSpPr/>
          <p:nvPr/>
        </p:nvSpPr>
        <p:spPr>
          <a:xfrm>
            <a:off x="285115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B79DFC-FA0E-E59F-3783-ABFAEDC75DA5}"/>
              </a:ext>
            </a:extLst>
          </p:cNvPr>
          <p:cNvSpPr/>
          <p:nvPr/>
        </p:nvSpPr>
        <p:spPr>
          <a:xfrm>
            <a:off x="357822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BB71E0-78AC-70AE-BE03-34D3E1D2FEBF}"/>
              </a:ext>
            </a:extLst>
          </p:cNvPr>
          <p:cNvSpPr/>
          <p:nvPr/>
        </p:nvSpPr>
        <p:spPr>
          <a:xfrm>
            <a:off x="430530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9BF8DE-901C-D205-8026-3B7B949E0A5F}"/>
              </a:ext>
            </a:extLst>
          </p:cNvPr>
          <p:cNvSpPr/>
          <p:nvPr/>
        </p:nvSpPr>
        <p:spPr>
          <a:xfrm>
            <a:off x="503237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1AB45B-6EE4-3D6E-77BC-8C98DAB6AEFE}"/>
              </a:ext>
            </a:extLst>
          </p:cNvPr>
          <p:cNvSpPr/>
          <p:nvPr/>
        </p:nvSpPr>
        <p:spPr>
          <a:xfrm>
            <a:off x="285115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CB3AF6-1921-FE30-7B63-03C7A0696E31}"/>
              </a:ext>
            </a:extLst>
          </p:cNvPr>
          <p:cNvSpPr/>
          <p:nvPr/>
        </p:nvSpPr>
        <p:spPr>
          <a:xfrm>
            <a:off x="357822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D95D7-8845-715E-8CF8-000017B8B5FB}"/>
              </a:ext>
            </a:extLst>
          </p:cNvPr>
          <p:cNvSpPr/>
          <p:nvPr/>
        </p:nvSpPr>
        <p:spPr>
          <a:xfrm>
            <a:off x="430530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14F073C-3551-1617-3308-B8CB3B71E231}"/>
              </a:ext>
            </a:extLst>
          </p:cNvPr>
          <p:cNvSpPr/>
          <p:nvPr/>
        </p:nvSpPr>
        <p:spPr>
          <a:xfrm>
            <a:off x="503237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7556100-04AB-1F7D-A16C-5503CA0514AB}"/>
              </a:ext>
            </a:extLst>
          </p:cNvPr>
          <p:cNvSpPr/>
          <p:nvPr/>
        </p:nvSpPr>
        <p:spPr>
          <a:xfrm>
            <a:off x="285115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E41F42-E6D5-26B1-7870-FD167AD01B8E}"/>
              </a:ext>
            </a:extLst>
          </p:cNvPr>
          <p:cNvSpPr/>
          <p:nvPr/>
        </p:nvSpPr>
        <p:spPr>
          <a:xfrm>
            <a:off x="357822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F53CDBD-5698-2C6F-06F4-FFF0FB827FC4}"/>
              </a:ext>
            </a:extLst>
          </p:cNvPr>
          <p:cNvSpPr/>
          <p:nvPr/>
        </p:nvSpPr>
        <p:spPr>
          <a:xfrm>
            <a:off x="430530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0243542-EF08-BD4E-AABD-1C81CD44C394}"/>
              </a:ext>
            </a:extLst>
          </p:cNvPr>
          <p:cNvSpPr/>
          <p:nvPr/>
        </p:nvSpPr>
        <p:spPr>
          <a:xfrm>
            <a:off x="503237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C8530C-0FC6-FAE8-9DA4-B0DA17353323}"/>
              </a:ext>
            </a:extLst>
          </p:cNvPr>
          <p:cNvSpPr/>
          <p:nvPr/>
        </p:nvSpPr>
        <p:spPr>
          <a:xfrm>
            <a:off x="285115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C892C9-0B60-2A3D-5EE1-FD1A0000199D}"/>
              </a:ext>
            </a:extLst>
          </p:cNvPr>
          <p:cNvSpPr/>
          <p:nvPr/>
        </p:nvSpPr>
        <p:spPr>
          <a:xfrm>
            <a:off x="357822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A211B11-98EA-4292-3C1C-C4DD45395269}"/>
              </a:ext>
            </a:extLst>
          </p:cNvPr>
          <p:cNvSpPr/>
          <p:nvPr/>
        </p:nvSpPr>
        <p:spPr>
          <a:xfrm>
            <a:off x="430530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A477E3-CE63-9E36-844A-402B41FCDD24}"/>
              </a:ext>
            </a:extLst>
          </p:cNvPr>
          <p:cNvSpPr/>
          <p:nvPr/>
        </p:nvSpPr>
        <p:spPr>
          <a:xfrm>
            <a:off x="503237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978FC0D-6B53-1441-87A4-CE5CDCD0F60C}"/>
              </a:ext>
            </a:extLst>
          </p:cNvPr>
          <p:cNvSpPr txBox="1"/>
          <p:nvPr/>
        </p:nvSpPr>
        <p:spPr>
          <a:xfrm>
            <a:off x="2155825" y="2199266"/>
            <a:ext cx="695326" cy="307777"/>
          </a:xfrm>
          <a:prstGeom prst="rect">
            <a:avLst/>
          </a:prstGeom>
          <a:noFill/>
        </p:spPr>
        <p:txBody>
          <a:bodyPr wrap="square" rtlCol="0">
            <a:spAutoFit/>
          </a:bodyPr>
          <a:lstStyle/>
          <a:p>
            <a:r>
              <a:rPr lang="en-US" sz="1400">
                <a:solidFill>
                  <a:schemeClr val="bg1"/>
                </a:solidFill>
              </a:rPr>
              <a:t>Set 0</a:t>
            </a:r>
          </a:p>
        </p:txBody>
      </p:sp>
      <p:sp>
        <p:nvSpPr>
          <p:cNvPr id="36" name="TextBox 35">
            <a:extLst>
              <a:ext uri="{FF2B5EF4-FFF2-40B4-BE49-F238E27FC236}">
                <a16:creationId xmlns:a16="http://schemas.microsoft.com/office/drawing/2014/main" id="{7F9ADF61-4C27-E944-C830-FE3A4CAEA955}"/>
              </a:ext>
            </a:extLst>
          </p:cNvPr>
          <p:cNvSpPr txBox="1"/>
          <p:nvPr/>
        </p:nvSpPr>
        <p:spPr>
          <a:xfrm>
            <a:off x="2155825" y="2479168"/>
            <a:ext cx="695326" cy="307777"/>
          </a:xfrm>
          <a:prstGeom prst="rect">
            <a:avLst/>
          </a:prstGeom>
          <a:noFill/>
        </p:spPr>
        <p:txBody>
          <a:bodyPr wrap="square" rtlCol="0">
            <a:spAutoFit/>
          </a:bodyPr>
          <a:lstStyle/>
          <a:p>
            <a:r>
              <a:rPr lang="en-US" sz="1400">
                <a:solidFill>
                  <a:schemeClr val="bg1"/>
                </a:solidFill>
              </a:rPr>
              <a:t>Set 1</a:t>
            </a:r>
          </a:p>
        </p:txBody>
      </p:sp>
      <p:sp>
        <p:nvSpPr>
          <p:cNvPr id="37" name="TextBox 36">
            <a:extLst>
              <a:ext uri="{FF2B5EF4-FFF2-40B4-BE49-F238E27FC236}">
                <a16:creationId xmlns:a16="http://schemas.microsoft.com/office/drawing/2014/main" id="{928A8839-3C6D-92EC-707C-D740004E5916}"/>
              </a:ext>
            </a:extLst>
          </p:cNvPr>
          <p:cNvSpPr txBox="1"/>
          <p:nvPr/>
        </p:nvSpPr>
        <p:spPr>
          <a:xfrm>
            <a:off x="2155825" y="4035980"/>
            <a:ext cx="695326" cy="307777"/>
          </a:xfrm>
          <a:prstGeom prst="rect">
            <a:avLst/>
          </a:prstGeom>
          <a:noFill/>
        </p:spPr>
        <p:txBody>
          <a:bodyPr wrap="square" rtlCol="0">
            <a:spAutoFit/>
          </a:bodyPr>
          <a:lstStyle/>
          <a:p>
            <a:r>
              <a:rPr lang="en-US" sz="1400">
                <a:solidFill>
                  <a:schemeClr val="bg1"/>
                </a:solidFill>
              </a:rPr>
              <a:t>Set n</a:t>
            </a:r>
          </a:p>
        </p:txBody>
      </p:sp>
      <p:sp>
        <p:nvSpPr>
          <p:cNvPr id="38" name="TextBox 37">
            <a:extLst>
              <a:ext uri="{FF2B5EF4-FFF2-40B4-BE49-F238E27FC236}">
                <a16:creationId xmlns:a16="http://schemas.microsoft.com/office/drawing/2014/main" id="{F397477A-E9D4-67BC-A9C5-D34D65D6A96E}"/>
              </a:ext>
            </a:extLst>
          </p:cNvPr>
          <p:cNvSpPr txBox="1"/>
          <p:nvPr/>
        </p:nvSpPr>
        <p:spPr>
          <a:xfrm rot="5400000">
            <a:off x="2104925" y="3221520"/>
            <a:ext cx="695326" cy="307777"/>
          </a:xfrm>
          <a:prstGeom prst="rect">
            <a:avLst/>
          </a:prstGeom>
          <a:noFill/>
        </p:spPr>
        <p:txBody>
          <a:bodyPr wrap="square" rtlCol="0">
            <a:spAutoFit/>
          </a:bodyPr>
          <a:lstStyle/>
          <a:p>
            <a:r>
              <a:rPr lang="en-US" sz="1400">
                <a:solidFill>
                  <a:schemeClr val="bg1"/>
                </a:solidFill>
              </a:rPr>
              <a:t>…</a:t>
            </a:r>
          </a:p>
        </p:txBody>
      </p:sp>
      <p:sp>
        <p:nvSpPr>
          <p:cNvPr id="39" name="TextBox 38">
            <a:extLst>
              <a:ext uri="{FF2B5EF4-FFF2-40B4-BE49-F238E27FC236}">
                <a16:creationId xmlns:a16="http://schemas.microsoft.com/office/drawing/2014/main" id="{1A7E90EC-C370-20E9-1948-13C0581865D8}"/>
              </a:ext>
            </a:extLst>
          </p:cNvPr>
          <p:cNvSpPr txBox="1"/>
          <p:nvPr/>
        </p:nvSpPr>
        <p:spPr>
          <a:xfrm>
            <a:off x="2851151" y="1980071"/>
            <a:ext cx="727074" cy="307777"/>
          </a:xfrm>
          <a:prstGeom prst="rect">
            <a:avLst/>
          </a:prstGeom>
          <a:noFill/>
        </p:spPr>
        <p:txBody>
          <a:bodyPr wrap="square" rtlCol="0">
            <a:spAutoFit/>
          </a:bodyPr>
          <a:lstStyle/>
          <a:p>
            <a:pPr algn="ctr"/>
            <a:r>
              <a:rPr lang="en-US" sz="1400">
                <a:solidFill>
                  <a:schemeClr val="bg1"/>
                </a:solidFill>
              </a:rPr>
              <a:t>Way 0</a:t>
            </a:r>
          </a:p>
        </p:txBody>
      </p:sp>
      <p:sp>
        <p:nvSpPr>
          <p:cNvPr id="40" name="TextBox 39">
            <a:extLst>
              <a:ext uri="{FF2B5EF4-FFF2-40B4-BE49-F238E27FC236}">
                <a16:creationId xmlns:a16="http://schemas.microsoft.com/office/drawing/2014/main" id="{FFEEFB9E-AB6C-F36A-D009-286B88BDC31F}"/>
              </a:ext>
            </a:extLst>
          </p:cNvPr>
          <p:cNvSpPr txBox="1"/>
          <p:nvPr/>
        </p:nvSpPr>
        <p:spPr>
          <a:xfrm>
            <a:off x="3578225" y="1974739"/>
            <a:ext cx="727074" cy="307777"/>
          </a:xfrm>
          <a:prstGeom prst="rect">
            <a:avLst/>
          </a:prstGeom>
          <a:noFill/>
        </p:spPr>
        <p:txBody>
          <a:bodyPr wrap="square" rtlCol="0">
            <a:spAutoFit/>
          </a:bodyPr>
          <a:lstStyle/>
          <a:p>
            <a:pPr algn="ctr"/>
            <a:r>
              <a:rPr lang="en-US" sz="1400">
                <a:solidFill>
                  <a:schemeClr val="bg1"/>
                </a:solidFill>
              </a:rPr>
              <a:t>Way 1</a:t>
            </a:r>
          </a:p>
        </p:txBody>
      </p:sp>
      <p:sp>
        <p:nvSpPr>
          <p:cNvPr id="41" name="TextBox 40">
            <a:extLst>
              <a:ext uri="{FF2B5EF4-FFF2-40B4-BE49-F238E27FC236}">
                <a16:creationId xmlns:a16="http://schemas.microsoft.com/office/drawing/2014/main" id="{4EF723D2-A113-2C8E-826D-6B528D19ED5D}"/>
              </a:ext>
            </a:extLst>
          </p:cNvPr>
          <p:cNvSpPr txBox="1"/>
          <p:nvPr/>
        </p:nvSpPr>
        <p:spPr>
          <a:xfrm>
            <a:off x="4305299" y="1976293"/>
            <a:ext cx="727074" cy="307777"/>
          </a:xfrm>
          <a:prstGeom prst="rect">
            <a:avLst/>
          </a:prstGeom>
          <a:noFill/>
        </p:spPr>
        <p:txBody>
          <a:bodyPr wrap="square" rtlCol="0">
            <a:spAutoFit/>
          </a:bodyPr>
          <a:lstStyle/>
          <a:p>
            <a:pPr algn="ctr"/>
            <a:r>
              <a:rPr lang="en-US" sz="1400">
                <a:solidFill>
                  <a:schemeClr val="bg1"/>
                </a:solidFill>
              </a:rPr>
              <a:t>Way 2</a:t>
            </a:r>
          </a:p>
        </p:txBody>
      </p:sp>
      <p:sp>
        <p:nvSpPr>
          <p:cNvPr id="42" name="TextBox 41">
            <a:extLst>
              <a:ext uri="{FF2B5EF4-FFF2-40B4-BE49-F238E27FC236}">
                <a16:creationId xmlns:a16="http://schemas.microsoft.com/office/drawing/2014/main" id="{5321276C-7E61-5775-0C86-F9E548A14C95}"/>
              </a:ext>
            </a:extLst>
          </p:cNvPr>
          <p:cNvSpPr txBox="1"/>
          <p:nvPr/>
        </p:nvSpPr>
        <p:spPr>
          <a:xfrm>
            <a:off x="5032376" y="1972022"/>
            <a:ext cx="727074" cy="307777"/>
          </a:xfrm>
          <a:prstGeom prst="rect">
            <a:avLst/>
          </a:prstGeom>
          <a:noFill/>
        </p:spPr>
        <p:txBody>
          <a:bodyPr wrap="square" rtlCol="0">
            <a:spAutoFit/>
          </a:bodyPr>
          <a:lstStyle/>
          <a:p>
            <a:pPr algn="ctr"/>
            <a:r>
              <a:rPr lang="en-US" sz="1400">
                <a:solidFill>
                  <a:schemeClr val="bg1"/>
                </a:solidFill>
              </a:rPr>
              <a:t>Way 3</a:t>
            </a:r>
          </a:p>
        </p:txBody>
      </p:sp>
      <p:sp>
        <p:nvSpPr>
          <p:cNvPr id="43" name="Rectangle 42">
            <a:extLst>
              <a:ext uri="{FF2B5EF4-FFF2-40B4-BE49-F238E27FC236}">
                <a16:creationId xmlns:a16="http://schemas.microsoft.com/office/drawing/2014/main" id="{C3B7E771-EA41-66CB-4973-6791F08EB9CB}"/>
              </a:ext>
            </a:extLst>
          </p:cNvPr>
          <p:cNvSpPr/>
          <p:nvPr/>
        </p:nvSpPr>
        <p:spPr>
          <a:xfrm>
            <a:off x="3578224"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A1</a:t>
            </a:r>
            <a:endParaRPr lang="en-US" dirty="0"/>
          </a:p>
        </p:txBody>
      </p:sp>
      <p:sp>
        <p:nvSpPr>
          <p:cNvPr id="44" name="Rectangle 43">
            <a:extLst>
              <a:ext uri="{FF2B5EF4-FFF2-40B4-BE49-F238E27FC236}">
                <a16:creationId xmlns:a16="http://schemas.microsoft.com/office/drawing/2014/main" id="{A355288C-F47E-6DFE-A79F-E69653804F54}"/>
              </a:ext>
            </a:extLst>
          </p:cNvPr>
          <p:cNvSpPr/>
          <p:nvPr/>
        </p:nvSpPr>
        <p:spPr>
          <a:xfrm>
            <a:off x="4305298"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632B168-3191-C61E-0EEA-B9232F5F3FBE}"/>
              </a:ext>
            </a:extLst>
          </p:cNvPr>
          <p:cNvSpPr/>
          <p:nvPr/>
        </p:nvSpPr>
        <p:spPr>
          <a:xfrm>
            <a:off x="5032375" y="249997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A3</a:t>
            </a:r>
            <a:endParaRPr lang="en-US" sz="1600" dirty="0"/>
          </a:p>
        </p:txBody>
      </p:sp>
      <p:sp>
        <p:nvSpPr>
          <p:cNvPr id="47" name="Rectangle 46">
            <a:extLst>
              <a:ext uri="{FF2B5EF4-FFF2-40B4-BE49-F238E27FC236}">
                <a16:creationId xmlns:a16="http://schemas.microsoft.com/office/drawing/2014/main" id="{C4000A8B-2238-F9CC-74FF-77D08FA387BB}"/>
              </a:ext>
            </a:extLst>
          </p:cNvPr>
          <p:cNvSpPr/>
          <p:nvPr/>
        </p:nvSpPr>
        <p:spPr>
          <a:xfrm>
            <a:off x="4305297" y="249823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A2 </a:t>
            </a:r>
          </a:p>
        </p:txBody>
      </p:sp>
      <p:sp>
        <p:nvSpPr>
          <p:cNvPr id="46" name="Content Placeholder 2">
            <a:extLst>
              <a:ext uri="{FF2B5EF4-FFF2-40B4-BE49-F238E27FC236}">
                <a16:creationId xmlns:a16="http://schemas.microsoft.com/office/drawing/2014/main" id="{8DFC41E0-58C5-8D83-30F0-C439686F3CBB}"/>
              </a:ext>
            </a:extLst>
          </p:cNvPr>
          <p:cNvSpPr>
            <a:spLocks noGrp="1"/>
          </p:cNvSpPr>
          <p:nvPr>
            <p:ph idx="1"/>
          </p:nvPr>
        </p:nvSpPr>
        <p:spPr>
          <a:xfrm>
            <a:off x="565151" y="1134747"/>
            <a:ext cx="7983538" cy="843140"/>
          </a:xfrm>
        </p:spPr>
        <p:txBody>
          <a:bodyPr vert="horz" lIns="91440" tIns="45720" rIns="91440" bIns="45720" rtlCol="0" anchor="t">
            <a:noAutofit/>
          </a:bodyPr>
          <a:lstStyle/>
          <a:p>
            <a:r>
              <a:rPr lang="en-US" sz="1600" b="1" dirty="0">
                <a:solidFill>
                  <a:srgbClr val="003493"/>
                </a:solidFill>
                <a:cs typeface="Arial"/>
              </a:rPr>
              <a:t>Critical step: build cache conflicts to evict the victim’s data.</a:t>
            </a:r>
          </a:p>
          <a:p>
            <a:pPr lvl="1"/>
            <a:r>
              <a:rPr lang="en-US" sz="1400" dirty="0" err="1">
                <a:solidFill>
                  <a:srgbClr val="003493"/>
                </a:solidFill>
                <a:cs typeface="Arial"/>
              </a:rPr>
              <a:t>Prime+Probe</a:t>
            </a:r>
            <a:r>
              <a:rPr lang="en-US" sz="1400" dirty="0">
                <a:solidFill>
                  <a:srgbClr val="003493"/>
                </a:solidFill>
                <a:cs typeface="Arial"/>
              </a:rPr>
              <a:t>, </a:t>
            </a:r>
            <a:r>
              <a:rPr lang="en-US" sz="1400" dirty="0" err="1">
                <a:solidFill>
                  <a:srgbClr val="003493"/>
                </a:solidFill>
                <a:cs typeface="Arial"/>
              </a:rPr>
              <a:t>Prime+Scope</a:t>
            </a:r>
            <a:r>
              <a:rPr lang="en-US" sz="1400" dirty="0">
                <a:solidFill>
                  <a:srgbClr val="003493"/>
                </a:solidFill>
                <a:cs typeface="Arial"/>
              </a:rPr>
              <a:t>, </a:t>
            </a:r>
            <a:r>
              <a:rPr lang="en-US" sz="1400" dirty="0" err="1">
                <a:solidFill>
                  <a:srgbClr val="003493"/>
                </a:solidFill>
                <a:cs typeface="Arial"/>
              </a:rPr>
              <a:t>Evict+Reload</a:t>
            </a:r>
            <a:r>
              <a:rPr lang="en-US" sz="1400" dirty="0">
                <a:solidFill>
                  <a:srgbClr val="003493"/>
                </a:solidFill>
                <a:cs typeface="Arial"/>
              </a:rPr>
              <a:t>…: requires priming the cache set.</a:t>
            </a:r>
          </a:p>
        </p:txBody>
      </p:sp>
    </p:spTree>
    <p:extLst>
      <p:ext uri="{BB962C8B-B14F-4D97-AF65-F5344CB8AC3E}">
        <p14:creationId xmlns:p14="http://schemas.microsoft.com/office/powerpoint/2010/main" val="43260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3E2-54D7-554A-BB87-84589E0A32F5}"/>
              </a:ext>
            </a:extLst>
          </p:cNvPr>
          <p:cNvSpPr>
            <a:spLocks noGrp="1"/>
          </p:cNvSpPr>
          <p:nvPr>
            <p:ph type="title"/>
          </p:nvPr>
        </p:nvSpPr>
        <p:spPr>
          <a:xfrm>
            <a:off x="628650" y="387178"/>
            <a:ext cx="7886700" cy="686248"/>
          </a:xfrm>
        </p:spPr>
        <p:txBody>
          <a:bodyPr/>
          <a:lstStyle/>
          <a:p>
            <a:r>
              <a:rPr lang="en-US" sz="2600" dirty="0"/>
              <a:t>Conflict-Based Cache Attacks</a:t>
            </a:r>
          </a:p>
        </p:txBody>
      </p:sp>
      <p:sp>
        <p:nvSpPr>
          <p:cNvPr id="6" name="Rectangle 5">
            <a:extLst>
              <a:ext uri="{FF2B5EF4-FFF2-40B4-BE49-F238E27FC236}">
                <a16:creationId xmlns:a16="http://schemas.microsoft.com/office/drawing/2014/main" id="{53E9EF90-FA89-B4CC-09B6-429157C20764}"/>
              </a:ext>
            </a:extLst>
          </p:cNvPr>
          <p:cNvSpPr/>
          <p:nvPr/>
        </p:nvSpPr>
        <p:spPr>
          <a:xfrm>
            <a:off x="285115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ECBA2EA5-87BA-F283-D80C-A79690F416D4}"/>
              </a:ext>
            </a:extLst>
          </p:cNvPr>
          <p:cNvSpPr/>
          <p:nvPr/>
        </p:nvSpPr>
        <p:spPr>
          <a:xfrm>
            <a:off x="357822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7E109BAC-5CD3-2FCD-9A51-A0050E6E91D7}"/>
              </a:ext>
            </a:extLst>
          </p:cNvPr>
          <p:cNvSpPr/>
          <p:nvPr/>
        </p:nvSpPr>
        <p:spPr>
          <a:xfrm>
            <a:off x="4305301"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AF1F67DC-D650-2CBC-BA52-917A430D1A19}"/>
              </a:ext>
            </a:extLst>
          </p:cNvPr>
          <p:cNvSpPr/>
          <p:nvPr/>
        </p:nvSpPr>
        <p:spPr>
          <a:xfrm>
            <a:off x="5032376" y="22383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776B01E-249B-855C-6265-BD5554139389}"/>
              </a:ext>
            </a:extLst>
          </p:cNvPr>
          <p:cNvSpPr/>
          <p:nvPr/>
        </p:nvSpPr>
        <p:spPr>
          <a:xfrm>
            <a:off x="2851151" y="24987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A4</a:t>
            </a:r>
          </a:p>
        </p:txBody>
      </p:sp>
      <p:sp>
        <p:nvSpPr>
          <p:cNvPr id="11" name="Rectangle 10">
            <a:extLst>
              <a:ext uri="{FF2B5EF4-FFF2-40B4-BE49-F238E27FC236}">
                <a16:creationId xmlns:a16="http://schemas.microsoft.com/office/drawing/2014/main" id="{E22A7925-60E7-DF6A-2449-97AB3561B657}"/>
              </a:ext>
            </a:extLst>
          </p:cNvPr>
          <p:cNvSpPr/>
          <p:nvPr/>
        </p:nvSpPr>
        <p:spPr>
          <a:xfrm>
            <a:off x="285115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8BD4B8-C678-D1BD-A528-D1F9A4DA2AF8}"/>
              </a:ext>
            </a:extLst>
          </p:cNvPr>
          <p:cNvSpPr/>
          <p:nvPr/>
        </p:nvSpPr>
        <p:spPr>
          <a:xfrm>
            <a:off x="357822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6BC577-E67C-4FE9-D44B-C11AA6C90AFC}"/>
              </a:ext>
            </a:extLst>
          </p:cNvPr>
          <p:cNvSpPr/>
          <p:nvPr/>
        </p:nvSpPr>
        <p:spPr>
          <a:xfrm>
            <a:off x="4305301"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8CE1F4-55AC-A68B-6B4B-8E94503FC5D2}"/>
              </a:ext>
            </a:extLst>
          </p:cNvPr>
          <p:cNvSpPr/>
          <p:nvPr/>
        </p:nvSpPr>
        <p:spPr>
          <a:xfrm>
            <a:off x="5032376" y="27590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CE50B5-DFC4-9EB9-A909-27D39A9278F9}"/>
              </a:ext>
            </a:extLst>
          </p:cNvPr>
          <p:cNvSpPr/>
          <p:nvPr/>
        </p:nvSpPr>
        <p:spPr>
          <a:xfrm>
            <a:off x="285115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A79923A-6EE0-4963-CCD1-B397B42474A6}"/>
              </a:ext>
            </a:extLst>
          </p:cNvPr>
          <p:cNvSpPr/>
          <p:nvPr/>
        </p:nvSpPr>
        <p:spPr>
          <a:xfrm>
            <a:off x="357822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69EC14-0467-8B28-91D1-F94AAB57E8A2}"/>
              </a:ext>
            </a:extLst>
          </p:cNvPr>
          <p:cNvSpPr/>
          <p:nvPr/>
        </p:nvSpPr>
        <p:spPr>
          <a:xfrm>
            <a:off x="4305301"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1BE5C9-4521-DDC6-7592-A9F51CF7E379}"/>
              </a:ext>
            </a:extLst>
          </p:cNvPr>
          <p:cNvSpPr/>
          <p:nvPr/>
        </p:nvSpPr>
        <p:spPr>
          <a:xfrm>
            <a:off x="5032376" y="30194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77F82E-0F3F-251F-7F72-C2684B62DB7D}"/>
              </a:ext>
            </a:extLst>
          </p:cNvPr>
          <p:cNvSpPr/>
          <p:nvPr/>
        </p:nvSpPr>
        <p:spPr>
          <a:xfrm>
            <a:off x="285115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B79DFC-FA0E-E59F-3783-ABFAEDC75DA5}"/>
              </a:ext>
            </a:extLst>
          </p:cNvPr>
          <p:cNvSpPr/>
          <p:nvPr/>
        </p:nvSpPr>
        <p:spPr>
          <a:xfrm>
            <a:off x="357822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BB71E0-78AC-70AE-BE03-34D3E1D2FEBF}"/>
              </a:ext>
            </a:extLst>
          </p:cNvPr>
          <p:cNvSpPr/>
          <p:nvPr/>
        </p:nvSpPr>
        <p:spPr>
          <a:xfrm>
            <a:off x="4305301"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9BF8DE-901C-D205-8026-3B7B949E0A5F}"/>
              </a:ext>
            </a:extLst>
          </p:cNvPr>
          <p:cNvSpPr/>
          <p:nvPr/>
        </p:nvSpPr>
        <p:spPr>
          <a:xfrm>
            <a:off x="5032376" y="32797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1AB45B-6EE4-3D6E-77BC-8C98DAB6AEFE}"/>
              </a:ext>
            </a:extLst>
          </p:cNvPr>
          <p:cNvSpPr/>
          <p:nvPr/>
        </p:nvSpPr>
        <p:spPr>
          <a:xfrm>
            <a:off x="285115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CB3AF6-1921-FE30-7B63-03C7A0696E31}"/>
              </a:ext>
            </a:extLst>
          </p:cNvPr>
          <p:cNvSpPr/>
          <p:nvPr/>
        </p:nvSpPr>
        <p:spPr>
          <a:xfrm>
            <a:off x="357822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1D95D7-8845-715E-8CF8-000017B8B5FB}"/>
              </a:ext>
            </a:extLst>
          </p:cNvPr>
          <p:cNvSpPr/>
          <p:nvPr/>
        </p:nvSpPr>
        <p:spPr>
          <a:xfrm>
            <a:off x="4305301"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14F073C-3551-1617-3308-B8CB3B71E231}"/>
              </a:ext>
            </a:extLst>
          </p:cNvPr>
          <p:cNvSpPr/>
          <p:nvPr/>
        </p:nvSpPr>
        <p:spPr>
          <a:xfrm>
            <a:off x="5032376" y="35401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7556100-04AB-1F7D-A16C-5503CA0514AB}"/>
              </a:ext>
            </a:extLst>
          </p:cNvPr>
          <p:cNvSpPr/>
          <p:nvPr/>
        </p:nvSpPr>
        <p:spPr>
          <a:xfrm>
            <a:off x="285115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E41F42-E6D5-26B1-7870-FD167AD01B8E}"/>
              </a:ext>
            </a:extLst>
          </p:cNvPr>
          <p:cNvSpPr/>
          <p:nvPr/>
        </p:nvSpPr>
        <p:spPr>
          <a:xfrm>
            <a:off x="357822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F53CDBD-5698-2C6F-06F4-FFF0FB827FC4}"/>
              </a:ext>
            </a:extLst>
          </p:cNvPr>
          <p:cNvSpPr/>
          <p:nvPr/>
        </p:nvSpPr>
        <p:spPr>
          <a:xfrm>
            <a:off x="4305301"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0243542-EF08-BD4E-AABD-1C81CD44C394}"/>
              </a:ext>
            </a:extLst>
          </p:cNvPr>
          <p:cNvSpPr/>
          <p:nvPr/>
        </p:nvSpPr>
        <p:spPr>
          <a:xfrm>
            <a:off x="5032376" y="380046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C8530C-0FC6-FAE8-9DA4-B0DA17353323}"/>
              </a:ext>
            </a:extLst>
          </p:cNvPr>
          <p:cNvSpPr/>
          <p:nvPr/>
        </p:nvSpPr>
        <p:spPr>
          <a:xfrm>
            <a:off x="285115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C892C9-0B60-2A3D-5EE1-FD1A0000199D}"/>
              </a:ext>
            </a:extLst>
          </p:cNvPr>
          <p:cNvSpPr/>
          <p:nvPr/>
        </p:nvSpPr>
        <p:spPr>
          <a:xfrm>
            <a:off x="357822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A211B11-98EA-4292-3C1C-C4DD45395269}"/>
              </a:ext>
            </a:extLst>
          </p:cNvPr>
          <p:cNvSpPr/>
          <p:nvPr/>
        </p:nvSpPr>
        <p:spPr>
          <a:xfrm>
            <a:off x="4305301"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A477E3-CE63-9E36-844A-402B41FCDD24}"/>
              </a:ext>
            </a:extLst>
          </p:cNvPr>
          <p:cNvSpPr/>
          <p:nvPr/>
        </p:nvSpPr>
        <p:spPr>
          <a:xfrm>
            <a:off x="5032376" y="4060818"/>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978FC0D-6B53-1441-87A4-CE5CDCD0F60C}"/>
              </a:ext>
            </a:extLst>
          </p:cNvPr>
          <p:cNvSpPr txBox="1"/>
          <p:nvPr/>
        </p:nvSpPr>
        <p:spPr>
          <a:xfrm>
            <a:off x="2155825" y="2199266"/>
            <a:ext cx="695326" cy="307777"/>
          </a:xfrm>
          <a:prstGeom prst="rect">
            <a:avLst/>
          </a:prstGeom>
          <a:noFill/>
        </p:spPr>
        <p:txBody>
          <a:bodyPr wrap="square" rtlCol="0">
            <a:spAutoFit/>
          </a:bodyPr>
          <a:lstStyle/>
          <a:p>
            <a:r>
              <a:rPr lang="en-US" sz="1400">
                <a:solidFill>
                  <a:schemeClr val="bg1"/>
                </a:solidFill>
              </a:rPr>
              <a:t>Set 0</a:t>
            </a:r>
          </a:p>
        </p:txBody>
      </p:sp>
      <p:sp>
        <p:nvSpPr>
          <p:cNvPr id="36" name="TextBox 35">
            <a:extLst>
              <a:ext uri="{FF2B5EF4-FFF2-40B4-BE49-F238E27FC236}">
                <a16:creationId xmlns:a16="http://schemas.microsoft.com/office/drawing/2014/main" id="{7F9ADF61-4C27-E944-C830-FE3A4CAEA955}"/>
              </a:ext>
            </a:extLst>
          </p:cNvPr>
          <p:cNvSpPr txBox="1"/>
          <p:nvPr/>
        </p:nvSpPr>
        <p:spPr>
          <a:xfrm>
            <a:off x="2155825" y="2479168"/>
            <a:ext cx="695326" cy="307777"/>
          </a:xfrm>
          <a:prstGeom prst="rect">
            <a:avLst/>
          </a:prstGeom>
          <a:noFill/>
        </p:spPr>
        <p:txBody>
          <a:bodyPr wrap="square" rtlCol="0">
            <a:spAutoFit/>
          </a:bodyPr>
          <a:lstStyle/>
          <a:p>
            <a:r>
              <a:rPr lang="en-US" sz="1400">
                <a:solidFill>
                  <a:schemeClr val="bg1"/>
                </a:solidFill>
              </a:rPr>
              <a:t>Set 1</a:t>
            </a:r>
          </a:p>
        </p:txBody>
      </p:sp>
      <p:sp>
        <p:nvSpPr>
          <p:cNvPr id="37" name="TextBox 36">
            <a:extLst>
              <a:ext uri="{FF2B5EF4-FFF2-40B4-BE49-F238E27FC236}">
                <a16:creationId xmlns:a16="http://schemas.microsoft.com/office/drawing/2014/main" id="{928A8839-3C6D-92EC-707C-D740004E5916}"/>
              </a:ext>
            </a:extLst>
          </p:cNvPr>
          <p:cNvSpPr txBox="1"/>
          <p:nvPr/>
        </p:nvSpPr>
        <p:spPr>
          <a:xfrm>
            <a:off x="2155825" y="4035980"/>
            <a:ext cx="695326" cy="307777"/>
          </a:xfrm>
          <a:prstGeom prst="rect">
            <a:avLst/>
          </a:prstGeom>
          <a:noFill/>
        </p:spPr>
        <p:txBody>
          <a:bodyPr wrap="square" rtlCol="0">
            <a:spAutoFit/>
          </a:bodyPr>
          <a:lstStyle/>
          <a:p>
            <a:r>
              <a:rPr lang="en-US" sz="1400">
                <a:solidFill>
                  <a:schemeClr val="bg1"/>
                </a:solidFill>
              </a:rPr>
              <a:t>Set n</a:t>
            </a:r>
          </a:p>
        </p:txBody>
      </p:sp>
      <p:sp>
        <p:nvSpPr>
          <p:cNvPr id="38" name="TextBox 37">
            <a:extLst>
              <a:ext uri="{FF2B5EF4-FFF2-40B4-BE49-F238E27FC236}">
                <a16:creationId xmlns:a16="http://schemas.microsoft.com/office/drawing/2014/main" id="{F397477A-E9D4-67BC-A9C5-D34D65D6A96E}"/>
              </a:ext>
            </a:extLst>
          </p:cNvPr>
          <p:cNvSpPr txBox="1"/>
          <p:nvPr/>
        </p:nvSpPr>
        <p:spPr>
          <a:xfrm rot="5400000">
            <a:off x="2104925" y="3221520"/>
            <a:ext cx="695326" cy="307777"/>
          </a:xfrm>
          <a:prstGeom prst="rect">
            <a:avLst/>
          </a:prstGeom>
          <a:noFill/>
        </p:spPr>
        <p:txBody>
          <a:bodyPr wrap="square" rtlCol="0">
            <a:spAutoFit/>
          </a:bodyPr>
          <a:lstStyle/>
          <a:p>
            <a:r>
              <a:rPr lang="en-US" sz="1400">
                <a:solidFill>
                  <a:schemeClr val="bg1"/>
                </a:solidFill>
              </a:rPr>
              <a:t>…</a:t>
            </a:r>
          </a:p>
        </p:txBody>
      </p:sp>
      <p:sp>
        <p:nvSpPr>
          <p:cNvPr id="39" name="TextBox 38">
            <a:extLst>
              <a:ext uri="{FF2B5EF4-FFF2-40B4-BE49-F238E27FC236}">
                <a16:creationId xmlns:a16="http://schemas.microsoft.com/office/drawing/2014/main" id="{1A7E90EC-C370-20E9-1948-13C0581865D8}"/>
              </a:ext>
            </a:extLst>
          </p:cNvPr>
          <p:cNvSpPr txBox="1"/>
          <p:nvPr/>
        </p:nvSpPr>
        <p:spPr>
          <a:xfrm>
            <a:off x="2851151" y="1980071"/>
            <a:ext cx="727074" cy="307777"/>
          </a:xfrm>
          <a:prstGeom prst="rect">
            <a:avLst/>
          </a:prstGeom>
          <a:noFill/>
        </p:spPr>
        <p:txBody>
          <a:bodyPr wrap="square" rtlCol="0">
            <a:spAutoFit/>
          </a:bodyPr>
          <a:lstStyle/>
          <a:p>
            <a:pPr algn="ctr"/>
            <a:r>
              <a:rPr lang="en-US" sz="1400">
                <a:solidFill>
                  <a:schemeClr val="bg1"/>
                </a:solidFill>
              </a:rPr>
              <a:t>Way 0</a:t>
            </a:r>
          </a:p>
        </p:txBody>
      </p:sp>
      <p:sp>
        <p:nvSpPr>
          <p:cNvPr id="40" name="TextBox 39">
            <a:extLst>
              <a:ext uri="{FF2B5EF4-FFF2-40B4-BE49-F238E27FC236}">
                <a16:creationId xmlns:a16="http://schemas.microsoft.com/office/drawing/2014/main" id="{FFEEFB9E-AB6C-F36A-D009-286B88BDC31F}"/>
              </a:ext>
            </a:extLst>
          </p:cNvPr>
          <p:cNvSpPr txBox="1"/>
          <p:nvPr/>
        </p:nvSpPr>
        <p:spPr>
          <a:xfrm>
            <a:off x="3578225" y="1974739"/>
            <a:ext cx="727074" cy="307777"/>
          </a:xfrm>
          <a:prstGeom prst="rect">
            <a:avLst/>
          </a:prstGeom>
          <a:noFill/>
        </p:spPr>
        <p:txBody>
          <a:bodyPr wrap="square" rtlCol="0">
            <a:spAutoFit/>
          </a:bodyPr>
          <a:lstStyle/>
          <a:p>
            <a:pPr algn="ctr"/>
            <a:r>
              <a:rPr lang="en-US" sz="1400">
                <a:solidFill>
                  <a:schemeClr val="bg1"/>
                </a:solidFill>
              </a:rPr>
              <a:t>Way 1</a:t>
            </a:r>
          </a:p>
        </p:txBody>
      </p:sp>
      <p:sp>
        <p:nvSpPr>
          <p:cNvPr id="41" name="TextBox 40">
            <a:extLst>
              <a:ext uri="{FF2B5EF4-FFF2-40B4-BE49-F238E27FC236}">
                <a16:creationId xmlns:a16="http://schemas.microsoft.com/office/drawing/2014/main" id="{4EF723D2-A113-2C8E-826D-6B528D19ED5D}"/>
              </a:ext>
            </a:extLst>
          </p:cNvPr>
          <p:cNvSpPr txBox="1"/>
          <p:nvPr/>
        </p:nvSpPr>
        <p:spPr>
          <a:xfrm>
            <a:off x="4305299" y="1976293"/>
            <a:ext cx="727074" cy="307777"/>
          </a:xfrm>
          <a:prstGeom prst="rect">
            <a:avLst/>
          </a:prstGeom>
          <a:noFill/>
        </p:spPr>
        <p:txBody>
          <a:bodyPr wrap="square" rtlCol="0">
            <a:spAutoFit/>
          </a:bodyPr>
          <a:lstStyle/>
          <a:p>
            <a:pPr algn="ctr"/>
            <a:r>
              <a:rPr lang="en-US" sz="1400">
                <a:solidFill>
                  <a:schemeClr val="bg1"/>
                </a:solidFill>
              </a:rPr>
              <a:t>Way 2</a:t>
            </a:r>
          </a:p>
        </p:txBody>
      </p:sp>
      <p:sp>
        <p:nvSpPr>
          <p:cNvPr id="42" name="TextBox 41">
            <a:extLst>
              <a:ext uri="{FF2B5EF4-FFF2-40B4-BE49-F238E27FC236}">
                <a16:creationId xmlns:a16="http://schemas.microsoft.com/office/drawing/2014/main" id="{5321276C-7E61-5775-0C86-F9E548A14C95}"/>
              </a:ext>
            </a:extLst>
          </p:cNvPr>
          <p:cNvSpPr txBox="1"/>
          <p:nvPr/>
        </p:nvSpPr>
        <p:spPr>
          <a:xfrm>
            <a:off x="5032376" y="1972022"/>
            <a:ext cx="727074" cy="307777"/>
          </a:xfrm>
          <a:prstGeom prst="rect">
            <a:avLst/>
          </a:prstGeom>
          <a:noFill/>
        </p:spPr>
        <p:txBody>
          <a:bodyPr wrap="square" rtlCol="0">
            <a:spAutoFit/>
          </a:bodyPr>
          <a:lstStyle/>
          <a:p>
            <a:pPr algn="ctr"/>
            <a:r>
              <a:rPr lang="en-US" sz="1400">
                <a:solidFill>
                  <a:schemeClr val="bg1"/>
                </a:solidFill>
              </a:rPr>
              <a:t>Way 3</a:t>
            </a:r>
          </a:p>
        </p:txBody>
      </p:sp>
      <p:sp>
        <p:nvSpPr>
          <p:cNvPr id="43" name="Rectangle 42">
            <a:extLst>
              <a:ext uri="{FF2B5EF4-FFF2-40B4-BE49-F238E27FC236}">
                <a16:creationId xmlns:a16="http://schemas.microsoft.com/office/drawing/2014/main" id="{C3B7E771-EA41-66CB-4973-6791F08EB9CB}"/>
              </a:ext>
            </a:extLst>
          </p:cNvPr>
          <p:cNvSpPr/>
          <p:nvPr/>
        </p:nvSpPr>
        <p:spPr>
          <a:xfrm>
            <a:off x="3578224"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A1</a:t>
            </a:r>
            <a:endParaRPr lang="en-US" dirty="0"/>
          </a:p>
        </p:txBody>
      </p:sp>
      <p:sp>
        <p:nvSpPr>
          <p:cNvPr id="44" name="Rectangle 43">
            <a:extLst>
              <a:ext uri="{FF2B5EF4-FFF2-40B4-BE49-F238E27FC236}">
                <a16:creationId xmlns:a16="http://schemas.microsoft.com/office/drawing/2014/main" id="{A355288C-F47E-6DFE-A79F-E69653804F54}"/>
              </a:ext>
            </a:extLst>
          </p:cNvPr>
          <p:cNvSpPr/>
          <p:nvPr/>
        </p:nvSpPr>
        <p:spPr>
          <a:xfrm>
            <a:off x="4305298" y="249861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632B168-3191-C61E-0EEA-B9232F5F3FBE}"/>
              </a:ext>
            </a:extLst>
          </p:cNvPr>
          <p:cNvSpPr/>
          <p:nvPr/>
        </p:nvSpPr>
        <p:spPr>
          <a:xfrm>
            <a:off x="5032375" y="249997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A3</a:t>
            </a:r>
            <a:endParaRPr lang="en-US" sz="1600" dirty="0"/>
          </a:p>
        </p:txBody>
      </p:sp>
      <p:sp>
        <p:nvSpPr>
          <p:cNvPr id="47" name="Rectangle 46">
            <a:extLst>
              <a:ext uri="{FF2B5EF4-FFF2-40B4-BE49-F238E27FC236}">
                <a16:creationId xmlns:a16="http://schemas.microsoft.com/office/drawing/2014/main" id="{C4000A8B-2238-F9CC-74FF-77D08FA387BB}"/>
              </a:ext>
            </a:extLst>
          </p:cNvPr>
          <p:cNvSpPr/>
          <p:nvPr/>
        </p:nvSpPr>
        <p:spPr>
          <a:xfrm>
            <a:off x="4305297" y="2498235"/>
            <a:ext cx="727075" cy="2603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A2 </a:t>
            </a:r>
          </a:p>
        </p:txBody>
      </p:sp>
      <p:sp>
        <p:nvSpPr>
          <p:cNvPr id="3" name="Content Placeholder 2">
            <a:extLst>
              <a:ext uri="{FF2B5EF4-FFF2-40B4-BE49-F238E27FC236}">
                <a16:creationId xmlns:a16="http://schemas.microsoft.com/office/drawing/2014/main" id="{D07B775C-446C-D064-92D7-147415B75C17}"/>
              </a:ext>
            </a:extLst>
          </p:cNvPr>
          <p:cNvSpPr txBox="1">
            <a:spLocks/>
          </p:cNvSpPr>
          <p:nvPr/>
        </p:nvSpPr>
        <p:spPr>
          <a:xfrm>
            <a:off x="5581913" y="2212471"/>
            <a:ext cx="2737962" cy="46166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pPr>
            <a:r>
              <a:rPr lang="en-US" sz="2000"/>
              <a:t>Set conflicts</a:t>
            </a:r>
            <a:endParaRPr lang="en-US" sz="2000" dirty="0"/>
          </a:p>
        </p:txBody>
      </p:sp>
      <p:sp>
        <p:nvSpPr>
          <p:cNvPr id="5" name="TextBox 4">
            <a:extLst>
              <a:ext uri="{FF2B5EF4-FFF2-40B4-BE49-F238E27FC236}">
                <a16:creationId xmlns:a16="http://schemas.microsoft.com/office/drawing/2014/main" id="{D5C12E14-0F5F-59CD-8004-DB7738AEF2DA}"/>
              </a:ext>
            </a:extLst>
          </p:cNvPr>
          <p:cNvSpPr txBox="1"/>
          <p:nvPr/>
        </p:nvSpPr>
        <p:spPr>
          <a:xfrm>
            <a:off x="5581913" y="2944543"/>
            <a:ext cx="2737962"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003493"/>
                </a:solidFill>
                <a:effectLst/>
                <a:uLnTx/>
                <a:uFillTx/>
                <a:latin typeface="Arial" panose="020B0604020202020204"/>
                <a:ea typeface="+mn-ea"/>
                <a:cs typeface="+mn-cs"/>
              </a:rPr>
              <a:t>Priming the set</a:t>
            </a:r>
            <a:endParaRPr lang="en-US" sz="1600" dirty="0"/>
          </a:p>
        </p:txBody>
      </p:sp>
      <p:pic>
        <p:nvPicPr>
          <p:cNvPr id="46" name="Graphic 45" descr="Question mark">
            <a:extLst>
              <a:ext uri="{FF2B5EF4-FFF2-40B4-BE49-F238E27FC236}">
                <a16:creationId xmlns:a16="http://schemas.microsoft.com/office/drawing/2014/main" id="{4BA8D346-89BE-4D7C-58B7-06F0B59519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868" y="3260287"/>
            <a:ext cx="914400" cy="914400"/>
          </a:xfrm>
          <a:prstGeom prst="rect">
            <a:avLst/>
          </a:prstGeom>
        </p:spPr>
      </p:pic>
      <p:sp>
        <p:nvSpPr>
          <p:cNvPr id="48" name="Arrow: Down 47">
            <a:extLst>
              <a:ext uri="{FF2B5EF4-FFF2-40B4-BE49-F238E27FC236}">
                <a16:creationId xmlns:a16="http://schemas.microsoft.com/office/drawing/2014/main" id="{56445ACB-7D33-06F1-3659-471C45CEC2BD}"/>
              </a:ext>
            </a:extLst>
          </p:cNvPr>
          <p:cNvSpPr/>
          <p:nvPr/>
        </p:nvSpPr>
        <p:spPr>
          <a:xfrm>
            <a:off x="6762750" y="2582863"/>
            <a:ext cx="244475" cy="406782"/>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ontent Placeholder 2">
            <a:extLst>
              <a:ext uri="{FF2B5EF4-FFF2-40B4-BE49-F238E27FC236}">
                <a16:creationId xmlns:a16="http://schemas.microsoft.com/office/drawing/2014/main" id="{28D87E24-8DBF-ADC0-5BBE-018E10AFB0E5}"/>
              </a:ext>
            </a:extLst>
          </p:cNvPr>
          <p:cNvSpPr>
            <a:spLocks noGrp="1"/>
          </p:cNvSpPr>
          <p:nvPr>
            <p:ph idx="1"/>
          </p:nvPr>
        </p:nvSpPr>
        <p:spPr>
          <a:xfrm>
            <a:off x="565151" y="1134747"/>
            <a:ext cx="7983538" cy="843140"/>
          </a:xfrm>
        </p:spPr>
        <p:txBody>
          <a:bodyPr vert="horz" lIns="91440" tIns="45720" rIns="91440" bIns="45720" rtlCol="0" anchor="t">
            <a:noAutofit/>
          </a:bodyPr>
          <a:lstStyle/>
          <a:p>
            <a:r>
              <a:rPr lang="en-US" sz="1600" b="1" dirty="0">
                <a:solidFill>
                  <a:srgbClr val="003493"/>
                </a:solidFill>
                <a:cs typeface="Arial"/>
              </a:rPr>
              <a:t>Critical step: build cache conflicts to evict the victim’s data.</a:t>
            </a:r>
          </a:p>
          <a:p>
            <a:pPr lvl="1"/>
            <a:r>
              <a:rPr lang="en-US" sz="1400" dirty="0" err="1">
                <a:solidFill>
                  <a:srgbClr val="003493"/>
                </a:solidFill>
                <a:cs typeface="Arial"/>
              </a:rPr>
              <a:t>Prime+Probe</a:t>
            </a:r>
            <a:r>
              <a:rPr lang="en-US" sz="1400" dirty="0">
                <a:solidFill>
                  <a:srgbClr val="003493"/>
                </a:solidFill>
                <a:cs typeface="Arial"/>
              </a:rPr>
              <a:t>, </a:t>
            </a:r>
            <a:r>
              <a:rPr lang="en-US" sz="1400" dirty="0" err="1">
                <a:solidFill>
                  <a:srgbClr val="003493"/>
                </a:solidFill>
                <a:cs typeface="Arial"/>
              </a:rPr>
              <a:t>Prime+Scope</a:t>
            </a:r>
            <a:r>
              <a:rPr lang="en-US" sz="1400" dirty="0">
                <a:solidFill>
                  <a:srgbClr val="003493"/>
                </a:solidFill>
                <a:cs typeface="Arial"/>
              </a:rPr>
              <a:t>, </a:t>
            </a:r>
            <a:r>
              <a:rPr lang="en-US" sz="1400" dirty="0" err="1">
                <a:solidFill>
                  <a:srgbClr val="003493"/>
                </a:solidFill>
                <a:cs typeface="Arial"/>
              </a:rPr>
              <a:t>Evict+Reload</a:t>
            </a:r>
            <a:r>
              <a:rPr lang="en-US" sz="1400" dirty="0">
                <a:solidFill>
                  <a:srgbClr val="003493"/>
                </a:solidFill>
                <a:cs typeface="Arial"/>
              </a:rPr>
              <a:t>…: requires priming the cache set.</a:t>
            </a:r>
          </a:p>
        </p:txBody>
      </p:sp>
    </p:spTree>
    <p:extLst>
      <p:ext uri="{BB962C8B-B14F-4D97-AF65-F5344CB8AC3E}">
        <p14:creationId xmlns:p14="http://schemas.microsoft.com/office/powerpoint/2010/main" val="33383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79519-214A-6FB0-7AC8-570D47BAC5FB}"/>
              </a:ext>
            </a:extLst>
          </p:cNvPr>
          <p:cNvSpPr>
            <a:spLocks noGrp="1"/>
          </p:cNvSpPr>
          <p:nvPr>
            <p:ph idx="1"/>
          </p:nvPr>
        </p:nvSpPr>
        <p:spPr>
          <a:xfrm>
            <a:off x="628650" y="1732290"/>
            <a:ext cx="7811621" cy="898852"/>
          </a:xfrm>
        </p:spPr>
        <p:txBody>
          <a:bodyPr/>
          <a:lstStyle/>
          <a:p>
            <a:pPr marL="0" indent="0" algn="ctr">
              <a:buNone/>
            </a:pPr>
            <a:r>
              <a:rPr lang="en-US" dirty="0"/>
              <a:t>Can we build set conflicts without priming the set?</a:t>
            </a:r>
          </a:p>
        </p:txBody>
      </p:sp>
    </p:spTree>
    <p:extLst>
      <p:ext uri="{BB962C8B-B14F-4D97-AF65-F5344CB8AC3E}">
        <p14:creationId xmlns:p14="http://schemas.microsoft.com/office/powerpoint/2010/main" val="150718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4BCFD8-1279-4DD2-A41B-5D24824FB5D1}"/>
              </a:ext>
            </a:extLst>
          </p:cNvPr>
          <p:cNvSpPr>
            <a:spLocks noGrp="1"/>
          </p:cNvSpPr>
          <p:nvPr>
            <p:ph idx="1"/>
          </p:nvPr>
        </p:nvSpPr>
        <p:spPr>
          <a:xfrm>
            <a:off x="565151" y="1134747"/>
            <a:ext cx="7983538" cy="843140"/>
          </a:xfrm>
        </p:spPr>
        <p:txBody>
          <a:bodyPr vert="horz" lIns="91440" tIns="45720" rIns="91440" bIns="45720" rtlCol="0" anchor="t">
            <a:noAutofit/>
          </a:bodyPr>
          <a:lstStyle/>
          <a:p>
            <a:r>
              <a:rPr lang="en-US" sz="1800" b="1" dirty="0">
                <a:solidFill>
                  <a:srgbClr val="003493"/>
                </a:solidFill>
                <a:cs typeface="Arial"/>
              </a:rPr>
              <a:t>x86 data prefetching instructions</a:t>
            </a:r>
          </a:p>
          <a:p>
            <a:pPr lvl="1"/>
            <a:r>
              <a:rPr lang="en-US" sz="1400" dirty="0">
                <a:solidFill>
                  <a:srgbClr val="003493"/>
                </a:solidFill>
                <a:cs typeface="Arial"/>
              </a:rPr>
              <a:t>PREFETCHT0, PREFETCHT1…, regular prefetch instructions.</a:t>
            </a:r>
          </a:p>
          <a:p>
            <a:pPr lvl="1"/>
            <a:r>
              <a:rPr lang="en-US" sz="1400" dirty="0">
                <a:solidFill>
                  <a:srgbClr val="003493"/>
                </a:solidFill>
                <a:cs typeface="Arial"/>
              </a:rPr>
              <a:t>PREFETCHNTA…, prefetch instruction for non-temporal data.</a:t>
            </a:r>
          </a:p>
        </p:txBody>
      </p:sp>
      <p:sp>
        <p:nvSpPr>
          <p:cNvPr id="6" name="Title 1">
            <a:extLst>
              <a:ext uri="{FF2B5EF4-FFF2-40B4-BE49-F238E27FC236}">
                <a16:creationId xmlns:a16="http://schemas.microsoft.com/office/drawing/2014/main" id="{51D80C7E-166C-DC88-227F-F2FE404B8FC2}"/>
              </a:ext>
            </a:extLst>
          </p:cNvPr>
          <p:cNvSpPr>
            <a:spLocks noGrp="1"/>
          </p:cNvSpPr>
          <p:nvPr>
            <p:ph type="title"/>
          </p:nvPr>
        </p:nvSpPr>
        <p:spPr>
          <a:xfrm>
            <a:off x="430530" y="285578"/>
            <a:ext cx="7886700" cy="542808"/>
          </a:xfrm>
        </p:spPr>
        <p:txBody>
          <a:bodyPr/>
          <a:lstStyle/>
          <a:p>
            <a:r>
              <a:rPr lang="en-US" sz="2600" dirty="0"/>
              <a:t>Non-Temporal Prefetch</a:t>
            </a:r>
          </a:p>
        </p:txBody>
      </p:sp>
      <p:pic>
        <p:nvPicPr>
          <p:cNvPr id="1026" name="Picture 2">
            <a:extLst>
              <a:ext uri="{FF2B5EF4-FFF2-40B4-BE49-F238E27FC236}">
                <a16:creationId xmlns:a16="http://schemas.microsoft.com/office/drawing/2014/main" id="{A2EE8E76-5DC0-EFA5-A42B-75A5101D8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95" y="2284248"/>
            <a:ext cx="1724508" cy="2198901"/>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E8FB361D-0036-7C87-6B83-E4EF5617B2BB}"/>
              </a:ext>
            </a:extLst>
          </p:cNvPr>
          <p:cNvSpPr/>
          <p:nvPr/>
        </p:nvSpPr>
        <p:spPr>
          <a:xfrm>
            <a:off x="2509630" y="3076161"/>
            <a:ext cx="890322" cy="477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0C45808-AED3-A6CA-2913-C51721583B10}"/>
              </a:ext>
            </a:extLst>
          </p:cNvPr>
          <p:cNvSpPr txBox="1">
            <a:spLocks/>
          </p:cNvSpPr>
          <p:nvPr/>
        </p:nvSpPr>
        <p:spPr>
          <a:xfrm>
            <a:off x="3460576" y="2284247"/>
            <a:ext cx="5088114" cy="2198902"/>
          </a:xfrm>
          <a:prstGeom prst="rect">
            <a:avLst/>
          </a:prstGeom>
          <a:ln w="12700">
            <a:solidFill>
              <a:schemeClr val="accent1"/>
            </a:solidFill>
          </a:ln>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accen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accen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400" dirty="0"/>
          </a:p>
          <a:p>
            <a:r>
              <a:rPr lang="en-US" sz="1400" dirty="0" err="1"/>
              <a:t>PrefetchNTA</a:t>
            </a:r>
            <a:r>
              <a:rPr lang="en-US" sz="1400" dirty="0"/>
              <a:t> brings data into the L1 cache and the LLC/Snoop Filter.</a:t>
            </a:r>
          </a:p>
          <a:p>
            <a:endParaRPr lang="en-US" sz="1400" dirty="0"/>
          </a:p>
        </p:txBody>
      </p:sp>
    </p:spTree>
    <p:extLst>
      <p:ext uri="{BB962C8B-B14F-4D97-AF65-F5344CB8AC3E}">
        <p14:creationId xmlns:p14="http://schemas.microsoft.com/office/powerpoint/2010/main" val="16854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theme/theme1.xml><?xml version="1.0" encoding="utf-8"?>
<a:theme xmlns:a="http://schemas.openxmlformats.org/drawingml/2006/main" name="Office Theme">
  <a:themeElements>
    <a:clrScheme name="Custom 20">
      <a:dk1>
        <a:srgbClr val="003493"/>
      </a:dk1>
      <a:lt1>
        <a:srgbClr val="FFFFFF"/>
      </a:lt1>
      <a:dk2>
        <a:srgbClr val="00205B"/>
      </a:dk2>
      <a:lt2>
        <a:srgbClr val="FFB71B"/>
      </a:lt2>
      <a:accent1>
        <a:srgbClr val="B48400"/>
      </a:accent1>
      <a:accent2>
        <a:srgbClr val="49C1E0"/>
      </a:accent2>
      <a:accent3>
        <a:srgbClr val="96989A"/>
      </a:accent3>
      <a:accent4>
        <a:srgbClr val="000000"/>
      </a:accent4>
      <a:accent5>
        <a:srgbClr val="DB5729"/>
      </a:accent5>
      <a:accent6>
        <a:srgbClr val="008163"/>
      </a:accent6>
      <a:hlink>
        <a:srgbClr val="05E5FF"/>
      </a:hlink>
      <a:folHlink>
        <a:srgbClr val="00DBD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8">
      <a:dk1>
        <a:srgbClr val="003493"/>
      </a:dk1>
      <a:lt1>
        <a:srgbClr val="FFFFFF"/>
      </a:lt1>
      <a:dk2>
        <a:srgbClr val="00205B"/>
      </a:dk2>
      <a:lt2>
        <a:srgbClr val="FFB71B"/>
      </a:lt2>
      <a:accent1>
        <a:srgbClr val="B48400"/>
      </a:accent1>
      <a:accent2>
        <a:srgbClr val="49C1E0"/>
      </a:accent2>
      <a:accent3>
        <a:srgbClr val="96989A"/>
      </a:accent3>
      <a:accent4>
        <a:srgbClr val="000000"/>
      </a:accent4>
      <a:accent5>
        <a:srgbClr val="DB5729"/>
      </a:accent5>
      <a:accent6>
        <a:srgbClr val="008163"/>
      </a:accent6>
      <a:hlink>
        <a:srgbClr val="05E6FF"/>
      </a:hlink>
      <a:folHlink>
        <a:srgbClr val="00C8C8"/>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42436</TotalTime>
  <Words>4514</Words>
  <Application>Microsoft Macintosh PowerPoint</Application>
  <PresentationFormat>On-screen Show (16:9)</PresentationFormat>
  <Paragraphs>466</Paragraphs>
  <Slides>39</Slides>
  <Notes>39</Notes>
  <HiddenSlides>2</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Arial</vt:lpstr>
      <vt:lpstr>Arial Black</vt:lpstr>
      <vt:lpstr>Calibri</vt:lpstr>
      <vt:lpstr>Office Theme</vt:lpstr>
      <vt:lpstr>1_Office Theme</vt:lpstr>
      <vt:lpstr>Leaky Way: A Conflict-Based Cache Covert Channel Bypassing Set Associativity </vt:lpstr>
      <vt:lpstr>Cache Attacks</vt:lpstr>
      <vt:lpstr>Conflict-Based Cache Attacks</vt:lpstr>
      <vt:lpstr>Conflict-Based Cache Attacks</vt:lpstr>
      <vt:lpstr>Conflict-Based Cache Attacks</vt:lpstr>
      <vt:lpstr>Conflict-Based Cache Attacks</vt:lpstr>
      <vt:lpstr>Conflict-Based Cache Attacks</vt:lpstr>
      <vt:lpstr>PowerPoint Presentation</vt:lpstr>
      <vt:lpstr>Non-Temporal Prefetch</vt:lpstr>
      <vt:lpstr>Non-Temporal Prefetch</vt:lpstr>
      <vt:lpstr>PowerPoint Presentation</vt:lpstr>
      <vt:lpstr>Intel Inclusive-LLC Policy</vt:lpstr>
      <vt:lpstr>Intel Inclusive-LLC Policy</vt:lpstr>
      <vt:lpstr>Intel Inclusive-LLC Policy</vt:lpstr>
      <vt:lpstr>Intel Inclusive-LLC Policy</vt:lpstr>
      <vt:lpstr>PrefetchNTA Reverse Engineering</vt:lpstr>
      <vt:lpstr>PrefetchNTA Reverse Engineering</vt:lpstr>
      <vt:lpstr>PowerPoint Presentation</vt:lpstr>
      <vt:lpstr>Cache Conflicts Bypassing Associativity</vt:lpstr>
      <vt:lpstr>Cache Conflicts Bypassing Associativity</vt:lpstr>
      <vt:lpstr>Cache Conflicts Bypassing Associativity</vt:lpstr>
      <vt:lpstr>Cache Conflicts Bypassing Associativity</vt:lpstr>
      <vt:lpstr>Cache Conflicts Bypassing Associativity</vt:lpstr>
      <vt:lpstr>Cache Conflicts Bypassing Associativity</vt:lpstr>
      <vt:lpstr>Cache Conflicts Bypassing Associativity</vt:lpstr>
      <vt:lpstr>Covert Channel Based on PrefetchNTA</vt:lpstr>
      <vt:lpstr>Covert Channel Based on PrefetchNTA</vt:lpstr>
      <vt:lpstr>Covert Channel Based on PrefetchNTA</vt:lpstr>
      <vt:lpstr>Covert Channel Based on PrefetchNTA</vt:lpstr>
      <vt:lpstr>Covert Channel Based on PrefetchNTA</vt:lpstr>
      <vt:lpstr>Covert Channel Based on PrefetchNTA</vt:lpstr>
      <vt:lpstr>Covert Channel Based on PrefetchNTA</vt:lpstr>
      <vt:lpstr>Covert Channel Based on PrefetchNTA</vt:lpstr>
      <vt:lpstr>PowerPoint Presentation</vt:lpstr>
      <vt:lpstr>PrefetchNTA with Side Channel Attacks</vt:lpstr>
      <vt:lpstr>PrefetchNTA with Prime+Scope</vt:lpstr>
      <vt:lpstr>More in the Paper</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Dudley, Jane</dc:creator>
  <cp:lastModifiedBy>Guo, Yanan</cp:lastModifiedBy>
  <cp:revision>29</cp:revision>
  <cp:lastPrinted>2019-07-18T13:58:01Z</cp:lastPrinted>
  <dcterms:created xsi:type="dcterms:W3CDTF">2019-07-18T12:44:10Z</dcterms:created>
  <dcterms:modified xsi:type="dcterms:W3CDTF">2022-12-30T23:20:40Z</dcterms:modified>
</cp:coreProperties>
</file>