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69" r:id="rId3"/>
    <p:sldId id="302" r:id="rId4"/>
    <p:sldId id="303" r:id="rId5"/>
    <p:sldId id="304" r:id="rId6"/>
    <p:sldId id="305" r:id="rId7"/>
    <p:sldId id="306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705" autoAdjust="0"/>
  </p:normalViewPr>
  <p:slideViewPr>
    <p:cSldViewPr snapToGrid="0">
      <p:cViewPr varScale="1">
        <p:scale>
          <a:sx n="106" d="100"/>
          <a:sy n="106" d="100"/>
        </p:scale>
        <p:origin x="1264" y="17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6A974-81A3-40DF-87EB-A3CD6D075F80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507C-5F8A-4694-9EBF-C9624974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1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9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1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90" y="1737827"/>
            <a:ext cx="8784165" cy="1339145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  <a:ea typeface="+mj-lt"/>
                <a:cs typeface="+mj-lt"/>
              </a:rPr>
              <a:t>ModelShield</a:t>
            </a:r>
            <a:r>
              <a:rPr lang="en-US" sz="2000" dirty="0">
                <a:solidFill>
                  <a:schemeClr val="bg1"/>
                </a:solidFill>
                <a:ea typeface="+mj-lt"/>
                <a:cs typeface="+mj-lt"/>
              </a:rPr>
              <a:t>: A Generic and Portable Framework Extension for Defending Bit-Flip based Adversarial Weight Attacks</a:t>
            </a:r>
            <a:br>
              <a:rPr lang="en-US" sz="26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6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F120AB-26E1-42B6-B2FF-C36F3311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77917"/>
            <a:ext cx="6858000" cy="12418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u="sng" dirty="0">
                <a:solidFill>
                  <a:schemeClr val="accent1"/>
                </a:solidFill>
              </a:rPr>
              <a:t>Yanan Guo</a:t>
            </a:r>
            <a:r>
              <a:rPr lang="en-US" sz="1400" b="1" baseline="30000" dirty="0">
                <a:solidFill>
                  <a:schemeClr val="accent1"/>
                </a:solidFill>
              </a:rPr>
              <a:t>1</a:t>
            </a:r>
            <a:r>
              <a:rPr lang="en-US" sz="1400" b="1" dirty="0">
                <a:solidFill>
                  <a:schemeClr val="accent1"/>
                </a:solidFill>
              </a:rPr>
              <a:t>, Liang Liu</a:t>
            </a:r>
            <a:r>
              <a:rPr lang="en-US" sz="1400" b="1" u="sng" baseline="30000" dirty="0">
                <a:solidFill>
                  <a:schemeClr val="accent1"/>
                </a:solidFill>
                <a:ea typeface="+mn-lt"/>
                <a:cs typeface="+mn-lt"/>
              </a:rPr>
              <a:t>1</a:t>
            </a:r>
            <a:r>
              <a:rPr lang="en-US" sz="1400" b="1" dirty="0">
                <a:solidFill>
                  <a:schemeClr val="accent1"/>
                </a:solidFill>
              </a:rPr>
              <a:t>, </a:t>
            </a:r>
            <a:r>
              <a:rPr lang="en-US" sz="1400" b="1" dirty="0" err="1">
                <a:solidFill>
                  <a:schemeClr val="accent1"/>
                </a:solidFill>
              </a:rPr>
              <a:t>Yueqiang</a:t>
            </a:r>
            <a:r>
              <a:rPr lang="en-US" sz="1400" b="1" dirty="0">
                <a:solidFill>
                  <a:schemeClr val="accent1"/>
                </a:solidFill>
              </a:rPr>
              <a:t> Cheng</a:t>
            </a:r>
            <a:r>
              <a:rPr lang="en-US" sz="1400" b="1" baseline="30000" dirty="0">
                <a:solidFill>
                  <a:schemeClr val="accent1"/>
                </a:solidFill>
              </a:rPr>
              <a:t>2</a:t>
            </a:r>
            <a:r>
              <a:rPr lang="en-US" sz="1400" b="1" dirty="0">
                <a:solidFill>
                  <a:schemeClr val="accent1"/>
                </a:solidFill>
              </a:rPr>
              <a:t>, Youtao Zhang</a:t>
            </a:r>
            <a:r>
              <a:rPr lang="en-US" sz="1400" b="1" baseline="30000" dirty="0">
                <a:solidFill>
                  <a:schemeClr val="accent1"/>
                </a:solidFill>
              </a:rPr>
              <a:t>1</a:t>
            </a:r>
            <a:r>
              <a:rPr lang="en-US" sz="1400" b="1" dirty="0">
                <a:solidFill>
                  <a:schemeClr val="accent1"/>
                </a:solidFill>
              </a:rPr>
              <a:t>, Jun Yang</a:t>
            </a:r>
            <a:r>
              <a:rPr lang="en-US" sz="1400" b="1" baseline="30000" dirty="0">
                <a:solidFill>
                  <a:schemeClr val="accent1"/>
                </a:solidFill>
              </a:rPr>
              <a:t>1</a:t>
            </a:r>
            <a:r>
              <a:rPr lang="en-US" sz="1400" b="1" dirty="0">
                <a:solidFill>
                  <a:schemeClr val="accent1"/>
                </a:solidFill>
              </a:rPr>
              <a:t>   </a:t>
            </a:r>
          </a:p>
          <a:p>
            <a:r>
              <a:rPr lang="en-US" sz="1400" b="1" baseline="30000" dirty="0">
                <a:solidFill>
                  <a:schemeClr val="accent1"/>
                </a:solidFill>
                <a:cs typeface="Arial"/>
              </a:rPr>
              <a:t>1</a:t>
            </a:r>
            <a:r>
              <a:rPr lang="en-US" sz="1400" b="1" dirty="0">
                <a:solidFill>
                  <a:schemeClr val="accent1"/>
                </a:solidFill>
                <a:cs typeface="Arial"/>
              </a:rPr>
              <a:t>University of Pittsburgh   </a:t>
            </a:r>
            <a:r>
              <a:rPr lang="en-US" sz="1400" b="1" baseline="30000" dirty="0">
                <a:solidFill>
                  <a:schemeClr val="accent1"/>
                </a:solidFill>
                <a:cs typeface="Arial"/>
              </a:rPr>
              <a:t>2</a:t>
            </a:r>
            <a:r>
              <a:rPr lang="en-US" sz="1400" b="1" dirty="0">
                <a:solidFill>
                  <a:schemeClr val="accent1"/>
                </a:solidFill>
                <a:cs typeface="Arial"/>
              </a:rPr>
              <a:t>NIO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Rowhammer</a:t>
            </a:r>
            <a:r>
              <a:rPr lang="en-US" sz="3200" dirty="0"/>
              <a:t> + Bit Flip Attack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96CE8B-0EC0-49EA-9E2D-DADC7D7A8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36" y="1469602"/>
            <a:ext cx="4414728" cy="30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Defend Bit Flip Attack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E41531-4BDD-4FDC-B73D-0BF76047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072438" cy="3263504"/>
          </a:xfrm>
        </p:spPr>
        <p:txBody>
          <a:bodyPr/>
          <a:lstStyle/>
          <a:p>
            <a:r>
              <a:rPr lang="en-US" sz="2000" b="1" dirty="0"/>
              <a:t>Hardware Modification</a:t>
            </a:r>
          </a:p>
          <a:p>
            <a:pPr lvl="1"/>
            <a:r>
              <a:rPr lang="en-US" sz="1400" b="1" dirty="0"/>
              <a:t>High overhead.</a:t>
            </a:r>
          </a:p>
          <a:p>
            <a:pPr lvl="1"/>
            <a:r>
              <a:rPr lang="en-US" sz="1400" b="1" dirty="0"/>
              <a:t>Takes a time long to verify and deploy the defense.</a:t>
            </a:r>
            <a:endParaRPr lang="en-US" sz="2000" b="1" dirty="0"/>
          </a:p>
          <a:p>
            <a:r>
              <a:rPr lang="en-US" sz="2000" b="1" dirty="0"/>
              <a:t>Increase DNN’s robustness </a:t>
            </a:r>
          </a:p>
          <a:p>
            <a:pPr lvl="1"/>
            <a:r>
              <a:rPr lang="en-US" sz="1400" b="1" dirty="0"/>
              <a:t>Can only makes bit flip attack harder but not impossible.</a:t>
            </a:r>
          </a:p>
          <a:p>
            <a:pPr lvl="1"/>
            <a:r>
              <a:rPr lang="en-US" sz="1400" b="1" dirty="0"/>
              <a:t>Baseline: Modifying 28 weights can make ResNet-20 malfunction.</a:t>
            </a:r>
          </a:p>
          <a:p>
            <a:pPr lvl="1"/>
            <a:r>
              <a:rPr lang="en-US" sz="1400" b="1" dirty="0"/>
              <a:t>Binarization-aware training: Modifying &gt;500 weights can make ResNet-20 malfunction.</a:t>
            </a:r>
          </a:p>
          <a:p>
            <a:r>
              <a:rPr lang="en-US" sz="2000" b="1" dirty="0"/>
              <a:t>Requirements</a:t>
            </a:r>
          </a:p>
          <a:p>
            <a:pPr lvl="1"/>
            <a:r>
              <a:rPr lang="en-US" sz="1400" b="1" dirty="0"/>
              <a:t>Easy implementation.</a:t>
            </a:r>
          </a:p>
          <a:p>
            <a:pPr lvl="1"/>
            <a:r>
              <a:rPr lang="en-US" sz="1400" b="1" dirty="0"/>
              <a:t>Compatible with current frameworks.</a:t>
            </a:r>
          </a:p>
          <a:p>
            <a:pPr lvl="1"/>
            <a:r>
              <a:rPr lang="en-US" sz="1400" b="1" dirty="0"/>
              <a:t>Negligible performance overhead.</a:t>
            </a:r>
          </a:p>
        </p:txBody>
      </p:sp>
    </p:spTree>
    <p:extLst>
      <p:ext uri="{BB962C8B-B14F-4D97-AF65-F5344CB8AC3E}">
        <p14:creationId xmlns:p14="http://schemas.microsoft.com/office/powerpoint/2010/main" val="86373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ModelShield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E41531-4BDD-4FDC-B73D-0BF76047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072438" cy="3263504"/>
          </a:xfrm>
        </p:spPr>
        <p:txBody>
          <a:bodyPr/>
          <a:lstStyle/>
          <a:p>
            <a:r>
              <a:rPr lang="en-US" sz="2000" b="1" dirty="0"/>
              <a:t>Protect the integrity of the DNN weights</a:t>
            </a:r>
          </a:p>
          <a:p>
            <a:pPr lvl="1"/>
            <a:r>
              <a:rPr lang="en-US" sz="1400" b="1" dirty="0"/>
              <a:t>Pre-calculate a hash of the weights in each layer.</a:t>
            </a:r>
          </a:p>
          <a:p>
            <a:pPr lvl="2"/>
            <a:r>
              <a:rPr lang="en-US" sz="1100" b="1" dirty="0"/>
              <a:t>Use a cryptographic non-keyed hash.</a:t>
            </a:r>
          </a:p>
          <a:p>
            <a:pPr lvl="2"/>
            <a:r>
              <a:rPr lang="en-US" sz="1100" b="1" dirty="0"/>
              <a:t>Store the hash together with weights in memory.</a:t>
            </a:r>
          </a:p>
          <a:p>
            <a:pPr lvl="1"/>
            <a:r>
              <a:rPr lang="en-US" sz="1400" b="1" dirty="0"/>
              <a:t>Real-time hash verification.</a:t>
            </a:r>
          </a:p>
          <a:p>
            <a:pPr lvl="2"/>
            <a:r>
              <a:rPr lang="en-US" sz="1100" b="1" dirty="0"/>
              <a:t>Verify the hash after the inference completes, before sending user the results.</a:t>
            </a:r>
          </a:p>
          <a:p>
            <a:r>
              <a:rPr lang="en-US" sz="2000" b="1" dirty="0"/>
              <a:t>Problems</a:t>
            </a:r>
          </a:p>
          <a:p>
            <a:pPr lvl="1"/>
            <a:r>
              <a:rPr lang="en-US" sz="1400" b="1" dirty="0"/>
              <a:t>What if the attacker change the weights back after inference?</a:t>
            </a:r>
          </a:p>
          <a:p>
            <a:pPr lvl="1"/>
            <a:r>
              <a:rPr lang="en-US" sz="1400" b="1" dirty="0"/>
              <a:t>What if the attacker modify the weights and hashes together?</a:t>
            </a:r>
          </a:p>
          <a:p>
            <a:r>
              <a:rPr lang="en-US" sz="2000" b="1" dirty="0"/>
              <a:t>Answers</a:t>
            </a:r>
          </a:p>
          <a:p>
            <a:pPr lvl="1"/>
            <a:r>
              <a:rPr lang="en-US" sz="1400" b="1" dirty="0"/>
              <a:t>Hash values are diffused and random.</a:t>
            </a:r>
          </a:p>
          <a:p>
            <a:pPr lvl="1"/>
            <a:r>
              <a:rPr lang="en-US" sz="1400" b="1" dirty="0" err="1"/>
              <a:t>Rowhammer</a:t>
            </a:r>
            <a:r>
              <a:rPr lang="en-US" sz="1400" b="1" dirty="0"/>
              <a:t> attackers can only perform one-direction flip in a memory row.</a:t>
            </a:r>
          </a:p>
        </p:txBody>
      </p:sp>
    </p:spTree>
    <p:extLst>
      <p:ext uri="{BB962C8B-B14F-4D97-AF65-F5344CB8AC3E}">
        <p14:creationId xmlns:p14="http://schemas.microsoft.com/office/powerpoint/2010/main" val="361045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DF7E-6253-423B-B7AD-5D345CFC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48C240-932E-428D-A168-CC301B12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072438" cy="3263504"/>
          </a:xfrm>
        </p:spPr>
        <p:txBody>
          <a:bodyPr/>
          <a:lstStyle/>
          <a:p>
            <a:r>
              <a:rPr lang="en-US" sz="2000" b="1" dirty="0"/>
              <a:t>Use high-performance non-cryptographic hash</a:t>
            </a:r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Software hash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C77F2-9448-46DE-90BF-B7982D1D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6" y="2862263"/>
            <a:ext cx="3205063" cy="2150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7B105-2D66-4C57-97DE-54C5A1B0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091" y="1675322"/>
            <a:ext cx="3212362" cy="8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C381-A5EB-43EC-B51C-AA404C8B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636F-A477-4BD7-A8E1-0192DE62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Performance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2000" b="1" dirty="0"/>
              <a:t>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5BB96-35C8-489D-A381-E4701424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1866520"/>
            <a:ext cx="6569973" cy="957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EAC15-06CA-4855-A16F-9CEF0D25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48" y="3377087"/>
            <a:ext cx="2220280" cy="129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9356CC-6E6F-4B9A-B746-DE877FB2E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264" y="3377087"/>
            <a:ext cx="2220281" cy="129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231B8-7DE1-4B41-B291-17319150D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430" y="3377087"/>
            <a:ext cx="2220282" cy="12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0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F3E-F4CF-4FE0-8E85-CEBB5A3C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49290"/>
            <a:ext cx="7886700" cy="880838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6030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4358</TotalTime>
  <Words>226</Words>
  <Application>Microsoft Macintosh PowerPoint</Application>
  <PresentationFormat>On-screen Show (16:9)</PresentationFormat>
  <Paragraphs>47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ModelShield: A Generic and Portable Framework Extension for Defending Bit-Flip based Adversarial Weight Attacks  </vt:lpstr>
      <vt:lpstr>Rowhammer + Bit Flip Attack</vt:lpstr>
      <vt:lpstr>Defend Bit Flip Attack</vt:lpstr>
      <vt:lpstr>ModelShield</vt:lpstr>
      <vt:lpstr>Performance Optimization</vt:lpstr>
      <vt:lpstr>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Guo, Yanan</cp:lastModifiedBy>
  <cp:revision>9</cp:revision>
  <cp:lastPrinted>2019-07-18T13:58:01Z</cp:lastPrinted>
  <dcterms:created xsi:type="dcterms:W3CDTF">2019-07-18T12:44:10Z</dcterms:created>
  <dcterms:modified xsi:type="dcterms:W3CDTF">2022-12-30T23:52:18Z</dcterms:modified>
</cp:coreProperties>
</file>