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32"/>
  </p:notesMasterIdLst>
  <p:handoutMasterIdLst>
    <p:handoutMasterId r:id="rId33"/>
  </p:handoutMasterIdLst>
  <p:sldIdLst>
    <p:sldId id="258" r:id="rId3"/>
    <p:sldId id="311" r:id="rId4"/>
    <p:sldId id="309" r:id="rId5"/>
    <p:sldId id="310" r:id="rId6"/>
    <p:sldId id="296" r:id="rId7"/>
    <p:sldId id="277" r:id="rId8"/>
    <p:sldId id="298" r:id="rId9"/>
    <p:sldId id="299" r:id="rId10"/>
    <p:sldId id="280" r:id="rId11"/>
    <p:sldId id="287" r:id="rId12"/>
    <p:sldId id="300" r:id="rId13"/>
    <p:sldId id="288" r:id="rId14"/>
    <p:sldId id="281" r:id="rId15"/>
    <p:sldId id="282" r:id="rId16"/>
    <p:sldId id="289" r:id="rId17"/>
    <p:sldId id="283" r:id="rId18"/>
    <p:sldId id="290" r:id="rId19"/>
    <p:sldId id="284" r:id="rId20"/>
    <p:sldId id="291" r:id="rId21"/>
    <p:sldId id="295" r:id="rId22"/>
    <p:sldId id="292" r:id="rId23"/>
    <p:sldId id="301" r:id="rId24"/>
    <p:sldId id="312" r:id="rId25"/>
    <p:sldId id="293" r:id="rId26"/>
    <p:sldId id="303" r:id="rId27"/>
    <p:sldId id="332" r:id="rId28"/>
    <p:sldId id="317" r:id="rId29"/>
    <p:sldId id="331" r:id="rId30"/>
    <p:sldId id="27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F10FA-8329-4BFC-939E-DFF9373E9467}" v="32" dt="2022-05-03T19:21:46.410"/>
    <p1510:client id="{B3576361-5011-48F8-B1B7-885C55EB516C}" v="120" dt="2022-05-03T22:37:17.414"/>
    <p1510:client id="{C92C1EF6-1963-490D-9348-9ED0FE7FACC9}" v="10" dt="2022-05-04T18:05:59.284"/>
    <p1510:client id="{E4BFD9FB-0DFB-4310-BE7E-CB3A5BBB1759}" v="8" dt="2022-05-17T20:35:19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6"/>
  </p:normalViewPr>
  <p:slideViewPr>
    <p:cSldViewPr snapToGrid="0">
      <p:cViewPr>
        <p:scale>
          <a:sx n="82" d="100"/>
          <a:sy n="82" d="100"/>
        </p:scale>
        <p:origin x="73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827D2-AAF4-4E91-ABD6-82B1003453B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B250-CA47-4DBF-99A7-C44267BB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7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54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58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626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53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7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235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9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2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84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291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5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48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917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287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267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11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037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632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45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61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60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38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4B29F7-FDAF-1746-A683-1A25139BE8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C70344-A5C4-3948-86A1-54C7DF74DB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3B34F-BF13-BA44-A9DE-D41DA6943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280086"/>
            <a:ext cx="3142414" cy="1262964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F0AD-32E4-7248-AD55-7F85DBB96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6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51B1E-06E3-D748-9A57-FBC7672BE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5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FDE3-7EB8-C443-93C7-AA64149B2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73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21C36-4369-1741-AA83-82725D073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FE075-03B1-DD4E-87E4-E09C192AC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532FD-DAED-2742-9759-813146735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1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44E40-6F7A-5541-9DAA-B311B0F3B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38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907B2-B125-B640-917E-06D52FB40D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21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E9A0B-9D3C-B04B-B855-F14C842568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36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1202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4D26-B3E9-5846-BF9C-66B2674F2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A1D5-8200-3F47-A816-45C48D37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0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9F0C-2525-F24C-A176-9016BC47C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9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392438-59B4-8441-B464-30240E3D4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0B9C3-26BB-5743-AE45-55A2C2BCF2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1ABE1B-87F5-2046-92A1-E92BA1BA1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C5C5E-7052-604D-91DA-8FCB4F91A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9911-0569-9C41-B066-03CD700AFE0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5" r:id="rId12"/>
    <p:sldLayoutId id="2147483669" r:id="rId13"/>
    <p:sldLayoutId id="2147483670" r:id="rId14"/>
    <p:sldLayoutId id="214748367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4935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ttECEArch/AdversarialPrefetch" TargetMode="External"/><Relationship Id="rId2" Type="http://schemas.openxmlformats.org/officeDocument/2006/relationships/hyperlink" Target="https://arxiv.org/pdf/2110.12340.pdf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D01A70-2F9F-DB42-92A2-F7EB4D1DF3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328" y="-61483"/>
            <a:ext cx="9244371" cy="5176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65435"/>
            <a:ext cx="6858000" cy="1025614"/>
          </a:xfrm>
        </p:spPr>
        <p:txBody>
          <a:bodyPr/>
          <a:lstStyle/>
          <a:p>
            <a:r>
              <a:rPr lang="en-US" sz="2400"/>
              <a:t>Adversarial Prefetch: New Cross-Core Cache Side Channel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77211"/>
            <a:ext cx="6858000" cy="1892994"/>
          </a:xfrm>
        </p:spPr>
        <p:txBody>
          <a:bodyPr/>
          <a:lstStyle/>
          <a:p>
            <a:r>
              <a:rPr lang="en-US" sz="1800" b="1"/>
              <a:t>Yanan Guo</a:t>
            </a:r>
            <a:r>
              <a:rPr lang="en-US" sz="1800" baseline="30000"/>
              <a:t>1</a:t>
            </a:r>
            <a:r>
              <a:rPr lang="en-US" sz="1800"/>
              <a:t>, Andrew Zigerelli, Youtao Zhang</a:t>
            </a:r>
            <a:r>
              <a:rPr lang="en-US" sz="1800" baseline="30000"/>
              <a:t>1</a:t>
            </a:r>
            <a:r>
              <a:rPr lang="en-US" sz="1800"/>
              <a:t>, Jun Yang</a:t>
            </a:r>
            <a:r>
              <a:rPr lang="en-US" sz="1800" baseline="30000"/>
              <a:t>1</a:t>
            </a:r>
          </a:p>
          <a:p>
            <a:r>
              <a:rPr lang="en-US" sz="1800" baseline="30000"/>
              <a:t>1</a:t>
            </a:r>
            <a:r>
              <a:rPr lang="en-US" sz="1800"/>
              <a:t>University of Pittsburgh</a:t>
            </a:r>
          </a:p>
          <a:p>
            <a:endParaRPr lang="en-US" sz="1400" b="0" i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6A677-965B-2644-BABD-68D877033F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Can we build a cross-core attack that only evicts from the private cache?</a:t>
            </a:r>
          </a:p>
        </p:txBody>
      </p:sp>
    </p:spTree>
    <p:extLst>
      <p:ext uri="{BB962C8B-B14F-4D97-AF65-F5344CB8AC3E}">
        <p14:creationId xmlns:p14="http://schemas.microsoft.com/office/powerpoint/2010/main" val="276767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E29886A-F6B6-5442-ACD0-E2F75C837AD6}"/>
              </a:ext>
            </a:extLst>
          </p:cNvPr>
          <p:cNvSpPr txBox="1"/>
          <p:nvPr/>
        </p:nvSpPr>
        <p:spPr>
          <a:xfrm>
            <a:off x="675703" y="2541575"/>
            <a:ext cx="170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4"/>
                </a:solidFill>
              </a:rPr>
              <a:t>New Attack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A07EAC-E9D3-7204-BC27-4AF0B3F97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86"/>
          <a:stretch/>
        </p:blipFill>
        <p:spPr>
          <a:xfrm>
            <a:off x="2389187" y="1463127"/>
            <a:ext cx="2027475" cy="2234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3502A-6E28-7A06-AE2B-CE2427CA8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008" y="1456777"/>
            <a:ext cx="3290663" cy="22341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ED9E87-8ED6-0818-012A-D5DEC72D18BB}"/>
              </a:ext>
            </a:extLst>
          </p:cNvPr>
          <p:cNvSpPr txBox="1"/>
          <p:nvPr/>
        </p:nvSpPr>
        <p:spPr>
          <a:xfrm>
            <a:off x="2389187" y="3916498"/>
            <a:ext cx="2111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4"/>
                </a:solidFill>
              </a:rPr>
              <a:t>Higher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4"/>
                </a:solidFill>
              </a:rPr>
              <a:t>Higher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4"/>
                </a:solidFill>
              </a:rPr>
              <a:t>Stealthier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73CA07B-A850-F4CE-4009-07898B08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</p:spTree>
    <p:extLst>
      <p:ext uri="{BB962C8B-B14F-4D97-AF65-F5344CB8AC3E}">
        <p14:creationId xmlns:p14="http://schemas.microsoft.com/office/powerpoint/2010/main" val="7054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Can we use existing eviction methods?</a:t>
            </a:r>
          </a:p>
        </p:txBody>
      </p:sp>
    </p:spTree>
    <p:extLst>
      <p:ext uri="{BB962C8B-B14F-4D97-AF65-F5344CB8AC3E}">
        <p14:creationId xmlns:p14="http://schemas.microsoft.com/office/powerpoint/2010/main" val="243132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843395"/>
            <a:ext cx="8341567" cy="9028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Eviction methods</a:t>
            </a: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CLFLUSH</a:t>
            </a: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Set Conflicts</a:t>
            </a:r>
          </a:p>
        </p:txBody>
      </p:sp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AD20C3A3-A780-EFAA-D5E6-0898F33C6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1100" y="1170997"/>
            <a:ext cx="247650" cy="247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4F3CAA-C34D-63CC-F009-F14FB16E9560}"/>
              </a:ext>
            </a:extLst>
          </p:cNvPr>
          <p:cNvSpPr/>
          <p:nvPr/>
        </p:nvSpPr>
        <p:spPr>
          <a:xfrm>
            <a:off x="3003551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50DAD-2D08-439B-2550-48EA49A042F3}"/>
              </a:ext>
            </a:extLst>
          </p:cNvPr>
          <p:cNvSpPr/>
          <p:nvPr/>
        </p:nvSpPr>
        <p:spPr>
          <a:xfrm>
            <a:off x="3730626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7D471-688F-F301-6E66-97CE7C65D25B}"/>
              </a:ext>
            </a:extLst>
          </p:cNvPr>
          <p:cNvSpPr/>
          <p:nvPr/>
        </p:nvSpPr>
        <p:spPr>
          <a:xfrm>
            <a:off x="4457701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CA2CE-E4BC-EE0A-8E22-D30BA09522B6}"/>
              </a:ext>
            </a:extLst>
          </p:cNvPr>
          <p:cNvSpPr/>
          <p:nvPr/>
        </p:nvSpPr>
        <p:spPr>
          <a:xfrm>
            <a:off x="5184776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275024-4C4C-9F95-0474-C3019A694AE6}"/>
              </a:ext>
            </a:extLst>
          </p:cNvPr>
          <p:cNvSpPr/>
          <p:nvPr/>
        </p:nvSpPr>
        <p:spPr>
          <a:xfrm>
            <a:off x="3003551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FA040-4805-6CD9-478A-A1187429A15B}"/>
              </a:ext>
            </a:extLst>
          </p:cNvPr>
          <p:cNvSpPr/>
          <p:nvPr/>
        </p:nvSpPr>
        <p:spPr>
          <a:xfrm>
            <a:off x="3730626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E94EB-ED1F-99C5-D499-48D92CAAA889}"/>
              </a:ext>
            </a:extLst>
          </p:cNvPr>
          <p:cNvSpPr/>
          <p:nvPr/>
        </p:nvSpPr>
        <p:spPr>
          <a:xfrm>
            <a:off x="4457701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494712-06D1-82D4-ABA4-B0C737CA47BD}"/>
              </a:ext>
            </a:extLst>
          </p:cNvPr>
          <p:cNvSpPr/>
          <p:nvPr/>
        </p:nvSpPr>
        <p:spPr>
          <a:xfrm>
            <a:off x="5184776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91802-149A-6DCE-18B6-CFB562189F21}"/>
              </a:ext>
            </a:extLst>
          </p:cNvPr>
          <p:cNvSpPr/>
          <p:nvPr/>
        </p:nvSpPr>
        <p:spPr>
          <a:xfrm>
            <a:off x="3003551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34153-6684-6967-BAE6-2A23F221A615}"/>
              </a:ext>
            </a:extLst>
          </p:cNvPr>
          <p:cNvSpPr/>
          <p:nvPr/>
        </p:nvSpPr>
        <p:spPr>
          <a:xfrm>
            <a:off x="3730626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AC90E-DC05-C9EB-DBF2-00F9C350AC71}"/>
              </a:ext>
            </a:extLst>
          </p:cNvPr>
          <p:cNvSpPr/>
          <p:nvPr/>
        </p:nvSpPr>
        <p:spPr>
          <a:xfrm>
            <a:off x="4457701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57DD7E-805B-FADA-B275-243AB6C73CAB}"/>
              </a:ext>
            </a:extLst>
          </p:cNvPr>
          <p:cNvSpPr/>
          <p:nvPr/>
        </p:nvSpPr>
        <p:spPr>
          <a:xfrm>
            <a:off x="5184776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E84717-9960-2198-6734-EC6FC3AE88C4}"/>
              </a:ext>
            </a:extLst>
          </p:cNvPr>
          <p:cNvSpPr/>
          <p:nvPr/>
        </p:nvSpPr>
        <p:spPr>
          <a:xfrm>
            <a:off x="3003551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CFAB1-AE3B-C798-3384-5E26DC5C04D6}"/>
              </a:ext>
            </a:extLst>
          </p:cNvPr>
          <p:cNvSpPr/>
          <p:nvPr/>
        </p:nvSpPr>
        <p:spPr>
          <a:xfrm>
            <a:off x="3730626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4D8DBE-D608-60F6-8AA1-E423970CF6DB}"/>
              </a:ext>
            </a:extLst>
          </p:cNvPr>
          <p:cNvSpPr/>
          <p:nvPr/>
        </p:nvSpPr>
        <p:spPr>
          <a:xfrm>
            <a:off x="4457701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86BA4A-357A-6421-A672-3DF02CB4866B}"/>
              </a:ext>
            </a:extLst>
          </p:cNvPr>
          <p:cNvSpPr/>
          <p:nvPr/>
        </p:nvSpPr>
        <p:spPr>
          <a:xfrm>
            <a:off x="5184776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2CFBCC-8304-F881-9755-CA057CF6AF71}"/>
              </a:ext>
            </a:extLst>
          </p:cNvPr>
          <p:cNvSpPr/>
          <p:nvPr/>
        </p:nvSpPr>
        <p:spPr>
          <a:xfrm>
            <a:off x="3003551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AC86C-1FCE-0A27-B94F-1C343CC752D1}"/>
              </a:ext>
            </a:extLst>
          </p:cNvPr>
          <p:cNvSpPr/>
          <p:nvPr/>
        </p:nvSpPr>
        <p:spPr>
          <a:xfrm>
            <a:off x="3730626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08E229-E61E-2BDD-3674-98AFAADA9EB1}"/>
              </a:ext>
            </a:extLst>
          </p:cNvPr>
          <p:cNvSpPr/>
          <p:nvPr/>
        </p:nvSpPr>
        <p:spPr>
          <a:xfrm>
            <a:off x="4457701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A11C98-5A42-5D93-E26D-5D9195EB692E}"/>
              </a:ext>
            </a:extLst>
          </p:cNvPr>
          <p:cNvSpPr/>
          <p:nvPr/>
        </p:nvSpPr>
        <p:spPr>
          <a:xfrm>
            <a:off x="5184776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3B440-5932-06E8-17BD-CE5FCE43CFE7}"/>
              </a:ext>
            </a:extLst>
          </p:cNvPr>
          <p:cNvSpPr/>
          <p:nvPr/>
        </p:nvSpPr>
        <p:spPr>
          <a:xfrm>
            <a:off x="3003551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05851F-0772-2311-9BA7-4361BC692887}"/>
              </a:ext>
            </a:extLst>
          </p:cNvPr>
          <p:cNvSpPr/>
          <p:nvPr/>
        </p:nvSpPr>
        <p:spPr>
          <a:xfrm>
            <a:off x="3730626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7CFAC-72EC-8DA8-EC33-424ABC7C2F75}"/>
              </a:ext>
            </a:extLst>
          </p:cNvPr>
          <p:cNvSpPr/>
          <p:nvPr/>
        </p:nvSpPr>
        <p:spPr>
          <a:xfrm>
            <a:off x="4457701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B333A0-6287-E042-3588-0EB3977FA759}"/>
              </a:ext>
            </a:extLst>
          </p:cNvPr>
          <p:cNvSpPr/>
          <p:nvPr/>
        </p:nvSpPr>
        <p:spPr>
          <a:xfrm>
            <a:off x="5184776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1466F2-635B-4779-079A-AE318EBE1CE6}"/>
              </a:ext>
            </a:extLst>
          </p:cNvPr>
          <p:cNvSpPr/>
          <p:nvPr/>
        </p:nvSpPr>
        <p:spPr>
          <a:xfrm>
            <a:off x="3003551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784BF1-F196-C6C2-9F3C-8CA82488088A}"/>
              </a:ext>
            </a:extLst>
          </p:cNvPr>
          <p:cNvSpPr/>
          <p:nvPr/>
        </p:nvSpPr>
        <p:spPr>
          <a:xfrm>
            <a:off x="3730626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03C8-244E-8916-0988-86480B035A75}"/>
              </a:ext>
            </a:extLst>
          </p:cNvPr>
          <p:cNvSpPr/>
          <p:nvPr/>
        </p:nvSpPr>
        <p:spPr>
          <a:xfrm>
            <a:off x="4457701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3F4EA7-50F3-BA83-2964-E9CBC0101F7E}"/>
              </a:ext>
            </a:extLst>
          </p:cNvPr>
          <p:cNvSpPr/>
          <p:nvPr/>
        </p:nvSpPr>
        <p:spPr>
          <a:xfrm>
            <a:off x="5184776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3D7687-56AB-8452-4DC2-8DCE97F78746}"/>
              </a:ext>
            </a:extLst>
          </p:cNvPr>
          <p:cNvSpPr/>
          <p:nvPr/>
        </p:nvSpPr>
        <p:spPr>
          <a:xfrm>
            <a:off x="3003551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9A3B57-26C2-CA00-9354-10434F5B7824}"/>
              </a:ext>
            </a:extLst>
          </p:cNvPr>
          <p:cNvSpPr/>
          <p:nvPr/>
        </p:nvSpPr>
        <p:spPr>
          <a:xfrm>
            <a:off x="3730626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F5A091-1245-B4A8-68BE-5E5C691AE078}"/>
              </a:ext>
            </a:extLst>
          </p:cNvPr>
          <p:cNvSpPr/>
          <p:nvPr/>
        </p:nvSpPr>
        <p:spPr>
          <a:xfrm>
            <a:off x="4457701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7E0D09-625F-2BA9-CD34-5CC629ABB9D1}"/>
              </a:ext>
            </a:extLst>
          </p:cNvPr>
          <p:cNvSpPr/>
          <p:nvPr/>
        </p:nvSpPr>
        <p:spPr>
          <a:xfrm>
            <a:off x="5184776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4819B-628C-380A-B2E9-52756CC3FC6E}"/>
              </a:ext>
            </a:extLst>
          </p:cNvPr>
          <p:cNvSpPr txBox="1"/>
          <p:nvPr/>
        </p:nvSpPr>
        <p:spPr>
          <a:xfrm>
            <a:off x="2308225" y="196431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5EAF38-E36A-2B10-D34A-325E542D9198}"/>
              </a:ext>
            </a:extLst>
          </p:cNvPr>
          <p:cNvSpPr txBox="1"/>
          <p:nvPr/>
        </p:nvSpPr>
        <p:spPr>
          <a:xfrm>
            <a:off x="2308225" y="224421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F1E86-FC63-D3D3-8D4B-577B65F7CBCE}"/>
              </a:ext>
            </a:extLst>
          </p:cNvPr>
          <p:cNvSpPr txBox="1"/>
          <p:nvPr/>
        </p:nvSpPr>
        <p:spPr>
          <a:xfrm>
            <a:off x="2308225" y="380103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56B7E0-36A3-9224-7599-063285AE494C}"/>
              </a:ext>
            </a:extLst>
          </p:cNvPr>
          <p:cNvSpPr txBox="1"/>
          <p:nvPr/>
        </p:nvSpPr>
        <p:spPr>
          <a:xfrm rot="5400000">
            <a:off x="2257325" y="298657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928336-B185-9CC5-743B-22431AB01BF6}"/>
              </a:ext>
            </a:extLst>
          </p:cNvPr>
          <p:cNvSpPr txBox="1"/>
          <p:nvPr/>
        </p:nvSpPr>
        <p:spPr>
          <a:xfrm>
            <a:off x="3003551" y="174512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C7BF32-96B2-E9C3-49D7-731ECA339123}"/>
              </a:ext>
            </a:extLst>
          </p:cNvPr>
          <p:cNvSpPr txBox="1"/>
          <p:nvPr/>
        </p:nvSpPr>
        <p:spPr>
          <a:xfrm>
            <a:off x="3730625" y="173978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8677F2-031B-626A-4E94-7202BF068B1D}"/>
              </a:ext>
            </a:extLst>
          </p:cNvPr>
          <p:cNvSpPr txBox="1"/>
          <p:nvPr/>
        </p:nvSpPr>
        <p:spPr>
          <a:xfrm>
            <a:off x="4457699" y="174134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918715-0CEA-3725-E841-9FE4E692737A}"/>
              </a:ext>
            </a:extLst>
          </p:cNvPr>
          <p:cNvSpPr txBox="1"/>
          <p:nvPr/>
        </p:nvSpPr>
        <p:spPr>
          <a:xfrm>
            <a:off x="5184776" y="173707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3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52351CF-8C91-7C5A-A24C-71E4EF14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</p:spTree>
    <p:extLst>
      <p:ext uri="{BB962C8B-B14F-4D97-AF65-F5344CB8AC3E}">
        <p14:creationId xmlns:p14="http://schemas.microsoft.com/office/powerpoint/2010/main" val="12021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4F3CAA-C34D-63CC-F009-F14FB16E9560}"/>
              </a:ext>
            </a:extLst>
          </p:cNvPr>
          <p:cNvSpPr/>
          <p:nvPr/>
        </p:nvSpPr>
        <p:spPr>
          <a:xfrm>
            <a:off x="3003551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50DAD-2D08-439B-2550-48EA49A042F3}"/>
              </a:ext>
            </a:extLst>
          </p:cNvPr>
          <p:cNvSpPr/>
          <p:nvPr/>
        </p:nvSpPr>
        <p:spPr>
          <a:xfrm>
            <a:off x="3730626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7D471-688F-F301-6E66-97CE7C65D25B}"/>
              </a:ext>
            </a:extLst>
          </p:cNvPr>
          <p:cNvSpPr/>
          <p:nvPr/>
        </p:nvSpPr>
        <p:spPr>
          <a:xfrm>
            <a:off x="4457701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CA2CE-E4BC-EE0A-8E22-D30BA09522B6}"/>
              </a:ext>
            </a:extLst>
          </p:cNvPr>
          <p:cNvSpPr/>
          <p:nvPr/>
        </p:nvSpPr>
        <p:spPr>
          <a:xfrm>
            <a:off x="5184776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275024-4C4C-9F95-0474-C3019A694AE6}"/>
              </a:ext>
            </a:extLst>
          </p:cNvPr>
          <p:cNvSpPr/>
          <p:nvPr/>
        </p:nvSpPr>
        <p:spPr>
          <a:xfrm>
            <a:off x="3003551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FA040-4805-6CD9-478A-A1187429A15B}"/>
              </a:ext>
            </a:extLst>
          </p:cNvPr>
          <p:cNvSpPr/>
          <p:nvPr/>
        </p:nvSpPr>
        <p:spPr>
          <a:xfrm>
            <a:off x="3730626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E94EB-ED1F-99C5-D499-48D92CAAA889}"/>
              </a:ext>
            </a:extLst>
          </p:cNvPr>
          <p:cNvSpPr/>
          <p:nvPr/>
        </p:nvSpPr>
        <p:spPr>
          <a:xfrm>
            <a:off x="4457701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494712-06D1-82D4-ABA4-B0C737CA47BD}"/>
              </a:ext>
            </a:extLst>
          </p:cNvPr>
          <p:cNvSpPr/>
          <p:nvPr/>
        </p:nvSpPr>
        <p:spPr>
          <a:xfrm>
            <a:off x="5184776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91802-149A-6DCE-18B6-CFB562189F21}"/>
              </a:ext>
            </a:extLst>
          </p:cNvPr>
          <p:cNvSpPr/>
          <p:nvPr/>
        </p:nvSpPr>
        <p:spPr>
          <a:xfrm>
            <a:off x="3003551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34153-6684-6967-BAE6-2A23F221A615}"/>
              </a:ext>
            </a:extLst>
          </p:cNvPr>
          <p:cNvSpPr/>
          <p:nvPr/>
        </p:nvSpPr>
        <p:spPr>
          <a:xfrm>
            <a:off x="3730626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AC90E-DC05-C9EB-DBF2-00F9C350AC71}"/>
              </a:ext>
            </a:extLst>
          </p:cNvPr>
          <p:cNvSpPr/>
          <p:nvPr/>
        </p:nvSpPr>
        <p:spPr>
          <a:xfrm>
            <a:off x="4457701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57DD7E-805B-FADA-B275-243AB6C73CAB}"/>
              </a:ext>
            </a:extLst>
          </p:cNvPr>
          <p:cNvSpPr/>
          <p:nvPr/>
        </p:nvSpPr>
        <p:spPr>
          <a:xfrm>
            <a:off x="5184776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E84717-9960-2198-6734-EC6FC3AE88C4}"/>
              </a:ext>
            </a:extLst>
          </p:cNvPr>
          <p:cNvSpPr/>
          <p:nvPr/>
        </p:nvSpPr>
        <p:spPr>
          <a:xfrm>
            <a:off x="3003551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CFAB1-AE3B-C798-3384-5E26DC5C04D6}"/>
              </a:ext>
            </a:extLst>
          </p:cNvPr>
          <p:cNvSpPr/>
          <p:nvPr/>
        </p:nvSpPr>
        <p:spPr>
          <a:xfrm>
            <a:off x="3730626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4D8DBE-D608-60F6-8AA1-E423970CF6DB}"/>
              </a:ext>
            </a:extLst>
          </p:cNvPr>
          <p:cNvSpPr/>
          <p:nvPr/>
        </p:nvSpPr>
        <p:spPr>
          <a:xfrm>
            <a:off x="4457701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86BA4A-357A-6421-A672-3DF02CB4866B}"/>
              </a:ext>
            </a:extLst>
          </p:cNvPr>
          <p:cNvSpPr/>
          <p:nvPr/>
        </p:nvSpPr>
        <p:spPr>
          <a:xfrm>
            <a:off x="5184776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2CFBCC-8304-F881-9755-CA057CF6AF71}"/>
              </a:ext>
            </a:extLst>
          </p:cNvPr>
          <p:cNvSpPr/>
          <p:nvPr/>
        </p:nvSpPr>
        <p:spPr>
          <a:xfrm>
            <a:off x="3003551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AC86C-1FCE-0A27-B94F-1C343CC752D1}"/>
              </a:ext>
            </a:extLst>
          </p:cNvPr>
          <p:cNvSpPr/>
          <p:nvPr/>
        </p:nvSpPr>
        <p:spPr>
          <a:xfrm>
            <a:off x="3730626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08E229-E61E-2BDD-3674-98AFAADA9EB1}"/>
              </a:ext>
            </a:extLst>
          </p:cNvPr>
          <p:cNvSpPr/>
          <p:nvPr/>
        </p:nvSpPr>
        <p:spPr>
          <a:xfrm>
            <a:off x="4457701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A11C98-5A42-5D93-E26D-5D9195EB692E}"/>
              </a:ext>
            </a:extLst>
          </p:cNvPr>
          <p:cNvSpPr/>
          <p:nvPr/>
        </p:nvSpPr>
        <p:spPr>
          <a:xfrm>
            <a:off x="5184776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3B440-5932-06E8-17BD-CE5FCE43CFE7}"/>
              </a:ext>
            </a:extLst>
          </p:cNvPr>
          <p:cNvSpPr/>
          <p:nvPr/>
        </p:nvSpPr>
        <p:spPr>
          <a:xfrm>
            <a:off x="3003551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05851F-0772-2311-9BA7-4361BC692887}"/>
              </a:ext>
            </a:extLst>
          </p:cNvPr>
          <p:cNvSpPr/>
          <p:nvPr/>
        </p:nvSpPr>
        <p:spPr>
          <a:xfrm>
            <a:off x="3730626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7CFAC-72EC-8DA8-EC33-424ABC7C2F75}"/>
              </a:ext>
            </a:extLst>
          </p:cNvPr>
          <p:cNvSpPr/>
          <p:nvPr/>
        </p:nvSpPr>
        <p:spPr>
          <a:xfrm>
            <a:off x="4457701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B333A0-6287-E042-3588-0EB3977FA759}"/>
              </a:ext>
            </a:extLst>
          </p:cNvPr>
          <p:cNvSpPr/>
          <p:nvPr/>
        </p:nvSpPr>
        <p:spPr>
          <a:xfrm>
            <a:off x="5184776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1466F2-635B-4779-079A-AE318EBE1CE6}"/>
              </a:ext>
            </a:extLst>
          </p:cNvPr>
          <p:cNvSpPr/>
          <p:nvPr/>
        </p:nvSpPr>
        <p:spPr>
          <a:xfrm>
            <a:off x="3003551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784BF1-F196-C6C2-9F3C-8CA82488088A}"/>
              </a:ext>
            </a:extLst>
          </p:cNvPr>
          <p:cNvSpPr/>
          <p:nvPr/>
        </p:nvSpPr>
        <p:spPr>
          <a:xfrm>
            <a:off x="3730626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03C8-244E-8916-0988-86480B035A75}"/>
              </a:ext>
            </a:extLst>
          </p:cNvPr>
          <p:cNvSpPr/>
          <p:nvPr/>
        </p:nvSpPr>
        <p:spPr>
          <a:xfrm>
            <a:off x="4457701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3F4EA7-50F3-BA83-2964-E9CBC0101F7E}"/>
              </a:ext>
            </a:extLst>
          </p:cNvPr>
          <p:cNvSpPr/>
          <p:nvPr/>
        </p:nvSpPr>
        <p:spPr>
          <a:xfrm>
            <a:off x="5184776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3D7687-56AB-8452-4DC2-8DCE97F78746}"/>
              </a:ext>
            </a:extLst>
          </p:cNvPr>
          <p:cNvSpPr/>
          <p:nvPr/>
        </p:nvSpPr>
        <p:spPr>
          <a:xfrm>
            <a:off x="3003551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9A3B57-26C2-CA00-9354-10434F5B7824}"/>
              </a:ext>
            </a:extLst>
          </p:cNvPr>
          <p:cNvSpPr/>
          <p:nvPr/>
        </p:nvSpPr>
        <p:spPr>
          <a:xfrm>
            <a:off x="3730626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F5A091-1245-B4A8-68BE-5E5C691AE078}"/>
              </a:ext>
            </a:extLst>
          </p:cNvPr>
          <p:cNvSpPr/>
          <p:nvPr/>
        </p:nvSpPr>
        <p:spPr>
          <a:xfrm>
            <a:off x="4457701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7E0D09-625F-2BA9-CD34-5CC629ABB9D1}"/>
              </a:ext>
            </a:extLst>
          </p:cNvPr>
          <p:cNvSpPr/>
          <p:nvPr/>
        </p:nvSpPr>
        <p:spPr>
          <a:xfrm>
            <a:off x="5184776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4819B-628C-380A-B2E9-52756CC3FC6E}"/>
              </a:ext>
            </a:extLst>
          </p:cNvPr>
          <p:cNvSpPr txBox="1"/>
          <p:nvPr/>
        </p:nvSpPr>
        <p:spPr>
          <a:xfrm>
            <a:off x="2308225" y="196431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5EAF38-E36A-2B10-D34A-325E542D9198}"/>
              </a:ext>
            </a:extLst>
          </p:cNvPr>
          <p:cNvSpPr txBox="1"/>
          <p:nvPr/>
        </p:nvSpPr>
        <p:spPr>
          <a:xfrm>
            <a:off x="2308225" y="224421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F1E86-FC63-D3D3-8D4B-577B65F7CBCE}"/>
              </a:ext>
            </a:extLst>
          </p:cNvPr>
          <p:cNvSpPr txBox="1"/>
          <p:nvPr/>
        </p:nvSpPr>
        <p:spPr>
          <a:xfrm>
            <a:off x="2308225" y="380103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56B7E0-36A3-9224-7599-063285AE494C}"/>
              </a:ext>
            </a:extLst>
          </p:cNvPr>
          <p:cNvSpPr txBox="1"/>
          <p:nvPr/>
        </p:nvSpPr>
        <p:spPr>
          <a:xfrm rot="5400000">
            <a:off x="2257325" y="298657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928336-B185-9CC5-743B-22431AB01BF6}"/>
              </a:ext>
            </a:extLst>
          </p:cNvPr>
          <p:cNvSpPr txBox="1"/>
          <p:nvPr/>
        </p:nvSpPr>
        <p:spPr>
          <a:xfrm>
            <a:off x="3003551" y="174512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C7BF32-96B2-E9C3-49D7-731ECA339123}"/>
              </a:ext>
            </a:extLst>
          </p:cNvPr>
          <p:cNvSpPr txBox="1"/>
          <p:nvPr/>
        </p:nvSpPr>
        <p:spPr>
          <a:xfrm>
            <a:off x="3730625" y="173978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8677F2-031B-626A-4E94-7202BF068B1D}"/>
              </a:ext>
            </a:extLst>
          </p:cNvPr>
          <p:cNvSpPr txBox="1"/>
          <p:nvPr/>
        </p:nvSpPr>
        <p:spPr>
          <a:xfrm>
            <a:off x="4457699" y="174134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918715-0CEA-3725-E841-9FE4E692737A}"/>
              </a:ext>
            </a:extLst>
          </p:cNvPr>
          <p:cNvSpPr txBox="1"/>
          <p:nvPr/>
        </p:nvSpPr>
        <p:spPr>
          <a:xfrm>
            <a:off x="5184776" y="173707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3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2B592213-AB6D-7C7D-3965-D26ECB166D21}"/>
              </a:ext>
            </a:extLst>
          </p:cNvPr>
          <p:cNvSpPr txBox="1">
            <a:spLocks/>
          </p:cNvSpPr>
          <p:nvPr/>
        </p:nvSpPr>
        <p:spPr>
          <a:xfrm>
            <a:off x="520700" y="843395"/>
            <a:ext cx="8341567" cy="9028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Eviction methods</a:t>
            </a: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CLFLUSH</a:t>
            </a: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Set Conflicts</a:t>
            </a:r>
          </a:p>
        </p:txBody>
      </p:sp>
      <p:pic>
        <p:nvPicPr>
          <p:cNvPr id="55" name="Graphic 54" descr="Sad face with no fill">
            <a:extLst>
              <a:ext uri="{FF2B5EF4-FFF2-40B4-BE49-F238E27FC236}">
                <a16:creationId xmlns:a16="http://schemas.microsoft.com/office/drawing/2014/main" id="{2643E7A3-6C6D-1B3F-9E84-10163CB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1100" y="1170997"/>
            <a:ext cx="247650" cy="247650"/>
          </a:xfrm>
          <a:prstGeom prst="rect">
            <a:avLst/>
          </a:prstGeom>
        </p:spPr>
      </p:pic>
      <p:sp>
        <p:nvSpPr>
          <p:cNvPr id="56" name="Title 1">
            <a:extLst>
              <a:ext uri="{FF2B5EF4-FFF2-40B4-BE49-F238E27FC236}">
                <a16:creationId xmlns:a16="http://schemas.microsoft.com/office/drawing/2014/main" id="{C89A8C62-21BA-E8EF-AE52-BC73D1D3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  <p:pic>
        <p:nvPicPr>
          <p:cNvPr id="57" name="Graphic 56" descr="Sad face with no fill">
            <a:extLst>
              <a:ext uri="{FF2B5EF4-FFF2-40B4-BE49-F238E27FC236}">
                <a16:creationId xmlns:a16="http://schemas.microsoft.com/office/drawing/2014/main" id="{A640E2DD-F2E2-6068-8AB0-DE65EC623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1100" y="1407305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New eviction method?</a:t>
            </a:r>
          </a:p>
        </p:txBody>
      </p:sp>
    </p:spTree>
    <p:extLst>
      <p:ext uri="{BB962C8B-B14F-4D97-AF65-F5344CB8AC3E}">
        <p14:creationId xmlns:p14="http://schemas.microsoft.com/office/powerpoint/2010/main" val="428827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43395"/>
            <a:ext cx="8341567" cy="9028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New eviction method is necessary</a:t>
            </a: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Cache coherence protocol?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450E2-E4CE-02B0-D0AC-44362E1C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3" y="1746250"/>
            <a:ext cx="7836571" cy="19259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FE0E0D-06B1-E651-F357-E2B29CE2B1B1}"/>
              </a:ext>
            </a:extLst>
          </p:cNvPr>
          <p:cNvSpPr/>
          <p:nvPr/>
        </p:nvSpPr>
        <p:spPr>
          <a:xfrm>
            <a:off x="633413" y="1653270"/>
            <a:ext cx="3898112" cy="261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F3A15-E61C-EC49-25C6-CF458901B778}"/>
              </a:ext>
            </a:extLst>
          </p:cNvPr>
          <p:cNvSpPr txBox="1"/>
          <p:nvPr/>
        </p:nvSpPr>
        <p:spPr>
          <a:xfrm>
            <a:off x="706946" y="3661581"/>
            <a:ext cx="35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Exclusive ownership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Can read/write the private cache copy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974A178-6DF5-766C-4F9E-2302F48CE874}"/>
              </a:ext>
            </a:extLst>
          </p:cNvPr>
          <p:cNvSpPr/>
          <p:nvPr/>
        </p:nvSpPr>
        <p:spPr>
          <a:xfrm rot="5400000">
            <a:off x="3838486" y="2818445"/>
            <a:ext cx="396898" cy="32989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48C36B-BE03-7876-5BB8-349E115883FD}"/>
              </a:ext>
            </a:extLst>
          </p:cNvPr>
          <p:cNvSpPr/>
          <p:nvPr/>
        </p:nvSpPr>
        <p:spPr>
          <a:xfrm>
            <a:off x="4728271" y="1653269"/>
            <a:ext cx="1767779" cy="2614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10E8AC-296C-94B0-1005-B90195F75579}"/>
              </a:ext>
            </a:extLst>
          </p:cNvPr>
          <p:cNvSpPr txBox="1"/>
          <p:nvPr/>
        </p:nvSpPr>
        <p:spPr>
          <a:xfrm>
            <a:off x="4768751" y="3694198"/>
            <a:ext cx="317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Shared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Read only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AA0B51-1C70-F7FF-1726-C67746DDCDC6}"/>
              </a:ext>
            </a:extLst>
          </p:cNvPr>
          <p:cNvSpPr txBox="1"/>
          <p:nvPr/>
        </p:nvSpPr>
        <p:spPr>
          <a:xfrm>
            <a:off x="1743856" y="4666373"/>
            <a:ext cx="45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Require for ownership, should only happen upon writes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461F3D-7CEB-E989-6CF6-BFCEC9D5D509}"/>
              </a:ext>
            </a:extLst>
          </p:cNvPr>
          <p:cNvSpPr/>
          <p:nvPr/>
        </p:nvSpPr>
        <p:spPr>
          <a:xfrm>
            <a:off x="5595822" y="2150254"/>
            <a:ext cx="900228" cy="6666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Sad face with no fill">
            <a:extLst>
              <a:ext uri="{FF2B5EF4-FFF2-40B4-BE49-F238E27FC236}">
                <a16:creationId xmlns:a16="http://schemas.microsoft.com/office/drawing/2014/main" id="{BE0BE5FB-72D0-259B-A72D-EBF30B200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4418" y="4701100"/>
            <a:ext cx="247650" cy="2476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B6B5797-1538-CB87-1F53-295D3B0D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</p:spTree>
    <p:extLst>
      <p:ext uri="{BB962C8B-B14F-4D97-AF65-F5344CB8AC3E}">
        <p14:creationId xmlns:p14="http://schemas.microsoft.com/office/powerpoint/2010/main" val="262372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54" grpId="0" animBg="1"/>
      <p:bldP spid="55" grpId="0"/>
      <p:bldP spid="56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Can we cause RFO without writing the cache line?</a:t>
            </a:r>
          </a:p>
        </p:txBody>
      </p:sp>
    </p:spTree>
    <p:extLst>
      <p:ext uri="{BB962C8B-B14F-4D97-AF65-F5344CB8AC3E}">
        <p14:creationId xmlns:p14="http://schemas.microsoft.com/office/powerpoint/2010/main" val="5274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32380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solidFill>
                  <a:srgbClr val="003493"/>
                </a:solidFill>
                <a:cs typeface="Arial"/>
              </a:rPr>
              <a:t>x86 data prefetching instructions</a:t>
            </a:r>
          </a:p>
          <a:p>
            <a:pPr lvl="1"/>
            <a:r>
              <a:rPr lang="en-US" sz="1400">
                <a:solidFill>
                  <a:srgbClr val="003493"/>
                </a:solidFill>
                <a:cs typeface="Arial"/>
              </a:rPr>
              <a:t>PREFETCHT0, PREFETCHT1, PREFETCHT2 …, for reads.</a:t>
            </a:r>
          </a:p>
          <a:p>
            <a:pPr lvl="1"/>
            <a:r>
              <a:rPr lang="en-US" sz="1400">
                <a:solidFill>
                  <a:srgbClr val="003493"/>
                </a:solidFill>
                <a:cs typeface="Arial"/>
              </a:rPr>
              <a:t>PREFETCHW, for writes.</a:t>
            </a:r>
          </a:p>
          <a:p>
            <a:r>
              <a:rPr lang="en-US" sz="2000" b="1">
                <a:solidFill>
                  <a:srgbClr val="003493"/>
                </a:solidFill>
                <a:cs typeface="Arial"/>
              </a:rPr>
              <a:t>PREFETCHW</a:t>
            </a:r>
          </a:p>
          <a:p>
            <a:pPr lvl="1"/>
            <a:r>
              <a:rPr lang="en-US" sz="1400">
                <a:solidFill>
                  <a:schemeClr val="bg1"/>
                </a:solidFill>
              </a:rPr>
              <a:t>It prefetches the data into the private cache and changes the coherence state to Modified.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lvl="1"/>
            <a:r>
              <a:rPr lang="en-US" sz="1400">
                <a:solidFill>
                  <a:schemeClr val="bg1"/>
                </a:solidFill>
              </a:rPr>
              <a:t>On Intel Core i7-6700, Core i7-6800K, Core i7-7700K, Core i9-10900X,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lvl="2"/>
            <a:r>
              <a:rPr lang="en-US" sz="1400" b="1">
                <a:solidFill>
                  <a:schemeClr val="bg1"/>
                </a:solidFill>
              </a:rPr>
              <a:t>Property 1:</a:t>
            </a:r>
            <a:r>
              <a:rPr lang="en-US" sz="1400">
                <a:solidFill>
                  <a:schemeClr val="bg1"/>
                </a:solidFill>
              </a:rPr>
              <a:t> PREFETCHW works on read-only data.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lvl="2"/>
            <a:r>
              <a:rPr lang="en-US" sz="1400" b="1">
                <a:solidFill>
                  <a:schemeClr val="bg1"/>
                </a:solidFill>
              </a:rPr>
              <a:t>Property 2:</a:t>
            </a:r>
            <a:r>
              <a:rPr lang="en-US" sz="1400">
                <a:solidFill>
                  <a:schemeClr val="bg1"/>
                </a:solidFill>
              </a:rPr>
              <a:t> PREFETCHW has timing variance.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marL="685800" lvl="2" indent="0">
              <a:buNone/>
            </a:pPr>
            <a:endParaRPr lang="en-US" sz="1100" b="1">
              <a:solidFill>
                <a:schemeClr val="bg1"/>
              </a:solidFill>
            </a:endParaRPr>
          </a:p>
          <a:p>
            <a:pPr lvl="1"/>
            <a:r>
              <a:rPr lang="en-US" sz="1400">
                <a:solidFill>
                  <a:schemeClr val="bg1"/>
                </a:solidFill>
              </a:rPr>
              <a:t>PREFETCHW is available since Broadwell.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lvl="2"/>
            <a:r>
              <a:rPr lang="en-US" sz="1400">
                <a:solidFill>
                  <a:schemeClr val="bg1"/>
                </a:solidFill>
              </a:rPr>
              <a:t>Are the two properties always true on Intel processors?</a:t>
            </a:r>
            <a:endParaRPr lang="en-US" sz="140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</p:spTree>
    <p:extLst>
      <p:ext uri="{BB962C8B-B14F-4D97-AF65-F5344CB8AC3E}">
        <p14:creationId xmlns:p14="http://schemas.microsoft.com/office/powerpoint/2010/main" val="22998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EE98652-BE3D-E421-8731-7B83202A1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56457"/>
              </p:ext>
            </p:extLst>
          </p:nvPr>
        </p:nvGraphicFramePr>
        <p:xfrm>
          <a:off x="1882308" y="1061644"/>
          <a:ext cx="5379383" cy="343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646">
                  <a:extLst>
                    <a:ext uri="{9D8B030D-6E8A-4147-A177-3AD203B41FA5}">
                      <a16:colId xmlns:a16="http://schemas.microsoft.com/office/drawing/2014/main" val="305660975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4045663324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33489759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9128742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508957979"/>
                    </a:ext>
                  </a:extLst>
                </a:gridCol>
              </a:tblGrid>
              <a:tr h="376526">
                <a:tc>
                  <a:txBody>
                    <a:bodyPr/>
                    <a:lstStyle/>
                    <a:p>
                      <a:r>
                        <a:rPr lang="en-US" sz="110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Microarch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LLC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Property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Property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30214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Core i7-6700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54563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Core i7-6800K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80300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Core i7-7700K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Kaby</a:t>
                      </a:r>
                      <a:r>
                        <a:rPr lang="en-US" sz="1100"/>
                        <a:t>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03631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Core i9-10900X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Cascade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347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Xeon Silver 4114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98953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Xeon Plat. 8151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85456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505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8175M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64911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8259CL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63310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8275CL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27408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8375C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Ice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9216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F91AFF2E-9AC1-02F1-4375-1328F186CFA0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/>
              <a:t>PREFETCHW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42396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Cache Side-channel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120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cs typeface="Arial"/>
              </a:rPr>
              <a:t>The shared hardware platform can be used to leak information</a:t>
            </a:r>
          </a:p>
          <a:p>
            <a:r>
              <a:rPr lang="en-US" sz="1800" b="1">
                <a:ea typeface="+mn-lt"/>
                <a:cs typeface="+mn-lt"/>
              </a:rPr>
              <a:t>The attacker learns a victim’s cache access by monitoring cache states.</a:t>
            </a: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Can cross VM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boundries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Hard to be detected</a:t>
            </a:r>
          </a:p>
        </p:txBody>
      </p:sp>
    </p:spTree>
    <p:extLst>
      <p:ext uri="{BB962C8B-B14F-4D97-AF65-F5344CB8AC3E}">
        <p14:creationId xmlns:p14="http://schemas.microsoft.com/office/powerpoint/2010/main" val="358001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Two cross-core private cache attacks:</a:t>
            </a:r>
          </a:p>
          <a:p>
            <a:pPr marL="0" indent="0" algn="ctr">
              <a:buNone/>
            </a:pPr>
            <a:r>
              <a:rPr lang="en-US" err="1"/>
              <a:t>Prefetch+Prefetch</a:t>
            </a:r>
            <a:r>
              <a:rPr lang="en-US"/>
              <a:t> and </a:t>
            </a:r>
            <a:r>
              <a:rPr lang="en-US" err="1"/>
              <a:t>Prefetch+Reload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2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18D782-0E27-94F8-8C89-05A283A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4" y="1278038"/>
            <a:ext cx="3311100" cy="2233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63D32-9C27-3D05-6558-A09E4E16A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14" y="1290971"/>
            <a:ext cx="3311101" cy="22330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4DFFB015-6089-05AC-1E67-CBA30B011AEA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Prefetch+Prefetch</a:t>
            </a:r>
            <a:endParaRPr lang="en-US" sz="2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92D9D-BDC1-7460-7F95-5A05ABE94FDD}"/>
              </a:ext>
            </a:extLst>
          </p:cNvPr>
          <p:cNvCxnSpPr>
            <a:cxnSpLocks/>
          </p:cNvCxnSpPr>
          <p:nvPr/>
        </p:nvCxnSpPr>
        <p:spPr>
          <a:xfrm>
            <a:off x="1165552" y="3730030"/>
            <a:ext cx="6759248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CCF93-8E02-2B4D-15B2-09A448DE4CBC}"/>
              </a:ext>
            </a:extLst>
          </p:cNvPr>
          <p:cNvCxnSpPr>
            <a:cxnSpLocks/>
          </p:cNvCxnSpPr>
          <p:nvPr/>
        </p:nvCxnSpPr>
        <p:spPr>
          <a:xfrm>
            <a:off x="1165552" y="2528409"/>
            <a:ext cx="0" cy="122909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8F6EE7-5368-7D80-07A2-466A6CEA4A4A}"/>
              </a:ext>
            </a:extLst>
          </p:cNvPr>
          <p:cNvCxnSpPr>
            <a:cxnSpLocks/>
          </p:cNvCxnSpPr>
          <p:nvPr/>
        </p:nvCxnSpPr>
        <p:spPr>
          <a:xfrm>
            <a:off x="7610802" y="2569369"/>
            <a:ext cx="297329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7CEFB-7E5C-8B34-6592-513A2AEB35BB}"/>
              </a:ext>
            </a:extLst>
          </p:cNvPr>
          <p:cNvCxnSpPr>
            <a:cxnSpLocks/>
          </p:cNvCxnSpPr>
          <p:nvPr/>
        </p:nvCxnSpPr>
        <p:spPr>
          <a:xfrm>
            <a:off x="7908131" y="2545556"/>
            <a:ext cx="0" cy="120718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354836B-6D4D-30C5-4E28-73B58A4C8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289" y="3342160"/>
            <a:ext cx="1303935" cy="7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18D782-0E27-94F8-8C89-05A283A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4" y="1278038"/>
            <a:ext cx="3311100" cy="2233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3FA626-9440-432C-CBD6-43E275A59AB8}"/>
              </a:ext>
            </a:extLst>
          </p:cNvPr>
          <p:cNvSpPr txBox="1"/>
          <p:nvPr/>
        </p:nvSpPr>
        <p:spPr>
          <a:xfrm>
            <a:off x="3554088" y="4198550"/>
            <a:ext cx="440055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Can we load and time the load instead?</a:t>
            </a:r>
          </a:p>
          <a:p>
            <a:endParaRPr lang="en-US" sz="1400">
              <a:solidFill>
                <a:schemeClr val="accent1">
                  <a:lumMod val="75000"/>
                </a:schemeClr>
              </a:solidFill>
              <a:cs typeface="Arial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DFFB015-6089-05AC-1E67-CBA30B011AEA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Prefetch+Prefetch</a:t>
            </a:r>
            <a:endParaRPr lang="en-US" sz="2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92D9D-BDC1-7460-7F95-5A05ABE94FDD}"/>
              </a:ext>
            </a:extLst>
          </p:cNvPr>
          <p:cNvCxnSpPr>
            <a:cxnSpLocks/>
          </p:cNvCxnSpPr>
          <p:nvPr/>
        </p:nvCxnSpPr>
        <p:spPr>
          <a:xfrm>
            <a:off x="1165552" y="3730030"/>
            <a:ext cx="6759248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CCF93-8E02-2B4D-15B2-09A448DE4CBC}"/>
              </a:ext>
            </a:extLst>
          </p:cNvPr>
          <p:cNvCxnSpPr>
            <a:cxnSpLocks/>
          </p:cNvCxnSpPr>
          <p:nvPr/>
        </p:nvCxnSpPr>
        <p:spPr>
          <a:xfrm>
            <a:off x="1165552" y="2528409"/>
            <a:ext cx="0" cy="122909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8F6EE7-5368-7D80-07A2-466A6CEA4A4A}"/>
              </a:ext>
            </a:extLst>
          </p:cNvPr>
          <p:cNvCxnSpPr>
            <a:cxnSpLocks/>
          </p:cNvCxnSpPr>
          <p:nvPr/>
        </p:nvCxnSpPr>
        <p:spPr>
          <a:xfrm>
            <a:off x="7610802" y="2574131"/>
            <a:ext cx="297329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7CEFB-7E5C-8B34-6592-513A2AEB35BB}"/>
              </a:ext>
            </a:extLst>
          </p:cNvPr>
          <p:cNvCxnSpPr>
            <a:cxnSpLocks/>
          </p:cNvCxnSpPr>
          <p:nvPr/>
        </p:nvCxnSpPr>
        <p:spPr>
          <a:xfrm>
            <a:off x="7908131" y="2545556"/>
            <a:ext cx="0" cy="120718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16DB1C-6C64-5A5C-A595-8467E3973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313" y="1290718"/>
            <a:ext cx="3311097" cy="223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C9192-73BE-7C5C-EAF2-F891D2683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925" y="3341233"/>
            <a:ext cx="1382388" cy="7775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72B401-89A4-B25B-7BD9-17D519C4C8B3}"/>
              </a:ext>
            </a:extLst>
          </p:cNvPr>
          <p:cNvSpPr/>
          <p:nvPr/>
        </p:nvSpPr>
        <p:spPr>
          <a:xfrm>
            <a:off x="3651254" y="3409949"/>
            <a:ext cx="1968490" cy="70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18D782-0E27-94F8-8C89-05A283A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4" y="1278038"/>
            <a:ext cx="3311100" cy="2233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63D32-9C27-3D05-6558-A09E4E16A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14" y="1290971"/>
            <a:ext cx="3311101" cy="22330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4DFFB015-6089-05AC-1E67-CBA30B011AEA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Prefetch+Prefetch</a:t>
            </a:r>
            <a:endParaRPr lang="en-US" sz="2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92D9D-BDC1-7460-7F95-5A05ABE94FDD}"/>
              </a:ext>
            </a:extLst>
          </p:cNvPr>
          <p:cNvCxnSpPr>
            <a:cxnSpLocks/>
          </p:cNvCxnSpPr>
          <p:nvPr/>
        </p:nvCxnSpPr>
        <p:spPr>
          <a:xfrm>
            <a:off x="1165552" y="3730030"/>
            <a:ext cx="6759248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CCF93-8E02-2B4D-15B2-09A448DE4CBC}"/>
              </a:ext>
            </a:extLst>
          </p:cNvPr>
          <p:cNvCxnSpPr>
            <a:cxnSpLocks/>
          </p:cNvCxnSpPr>
          <p:nvPr/>
        </p:nvCxnSpPr>
        <p:spPr>
          <a:xfrm>
            <a:off x="1165552" y="2528409"/>
            <a:ext cx="0" cy="122909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8F6EE7-5368-7D80-07A2-466A6CEA4A4A}"/>
              </a:ext>
            </a:extLst>
          </p:cNvPr>
          <p:cNvCxnSpPr>
            <a:cxnSpLocks/>
          </p:cNvCxnSpPr>
          <p:nvPr/>
        </p:nvCxnSpPr>
        <p:spPr>
          <a:xfrm>
            <a:off x="7610802" y="2569369"/>
            <a:ext cx="297329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7CEFB-7E5C-8B34-6592-513A2AEB35BB}"/>
              </a:ext>
            </a:extLst>
          </p:cNvPr>
          <p:cNvCxnSpPr>
            <a:cxnSpLocks/>
          </p:cNvCxnSpPr>
          <p:nvPr/>
        </p:nvCxnSpPr>
        <p:spPr>
          <a:xfrm>
            <a:off x="7908131" y="2545556"/>
            <a:ext cx="0" cy="120718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354836B-6D4D-30C5-4E28-73B58A4C8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289" y="3342160"/>
            <a:ext cx="1303935" cy="769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E7EE32-D339-E0D4-D35F-CCBF775906FE}"/>
              </a:ext>
            </a:extLst>
          </p:cNvPr>
          <p:cNvSpPr txBox="1"/>
          <p:nvPr/>
        </p:nvSpPr>
        <p:spPr>
          <a:xfrm>
            <a:off x="3554088" y="4198550"/>
            <a:ext cx="4400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Can we load and time the load instead?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Not by the same attacker’s thread.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What if the attacker has a second thread? </a:t>
            </a:r>
          </a:p>
        </p:txBody>
      </p:sp>
    </p:spTree>
    <p:extLst>
      <p:ext uri="{BB962C8B-B14F-4D97-AF65-F5344CB8AC3E}">
        <p14:creationId xmlns:p14="http://schemas.microsoft.com/office/powerpoint/2010/main" val="42732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D91BDC1-4D17-D45F-C9B8-02DE2C16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3" y="1474913"/>
            <a:ext cx="3473178" cy="18393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A2682A-B1C9-2192-E4B1-2EC724581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000" y="1474913"/>
            <a:ext cx="3425606" cy="183931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2119B90-8355-D914-6CAD-6400B7744361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Prefetch+Reload</a:t>
            </a:r>
            <a:endParaRPr lang="en-US" sz="260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BB400D-329F-3503-0F7F-F0BAD2EF6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129" y="2286005"/>
            <a:ext cx="1095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D91BDC1-4D17-D45F-C9B8-02DE2C16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3" y="1474913"/>
            <a:ext cx="3473178" cy="183931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2119B90-8355-D914-6CAD-6400B7744361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Prefetch+Reload</a:t>
            </a:r>
            <a:endParaRPr lang="en-US" sz="2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3A253-1738-99C7-C76C-4226E744F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74" y="1490667"/>
            <a:ext cx="3425606" cy="1824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AB380-E6E8-7A17-4E46-1F66CFB4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766" y="2309817"/>
            <a:ext cx="1295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72872"/>
            <a:ext cx="7983538" cy="2987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Covert channel capacities (with one cache line)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Experiments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E25930-9261-EE57-77A0-E2A48CB82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65476"/>
              </p:ext>
            </p:extLst>
          </p:nvPr>
        </p:nvGraphicFramePr>
        <p:xfrm>
          <a:off x="885825" y="1616124"/>
          <a:ext cx="7372350" cy="206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66">
                  <a:extLst>
                    <a:ext uri="{9D8B030D-6E8A-4147-A177-3AD203B41FA5}">
                      <a16:colId xmlns:a16="http://schemas.microsoft.com/office/drawing/2014/main" val="1362764510"/>
                    </a:ext>
                  </a:extLst>
                </a:gridCol>
                <a:gridCol w="1799992">
                  <a:extLst>
                    <a:ext uri="{9D8B030D-6E8A-4147-A177-3AD203B41FA5}">
                      <a16:colId xmlns:a16="http://schemas.microsoft.com/office/drawing/2014/main" val="3546574251"/>
                    </a:ext>
                  </a:extLst>
                </a:gridCol>
                <a:gridCol w="1798430">
                  <a:extLst>
                    <a:ext uri="{9D8B030D-6E8A-4147-A177-3AD203B41FA5}">
                      <a16:colId xmlns:a16="http://schemas.microsoft.com/office/drawing/2014/main" val="1699855404"/>
                    </a:ext>
                  </a:extLst>
                </a:gridCol>
                <a:gridCol w="1947962">
                  <a:extLst>
                    <a:ext uri="{9D8B030D-6E8A-4147-A177-3AD203B41FA5}">
                      <a16:colId xmlns:a16="http://schemas.microsoft.com/office/drawing/2014/main" val="3392241828"/>
                    </a:ext>
                  </a:extLst>
                </a:gridCol>
              </a:tblGrid>
              <a:tr h="523369">
                <a:tc>
                  <a:txBody>
                    <a:bodyPr/>
                    <a:lstStyle/>
                    <a:p>
                      <a:r>
                        <a:rPr lang="en-US" sz="160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Prefetch+Reload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Prefetch+Load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Prefetch+Prefetch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50896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/>
                        <a:t>Core i7-6700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631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709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721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20941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Core i7-7700K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782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840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822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49824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/>
                        <a:t>Xeon Plat. 8124M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394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586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556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53589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 dirty="0"/>
                        <a:t>Xeon Plat. 8151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476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680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605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5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1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72872"/>
            <a:ext cx="7983538" cy="2987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Covert channel capacities (with one cache line)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Experiments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E25930-9261-EE57-77A0-E2A48CB82442}"/>
              </a:ext>
            </a:extLst>
          </p:cNvPr>
          <p:cNvGraphicFramePr>
            <a:graphicFrameLocks noGrp="1"/>
          </p:cNvGraphicFramePr>
          <p:nvPr/>
        </p:nvGraphicFramePr>
        <p:xfrm>
          <a:off x="885825" y="1616124"/>
          <a:ext cx="7372350" cy="206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66">
                  <a:extLst>
                    <a:ext uri="{9D8B030D-6E8A-4147-A177-3AD203B41FA5}">
                      <a16:colId xmlns:a16="http://schemas.microsoft.com/office/drawing/2014/main" val="1362764510"/>
                    </a:ext>
                  </a:extLst>
                </a:gridCol>
                <a:gridCol w="1799992">
                  <a:extLst>
                    <a:ext uri="{9D8B030D-6E8A-4147-A177-3AD203B41FA5}">
                      <a16:colId xmlns:a16="http://schemas.microsoft.com/office/drawing/2014/main" val="3546574251"/>
                    </a:ext>
                  </a:extLst>
                </a:gridCol>
                <a:gridCol w="1798430">
                  <a:extLst>
                    <a:ext uri="{9D8B030D-6E8A-4147-A177-3AD203B41FA5}">
                      <a16:colId xmlns:a16="http://schemas.microsoft.com/office/drawing/2014/main" val="1699855404"/>
                    </a:ext>
                  </a:extLst>
                </a:gridCol>
                <a:gridCol w="1947962">
                  <a:extLst>
                    <a:ext uri="{9D8B030D-6E8A-4147-A177-3AD203B41FA5}">
                      <a16:colId xmlns:a16="http://schemas.microsoft.com/office/drawing/2014/main" val="3392241828"/>
                    </a:ext>
                  </a:extLst>
                </a:gridCol>
              </a:tblGrid>
              <a:tr h="523369">
                <a:tc>
                  <a:txBody>
                    <a:bodyPr/>
                    <a:lstStyle/>
                    <a:p>
                      <a:r>
                        <a:rPr lang="en-US" sz="160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Prefetch+Reload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Prefetch+Load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Prefetch+Prefetch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50896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/>
                        <a:t>Core i7-6700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631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709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721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20941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Core i7-7700K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782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840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822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49824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/>
                        <a:t>Xeon Plat. 8124M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394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586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556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53589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 dirty="0"/>
                        <a:t>Xeon Plat. 8151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476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680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605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565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FC8BAA-4E59-4491-AA65-336E346C6CFE}"/>
              </a:ext>
            </a:extLst>
          </p:cNvPr>
          <p:cNvSpPr txBox="1"/>
          <p:nvPr/>
        </p:nvSpPr>
        <p:spPr>
          <a:xfrm>
            <a:off x="2367360" y="3820160"/>
            <a:ext cx="4409279" cy="8720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Flush+Reload</a:t>
            </a:r>
            <a:r>
              <a:rPr lang="en-US" dirty="0">
                <a:solidFill>
                  <a:schemeClr val="bg1"/>
                </a:solidFill>
              </a:rPr>
              <a:t>: ~ 270 KB/s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Flush+Flush</a:t>
            </a:r>
            <a:r>
              <a:rPr lang="en-US" dirty="0">
                <a:solidFill>
                  <a:schemeClr val="bg1"/>
                </a:solidFill>
              </a:rPr>
              <a:t>: ~ 570 KB/s</a:t>
            </a:r>
          </a:p>
        </p:txBody>
      </p:sp>
    </p:spTree>
    <p:extLst>
      <p:ext uri="{BB962C8B-B14F-4D97-AF65-F5344CB8AC3E}">
        <p14:creationId xmlns:p14="http://schemas.microsoft.com/office/powerpoint/2010/main" val="3479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981432"/>
            <a:ext cx="7983538" cy="10782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Prefetch-based channels with transient execution attacks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Faster Encoding Operation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Remote private cache hits are usually much faster than DRAM accesses.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D2180-FEA6-4578-9EA9-B58C3241D984}"/>
              </a:ext>
            </a:extLst>
          </p:cNvPr>
          <p:cNvSpPr txBox="1"/>
          <p:nvPr/>
        </p:nvSpPr>
        <p:spPr>
          <a:xfrm>
            <a:off x="1439805" y="2444610"/>
            <a:ext cx="58681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cs typeface="Arial"/>
              </a:rPr>
              <a:t>8</a:t>
            </a:r>
            <a:r>
              <a:rPr lang="en-US" sz="1400" b="1" dirty="0">
                <a:solidFill>
                  <a:srgbClr val="003493"/>
                </a:solidFill>
                <a:cs typeface="Arial"/>
              </a:rPr>
              <a:t> bytes can be leaked with </a:t>
            </a:r>
            <a:r>
              <a:rPr lang="en-US" sz="1400" b="1" u="sng" dirty="0" err="1">
                <a:solidFill>
                  <a:srgbClr val="003493"/>
                </a:solidFill>
                <a:cs typeface="Arial"/>
              </a:rPr>
              <a:t>Flush+Reload</a:t>
            </a:r>
            <a:endParaRPr lang="en-US" sz="1400" b="1" u="sng" dirty="0">
              <a:solidFill>
                <a:srgbClr val="003493"/>
              </a:solidFill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cs typeface="Arial"/>
              </a:rPr>
              <a:t>17</a:t>
            </a:r>
            <a:r>
              <a:rPr lang="en-US" sz="1400" b="1" dirty="0">
                <a:solidFill>
                  <a:srgbClr val="003493"/>
                </a:solidFill>
                <a:cs typeface="Arial"/>
              </a:rPr>
              <a:t> bytes can be leaked with </a:t>
            </a:r>
            <a:r>
              <a:rPr lang="en-US" sz="1400" b="1" u="sng" dirty="0" err="1">
                <a:solidFill>
                  <a:srgbClr val="003493"/>
                </a:solidFill>
                <a:cs typeface="Arial"/>
              </a:rPr>
              <a:t>Prefetch+Prefetch</a:t>
            </a:r>
            <a:r>
              <a:rPr lang="en-US" sz="1400" b="1" dirty="0">
                <a:solidFill>
                  <a:srgbClr val="003493"/>
                </a:solidFill>
                <a:cs typeface="Arial"/>
              </a:rPr>
              <a:t> 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F630513E-5A2B-D830-3A9D-C6FAD7080D9F}"/>
              </a:ext>
            </a:extLst>
          </p:cNvPr>
          <p:cNvSpPr/>
          <p:nvPr/>
        </p:nvSpPr>
        <p:spPr>
          <a:xfrm>
            <a:off x="4025821" y="1906621"/>
            <a:ext cx="680936" cy="44747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D449-EA96-7DAF-8B70-1BD5A121ABD6}"/>
              </a:ext>
            </a:extLst>
          </p:cNvPr>
          <p:cNvSpPr txBox="1">
            <a:spLocks/>
          </p:cNvSpPr>
          <p:nvPr/>
        </p:nvSpPr>
        <p:spPr>
          <a:xfrm>
            <a:off x="565151" y="3247726"/>
            <a:ext cx="7983538" cy="10561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Side channel attacks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Attacking the Square-and-Multiply Algorithm in GnuPG to leak the private key.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Attacking the GUI libraries to detect keystrokes.</a:t>
            </a:r>
          </a:p>
        </p:txBody>
      </p:sp>
    </p:spTree>
    <p:extLst>
      <p:ext uri="{BB962C8B-B14F-4D97-AF65-F5344CB8AC3E}">
        <p14:creationId xmlns:p14="http://schemas.microsoft.com/office/powerpoint/2010/main" val="19987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AB416C-047A-8EC9-CD7A-BCF57A6DDD4C}"/>
              </a:ext>
            </a:extLst>
          </p:cNvPr>
          <p:cNvSpPr txBox="1">
            <a:spLocks/>
          </p:cNvSpPr>
          <p:nvPr/>
        </p:nvSpPr>
        <p:spPr>
          <a:xfrm>
            <a:off x="1143000" y="1395295"/>
            <a:ext cx="6858000" cy="10256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/>
              <a:t>Adversarial Prefetch: New Cross-Core Cache Side Channel Attacks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636E93-863F-84AB-4535-914919E712B6}"/>
              </a:ext>
            </a:extLst>
          </p:cNvPr>
          <p:cNvSpPr txBox="1">
            <a:spLocks/>
          </p:cNvSpPr>
          <p:nvPr/>
        </p:nvSpPr>
        <p:spPr>
          <a:xfrm>
            <a:off x="1143000" y="2508364"/>
            <a:ext cx="6858000" cy="1445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/>
              <a:t>Yanan Guo</a:t>
            </a:r>
            <a:r>
              <a:rPr lang="en-US" sz="1800" baseline="30000"/>
              <a:t>1</a:t>
            </a:r>
            <a:r>
              <a:rPr lang="en-US" sz="1800"/>
              <a:t>, Andrew </a:t>
            </a:r>
            <a:r>
              <a:rPr lang="en-US" sz="1800" err="1"/>
              <a:t>Zigerelli</a:t>
            </a:r>
            <a:r>
              <a:rPr lang="en-US" sz="1800"/>
              <a:t>, </a:t>
            </a:r>
            <a:r>
              <a:rPr lang="en-US" sz="1800" err="1"/>
              <a:t>Youtao</a:t>
            </a:r>
            <a:r>
              <a:rPr lang="en-US" sz="1800"/>
              <a:t> Zhang</a:t>
            </a:r>
            <a:r>
              <a:rPr lang="en-US" sz="1800" baseline="30000"/>
              <a:t>1</a:t>
            </a:r>
            <a:r>
              <a:rPr lang="en-US" sz="1800"/>
              <a:t>, Jun Yang</a:t>
            </a:r>
            <a:r>
              <a:rPr lang="en-US" sz="1800" baseline="30000"/>
              <a:t>1</a:t>
            </a:r>
          </a:p>
          <a:p>
            <a:pPr marL="0" indent="0" algn="ctr">
              <a:buNone/>
            </a:pPr>
            <a:r>
              <a:rPr lang="en-US" sz="1800" baseline="30000"/>
              <a:t>1</a:t>
            </a:r>
            <a:r>
              <a:rPr lang="en-US" sz="1800"/>
              <a:t>University of Pittsburgh</a:t>
            </a:r>
            <a:endParaRPr lang="en-US" sz="1800">
              <a:cs typeface="Arial"/>
            </a:endParaRPr>
          </a:p>
          <a:p>
            <a:pPr marL="0" indent="0" algn="ctr">
              <a:buNone/>
            </a:pPr>
            <a:r>
              <a:rPr lang="en-US" sz="1800"/>
              <a:t>Paper:</a:t>
            </a:r>
            <a:r>
              <a:rPr lang="en-US" sz="1600"/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https://arxiv.org/pdf/2110.12340.pdf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    </a:t>
            </a:r>
            <a:endParaRPr lang="en-US" sz="14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 marL="0" indent="0" algn="ctr">
              <a:buNone/>
            </a:pPr>
            <a:r>
              <a:rPr lang="en-US" sz="1800"/>
              <a:t>Artifacts: </a:t>
            </a:r>
            <a:r>
              <a:rPr lang="en-US" sz="1400" b="0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https://github.com/PittECEArch/AdversarialPrefetch</a:t>
            </a:r>
            <a:endParaRPr lang="en-US" sz="1400" b="0" i="0">
              <a:solidFill>
                <a:schemeClr val="accent1">
                  <a:lumMod val="75000"/>
                </a:schemeClr>
              </a:solidFill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4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DE58DC-F925-56B5-4F96-2B943476C63D}"/>
              </a:ext>
            </a:extLst>
          </p:cNvPr>
          <p:cNvSpPr txBox="1">
            <a:spLocks/>
          </p:cNvSpPr>
          <p:nvPr/>
        </p:nvSpPr>
        <p:spPr>
          <a:xfrm>
            <a:off x="4780521" y="2402408"/>
            <a:ext cx="4227206" cy="2107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cs typeface="Arial"/>
              </a:rPr>
              <a:t>Same-core attacks</a:t>
            </a:r>
          </a:p>
          <a:p>
            <a:pPr lvl="1"/>
            <a:r>
              <a:rPr lang="en-US" sz="1600">
                <a:solidFill>
                  <a:schemeClr val="bg1"/>
                </a:solidFill>
                <a:cs typeface="Arial"/>
              </a:rPr>
              <a:t>Work on the private cache.</a:t>
            </a:r>
          </a:p>
          <a:p>
            <a:pPr lvl="1"/>
            <a:r>
              <a:rPr lang="en-US" sz="1600">
                <a:solidFill>
                  <a:schemeClr val="bg1"/>
                </a:solidFill>
                <a:cs typeface="Arial"/>
              </a:rPr>
              <a:t>Usually require hyper-threading.</a:t>
            </a:r>
          </a:p>
          <a:p>
            <a:r>
              <a:rPr lang="en-US" sz="1800" b="1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Cross-core attacks</a:t>
            </a:r>
          </a:p>
          <a:p>
            <a:pPr lvl="1"/>
            <a:r>
              <a:rPr lang="en-US" sz="160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Usually work on the LLC.</a:t>
            </a:r>
          </a:p>
          <a:p>
            <a:pPr lvl="1"/>
            <a:r>
              <a:rPr lang="en-US" sz="160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Arguably more practical.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Cache Side-channel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120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cs typeface="Arial"/>
              </a:rPr>
              <a:t>The shared hardware platform can be used to leak information</a:t>
            </a:r>
          </a:p>
          <a:p>
            <a:r>
              <a:rPr lang="en-US" sz="1800" b="1">
                <a:ea typeface="+mn-lt"/>
                <a:cs typeface="+mn-lt"/>
              </a:rPr>
              <a:t>The attacker learns a victim’s cache access by monitoring cache states.</a:t>
            </a: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Can cross VM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boundries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Hard to be detected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48B7F-4EAF-4558-ACFA-F5A2B5ACE17B}"/>
              </a:ext>
            </a:extLst>
          </p:cNvPr>
          <p:cNvGrpSpPr/>
          <p:nvPr/>
        </p:nvGrpSpPr>
        <p:grpSpPr>
          <a:xfrm>
            <a:off x="727344" y="2480517"/>
            <a:ext cx="3931560" cy="1959492"/>
            <a:chOff x="4874382" y="2622659"/>
            <a:chExt cx="3931560" cy="1959492"/>
          </a:xfrm>
        </p:grpSpPr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47117E8C-0AE5-41C3-89FF-17694F72C6BA}"/>
                </a:ext>
              </a:extLst>
            </p:cNvPr>
            <p:cNvSpPr/>
            <p:nvPr/>
          </p:nvSpPr>
          <p:spPr>
            <a:xfrm>
              <a:off x="4874382" y="4019715"/>
              <a:ext cx="3931560" cy="5624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ea typeface=""/>
                  <a:cs typeface=""/>
                </a:rPr>
                <a:t>Last-Level Cache</a:t>
              </a:r>
            </a:p>
          </p:txBody>
        </p:sp>
        <p:sp>
          <p:nvSpPr>
            <p:cNvPr id="17" name="Rounded Rectangle 11">
              <a:extLst>
                <a:ext uri="{FF2B5EF4-FFF2-40B4-BE49-F238E27FC236}">
                  <a16:creationId xmlns:a16="http://schemas.microsoft.com/office/drawing/2014/main" id="{5A4A9529-1590-4AFB-B30A-ED99F25F3EA8}"/>
                </a:ext>
              </a:extLst>
            </p:cNvPr>
            <p:cNvSpPr/>
            <p:nvPr/>
          </p:nvSpPr>
          <p:spPr>
            <a:xfrm>
              <a:off x="6896577" y="3386380"/>
              <a:ext cx="1909365" cy="584923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Private Cache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:a16="http://schemas.microsoft.com/office/drawing/2014/main" id="{1B80B55B-EFB3-4BD0-BA2A-F136F6898087}"/>
                </a:ext>
              </a:extLst>
            </p:cNvPr>
            <p:cNvSpPr/>
            <p:nvPr/>
          </p:nvSpPr>
          <p:spPr>
            <a:xfrm>
              <a:off x="4897367" y="2622659"/>
              <a:ext cx="895556" cy="56989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5BF4B57C-1E20-4C12-8D4B-BB0A4920D63A}"/>
                </a:ext>
              </a:extLst>
            </p:cNvPr>
            <p:cNvSpPr/>
            <p:nvPr/>
          </p:nvSpPr>
          <p:spPr>
            <a:xfrm>
              <a:off x="5895518" y="2622659"/>
              <a:ext cx="895556" cy="56989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CF6F1DA1-2823-4D38-87FD-80D7CDC57C85}"/>
                </a:ext>
              </a:extLst>
            </p:cNvPr>
            <p:cNvSpPr/>
            <p:nvPr/>
          </p:nvSpPr>
          <p:spPr>
            <a:xfrm>
              <a:off x="4881708" y="3386381"/>
              <a:ext cx="1909365" cy="5849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Arial"/>
                </a:rPr>
                <a:t>Private Cache</a:t>
              </a:r>
            </a:p>
          </p:txBody>
        </p:sp>
        <p:sp>
          <p:nvSpPr>
            <p:cNvPr id="9" name="Curved Up Arrow 12">
              <a:extLst>
                <a:ext uri="{FF2B5EF4-FFF2-40B4-BE49-F238E27FC236}">
                  <a16:creationId xmlns:a16="http://schemas.microsoft.com/office/drawing/2014/main" id="{10472844-5C83-4680-8CEA-25862C11B594}"/>
                </a:ext>
              </a:extLst>
            </p:cNvPr>
            <p:cNvSpPr/>
            <p:nvPr/>
          </p:nvSpPr>
          <p:spPr>
            <a:xfrm>
              <a:off x="5225375" y="3192216"/>
              <a:ext cx="1445408" cy="636787"/>
            </a:xfrm>
            <a:prstGeom prst="curvedUpArrow">
              <a:avLst/>
            </a:prstGeom>
            <a:solidFill>
              <a:srgbClr val="FF3300">
                <a:alpha val="58000"/>
              </a:srgb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kern="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AFDF7017-DDDC-4752-A2A1-EB295B56BA23}"/>
                </a:ext>
              </a:extLst>
            </p:cNvPr>
            <p:cNvSpPr txBox="1"/>
            <p:nvPr/>
          </p:nvSpPr>
          <p:spPr>
            <a:xfrm>
              <a:off x="4999962" y="275354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Victim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E02043A-A50A-4D56-A9CB-3CAC9634B15D}"/>
                </a:ext>
              </a:extLst>
            </p:cNvPr>
            <p:cNvSpPr txBox="1"/>
            <p:nvPr/>
          </p:nvSpPr>
          <p:spPr>
            <a:xfrm>
              <a:off x="5911719" y="2746114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Attacker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</p:grp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E96DB7B0-1179-EFC2-4C6B-B821E67C89D5}"/>
              </a:ext>
            </a:extLst>
          </p:cNvPr>
          <p:cNvSpPr/>
          <p:nvPr/>
        </p:nvSpPr>
        <p:spPr>
          <a:xfrm>
            <a:off x="2763815" y="2487816"/>
            <a:ext cx="895556" cy="569890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400" b="1" kern="0">
              <a:solidFill>
                <a:srgbClr val="000000"/>
              </a:solidFill>
              <a:ea typeface=""/>
              <a:cs typeface=""/>
            </a:endParaRP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D9ADA639-3832-6BBC-6269-2EC2859711FB}"/>
              </a:ext>
            </a:extLst>
          </p:cNvPr>
          <p:cNvSpPr/>
          <p:nvPr/>
        </p:nvSpPr>
        <p:spPr>
          <a:xfrm>
            <a:off x="3757296" y="2480184"/>
            <a:ext cx="895556" cy="569890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400" b="1" kern="0">
              <a:solidFill>
                <a:srgbClr val="000000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222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DE58DC-F925-56B5-4F96-2B943476C63D}"/>
              </a:ext>
            </a:extLst>
          </p:cNvPr>
          <p:cNvSpPr txBox="1">
            <a:spLocks/>
          </p:cNvSpPr>
          <p:nvPr/>
        </p:nvSpPr>
        <p:spPr>
          <a:xfrm>
            <a:off x="4780521" y="2402408"/>
            <a:ext cx="4227206" cy="2107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Same-core attacks</a:t>
            </a:r>
          </a:p>
          <a:p>
            <a:pPr lvl="1"/>
            <a:r>
              <a:rPr lang="en-US" sz="160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Work on the private cache.</a:t>
            </a:r>
          </a:p>
          <a:p>
            <a:pPr lvl="1"/>
            <a:r>
              <a:rPr lang="en-US" sz="160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Usually require hyper-threading.</a:t>
            </a:r>
          </a:p>
          <a:p>
            <a:r>
              <a:rPr lang="en-US" sz="1800" b="1">
                <a:cs typeface="Arial"/>
              </a:rPr>
              <a:t>Cross-core attacks</a:t>
            </a:r>
          </a:p>
          <a:p>
            <a:pPr lvl="1"/>
            <a:r>
              <a:rPr lang="en-US" sz="1600">
                <a:solidFill>
                  <a:schemeClr val="bg1"/>
                </a:solidFill>
                <a:cs typeface="Arial"/>
              </a:rPr>
              <a:t>Usually work on the LLC/Directory.</a:t>
            </a:r>
          </a:p>
          <a:p>
            <a:pPr lvl="1"/>
            <a:r>
              <a:rPr lang="en-US" sz="1600">
                <a:solidFill>
                  <a:schemeClr val="bg1"/>
                </a:solidFill>
                <a:cs typeface="Arial"/>
              </a:rPr>
              <a:t>More practical.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E96DB7B0-1179-EFC2-4C6B-B821E67C89D5}"/>
              </a:ext>
            </a:extLst>
          </p:cNvPr>
          <p:cNvSpPr/>
          <p:nvPr/>
        </p:nvSpPr>
        <p:spPr>
          <a:xfrm>
            <a:off x="3135897" y="2487816"/>
            <a:ext cx="1537282" cy="569890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400" b="1" kern="0">
              <a:solidFill>
                <a:srgbClr val="000000"/>
              </a:solidFill>
              <a:ea typeface=""/>
              <a:cs typeface="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Cache Side-channel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120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cs typeface="Arial"/>
              </a:rPr>
              <a:t>The shared hardware platform can be used to leak information</a:t>
            </a:r>
          </a:p>
          <a:p>
            <a:r>
              <a:rPr lang="en-US" sz="1800" b="1">
                <a:ea typeface="+mn-lt"/>
                <a:cs typeface="+mn-lt"/>
              </a:rPr>
              <a:t>The attacker learns a victim’s cache access by monitoring cache states.</a:t>
            </a: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Can cross VM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boundries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Hard to be detected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48B7F-4EAF-4558-ACFA-F5A2B5ACE17B}"/>
              </a:ext>
            </a:extLst>
          </p:cNvPr>
          <p:cNvGrpSpPr/>
          <p:nvPr/>
        </p:nvGrpSpPr>
        <p:grpSpPr>
          <a:xfrm>
            <a:off x="727344" y="2480517"/>
            <a:ext cx="3931560" cy="1959492"/>
            <a:chOff x="4874382" y="2622659"/>
            <a:chExt cx="3931560" cy="1959492"/>
          </a:xfrm>
        </p:grpSpPr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47117E8C-0AE5-41C3-89FF-17694F72C6BA}"/>
                </a:ext>
              </a:extLst>
            </p:cNvPr>
            <p:cNvSpPr/>
            <p:nvPr/>
          </p:nvSpPr>
          <p:spPr>
            <a:xfrm>
              <a:off x="4874382" y="4019715"/>
              <a:ext cx="3931560" cy="5624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ea typeface=""/>
                  <a:cs typeface=""/>
                </a:rPr>
                <a:t>Last-Level Cache</a:t>
              </a:r>
            </a:p>
          </p:txBody>
        </p:sp>
        <p:sp>
          <p:nvSpPr>
            <p:cNvPr id="17" name="Rounded Rectangle 11">
              <a:extLst>
                <a:ext uri="{FF2B5EF4-FFF2-40B4-BE49-F238E27FC236}">
                  <a16:creationId xmlns:a16="http://schemas.microsoft.com/office/drawing/2014/main" id="{5A4A9529-1590-4AFB-B30A-ED99F25F3EA8}"/>
                </a:ext>
              </a:extLst>
            </p:cNvPr>
            <p:cNvSpPr/>
            <p:nvPr/>
          </p:nvSpPr>
          <p:spPr>
            <a:xfrm>
              <a:off x="6896577" y="3386380"/>
              <a:ext cx="1909365" cy="584923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Private Cache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:a16="http://schemas.microsoft.com/office/drawing/2014/main" id="{1B80B55B-EFB3-4BD0-BA2A-F136F6898087}"/>
                </a:ext>
              </a:extLst>
            </p:cNvPr>
            <p:cNvSpPr/>
            <p:nvPr/>
          </p:nvSpPr>
          <p:spPr>
            <a:xfrm>
              <a:off x="4897367" y="2622659"/>
              <a:ext cx="1537281" cy="56989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CF6F1DA1-2823-4D38-87FD-80D7CDC57C85}"/>
                </a:ext>
              </a:extLst>
            </p:cNvPr>
            <p:cNvSpPr/>
            <p:nvPr/>
          </p:nvSpPr>
          <p:spPr>
            <a:xfrm>
              <a:off x="4881708" y="3386381"/>
              <a:ext cx="1909365" cy="5849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Private Cache</a:t>
              </a:r>
              <a:endParaRPr lang="en-US" sz="1400" b="1" kern="0">
                <a:solidFill>
                  <a:srgbClr val="000000"/>
                </a:solidFill>
                <a:ea typeface=""/>
                <a:cs typeface="Arial"/>
              </a:endParaRPr>
            </a:p>
          </p:txBody>
        </p:sp>
        <p:sp>
          <p:nvSpPr>
            <p:cNvPr id="9" name="Curved Up Arrow 12">
              <a:extLst>
                <a:ext uri="{FF2B5EF4-FFF2-40B4-BE49-F238E27FC236}">
                  <a16:creationId xmlns:a16="http://schemas.microsoft.com/office/drawing/2014/main" id="{10472844-5C83-4680-8CEA-25862C11B594}"/>
                </a:ext>
              </a:extLst>
            </p:cNvPr>
            <p:cNvSpPr/>
            <p:nvPr/>
          </p:nvSpPr>
          <p:spPr>
            <a:xfrm>
              <a:off x="5225374" y="3192216"/>
              <a:ext cx="3032805" cy="1204639"/>
            </a:xfrm>
            <a:prstGeom prst="curvedUpArrow">
              <a:avLst/>
            </a:prstGeom>
            <a:solidFill>
              <a:srgbClr val="FF3300">
                <a:alpha val="58000"/>
              </a:srgb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kern="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AFDF7017-DDDC-4752-A2A1-EB295B56BA23}"/>
                </a:ext>
              </a:extLst>
            </p:cNvPr>
            <p:cNvSpPr txBox="1"/>
            <p:nvPr/>
          </p:nvSpPr>
          <p:spPr>
            <a:xfrm>
              <a:off x="5304369" y="273838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Victim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E02043A-A50A-4D56-A9CB-3CAC9634B15D}"/>
                </a:ext>
              </a:extLst>
            </p:cNvPr>
            <p:cNvSpPr txBox="1"/>
            <p:nvPr/>
          </p:nvSpPr>
          <p:spPr>
            <a:xfrm>
              <a:off x="7619346" y="2753715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chemeClr val="accent4"/>
                  </a:solidFill>
                </a:rPr>
                <a:t>Attacker</a:t>
              </a:r>
              <a:endParaRPr lang="en-US" sz="1400" b="1">
                <a:solidFill>
                  <a:schemeClr val="accent4"/>
                </a:solidFill>
              </a:endParaRPr>
            </a:p>
          </p:txBody>
        </p:sp>
      </p:grpSp>
      <p:pic>
        <p:nvPicPr>
          <p:cNvPr id="22" name="Graphic 21" descr="Star with solid fill">
            <a:extLst>
              <a:ext uri="{FF2B5EF4-FFF2-40B4-BE49-F238E27FC236}">
                <a16:creationId xmlns:a16="http://schemas.microsoft.com/office/drawing/2014/main" id="{FA1A207B-DF82-7609-8DEA-7F7A6217D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303" y="3321414"/>
            <a:ext cx="232997" cy="2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How do cross-core cache attacks work?</a:t>
            </a:r>
          </a:p>
        </p:txBody>
      </p:sp>
    </p:spTree>
    <p:extLst>
      <p:ext uri="{BB962C8B-B14F-4D97-AF65-F5344CB8AC3E}">
        <p14:creationId xmlns:p14="http://schemas.microsoft.com/office/powerpoint/2010/main" val="99518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6C2EA88F-2242-3AD7-6BDB-767ED47E0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86"/>
          <a:stretch/>
        </p:blipFill>
        <p:spPr>
          <a:xfrm>
            <a:off x="1983705" y="1780689"/>
            <a:ext cx="2032237" cy="22393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0CA0D8-9C4C-D86E-9931-D0A3FFA5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6989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426B79A-8B8D-531D-0C80-0BB1B93A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50" y="1792692"/>
            <a:ext cx="3298391" cy="2224497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1" y="1781709"/>
            <a:ext cx="3298391" cy="22393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50CE13-A8FA-5AFD-A08A-EA1263367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072" y="2688730"/>
            <a:ext cx="1376786" cy="7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4DB0C-8EBC-C67A-72EF-9C49783F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337" y="2689043"/>
            <a:ext cx="1312249" cy="774442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1" y="1781709"/>
            <a:ext cx="3298391" cy="22393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89E69-4E3F-7632-B924-022C80CF5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178" y="1792016"/>
            <a:ext cx="3298393" cy="22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67" y="1777014"/>
            <a:ext cx="3298391" cy="2239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B2C2C9-E9F2-7E38-38BB-CF7596DDB3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86"/>
          <a:stretch/>
        </p:blipFill>
        <p:spPr>
          <a:xfrm>
            <a:off x="1985964" y="1777014"/>
            <a:ext cx="2032238" cy="2239376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73CA07B-A850-F4CE-4009-07898B08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2DE09-69A1-6FBC-48E0-C17293F2C6B1}"/>
              </a:ext>
            </a:extLst>
          </p:cNvPr>
          <p:cNvSpPr txBox="1"/>
          <p:nvPr/>
        </p:nvSpPr>
        <p:spPr>
          <a:xfrm>
            <a:off x="430530" y="807341"/>
            <a:ext cx="835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The victim’s data is evicted from the LLC (and private caches).</a:t>
            </a:r>
            <a:endParaRPr lang="en-US" sz="1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7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5FF"/>
      </a:hlink>
      <a:folHlink>
        <a:srgbClr val="00DBD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924</Words>
  <Application>Microsoft Macintosh PowerPoint</Application>
  <PresentationFormat>On-screen Show (16:9)</PresentationFormat>
  <Paragraphs>268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Office Theme</vt:lpstr>
      <vt:lpstr>1_Office Theme</vt:lpstr>
      <vt:lpstr>Adversarial Prefetch: New Cross-Core Cache Side Channel Attacks</vt:lpstr>
      <vt:lpstr>Cache Side-channel Attacks</vt:lpstr>
      <vt:lpstr>Cache Side-channel Attacks</vt:lpstr>
      <vt:lpstr>Cache Side-channel Attacks</vt:lpstr>
      <vt:lpstr>PowerPoint Presentation</vt:lpstr>
      <vt:lpstr>Flush+Reload</vt:lpstr>
      <vt:lpstr>Flush+Reload</vt:lpstr>
      <vt:lpstr>Flush+Reload</vt:lpstr>
      <vt:lpstr>Flush+Reload</vt:lpstr>
      <vt:lpstr>PowerPoint Presentation</vt:lpstr>
      <vt:lpstr>Cross-Core Private Cache Attack</vt:lpstr>
      <vt:lpstr>PowerPoint Presentation</vt:lpstr>
      <vt:lpstr>Cross-Core Private Cache Attack</vt:lpstr>
      <vt:lpstr>Cross-Core Private Cache Attack</vt:lpstr>
      <vt:lpstr>PowerPoint Presentation</vt:lpstr>
      <vt:lpstr>Cross-Core Private Cache Attack</vt:lpstr>
      <vt:lpstr>PowerPoint Presentation</vt:lpstr>
      <vt:lpstr>Cross-Core Private Cache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Experiments</vt:lpstr>
      <vt:lpstr>Experiments</vt:lpstr>
      <vt:lpstr>Experiments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Guo, Yanan</cp:lastModifiedBy>
  <cp:revision>9</cp:revision>
  <cp:lastPrinted>2019-07-18T13:58:01Z</cp:lastPrinted>
  <dcterms:created xsi:type="dcterms:W3CDTF">2019-07-18T12:44:10Z</dcterms:created>
  <dcterms:modified xsi:type="dcterms:W3CDTF">2022-12-30T23:42:42Z</dcterms:modified>
</cp:coreProperties>
</file>