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56"/>
  </p:notesMasterIdLst>
  <p:handoutMasterIdLst>
    <p:handoutMasterId r:id="rId57"/>
  </p:handoutMasterIdLst>
  <p:sldIdLst>
    <p:sldId id="258" r:id="rId3"/>
    <p:sldId id="387" r:id="rId4"/>
    <p:sldId id="453" r:id="rId5"/>
    <p:sldId id="454" r:id="rId6"/>
    <p:sldId id="431" r:id="rId7"/>
    <p:sldId id="425" r:id="rId8"/>
    <p:sldId id="426" r:id="rId9"/>
    <p:sldId id="427" r:id="rId10"/>
    <p:sldId id="430" r:id="rId11"/>
    <p:sldId id="424" r:id="rId12"/>
    <p:sldId id="432" r:id="rId13"/>
    <p:sldId id="379" r:id="rId14"/>
    <p:sldId id="433" r:id="rId15"/>
    <p:sldId id="380" r:id="rId16"/>
    <p:sldId id="434" r:id="rId17"/>
    <p:sldId id="435" r:id="rId18"/>
    <p:sldId id="381" r:id="rId19"/>
    <p:sldId id="436" r:id="rId20"/>
    <p:sldId id="382" r:id="rId21"/>
    <p:sldId id="437" r:id="rId22"/>
    <p:sldId id="439" r:id="rId23"/>
    <p:sldId id="440" r:id="rId24"/>
    <p:sldId id="441" r:id="rId25"/>
    <p:sldId id="442" r:id="rId26"/>
    <p:sldId id="451" r:id="rId27"/>
    <p:sldId id="450" r:id="rId28"/>
    <p:sldId id="449" r:id="rId29"/>
    <p:sldId id="448" r:id="rId30"/>
    <p:sldId id="447" r:id="rId31"/>
    <p:sldId id="446" r:id="rId32"/>
    <p:sldId id="445" r:id="rId33"/>
    <p:sldId id="444" r:id="rId34"/>
    <p:sldId id="383" r:id="rId35"/>
    <p:sldId id="452" r:id="rId36"/>
    <p:sldId id="455" r:id="rId37"/>
    <p:sldId id="456" r:id="rId38"/>
    <p:sldId id="283" r:id="rId39"/>
    <p:sldId id="320" r:id="rId40"/>
    <p:sldId id="284" r:id="rId41"/>
    <p:sldId id="291" r:id="rId42"/>
    <p:sldId id="321" r:id="rId43"/>
    <p:sldId id="292" r:id="rId44"/>
    <p:sldId id="301" r:id="rId45"/>
    <p:sldId id="312" r:id="rId46"/>
    <p:sldId id="293" r:id="rId47"/>
    <p:sldId id="303" r:id="rId48"/>
    <p:sldId id="457" r:id="rId49"/>
    <p:sldId id="458" r:id="rId50"/>
    <p:sldId id="459" r:id="rId51"/>
    <p:sldId id="460" r:id="rId52"/>
    <p:sldId id="325" r:id="rId53"/>
    <p:sldId id="461" r:id="rId54"/>
    <p:sldId id="462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1043"/>
  </p:normalViewPr>
  <p:slideViewPr>
    <p:cSldViewPr snapToGrid="0">
      <p:cViewPr>
        <p:scale>
          <a:sx n="67" d="100"/>
          <a:sy n="67" d="100"/>
        </p:scale>
        <p:origin x="1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827D2-AAF4-4E91-ABD6-82B1003453B2}" type="datetimeFigureOut">
              <a:rPr lang="en-US" smtClean="0"/>
              <a:t>12/18/22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B250-CA47-4DBF-99A7-C44267BB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45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728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14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99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615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8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75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460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018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686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85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29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41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543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4861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209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994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955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687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80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44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97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747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76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703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50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7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1210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235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896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441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8444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32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4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9170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2872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2671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119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836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0959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59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92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390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3854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572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88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60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043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>
              <a:ea typeface="游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39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4B29F7-FDAF-1746-A683-1A25139BE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C70344-A5C4-3948-86A1-54C7DF74DB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3B34F-BF13-BA44-A9DE-D41DA6943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280086"/>
            <a:ext cx="3142414" cy="1262964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5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7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FE075-03B1-DD4E-87E4-E09C192AC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532FD-DAED-2742-9759-813146735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21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36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1202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9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92438-59B4-8441-B464-30240E3D4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0B9C3-26BB-5743-AE45-55A2C2BCF2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1ABE1B-87F5-2046-92A1-E92BA1BA1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C5C5E-7052-604D-91DA-8FCB4F91A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9911-0569-9C41-B066-03CD700AFE0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5" r:id="rId12"/>
    <p:sldLayoutId id="2147483669" r:id="rId13"/>
    <p:sldLayoutId id="2147483670" r:id="rId14"/>
    <p:sldLayoutId id="214748367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93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emf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emf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emf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49775"/>
            <a:ext cx="6858000" cy="1025614"/>
          </a:xfrm>
        </p:spPr>
        <p:txBody>
          <a:bodyPr/>
          <a:lstStyle/>
          <a:p>
            <a:r>
              <a:rPr lang="en-US" sz="2400"/>
              <a:t>Cache Side Channel Attacks on Modern Processors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7211"/>
            <a:ext cx="6858000" cy="18929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 err="1"/>
              <a:t>Yanan</a:t>
            </a:r>
            <a:r>
              <a:rPr lang="en-US" sz="1800" b="1" dirty="0"/>
              <a:t> Guo</a:t>
            </a:r>
            <a:endParaRPr lang="en-US" sz="1800" b="1" baseline="30000" dirty="0"/>
          </a:p>
          <a:p>
            <a:r>
              <a:rPr lang="en-US" sz="1800" dirty="0"/>
              <a:t>University of Pittsburgh</a:t>
            </a:r>
          </a:p>
          <a:p>
            <a:r>
              <a:rPr lang="en-US" sz="1800" dirty="0">
                <a:cs typeface="Arial"/>
              </a:rPr>
              <a:t>https://</a:t>
            </a:r>
            <a:r>
              <a:rPr lang="en-US" sz="1800" dirty="0" err="1">
                <a:cs typeface="Arial"/>
              </a:rPr>
              <a:t>yananguo.com</a:t>
            </a:r>
            <a:endParaRPr lang="en-US" sz="180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A677-965B-2644-BABD-68D877033F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9F8E38-CF8C-FA78-2C6F-99AB5CA12FC0}"/>
              </a:ext>
            </a:extLst>
          </p:cNvPr>
          <p:cNvCxnSpPr/>
          <p:nvPr/>
        </p:nvCxnSpPr>
        <p:spPr>
          <a:xfrm>
            <a:off x="4533900" y="3376567"/>
            <a:ext cx="7620" cy="617220"/>
          </a:xfrm>
          <a:prstGeom prst="straightConnector1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Background: CPU Cache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96362-AB66-E695-D602-6C79BAA12640}"/>
              </a:ext>
            </a:extLst>
          </p:cNvPr>
          <p:cNvCxnSpPr/>
          <p:nvPr/>
        </p:nvCxnSpPr>
        <p:spPr>
          <a:xfrm>
            <a:off x="2295125" y="3558689"/>
            <a:ext cx="4553951" cy="4512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C9EF396-B661-4398-C1D4-9BC1970B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020" y="1209349"/>
            <a:ext cx="2743200" cy="23075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39DCDB7-F029-B378-D3FB-57B31767ED86}"/>
              </a:ext>
            </a:extLst>
          </p:cNvPr>
          <p:cNvSpPr/>
          <p:nvPr/>
        </p:nvSpPr>
        <p:spPr>
          <a:xfrm>
            <a:off x="5001006" y="1950865"/>
            <a:ext cx="922020" cy="2743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DA1CB-8E80-287E-F570-A593C6DEC890}"/>
              </a:ext>
            </a:extLst>
          </p:cNvPr>
          <p:cNvSpPr txBox="1"/>
          <p:nvPr/>
        </p:nvSpPr>
        <p:spPr>
          <a:xfrm>
            <a:off x="5952618" y="1907764"/>
            <a:ext cx="1808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alibri"/>
                <a:cs typeface="Arial"/>
              </a:rPr>
              <a:t>Cache line</a:t>
            </a:r>
            <a:endParaRPr lang="en-US">
              <a:solidFill>
                <a:srgbClr val="C00000"/>
              </a:solidFill>
            </a:endParaRPr>
          </a:p>
        </p:txBody>
      </p:sp>
      <p:pic>
        <p:nvPicPr>
          <p:cNvPr id="14" name="Picture 9" descr="Shape&#10;&#10;Description automatically generated">
            <a:extLst>
              <a:ext uri="{FF2B5EF4-FFF2-40B4-BE49-F238E27FC236}">
                <a16:creationId xmlns:a16="http://schemas.microsoft.com/office/drawing/2014/main" id="{BC496C69-121D-BB20-F9EB-A7D9D66DA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977906" y="3325472"/>
            <a:ext cx="2805412" cy="1410430"/>
          </a:xfrm>
          <a:prstGeom prst="rect">
            <a:avLst/>
          </a:prstGeom>
        </p:spPr>
      </p:pic>
      <p:pic>
        <p:nvPicPr>
          <p:cNvPr id="15" name="Picture 9" descr="Shape&#10;&#10;Description automatically generated">
            <a:extLst>
              <a:ext uri="{FF2B5EF4-FFF2-40B4-BE49-F238E27FC236}">
                <a16:creationId xmlns:a16="http://schemas.microsoft.com/office/drawing/2014/main" id="{03C8013E-DBC4-A2A8-DA36-497DF11FB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115065" y="3386432"/>
            <a:ext cx="2805412" cy="1410430"/>
          </a:xfrm>
          <a:prstGeom prst="rect">
            <a:avLst/>
          </a:prstGeom>
        </p:spPr>
      </p:pic>
      <p:pic>
        <p:nvPicPr>
          <p:cNvPr id="16" name="Picture 9" descr="Shape&#10;&#10;Description automatically generated">
            <a:extLst>
              <a:ext uri="{FF2B5EF4-FFF2-40B4-BE49-F238E27FC236}">
                <a16:creationId xmlns:a16="http://schemas.microsoft.com/office/drawing/2014/main" id="{35C6024F-B4AE-DFAF-19F7-4DBB40C36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252225" y="3447392"/>
            <a:ext cx="2805412" cy="1410430"/>
          </a:xfrm>
          <a:prstGeom prst="rect">
            <a:avLst/>
          </a:prstGeom>
        </p:spPr>
      </p:pic>
      <p:pic>
        <p:nvPicPr>
          <p:cNvPr id="17" name="Picture 9" descr="Shape&#10;&#10;Description automatically generated">
            <a:extLst>
              <a:ext uri="{FF2B5EF4-FFF2-40B4-BE49-F238E27FC236}">
                <a16:creationId xmlns:a16="http://schemas.microsoft.com/office/drawing/2014/main" id="{BF4685A4-E039-6C53-62CC-83604A995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343665" y="3508352"/>
            <a:ext cx="2805412" cy="14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Background: CPU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2796"/>
            <a:ext cx="6776491" cy="376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/>
              <a:t>Set-associative cache</a:t>
            </a:r>
          </a:p>
          <a:p>
            <a:pPr lvl="1"/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A08E3-250B-4222-B6E1-0F47A1E8D655}"/>
              </a:ext>
            </a:extLst>
          </p:cNvPr>
          <p:cNvSpPr txBox="1"/>
          <p:nvPr/>
        </p:nvSpPr>
        <p:spPr>
          <a:xfrm>
            <a:off x="1376568" y="1568794"/>
            <a:ext cx="129385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Memory Addresses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DBDD02-82AF-4BEB-9B21-276F64404D73}"/>
              </a:ext>
            </a:extLst>
          </p:cNvPr>
          <p:cNvSpPr/>
          <p:nvPr/>
        </p:nvSpPr>
        <p:spPr>
          <a:xfrm>
            <a:off x="4063510" y="18827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2A418D-7237-4178-BBE0-017EB2017446}"/>
              </a:ext>
            </a:extLst>
          </p:cNvPr>
          <p:cNvSpPr/>
          <p:nvPr/>
        </p:nvSpPr>
        <p:spPr>
          <a:xfrm>
            <a:off x="4790585" y="18827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5C5B8-28E7-49F6-B9FC-B685D6F9BA1A}"/>
              </a:ext>
            </a:extLst>
          </p:cNvPr>
          <p:cNvSpPr/>
          <p:nvPr/>
        </p:nvSpPr>
        <p:spPr>
          <a:xfrm>
            <a:off x="5517660" y="18827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AF7C2-F2B3-4228-973A-CBE19E0D9A8A}"/>
              </a:ext>
            </a:extLst>
          </p:cNvPr>
          <p:cNvSpPr/>
          <p:nvPr/>
        </p:nvSpPr>
        <p:spPr>
          <a:xfrm>
            <a:off x="6244735" y="18827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6650B-3CBC-4338-A8EA-958EDB2257A0}"/>
              </a:ext>
            </a:extLst>
          </p:cNvPr>
          <p:cNvSpPr/>
          <p:nvPr/>
        </p:nvSpPr>
        <p:spPr>
          <a:xfrm>
            <a:off x="4063510" y="21430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63399A-B4EA-41E7-B949-77DA63D6D292}"/>
              </a:ext>
            </a:extLst>
          </p:cNvPr>
          <p:cNvSpPr/>
          <p:nvPr/>
        </p:nvSpPr>
        <p:spPr>
          <a:xfrm>
            <a:off x="4063510" y="24034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024594-D169-47E1-B681-7A8C3FA9E76B}"/>
              </a:ext>
            </a:extLst>
          </p:cNvPr>
          <p:cNvSpPr/>
          <p:nvPr/>
        </p:nvSpPr>
        <p:spPr>
          <a:xfrm>
            <a:off x="4790585" y="24034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08B33-22C1-48B1-BC67-4F7452FB66C9}"/>
              </a:ext>
            </a:extLst>
          </p:cNvPr>
          <p:cNvSpPr/>
          <p:nvPr/>
        </p:nvSpPr>
        <p:spPr>
          <a:xfrm>
            <a:off x="5517660" y="24034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8151F-78A1-43F5-B943-CC467F4F7DB1}"/>
              </a:ext>
            </a:extLst>
          </p:cNvPr>
          <p:cNvSpPr/>
          <p:nvPr/>
        </p:nvSpPr>
        <p:spPr>
          <a:xfrm>
            <a:off x="6244735" y="24034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D25D8-8DC0-46E1-809F-3CBF19BF5ECC}"/>
              </a:ext>
            </a:extLst>
          </p:cNvPr>
          <p:cNvSpPr/>
          <p:nvPr/>
        </p:nvSpPr>
        <p:spPr>
          <a:xfrm>
            <a:off x="4063510" y="26637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83E48-C8BE-41F7-9B1B-63E7529EF9E5}"/>
              </a:ext>
            </a:extLst>
          </p:cNvPr>
          <p:cNvSpPr/>
          <p:nvPr/>
        </p:nvSpPr>
        <p:spPr>
          <a:xfrm>
            <a:off x="4790585" y="26637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15E1-4A31-463B-A60B-37B13911A8E2}"/>
              </a:ext>
            </a:extLst>
          </p:cNvPr>
          <p:cNvSpPr/>
          <p:nvPr/>
        </p:nvSpPr>
        <p:spPr>
          <a:xfrm>
            <a:off x="5517660" y="26637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719FE2-5A09-4B3D-BA89-59C89A6155EE}"/>
              </a:ext>
            </a:extLst>
          </p:cNvPr>
          <p:cNvSpPr/>
          <p:nvPr/>
        </p:nvSpPr>
        <p:spPr>
          <a:xfrm>
            <a:off x="6244735" y="26637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E1D4F1-3D29-4CAE-A06E-7EF5B66DB987}"/>
              </a:ext>
            </a:extLst>
          </p:cNvPr>
          <p:cNvSpPr/>
          <p:nvPr/>
        </p:nvSpPr>
        <p:spPr>
          <a:xfrm>
            <a:off x="4063510" y="29241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348E9A-7079-40E2-A5C3-B2FF4CF5C3B3}"/>
              </a:ext>
            </a:extLst>
          </p:cNvPr>
          <p:cNvSpPr/>
          <p:nvPr/>
        </p:nvSpPr>
        <p:spPr>
          <a:xfrm>
            <a:off x="4790585" y="29241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AB045E-4C21-4A1D-A594-52B469B75EE8}"/>
              </a:ext>
            </a:extLst>
          </p:cNvPr>
          <p:cNvSpPr/>
          <p:nvPr/>
        </p:nvSpPr>
        <p:spPr>
          <a:xfrm>
            <a:off x="5517660" y="29241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94D4B5-7138-4746-B206-E22F725084A2}"/>
              </a:ext>
            </a:extLst>
          </p:cNvPr>
          <p:cNvSpPr/>
          <p:nvPr/>
        </p:nvSpPr>
        <p:spPr>
          <a:xfrm>
            <a:off x="6244735" y="29241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302E97-5F2B-4F23-BE25-2C817C897DFA}"/>
              </a:ext>
            </a:extLst>
          </p:cNvPr>
          <p:cNvSpPr/>
          <p:nvPr/>
        </p:nvSpPr>
        <p:spPr>
          <a:xfrm>
            <a:off x="4063510" y="31844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8608B2-AE5B-46C1-9C2B-1034F3E43E97}"/>
              </a:ext>
            </a:extLst>
          </p:cNvPr>
          <p:cNvSpPr/>
          <p:nvPr/>
        </p:nvSpPr>
        <p:spPr>
          <a:xfrm>
            <a:off x="4790585" y="31844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704391-D4B5-4708-A4CC-F5E527DF9EE6}"/>
              </a:ext>
            </a:extLst>
          </p:cNvPr>
          <p:cNvSpPr/>
          <p:nvPr/>
        </p:nvSpPr>
        <p:spPr>
          <a:xfrm>
            <a:off x="5517660" y="31844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717C43-6144-43F6-BBDD-CE7294ADA6BC}"/>
              </a:ext>
            </a:extLst>
          </p:cNvPr>
          <p:cNvSpPr/>
          <p:nvPr/>
        </p:nvSpPr>
        <p:spPr>
          <a:xfrm>
            <a:off x="6244735" y="31844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8320E-57B7-4EC8-AA24-7B89DEA4145B}"/>
              </a:ext>
            </a:extLst>
          </p:cNvPr>
          <p:cNvSpPr/>
          <p:nvPr/>
        </p:nvSpPr>
        <p:spPr>
          <a:xfrm>
            <a:off x="4063510" y="34448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8A5EBE-FAA8-463A-AE8E-B6A16EA8EBBC}"/>
              </a:ext>
            </a:extLst>
          </p:cNvPr>
          <p:cNvSpPr/>
          <p:nvPr/>
        </p:nvSpPr>
        <p:spPr>
          <a:xfrm>
            <a:off x="4790585" y="34448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5F34E1-9CF3-4E11-BA82-8FE1EFA0E035}"/>
              </a:ext>
            </a:extLst>
          </p:cNvPr>
          <p:cNvSpPr/>
          <p:nvPr/>
        </p:nvSpPr>
        <p:spPr>
          <a:xfrm>
            <a:off x="5517660" y="34448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32DF8B-D385-413C-9BBC-B0C9E03248B4}"/>
              </a:ext>
            </a:extLst>
          </p:cNvPr>
          <p:cNvSpPr/>
          <p:nvPr/>
        </p:nvSpPr>
        <p:spPr>
          <a:xfrm>
            <a:off x="6244735" y="344483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9C777C-73EC-432C-898A-72C26314B4A2}"/>
              </a:ext>
            </a:extLst>
          </p:cNvPr>
          <p:cNvSpPr/>
          <p:nvPr/>
        </p:nvSpPr>
        <p:spPr>
          <a:xfrm>
            <a:off x="4063510" y="37051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E9C5F1-40E0-4CED-886F-27DC4E62F225}"/>
              </a:ext>
            </a:extLst>
          </p:cNvPr>
          <p:cNvSpPr/>
          <p:nvPr/>
        </p:nvSpPr>
        <p:spPr>
          <a:xfrm>
            <a:off x="4790585" y="37051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1DFB81-102D-46ED-8E0F-54960F0298D1}"/>
              </a:ext>
            </a:extLst>
          </p:cNvPr>
          <p:cNvSpPr/>
          <p:nvPr/>
        </p:nvSpPr>
        <p:spPr>
          <a:xfrm>
            <a:off x="5517660" y="37051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8C28B2-C70F-4899-8403-B32A4EA74252}"/>
              </a:ext>
            </a:extLst>
          </p:cNvPr>
          <p:cNvSpPr/>
          <p:nvPr/>
        </p:nvSpPr>
        <p:spPr>
          <a:xfrm>
            <a:off x="6244735" y="3705181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E65769-EDF9-4467-AD39-C170E6DDAC46}"/>
              </a:ext>
            </a:extLst>
          </p:cNvPr>
          <p:cNvSpPr txBox="1"/>
          <p:nvPr/>
        </p:nvSpPr>
        <p:spPr>
          <a:xfrm>
            <a:off x="6959542" y="1863112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E80D41-879B-4D48-AA29-D398137589BF}"/>
              </a:ext>
            </a:extLst>
          </p:cNvPr>
          <p:cNvSpPr txBox="1"/>
          <p:nvPr/>
        </p:nvSpPr>
        <p:spPr>
          <a:xfrm>
            <a:off x="6959542" y="2143014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621EC0-1E94-4B1C-A8A0-A68D46CA82F2}"/>
              </a:ext>
            </a:extLst>
          </p:cNvPr>
          <p:cNvSpPr txBox="1"/>
          <p:nvPr/>
        </p:nvSpPr>
        <p:spPr>
          <a:xfrm>
            <a:off x="6959542" y="369982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2</a:t>
            </a:r>
            <a:r>
              <a:rPr lang="en-US" sz="1400" baseline="3000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26A75-380E-4331-9605-F56D56FE54D2}"/>
              </a:ext>
            </a:extLst>
          </p:cNvPr>
          <p:cNvSpPr txBox="1"/>
          <p:nvPr/>
        </p:nvSpPr>
        <p:spPr>
          <a:xfrm rot="5400000">
            <a:off x="6908642" y="28853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559158-EB70-44A2-B25C-A66B16D8CD97}"/>
              </a:ext>
            </a:extLst>
          </p:cNvPr>
          <p:cNvSpPr txBox="1"/>
          <p:nvPr/>
        </p:nvSpPr>
        <p:spPr>
          <a:xfrm>
            <a:off x="4063510" y="1624434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70ECF8-6FCC-467D-A134-FF08304EDE66}"/>
              </a:ext>
            </a:extLst>
          </p:cNvPr>
          <p:cNvSpPr txBox="1"/>
          <p:nvPr/>
        </p:nvSpPr>
        <p:spPr>
          <a:xfrm>
            <a:off x="4790584" y="161910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E0D973C-BC5C-4CBB-B882-BB3FCC894DFE}"/>
              </a:ext>
            </a:extLst>
          </p:cNvPr>
          <p:cNvSpPr txBox="1"/>
          <p:nvPr/>
        </p:nvSpPr>
        <p:spPr>
          <a:xfrm>
            <a:off x="5517658" y="1620656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D9D169-7467-45EA-A8F3-1F5D77BFBD66}"/>
              </a:ext>
            </a:extLst>
          </p:cNvPr>
          <p:cNvSpPr txBox="1"/>
          <p:nvPr/>
        </p:nvSpPr>
        <p:spPr>
          <a:xfrm>
            <a:off x="6244735" y="1616385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E66E1D-527E-41CA-A7CA-C3F22CC35BB7}"/>
              </a:ext>
            </a:extLst>
          </p:cNvPr>
          <p:cNvSpPr/>
          <p:nvPr/>
        </p:nvSpPr>
        <p:spPr>
          <a:xfrm>
            <a:off x="4790583" y="214297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56B8E8-86B9-4A03-88EA-313DB9CE3A1D}"/>
              </a:ext>
            </a:extLst>
          </p:cNvPr>
          <p:cNvSpPr/>
          <p:nvPr/>
        </p:nvSpPr>
        <p:spPr>
          <a:xfrm>
            <a:off x="5517657" y="214297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875F7E-7C7B-4F4F-B8B9-08537E9AE0F3}"/>
              </a:ext>
            </a:extLst>
          </p:cNvPr>
          <p:cNvSpPr/>
          <p:nvPr/>
        </p:nvSpPr>
        <p:spPr>
          <a:xfrm>
            <a:off x="6244734" y="214433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A133E1-5398-4FE5-A5BB-E034A79F2092}"/>
              </a:ext>
            </a:extLst>
          </p:cNvPr>
          <p:cNvSpPr/>
          <p:nvPr/>
        </p:nvSpPr>
        <p:spPr>
          <a:xfrm>
            <a:off x="4790579" y="2144152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4C5085-B293-46F4-9DBD-BE7E3035F547}"/>
              </a:ext>
            </a:extLst>
          </p:cNvPr>
          <p:cNvSpPr/>
          <p:nvPr/>
        </p:nvSpPr>
        <p:spPr>
          <a:xfrm>
            <a:off x="5517656" y="214259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51D563-84B1-4EB5-B627-985840A25AEF}"/>
              </a:ext>
            </a:extLst>
          </p:cNvPr>
          <p:cNvSpPr/>
          <p:nvPr/>
        </p:nvSpPr>
        <p:spPr>
          <a:xfrm>
            <a:off x="6244733" y="2142453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802222-1C29-4994-81CE-FE1096A7DA8A}"/>
              </a:ext>
            </a:extLst>
          </p:cNvPr>
          <p:cNvSpPr txBox="1"/>
          <p:nvPr/>
        </p:nvSpPr>
        <p:spPr>
          <a:xfrm>
            <a:off x="4045089" y="4031643"/>
            <a:ext cx="2945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4-Way Associative Cache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0F187-7D0B-5586-1111-A207C5DF9A73}"/>
              </a:ext>
            </a:extLst>
          </p:cNvPr>
          <p:cNvCxnSpPr>
            <a:endCxn id="11" idx="1"/>
          </p:cNvCxnSpPr>
          <p:nvPr/>
        </p:nvCxnSpPr>
        <p:spPr>
          <a:xfrm flipV="1">
            <a:off x="2213307" y="2012906"/>
            <a:ext cx="1850203" cy="129547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9D97A7-1B80-4BAE-45C5-7E40B0D721AA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2213308" y="2273256"/>
            <a:ext cx="1850202" cy="30914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D106CF-E4FF-7E91-63F2-CE9B0D03D424}"/>
              </a:ext>
            </a:extLst>
          </p:cNvPr>
          <p:cNvCxnSpPr>
            <a:cxnSpLocks/>
            <a:stCxn id="54" idx="3"/>
            <a:endCxn id="16" idx="1"/>
          </p:cNvCxnSpPr>
          <p:nvPr/>
        </p:nvCxnSpPr>
        <p:spPr>
          <a:xfrm>
            <a:off x="2213308" y="2478628"/>
            <a:ext cx="1850202" cy="54978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5AE460-6B89-4FB7-A4F5-C142054BEFFB}"/>
              </a:ext>
            </a:extLst>
          </p:cNvPr>
          <p:cNvCxnSpPr>
            <a:cxnSpLocks/>
            <a:stCxn id="55" idx="3"/>
            <a:endCxn id="20" idx="1"/>
          </p:cNvCxnSpPr>
          <p:nvPr/>
        </p:nvCxnSpPr>
        <p:spPr>
          <a:xfrm>
            <a:off x="2213309" y="2655588"/>
            <a:ext cx="1850201" cy="138368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07944A-CAC4-6FCA-71BB-7C7A9EE0442A}"/>
              </a:ext>
            </a:extLst>
          </p:cNvPr>
          <p:cNvCxnSpPr>
            <a:cxnSpLocks/>
            <a:stCxn id="56" idx="3"/>
            <a:endCxn id="24" idx="1"/>
          </p:cNvCxnSpPr>
          <p:nvPr/>
        </p:nvCxnSpPr>
        <p:spPr>
          <a:xfrm>
            <a:off x="2213308" y="2825340"/>
            <a:ext cx="1850202" cy="228966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6C2D28-FD64-CA29-4FEC-7F12FB9070C7}"/>
              </a:ext>
            </a:extLst>
          </p:cNvPr>
          <p:cNvCxnSpPr>
            <a:cxnSpLocks/>
            <a:stCxn id="57" idx="3"/>
            <a:endCxn id="28" idx="1"/>
          </p:cNvCxnSpPr>
          <p:nvPr/>
        </p:nvCxnSpPr>
        <p:spPr>
          <a:xfrm>
            <a:off x="2213308" y="3001551"/>
            <a:ext cx="1850202" cy="313105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D0082EE-2FBC-38C7-9AF4-B593F8257C1A}"/>
              </a:ext>
            </a:extLst>
          </p:cNvPr>
          <p:cNvCxnSpPr>
            <a:cxnSpLocks/>
            <a:stCxn id="58" idx="3"/>
            <a:endCxn id="32" idx="1"/>
          </p:cNvCxnSpPr>
          <p:nvPr/>
        </p:nvCxnSpPr>
        <p:spPr>
          <a:xfrm>
            <a:off x="2213308" y="3177764"/>
            <a:ext cx="1850202" cy="397242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238EA2-80E6-BEB6-A29D-28AC369A47A9}"/>
              </a:ext>
            </a:extLst>
          </p:cNvPr>
          <p:cNvCxnSpPr>
            <a:cxnSpLocks/>
            <a:stCxn id="59" idx="3"/>
            <a:endCxn id="36" idx="1"/>
          </p:cNvCxnSpPr>
          <p:nvPr/>
        </p:nvCxnSpPr>
        <p:spPr>
          <a:xfrm>
            <a:off x="2213307" y="3351379"/>
            <a:ext cx="1850203" cy="483977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8F2247-3A5A-28F9-66BD-0EDAAF101F82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2213307" y="2012906"/>
            <a:ext cx="1850203" cy="1513819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700257-78F3-74DD-89B4-CB409556632B}"/>
              </a:ext>
            </a:extLst>
          </p:cNvPr>
          <p:cNvCxnSpPr>
            <a:cxnSpLocks/>
            <a:stCxn id="63" idx="3"/>
            <a:endCxn id="15" idx="1"/>
          </p:cNvCxnSpPr>
          <p:nvPr/>
        </p:nvCxnSpPr>
        <p:spPr>
          <a:xfrm flipV="1">
            <a:off x="2213307" y="2273256"/>
            <a:ext cx="1850203" cy="1422322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65E6C8-D4E7-5D5A-023B-141F688A9A09}"/>
              </a:ext>
            </a:extLst>
          </p:cNvPr>
          <p:cNvCxnSpPr>
            <a:cxnSpLocks/>
            <a:stCxn id="64" idx="3"/>
            <a:endCxn id="16" idx="1"/>
          </p:cNvCxnSpPr>
          <p:nvPr/>
        </p:nvCxnSpPr>
        <p:spPr>
          <a:xfrm flipV="1">
            <a:off x="2213307" y="2533606"/>
            <a:ext cx="1850203" cy="1337318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4C3383-7346-4F9C-8F2F-742C890BAA43}"/>
              </a:ext>
            </a:extLst>
          </p:cNvPr>
          <p:cNvSpPr/>
          <p:nvPr/>
        </p:nvSpPr>
        <p:spPr>
          <a:xfrm>
            <a:off x="1793144" y="2034667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600"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6F035-2FE0-69E6-6B1E-0163D3D1DBC6}"/>
              </a:ext>
            </a:extLst>
          </p:cNvPr>
          <p:cNvSpPr/>
          <p:nvPr/>
        </p:nvSpPr>
        <p:spPr>
          <a:xfrm>
            <a:off x="1793143" y="2215140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C556A3-1B0D-3DF0-7D18-9E4B06218CD6}"/>
              </a:ext>
            </a:extLst>
          </p:cNvPr>
          <p:cNvSpPr/>
          <p:nvPr/>
        </p:nvSpPr>
        <p:spPr>
          <a:xfrm>
            <a:off x="1793143" y="2389598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3D0685-BBF0-775C-2738-0D6E2FEA182F}"/>
              </a:ext>
            </a:extLst>
          </p:cNvPr>
          <p:cNvSpPr/>
          <p:nvPr/>
        </p:nvSpPr>
        <p:spPr>
          <a:xfrm>
            <a:off x="1793144" y="2566558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4EF4AEE-2C17-93C2-812D-C506CF641724}"/>
              </a:ext>
            </a:extLst>
          </p:cNvPr>
          <p:cNvSpPr/>
          <p:nvPr/>
        </p:nvSpPr>
        <p:spPr>
          <a:xfrm>
            <a:off x="1793143" y="2736310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EB6E79-DDAE-FEA3-C10A-F41F675F0932}"/>
              </a:ext>
            </a:extLst>
          </p:cNvPr>
          <p:cNvSpPr/>
          <p:nvPr/>
        </p:nvSpPr>
        <p:spPr>
          <a:xfrm>
            <a:off x="1793143" y="2912521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3C40A1-0CD9-289F-B155-347281458D6D}"/>
              </a:ext>
            </a:extLst>
          </p:cNvPr>
          <p:cNvSpPr/>
          <p:nvPr/>
        </p:nvSpPr>
        <p:spPr>
          <a:xfrm>
            <a:off x="1793143" y="3088734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44DCE0-24B8-10EE-7FD9-A75096B50BB0}"/>
              </a:ext>
            </a:extLst>
          </p:cNvPr>
          <p:cNvSpPr/>
          <p:nvPr/>
        </p:nvSpPr>
        <p:spPr>
          <a:xfrm>
            <a:off x="1793142" y="3262349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DDDDE44-BE7C-5EB7-D952-37A6FD988ADA}"/>
              </a:ext>
            </a:extLst>
          </p:cNvPr>
          <p:cNvSpPr/>
          <p:nvPr/>
        </p:nvSpPr>
        <p:spPr>
          <a:xfrm>
            <a:off x="1793142" y="3437695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56B04B-7E97-157E-7CA1-8E758114C4C0}"/>
              </a:ext>
            </a:extLst>
          </p:cNvPr>
          <p:cNvSpPr/>
          <p:nvPr/>
        </p:nvSpPr>
        <p:spPr>
          <a:xfrm>
            <a:off x="1793142" y="3606548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632A7E3-0628-04B8-AFF1-4BF23B9A15B9}"/>
              </a:ext>
            </a:extLst>
          </p:cNvPr>
          <p:cNvSpPr/>
          <p:nvPr/>
        </p:nvSpPr>
        <p:spPr>
          <a:xfrm>
            <a:off x="1793142" y="3781894"/>
            <a:ext cx="420165" cy="1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69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Background: Cache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8"/>
            <a:ext cx="8209573" cy="3186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>
                <a:ea typeface="+mn-lt"/>
                <a:cs typeface="+mn-lt"/>
              </a:rPr>
              <a:t>Attacker and victim</a:t>
            </a: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different processes</a:t>
            </a:r>
          </a:p>
          <a:p>
            <a:pPr lvl="1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Running on the same platform (usually different CPU cores)</a:t>
            </a:r>
          </a:p>
          <a:p>
            <a:r>
              <a:rPr lang="en-US" sz="1600" b="1">
                <a:ea typeface="+mn-lt"/>
                <a:cs typeface="+mn-lt"/>
              </a:rPr>
              <a:t>Typical three steps:</a:t>
            </a:r>
          </a:p>
          <a:p>
            <a:pPr lvl="1"/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Step 1: 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Attacker evicts the data from a cache level.</a:t>
            </a:r>
          </a:p>
          <a:p>
            <a:pPr lvl="1"/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Step 2: 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Attacker waits for victim’s execution</a:t>
            </a:r>
          </a:p>
          <a:p>
            <a:pPr lvl="1"/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Step 3: 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Attacker checks whether the state of the data is changed</a:t>
            </a:r>
          </a:p>
          <a:p>
            <a:r>
              <a:rPr lang="en-US" sz="1600" b="1">
                <a:ea typeface="+mn-lt"/>
                <a:cs typeface="+mn-lt"/>
              </a:rPr>
              <a:t>Repeating these three steps, attacker learns victim’s access pattern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415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2EA84C-405E-7557-ECE1-A0344F1F3C16}"/>
              </a:ext>
            </a:extLst>
          </p:cNvPr>
          <p:cNvSpPr txBox="1"/>
          <p:nvPr/>
        </p:nvSpPr>
        <p:spPr>
          <a:xfrm>
            <a:off x="1253971" y="1596229"/>
            <a:ext cx="66360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An example attack: </a:t>
            </a:r>
            <a:r>
              <a:rPr lang="en-US" sz="2400" b="1" err="1">
                <a:solidFill>
                  <a:schemeClr val="bg1"/>
                </a:solidFill>
              </a:rPr>
              <a:t>Flush+Reload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9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1" descr="Line arrow: Clockwise curve with solid fill">
            <a:extLst>
              <a:ext uri="{FF2B5EF4-FFF2-40B4-BE49-F238E27FC236}">
                <a16:creationId xmlns:a16="http://schemas.microsoft.com/office/drawing/2014/main" id="{3C3FF235-F24D-6D72-1F88-ED9B14010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40000" flipH="1">
            <a:off x="3789305" y="2546604"/>
            <a:ext cx="540290" cy="13224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C2EA88F-2242-3AD7-6BDB-767ED47E0C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386"/>
          <a:stretch/>
        </p:blipFill>
        <p:spPr>
          <a:xfrm>
            <a:off x="1983705" y="1780689"/>
            <a:ext cx="2032237" cy="2239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0CA0D8-9C4C-D86E-9931-D0A3FFA5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236CC-EF3F-4543-9A92-E1355E67AEB1}"/>
              </a:ext>
            </a:extLst>
          </p:cNvPr>
          <p:cNvSpPr txBox="1"/>
          <p:nvPr/>
        </p:nvSpPr>
        <p:spPr>
          <a:xfrm>
            <a:off x="4343400" y="1803549"/>
            <a:ext cx="3987383" cy="14604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Attacker's goal:</a:t>
            </a:r>
            <a:endParaRPr lang="en-US" sz="1400" b="1" dirty="0">
              <a:solidFill>
                <a:srgbClr val="000000"/>
              </a:solidFill>
            </a:endParaRPr>
          </a:p>
          <a:p>
            <a:pPr marL="742950" lvl="1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cs typeface="Arial" panose="020B0604020202020204"/>
              </a:rPr>
              <a:t>Learn the victim's access pattern on Line 0.</a:t>
            </a: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cs typeface="Arial" panose="020B0604020202020204"/>
              </a:rPr>
              <a:t>Assumption:</a:t>
            </a:r>
          </a:p>
          <a:p>
            <a:pPr marL="742950" lvl="1" indent="-285750">
              <a:lnSpc>
                <a:spcPts val="1800"/>
              </a:lnSpc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Line 0 is shared between attacker and victim (e.g., shared library).</a:t>
            </a:r>
            <a:endParaRPr lang="en-US" sz="14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33A86-7E47-472E-1846-084BDF3C105D}"/>
              </a:ext>
            </a:extLst>
          </p:cNvPr>
          <p:cNvSpPr txBox="1"/>
          <p:nvPr/>
        </p:nvSpPr>
        <p:spPr>
          <a:xfrm>
            <a:off x="4088050" y="3557332"/>
            <a:ext cx="4090621" cy="33855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/>
                <a:cs typeface="Arial"/>
              </a:rPr>
              <a:t>The cache line attacker is interested in.</a:t>
            </a: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8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C2EA88F-2242-3AD7-6BDB-767ED47E0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86"/>
          <a:stretch/>
        </p:blipFill>
        <p:spPr>
          <a:xfrm>
            <a:off x="1983705" y="1780689"/>
            <a:ext cx="2032237" cy="2239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0CA0D8-9C4C-D86E-9931-D0A3FFA5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236CC-EF3F-4543-9A92-E1355E67AEB1}"/>
              </a:ext>
            </a:extLst>
          </p:cNvPr>
          <p:cNvSpPr txBox="1"/>
          <p:nvPr/>
        </p:nvSpPr>
        <p:spPr>
          <a:xfrm>
            <a:off x="472440" y="1193949"/>
            <a:ext cx="3987383" cy="306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</a:rPr>
              <a:t>Step 1:</a:t>
            </a:r>
            <a:r>
              <a:rPr lang="en-US" sz="1400">
                <a:solidFill>
                  <a:srgbClr val="000000"/>
                </a:solidFill>
              </a:rPr>
              <a:t> The attacker flushes the victim’s data.</a:t>
            </a:r>
            <a:endParaRPr lang="en-US">
              <a:solidFill>
                <a:srgbClr val="000000"/>
              </a:solidFill>
              <a:cs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5B8BE-DA98-0C59-AA50-A1AC3FABA8C6}"/>
              </a:ext>
            </a:extLst>
          </p:cNvPr>
          <p:cNvSpPr txBox="1"/>
          <p:nvPr/>
        </p:nvSpPr>
        <p:spPr>
          <a:xfrm>
            <a:off x="4815459" y="1343520"/>
            <a:ext cx="3226322" cy="123110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solidFill>
                  <a:srgbClr val="000000"/>
                </a:solidFill>
                <a:cs typeface="Arial"/>
              </a:rPr>
              <a:t>clflush</a:t>
            </a:r>
            <a:r>
              <a:rPr lang="en-US" sz="1600" b="1">
                <a:solidFill>
                  <a:srgbClr val="000000"/>
                </a:solidFill>
                <a:cs typeface="Arial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cs typeface="Arial"/>
              </a:rPr>
              <a:t>An x86 instruction.</a:t>
            </a: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cs typeface="Arial"/>
              </a:rPr>
              <a:t>Takes a virtual address, flushes this address (cache line) from all cache levels.</a:t>
            </a:r>
          </a:p>
        </p:txBody>
      </p:sp>
    </p:spTree>
    <p:extLst>
      <p:ext uri="{BB962C8B-B14F-4D97-AF65-F5344CB8AC3E}">
        <p14:creationId xmlns:p14="http://schemas.microsoft.com/office/powerpoint/2010/main" val="10157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5759B-9EDA-F638-D9DE-1FF8B8A25BBB}"/>
              </a:ext>
            </a:extLst>
          </p:cNvPr>
          <p:cNvSpPr txBox="1"/>
          <p:nvPr/>
        </p:nvSpPr>
        <p:spPr>
          <a:xfrm>
            <a:off x="472440" y="1193949"/>
            <a:ext cx="3987383" cy="306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</a:rPr>
              <a:t>Step 1:</a:t>
            </a:r>
            <a:r>
              <a:rPr lang="en-US" sz="1400">
                <a:solidFill>
                  <a:srgbClr val="000000"/>
                </a:solidFill>
              </a:rPr>
              <a:t> The attacker flushes the victim’s data.</a:t>
            </a:r>
            <a:endParaRPr lang="en-US">
              <a:solidFill>
                <a:srgbClr val="000000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6628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426B79A-8B8D-531D-0C80-0BB1B93A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50" y="1792692"/>
            <a:ext cx="3298391" cy="2224497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5759B-9EDA-F638-D9DE-1FF8B8A25BBB}"/>
              </a:ext>
            </a:extLst>
          </p:cNvPr>
          <p:cNvSpPr txBox="1"/>
          <p:nvPr/>
        </p:nvSpPr>
        <p:spPr>
          <a:xfrm>
            <a:off x="472440" y="1193949"/>
            <a:ext cx="4513163" cy="306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</a:rPr>
              <a:t>Step 2:</a:t>
            </a:r>
            <a:r>
              <a:rPr lang="en-US" sz="1400">
                <a:solidFill>
                  <a:srgbClr val="000000"/>
                </a:solidFill>
              </a:rPr>
              <a:t> The attacker waits for the victim's execution.</a:t>
            </a:r>
            <a:endParaRPr lang="en-US">
              <a:solidFill>
                <a:srgbClr val="000000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20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2426B79A-8B8D-531D-0C80-0BB1B93A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50" y="1792692"/>
            <a:ext cx="3298391" cy="2224497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50CE13-A8FA-5AFD-A08A-EA1263367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072" y="2688730"/>
            <a:ext cx="1376786" cy="7744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5759B-9EDA-F638-D9DE-1FF8B8A25BBB}"/>
              </a:ext>
            </a:extLst>
          </p:cNvPr>
          <p:cNvSpPr txBox="1"/>
          <p:nvPr/>
        </p:nvSpPr>
        <p:spPr>
          <a:xfrm>
            <a:off x="472440" y="1193949"/>
            <a:ext cx="6734464" cy="306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</a:rPr>
              <a:t>Step 3:</a:t>
            </a:r>
            <a:r>
              <a:rPr lang="en-US" sz="1400">
                <a:solidFill>
                  <a:srgbClr val="000000"/>
                </a:solidFill>
              </a:rPr>
              <a:t> The attacker reloads the data and times the reload operation.</a:t>
            </a:r>
            <a:endParaRPr lang="en-US">
              <a:solidFill>
                <a:srgbClr val="000000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516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4DB0C-8EBC-C67A-72EF-9C49783F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337" y="2689043"/>
            <a:ext cx="1312249" cy="774442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CF2DAA40-85E3-84FE-FD7F-1E19C8F73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1" y="1781709"/>
            <a:ext cx="3298391" cy="223937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89E69-4E3F-7632-B924-022C80CF5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178" y="1792016"/>
            <a:ext cx="3298393" cy="2224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F2074F-CA85-8A08-CC2F-F42645D23125}"/>
              </a:ext>
            </a:extLst>
          </p:cNvPr>
          <p:cNvSpPr txBox="1"/>
          <p:nvPr/>
        </p:nvSpPr>
        <p:spPr>
          <a:xfrm>
            <a:off x="472440" y="1193949"/>
            <a:ext cx="6734464" cy="3063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</a:rPr>
              <a:t>Step</a:t>
            </a:r>
            <a:r>
              <a:rPr lang="zh-CN" alt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000000"/>
                </a:solidFill>
              </a:rPr>
              <a:t>3:</a:t>
            </a:r>
            <a:r>
              <a:rPr lang="en-US" sz="1400" dirty="0">
                <a:solidFill>
                  <a:srgbClr val="000000"/>
                </a:solidFill>
              </a:rPr>
              <a:t> The attacker reloads the data and times the reload operation.</a:t>
            </a:r>
            <a:endParaRPr lang="en-US" dirty="0">
              <a:solidFill>
                <a:srgbClr val="000000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5599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25848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cs typeface="Arial"/>
              </a:rPr>
              <a:t>Background</a:t>
            </a:r>
          </a:p>
          <a:p>
            <a:r>
              <a:rPr lang="en-US" sz="1800" b="1" dirty="0">
                <a:ea typeface="+mn-lt"/>
                <a:cs typeface="Arial"/>
              </a:rPr>
              <a:t>Cache Attack -- </a:t>
            </a:r>
            <a:r>
              <a:rPr lang="en-US" sz="1800" b="1" dirty="0" err="1">
                <a:ea typeface="+mn-lt"/>
                <a:cs typeface="Arial"/>
              </a:rPr>
              <a:t>Flush+Reload</a:t>
            </a:r>
            <a:endParaRPr lang="en-US" sz="1800" b="1" dirty="0">
              <a:ea typeface="+mn-lt"/>
              <a:cs typeface="Arial"/>
            </a:endParaRPr>
          </a:p>
          <a:p>
            <a:r>
              <a:rPr lang="en-US" sz="1800" b="1" dirty="0">
                <a:ea typeface="+mn-lt"/>
                <a:cs typeface="Arial"/>
              </a:rPr>
              <a:t>Cache Attack -- </a:t>
            </a:r>
            <a:r>
              <a:rPr lang="en-US" sz="1800" b="1" dirty="0" err="1">
                <a:ea typeface="+mn-lt"/>
                <a:cs typeface="Arial"/>
              </a:rPr>
              <a:t>Prime+Probe</a:t>
            </a:r>
            <a:r>
              <a:rPr lang="en-US" sz="1800" b="1" dirty="0">
                <a:ea typeface="+mn-lt"/>
                <a:cs typeface="Arial"/>
              </a:rPr>
              <a:t> </a:t>
            </a:r>
          </a:p>
          <a:p>
            <a:r>
              <a:rPr lang="en-US" sz="1800" b="1" dirty="0">
                <a:ea typeface="+mn-lt"/>
                <a:cs typeface="Arial"/>
              </a:rPr>
              <a:t>Our work: Coherence-based cache attacks (S&amp;P’22)</a:t>
            </a:r>
          </a:p>
          <a:p>
            <a:r>
              <a:rPr lang="en-US" sz="1800" b="1" dirty="0">
                <a:ea typeface="+mn-lt"/>
                <a:cs typeface="Arial"/>
              </a:rPr>
              <a:t>Defenses</a:t>
            </a:r>
          </a:p>
          <a:p>
            <a:r>
              <a:rPr lang="en-US" sz="1800" b="1" dirty="0">
                <a:ea typeface="+mn-lt"/>
                <a:cs typeface="Arial"/>
              </a:rPr>
              <a:t>Conclusion</a:t>
            </a: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97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err="1"/>
              <a:t>Flush+Reload</a:t>
            </a:r>
            <a:endParaRPr lang="en-US" sz="2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F649CE-BF52-AE28-BC06-497B5976950F}"/>
              </a:ext>
            </a:extLst>
          </p:cNvPr>
          <p:cNvSpPr/>
          <p:nvPr/>
        </p:nvSpPr>
        <p:spPr>
          <a:xfrm>
            <a:off x="1543878" y="1415498"/>
            <a:ext cx="5830956" cy="25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B3782-7632-70AA-2FB2-3B1E48102DFD}"/>
              </a:ext>
            </a:extLst>
          </p:cNvPr>
          <p:cNvSpPr/>
          <p:nvPr/>
        </p:nvSpPr>
        <p:spPr>
          <a:xfrm>
            <a:off x="1543878" y="2111237"/>
            <a:ext cx="5830956" cy="256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9DD57-EE61-2534-40FA-7513FE96E3B8}"/>
              </a:ext>
            </a:extLst>
          </p:cNvPr>
          <p:cNvSpPr/>
          <p:nvPr/>
        </p:nvSpPr>
        <p:spPr>
          <a:xfrm>
            <a:off x="2333935" y="1415940"/>
            <a:ext cx="409142" cy="259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67F1BB-A794-143B-7D7F-622D241E32C4}"/>
              </a:ext>
            </a:extLst>
          </p:cNvPr>
          <p:cNvSpPr/>
          <p:nvPr/>
        </p:nvSpPr>
        <p:spPr>
          <a:xfrm>
            <a:off x="6293021" y="1415940"/>
            <a:ext cx="409142" cy="2597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41FFE-7F3A-997C-CDF3-A20147D5E24F}"/>
              </a:ext>
            </a:extLst>
          </p:cNvPr>
          <p:cNvSpPr/>
          <p:nvPr/>
        </p:nvSpPr>
        <p:spPr>
          <a:xfrm>
            <a:off x="1547087" y="2111678"/>
            <a:ext cx="409142" cy="25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854F0-9D1E-31C4-819B-E7FA2689BB40}"/>
              </a:ext>
            </a:extLst>
          </p:cNvPr>
          <p:cNvSpPr/>
          <p:nvPr/>
        </p:nvSpPr>
        <p:spPr>
          <a:xfrm>
            <a:off x="1952935" y="2111679"/>
            <a:ext cx="1245685" cy="25977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254C4-3057-B6E9-A654-13C3EFF1277D}"/>
              </a:ext>
            </a:extLst>
          </p:cNvPr>
          <p:cNvSpPr/>
          <p:nvPr/>
        </p:nvSpPr>
        <p:spPr>
          <a:xfrm>
            <a:off x="3195326" y="2111679"/>
            <a:ext cx="409142" cy="2597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E2267-7E41-6CFA-1E3A-51758ABF50BC}"/>
              </a:ext>
            </a:extLst>
          </p:cNvPr>
          <p:cNvSpPr/>
          <p:nvPr/>
        </p:nvSpPr>
        <p:spPr>
          <a:xfrm>
            <a:off x="3601173" y="2111678"/>
            <a:ext cx="409142" cy="25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BE2C75-EA85-D35B-F48A-DB763781B904}"/>
              </a:ext>
            </a:extLst>
          </p:cNvPr>
          <p:cNvSpPr/>
          <p:nvPr/>
        </p:nvSpPr>
        <p:spPr>
          <a:xfrm>
            <a:off x="4007023" y="2111679"/>
            <a:ext cx="1245685" cy="25977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82D0E1-D195-899D-348D-BDF270F048DB}"/>
              </a:ext>
            </a:extLst>
          </p:cNvPr>
          <p:cNvSpPr/>
          <p:nvPr/>
        </p:nvSpPr>
        <p:spPr>
          <a:xfrm>
            <a:off x="5754652" y="2111678"/>
            <a:ext cx="1626685" cy="25977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65EF10-A388-0971-71EB-CDAE64FF6AC7}"/>
              </a:ext>
            </a:extLst>
          </p:cNvPr>
          <p:cNvSpPr/>
          <p:nvPr/>
        </p:nvSpPr>
        <p:spPr>
          <a:xfrm>
            <a:off x="5249413" y="2111679"/>
            <a:ext cx="409142" cy="2597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C58438-FA6B-CD38-32C5-49E340205CA1}"/>
              </a:ext>
            </a:extLst>
          </p:cNvPr>
          <p:cNvSpPr/>
          <p:nvPr/>
        </p:nvSpPr>
        <p:spPr>
          <a:xfrm>
            <a:off x="5655260" y="2111678"/>
            <a:ext cx="409142" cy="25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761F6-2117-58B2-FC30-CCF4B158BBDE}"/>
              </a:ext>
            </a:extLst>
          </p:cNvPr>
          <p:cNvSpPr txBox="1"/>
          <p:nvPr/>
        </p:nvSpPr>
        <p:spPr>
          <a:xfrm>
            <a:off x="579510" y="1372880"/>
            <a:ext cx="96184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Victim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6255B-B8B1-B0CF-ADBA-310A99FD168A}"/>
              </a:ext>
            </a:extLst>
          </p:cNvPr>
          <p:cNvSpPr txBox="1"/>
          <p:nvPr/>
        </p:nvSpPr>
        <p:spPr>
          <a:xfrm>
            <a:off x="480119" y="2068619"/>
            <a:ext cx="10612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Attacker</a:t>
            </a:r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F7F9B1C-DE94-D032-430E-A1091B1CA032}"/>
              </a:ext>
            </a:extLst>
          </p:cNvPr>
          <p:cNvSpPr/>
          <p:nvPr/>
        </p:nvSpPr>
        <p:spPr>
          <a:xfrm>
            <a:off x="1548020" y="2729947"/>
            <a:ext cx="5830956" cy="157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DD5D2-9BA1-AC7F-1CD1-4F1A4BFBA3FA}"/>
              </a:ext>
            </a:extLst>
          </p:cNvPr>
          <p:cNvSpPr txBox="1"/>
          <p:nvPr/>
        </p:nvSpPr>
        <p:spPr>
          <a:xfrm>
            <a:off x="471836" y="2640119"/>
            <a:ext cx="10612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 b="1">
                <a:solidFill>
                  <a:schemeClr val="bg1"/>
                </a:solidFill>
                <a:latin typeface="Arial"/>
                <a:cs typeface="Arial"/>
              </a:rPr>
              <a:t>Time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A2EA84-45AA-0D5C-9EA7-C16F557EF1AE}"/>
              </a:ext>
            </a:extLst>
          </p:cNvPr>
          <p:cNvSpPr/>
          <p:nvPr/>
        </p:nvSpPr>
        <p:spPr>
          <a:xfrm>
            <a:off x="6031916" y="3195389"/>
            <a:ext cx="409142" cy="2146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4774A0-7F7C-1ED8-12DB-59CB730E548F}"/>
              </a:ext>
            </a:extLst>
          </p:cNvPr>
          <p:cNvSpPr/>
          <p:nvPr/>
        </p:nvSpPr>
        <p:spPr>
          <a:xfrm>
            <a:off x="6031916" y="3451281"/>
            <a:ext cx="409142" cy="2071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D2A9DC-5AD8-7940-91EA-6F7030F3D58A}"/>
              </a:ext>
            </a:extLst>
          </p:cNvPr>
          <p:cNvSpPr/>
          <p:nvPr/>
        </p:nvSpPr>
        <p:spPr>
          <a:xfrm>
            <a:off x="6031916" y="3702754"/>
            <a:ext cx="409142" cy="214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3FDE62-C619-45B9-4E9B-8D7BECD90DD5}"/>
              </a:ext>
            </a:extLst>
          </p:cNvPr>
          <p:cNvSpPr txBox="1"/>
          <p:nvPr/>
        </p:nvSpPr>
        <p:spPr>
          <a:xfrm>
            <a:off x="6399786" y="3144808"/>
            <a:ext cx="9800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Access</a:t>
            </a:r>
            <a:endParaRPr lang="en-US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935750-8108-31A0-2304-B260FC9F6B30}"/>
              </a:ext>
            </a:extLst>
          </p:cNvPr>
          <p:cNvSpPr txBox="1"/>
          <p:nvPr/>
        </p:nvSpPr>
        <p:spPr>
          <a:xfrm>
            <a:off x="6602819" y="3400702"/>
            <a:ext cx="77700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Flush</a:t>
            </a:r>
            <a:endParaRPr lang="en-US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06B1B-5075-4C50-434B-BCF94B625C34}"/>
              </a:ext>
            </a:extLst>
          </p:cNvPr>
          <p:cNvSpPr txBox="1"/>
          <p:nvPr/>
        </p:nvSpPr>
        <p:spPr>
          <a:xfrm>
            <a:off x="6505062" y="3656045"/>
            <a:ext cx="8822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Reload</a:t>
            </a:r>
            <a:endParaRPr lang="en-US" sz="1600">
              <a:solidFill>
                <a:schemeClr val="bg1"/>
              </a:solidFill>
              <a:cs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6522E8-3165-9B2F-8DA9-5A61243C5D95}"/>
              </a:ext>
            </a:extLst>
          </p:cNvPr>
          <p:cNvSpPr/>
          <p:nvPr/>
        </p:nvSpPr>
        <p:spPr>
          <a:xfrm>
            <a:off x="6031915" y="3963984"/>
            <a:ext cx="409142" cy="20713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BBC74-F670-E4CA-7D09-DEAC9CA4C3E6}"/>
              </a:ext>
            </a:extLst>
          </p:cNvPr>
          <p:cNvSpPr txBox="1"/>
          <p:nvPr/>
        </p:nvSpPr>
        <p:spPr>
          <a:xfrm>
            <a:off x="6505061" y="3919235"/>
            <a:ext cx="8822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Wait</a:t>
            </a:r>
            <a:endParaRPr lang="en-US" sz="16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10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2EA84C-405E-7557-ECE1-A0344F1F3C16}"/>
              </a:ext>
            </a:extLst>
          </p:cNvPr>
          <p:cNvSpPr txBox="1"/>
          <p:nvPr/>
        </p:nvSpPr>
        <p:spPr>
          <a:xfrm>
            <a:off x="1253971" y="1596229"/>
            <a:ext cx="66360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What can we leak?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0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Attack 1: RSA Decryption Key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BD38C-9774-3595-4829-16F6F20C4039}"/>
              </a:ext>
            </a:extLst>
          </p:cNvPr>
          <p:cNvSpPr txBox="1"/>
          <p:nvPr/>
        </p:nvSpPr>
        <p:spPr>
          <a:xfrm>
            <a:off x="642257" y="1476978"/>
            <a:ext cx="4078097" cy="261462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Input: 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base b, modulo m, exponent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e = (e</a:t>
            </a:r>
            <a:r>
              <a:rPr lang="en-US" sz="1400" baseline="-25000" dirty="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n1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...e</a:t>
            </a:r>
            <a:r>
              <a:rPr lang="en-US" sz="1400" baseline="-25000" dirty="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0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)</a:t>
            </a:r>
            <a:r>
              <a:rPr lang="en-US" sz="1400" baseline="-25000" dirty="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2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Output: 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b</a:t>
            </a:r>
            <a:r>
              <a:rPr lang="en-US" sz="1400" baseline="30000" dirty="0">
                <a:solidFill>
                  <a:srgbClr val="000000"/>
                </a:solidFill>
                <a:cs typeface="Arial"/>
              </a:rPr>
              <a:t>e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 mod m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r = 1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for </a:t>
            </a:r>
            <a:r>
              <a:rPr lang="en-US" sz="1400" dirty="0" err="1">
                <a:solidFill>
                  <a:srgbClr val="000000"/>
                </a:solidFill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 = n-1 down to 0</a:t>
            </a:r>
            <a:r>
              <a:rPr lang="en-US" sz="1400" b="1" dirty="0">
                <a:solidFill>
                  <a:srgbClr val="000000"/>
                </a:solidFill>
                <a:cs typeface="Arial"/>
              </a:rPr>
              <a:t> do</a:t>
            </a:r>
            <a:endParaRPr lang="en-US" dirty="0">
              <a:cs typeface="Arial"/>
            </a:endParaRP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       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 r = </a:t>
            </a:r>
            <a:r>
              <a:rPr lang="en-US" sz="1400" dirty="0" err="1">
                <a:solidFill>
                  <a:srgbClr val="000000"/>
                </a:solidFill>
                <a:cs typeface="Arial"/>
              </a:rPr>
              <a:t>sqr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(r)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        …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        if </a:t>
            </a:r>
            <a:r>
              <a:rPr lang="en-US" sz="1400" dirty="0" err="1">
                <a:solidFill>
                  <a:srgbClr val="000000"/>
                </a:solidFill>
                <a:cs typeface="Arial"/>
              </a:rPr>
              <a:t>e</a:t>
            </a:r>
            <a:r>
              <a:rPr lang="en-US" sz="1400" baseline="-25000" dirty="0" err="1">
                <a:solidFill>
                  <a:srgbClr val="000000"/>
                </a:solidFill>
                <a:cs typeface="Arial"/>
              </a:rPr>
              <a:t>i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 == 1</a:t>
            </a:r>
            <a:r>
              <a:rPr lang="en-US" sz="1400" b="1" dirty="0">
                <a:solidFill>
                  <a:srgbClr val="000000"/>
                </a:solidFill>
                <a:cs typeface="Arial"/>
              </a:rPr>
              <a:t> then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               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 r = </a:t>
            </a:r>
            <a:r>
              <a:rPr lang="en-US" sz="1400" dirty="0" err="1">
                <a:solidFill>
                  <a:srgbClr val="000000"/>
                </a:solidFill>
                <a:cs typeface="Arial"/>
              </a:rPr>
              <a:t>mul</a:t>
            </a:r>
            <a:r>
              <a:rPr lang="en-US" sz="1400" dirty="0">
                <a:solidFill>
                  <a:srgbClr val="000000"/>
                </a:solidFill>
                <a:cs typeface="Arial"/>
              </a:rPr>
              <a:t>(r, b)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                …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        end</a:t>
            </a:r>
          </a:p>
          <a:p>
            <a:pPr>
              <a:lnSpc>
                <a:spcPts val="1800"/>
              </a:lnSpc>
            </a:pPr>
            <a:r>
              <a:rPr lang="en-US" sz="1400" b="1" dirty="0">
                <a:solidFill>
                  <a:srgbClr val="000000"/>
                </a:solidFill>
                <a:cs typeface="Arial"/>
              </a:rPr>
              <a:t>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C521C-0838-4BDE-CDAC-5061E2332C5E}"/>
              </a:ext>
            </a:extLst>
          </p:cNvPr>
          <p:cNvSpPr/>
          <p:nvPr/>
        </p:nvSpPr>
        <p:spPr>
          <a:xfrm>
            <a:off x="1027792" y="2469482"/>
            <a:ext cx="1061357" cy="2838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9775B5-4332-1005-360C-8C1A89B024BB}"/>
              </a:ext>
            </a:extLst>
          </p:cNvPr>
          <p:cNvSpPr/>
          <p:nvPr/>
        </p:nvSpPr>
        <p:spPr>
          <a:xfrm>
            <a:off x="1441377" y="3183857"/>
            <a:ext cx="1061357" cy="28383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41A4B8-1BF4-83D8-F24A-9C988CE511A2}"/>
              </a:ext>
            </a:extLst>
          </p:cNvPr>
          <p:cNvCxnSpPr/>
          <p:nvPr/>
        </p:nvCxnSpPr>
        <p:spPr>
          <a:xfrm flipV="1">
            <a:off x="2089484" y="2307057"/>
            <a:ext cx="3531267" cy="298783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E81F69-F5E0-EFDF-8E5C-3B2449EF3F6A}"/>
              </a:ext>
            </a:extLst>
          </p:cNvPr>
          <p:cNvCxnSpPr>
            <a:cxnSpLocks/>
          </p:cNvCxnSpPr>
          <p:nvPr/>
        </p:nvCxnSpPr>
        <p:spPr>
          <a:xfrm flipV="1">
            <a:off x="2520615" y="2297030"/>
            <a:ext cx="3150267" cy="1020677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54B6B0-2C52-9E48-4E8C-DB495C865DE9}"/>
              </a:ext>
            </a:extLst>
          </p:cNvPr>
          <p:cNvSpPr txBox="1"/>
          <p:nvPr/>
        </p:nvSpPr>
        <p:spPr>
          <a:xfrm>
            <a:off x="5634789" y="2146634"/>
            <a:ext cx="1976186" cy="6563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4"/>
                </a:solidFill>
                <a:cs typeface="Arial"/>
              </a:rPr>
              <a:t>Spy addresses (instructions)</a:t>
            </a:r>
          </a:p>
        </p:txBody>
      </p:sp>
    </p:spTree>
    <p:extLst>
      <p:ext uri="{BB962C8B-B14F-4D97-AF65-F5344CB8AC3E}">
        <p14:creationId xmlns:p14="http://schemas.microsoft.com/office/powerpoint/2010/main" val="7417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BC0C77C-48DE-B015-28E7-49206331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Attack 2: Keystroke Logger</a:t>
            </a:r>
            <a:endParaRPr lang="en-US"/>
          </a:p>
        </p:txBody>
      </p:sp>
      <p:pic>
        <p:nvPicPr>
          <p:cNvPr id="4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F769AFC9-AC05-BCF9-87F1-8FF547CF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79" y="1281125"/>
            <a:ext cx="3174331" cy="2791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54608-5887-8DEF-4CE5-FF0E89796AB9}"/>
              </a:ext>
            </a:extLst>
          </p:cNvPr>
          <p:cNvSpPr txBox="1"/>
          <p:nvPr/>
        </p:nvSpPr>
        <p:spPr>
          <a:xfrm>
            <a:off x="4120816" y="1284371"/>
            <a:ext cx="420202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4"/>
                </a:solidFill>
                <a:cs typeface="Arial"/>
              </a:rPr>
              <a:t>When a key is pressed, certain functions are called in the GDK library.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accent4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4"/>
                </a:solidFill>
                <a:cs typeface="Arial"/>
              </a:rPr>
              <a:t>The attacker can monitor the accesses to that function to detect keystrokes.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accent4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4"/>
                </a:solidFill>
                <a:cs typeface="Arial"/>
              </a:rPr>
              <a:t>How to find that function (</a:t>
            </a:r>
            <a:r>
              <a:rPr lang="en-US" err="1">
                <a:solidFill>
                  <a:schemeClr val="accent4"/>
                </a:solidFill>
                <a:cs typeface="Arial"/>
              </a:rPr>
              <a:t>addr</a:t>
            </a:r>
            <a:r>
              <a:rPr lang="en-US">
                <a:solidFill>
                  <a:schemeClr val="accent4"/>
                </a:solidFill>
                <a:cs typeface="Arial"/>
              </a:rPr>
              <a:t>)?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solidFill>
                  <a:schemeClr val="accent4"/>
                </a:solidFill>
                <a:cs typeface="Arial"/>
              </a:rPr>
              <a:t>Profiling...</a:t>
            </a:r>
          </a:p>
        </p:txBody>
      </p:sp>
    </p:spTree>
    <p:extLst>
      <p:ext uri="{BB962C8B-B14F-4D97-AF65-F5344CB8AC3E}">
        <p14:creationId xmlns:p14="http://schemas.microsoft.com/office/powerpoint/2010/main" val="209017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2EA84C-405E-7557-ECE1-A0344F1F3C16}"/>
              </a:ext>
            </a:extLst>
          </p:cNvPr>
          <p:cNvSpPr txBox="1"/>
          <p:nvPr/>
        </p:nvSpPr>
        <p:spPr>
          <a:xfrm>
            <a:off x="1253971" y="1596229"/>
            <a:ext cx="66360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Another attack: </a:t>
            </a:r>
            <a:r>
              <a:rPr lang="en-US" sz="2400" b="1" err="1">
                <a:solidFill>
                  <a:schemeClr val="bg1"/>
                </a:solidFill>
              </a:rPr>
              <a:t>Prime+Probe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79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/>
              <a:t>Prime+Probe</a:t>
            </a:r>
            <a:endParaRPr lang="en-US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cs typeface="Arial"/>
              </a:rPr>
              <a:t>Step 1: </a:t>
            </a:r>
            <a:r>
              <a:rPr lang="en-US" sz="1400">
                <a:solidFill>
                  <a:srgbClr val="000000"/>
                </a:solidFill>
                <a:cs typeface="Arial"/>
              </a:rPr>
              <a:t>Attacker evicts the victim’s data by priming the set.</a:t>
            </a:r>
            <a:endParaRPr lang="en-US" sz="120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5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>
                <a:ea typeface="+mj-lt"/>
                <a:cs typeface="+mj-lt"/>
              </a:rPr>
              <a:t>Prime+Probe</a:t>
            </a:r>
          </a:p>
          <a:p>
            <a:endParaRPr lang="en-US" sz="2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chemeClr val="accent4"/>
                </a:solidFill>
                <a:cs typeface="Arial"/>
              </a:rPr>
              <a:t>Step 1: </a:t>
            </a:r>
            <a:r>
              <a:rPr lang="en-US" sz="1400">
                <a:solidFill>
                  <a:schemeClr val="accent4"/>
                </a:solidFill>
                <a:cs typeface="Arial"/>
              </a:rPr>
              <a:t>Attacker evicts the victim’s data by priming the set.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85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>
                <a:ea typeface="+mj-lt"/>
                <a:cs typeface="+mj-lt"/>
              </a:rPr>
              <a:t>Prime+Probe</a:t>
            </a:r>
          </a:p>
          <a:p>
            <a:endParaRPr lang="en-US" sz="2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 A2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chemeClr val="accent4"/>
                </a:solidFill>
                <a:cs typeface="Arial"/>
              </a:rPr>
              <a:t>Step 1: </a:t>
            </a:r>
            <a:r>
              <a:rPr lang="en-US" sz="1400">
                <a:solidFill>
                  <a:schemeClr val="accent4"/>
                </a:solidFill>
                <a:cs typeface="Arial"/>
              </a:rPr>
              <a:t>Attacker evicts the victim’s data by priming the set.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73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>
                <a:ea typeface="+mj-lt"/>
                <a:cs typeface="+mj-lt"/>
              </a:rPr>
              <a:t>Prime+Probe</a:t>
            </a:r>
          </a:p>
          <a:p>
            <a:endParaRPr lang="en-US" sz="2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 A2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chemeClr val="accent4"/>
                </a:solidFill>
                <a:cs typeface="Arial"/>
              </a:rPr>
              <a:t>Step 1: </a:t>
            </a:r>
            <a:r>
              <a:rPr lang="en-US" sz="1400">
                <a:solidFill>
                  <a:schemeClr val="accent4"/>
                </a:solidFill>
                <a:cs typeface="Arial"/>
              </a:rPr>
              <a:t>Attacker evicts the victim’s data by priming the set.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470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>
                <a:ea typeface="+mj-lt"/>
                <a:cs typeface="+mj-lt"/>
              </a:rPr>
              <a:t>Prime+Probe</a:t>
            </a:r>
          </a:p>
          <a:p>
            <a:endParaRPr lang="en-US" sz="2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 A2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chemeClr val="accent4"/>
                </a:solidFill>
                <a:cs typeface="Arial"/>
              </a:rPr>
              <a:t>Step 1: </a:t>
            </a:r>
            <a:r>
              <a:rPr lang="en-US" sz="1400">
                <a:solidFill>
                  <a:schemeClr val="accent4"/>
                </a:solidFill>
                <a:cs typeface="Arial"/>
              </a:rPr>
              <a:t>Attacker evicts the victim’s data by priming the set.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17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dirty="0"/>
              <a:t>Side-Channel Attacks</a:t>
            </a:r>
            <a:endParaRPr lang="ja-JP" altLang="en-US" sz="2600" b="1">
              <a:latin typeface="Times" pitchFamily="2" charset="0"/>
              <a:ea typeface="ＭＳ ゴシック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081" y="1363203"/>
            <a:ext cx="5108141" cy="17552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solidFill>
                  <a:srgbClr val="000000"/>
                </a:solidFill>
                <a:cs typeface="Arial"/>
              </a:rPr>
              <a:t>Bug-free software does not mean safe execution.</a:t>
            </a:r>
          </a:p>
          <a:p>
            <a:r>
              <a:rPr lang="en-US" sz="1600">
                <a:solidFill>
                  <a:srgbClr val="000000"/>
                </a:solidFill>
                <a:cs typeface="Arial"/>
              </a:rPr>
              <a:t>Information may leak due to underlying hardware.</a:t>
            </a:r>
          </a:p>
          <a:p>
            <a:r>
              <a:rPr lang="en-US" sz="1600">
                <a:solidFill>
                  <a:srgbClr val="000000"/>
                </a:solidFill>
                <a:cs typeface="Arial"/>
              </a:rPr>
              <a:t>Exploit leakage through side-effects.</a:t>
            </a:r>
          </a:p>
        </p:txBody>
      </p:sp>
      <p:pic>
        <p:nvPicPr>
          <p:cNvPr id="4" name="Graphic 4" descr="Computer with solid fill">
            <a:extLst>
              <a:ext uri="{FF2B5EF4-FFF2-40B4-BE49-F238E27FC236}">
                <a16:creationId xmlns:a16="http://schemas.microsoft.com/office/drawing/2014/main" id="{35EE138A-2BC1-C127-1E41-C8C443DB0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8483" y="1241527"/>
            <a:ext cx="1193179" cy="1193179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D96019F1-C0D6-7BD3-22BC-F2C811D8A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18" y="1463157"/>
            <a:ext cx="798708" cy="798708"/>
          </a:xfrm>
          <a:prstGeom prst="rect">
            <a:avLst/>
          </a:prstGeom>
        </p:spPr>
      </p:pic>
      <p:pic>
        <p:nvPicPr>
          <p:cNvPr id="8" name="Graphic 8" descr="Arrow: Straight with solid fill">
            <a:extLst>
              <a:ext uri="{FF2B5EF4-FFF2-40B4-BE49-F238E27FC236}">
                <a16:creationId xmlns:a16="http://schemas.microsoft.com/office/drawing/2014/main" id="{5A079DD7-EDE0-FC88-96A4-2792665E95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612746" y="1464552"/>
            <a:ext cx="740163" cy="74016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25D2B2B-76E2-3C6E-3288-08B8A2D2FE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3895" y="2641934"/>
            <a:ext cx="1273343" cy="1273343"/>
          </a:xfrm>
          <a:prstGeom prst="rect">
            <a:avLst/>
          </a:prstGeom>
        </p:spPr>
      </p:pic>
      <p:pic>
        <p:nvPicPr>
          <p:cNvPr id="10" name="Graphic 10" descr="Clock with solid fill">
            <a:extLst>
              <a:ext uri="{FF2B5EF4-FFF2-40B4-BE49-F238E27FC236}">
                <a16:creationId xmlns:a16="http://schemas.microsoft.com/office/drawing/2014/main" id="{FD6C3914-E01E-245B-F613-03B0BD3C5F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9129" y="2791326"/>
            <a:ext cx="1124952" cy="1124952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973CDAD6-7147-057F-309B-FE524B9F63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9918" y="2786828"/>
            <a:ext cx="1083845" cy="1112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68E15E-B03E-77E0-09FB-2F3AEC1BF488}"/>
              </a:ext>
            </a:extLst>
          </p:cNvPr>
          <p:cNvSpPr txBox="1"/>
          <p:nvPr/>
        </p:nvSpPr>
        <p:spPr>
          <a:xfrm>
            <a:off x="874294" y="3987466"/>
            <a:ext cx="22218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Power consumption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99A65-FBAB-695A-711E-AD7CEA2386E1}"/>
              </a:ext>
            </a:extLst>
          </p:cNvPr>
          <p:cNvSpPr txBox="1"/>
          <p:nvPr/>
        </p:nvSpPr>
        <p:spPr>
          <a:xfrm>
            <a:off x="3561346" y="3987466"/>
            <a:ext cx="1720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Execution time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C5C5F-B862-6B5F-2362-E963BD4FC72A}"/>
              </a:ext>
            </a:extLst>
          </p:cNvPr>
          <p:cNvSpPr txBox="1"/>
          <p:nvPr/>
        </p:nvSpPr>
        <p:spPr>
          <a:xfrm>
            <a:off x="6027819" y="3987466"/>
            <a:ext cx="1941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Resource usage</a:t>
            </a:r>
          </a:p>
        </p:txBody>
      </p:sp>
    </p:spTree>
    <p:extLst>
      <p:ext uri="{BB962C8B-B14F-4D97-AF65-F5344CB8AC3E}">
        <p14:creationId xmlns:p14="http://schemas.microsoft.com/office/powerpoint/2010/main" val="3978051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>
                <a:ea typeface="+mj-lt"/>
                <a:cs typeface="+mj-lt"/>
              </a:rPr>
              <a:t>Prime+Probe</a:t>
            </a:r>
          </a:p>
          <a:p>
            <a:endParaRPr lang="en-US" sz="2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A1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 A2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chemeClr val="accent4"/>
                </a:solidFill>
                <a:cs typeface="Arial"/>
              </a:rPr>
              <a:t>Step 2: </a:t>
            </a:r>
            <a:r>
              <a:rPr lang="en-US" sz="1400">
                <a:solidFill>
                  <a:schemeClr val="accent4"/>
                </a:solidFill>
                <a:cs typeface="Arial"/>
              </a:rPr>
              <a:t>Attacker waits for the victim's execution.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793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>
                <a:ea typeface="+mj-lt"/>
                <a:cs typeface="+mj-lt"/>
              </a:rPr>
              <a:t>Prime+Probe</a:t>
            </a:r>
          </a:p>
          <a:p>
            <a:endParaRPr lang="en-US" sz="2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cs typeface="Arial"/>
              </a:rPr>
              <a:t>V</a:t>
            </a:r>
            <a:endParaRPr lang="en-US">
              <a:solidFill>
                <a:srgbClr val="C00000"/>
              </a:solidFill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 A2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chemeClr val="accent4"/>
                </a:solidFill>
                <a:cs typeface="Arial"/>
              </a:rPr>
              <a:t>Step 2: </a:t>
            </a:r>
            <a:r>
              <a:rPr lang="en-US" sz="1400">
                <a:solidFill>
                  <a:schemeClr val="accent4"/>
                </a:solidFill>
                <a:cs typeface="Arial"/>
              </a:rPr>
              <a:t>Attacker waits for the victim's execution.</a:t>
            </a:r>
            <a:endParaRPr lang="en-US" sz="1200">
              <a:solidFill>
                <a:schemeClr val="accent4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260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err="1">
                <a:ea typeface="+mj-lt"/>
                <a:cs typeface="+mj-lt"/>
              </a:rPr>
              <a:t>Prime+Probe</a:t>
            </a:r>
          </a:p>
          <a:p>
            <a:endParaRPr lang="en-US" sz="2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cs typeface="Arial"/>
              </a:rPr>
              <a:t>V</a:t>
            </a:r>
            <a:endParaRPr lang="en-US">
              <a:solidFill>
                <a:srgbClr val="C00000"/>
              </a:solidFill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cs typeface="Arial"/>
              </a:rPr>
              <a:t>A3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 A2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>
                <a:solidFill>
                  <a:srgbClr val="000000"/>
                </a:solidFill>
                <a:cs typeface="Arial"/>
              </a:rPr>
              <a:t>Step 3: </a:t>
            </a:r>
            <a:r>
              <a:rPr lang="en-US" sz="1400">
                <a:solidFill>
                  <a:srgbClr val="000000"/>
                </a:solidFill>
                <a:cs typeface="Arial"/>
              </a:rPr>
              <a:t>Attacker accesses A1-A4 again and times the access.</a:t>
            </a:r>
            <a:endParaRPr lang="en-US" sz="120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6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Cache Attack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CDACA-782D-680B-AE11-85828733ABD3}"/>
              </a:ext>
            </a:extLst>
          </p:cNvPr>
          <p:cNvSpPr txBox="1"/>
          <p:nvPr/>
        </p:nvSpPr>
        <p:spPr>
          <a:xfrm>
            <a:off x="1263877" y="2526660"/>
            <a:ext cx="1490199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Stateful Cache</a:t>
            </a:r>
          </a:p>
          <a:p>
            <a:pPr algn="ctr"/>
            <a:r>
              <a:rPr lang="en-US" sz="1400" b="1"/>
              <a:t>Attacks</a:t>
            </a:r>
            <a:endParaRPr lang="en-US" sz="1400" b="1">
              <a:cs typeface="Arial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FE5B9-21FD-4387-C736-AA271C62326B}"/>
              </a:ext>
            </a:extLst>
          </p:cNvPr>
          <p:cNvSpPr txBox="1"/>
          <p:nvPr/>
        </p:nvSpPr>
        <p:spPr>
          <a:xfrm>
            <a:off x="3834294" y="3016526"/>
            <a:ext cx="37941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Conflict-Based Attacks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38008AF-8044-73CD-FC41-8AC27717456D}"/>
              </a:ext>
            </a:extLst>
          </p:cNvPr>
          <p:cNvSpPr/>
          <p:nvPr/>
        </p:nvSpPr>
        <p:spPr>
          <a:xfrm>
            <a:off x="2754076" y="2013279"/>
            <a:ext cx="1080216" cy="1555725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2A47F2-DA76-BCF6-223B-E225290CAD01}"/>
              </a:ext>
            </a:extLst>
          </p:cNvPr>
          <p:cNvSpPr txBox="1"/>
          <p:nvPr/>
        </p:nvSpPr>
        <p:spPr>
          <a:xfrm>
            <a:off x="2459608" y="1991836"/>
            <a:ext cx="1023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Eviction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C00000"/>
                </a:solidFill>
                <a:latin typeface="Arial" panose="020B0604020202020204"/>
              </a:rPr>
              <a:t>M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ethod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C078E-D4D8-B35E-8CA5-5218A1D6F6FB}"/>
              </a:ext>
            </a:extLst>
          </p:cNvPr>
          <p:cNvSpPr txBox="1"/>
          <p:nvPr/>
        </p:nvSpPr>
        <p:spPr>
          <a:xfrm>
            <a:off x="3834292" y="3324684"/>
            <a:ext cx="379412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bg1"/>
                </a:solidFill>
              </a:rPr>
              <a:t>Prime+Probe</a:t>
            </a:r>
            <a:r>
              <a:rPr lang="en-US" sz="1200" b="1">
                <a:solidFill>
                  <a:schemeClr val="bg1"/>
                </a:solidFill>
              </a:rPr>
              <a:t> (2005)</a:t>
            </a:r>
            <a:r>
              <a:rPr lang="en-US" sz="1200">
                <a:solidFill>
                  <a:schemeClr val="bg1"/>
                </a:solidFill>
              </a:rPr>
              <a:t>, </a:t>
            </a:r>
          </a:p>
          <a:p>
            <a:r>
              <a:rPr lang="en-US" sz="1200" err="1">
                <a:solidFill>
                  <a:schemeClr val="bg1"/>
                </a:solidFill>
              </a:rPr>
              <a:t>Evict+Reload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Evict+Time</a:t>
            </a:r>
            <a:r>
              <a:rPr lang="en-US" sz="1200">
                <a:solidFill>
                  <a:schemeClr val="bg1"/>
                </a:solidFill>
              </a:rPr>
              <a:t> (2006), </a:t>
            </a:r>
            <a:r>
              <a:rPr lang="en-US" sz="1200" err="1">
                <a:solidFill>
                  <a:schemeClr val="bg1"/>
                </a:solidFill>
              </a:rPr>
              <a:t>Prime+Abort</a:t>
            </a:r>
            <a:r>
              <a:rPr lang="en-US" sz="1200">
                <a:solidFill>
                  <a:schemeClr val="bg1"/>
                </a:solidFill>
              </a:rPr>
              <a:t> (2017), </a:t>
            </a:r>
            <a:r>
              <a:rPr lang="en-US" sz="1200" err="1">
                <a:solidFill>
                  <a:schemeClr val="bg1"/>
                </a:solidFill>
              </a:rPr>
              <a:t>Prime+Scope</a:t>
            </a:r>
            <a:r>
              <a:rPr lang="en-US" sz="1200">
                <a:solidFill>
                  <a:schemeClr val="bg1"/>
                </a:solidFill>
              </a:rPr>
              <a:t> (2021), </a:t>
            </a:r>
            <a:r>
              <a:rPr lang="en-US" sz="1200" err="1">
                <a:solidFill>
                  <a:schemeClr val="bg1"/>
                </a:solidFill>
              </a:rPr>
              <a:t>Evict+Prefetch</a:t>
            </a:r>
            <a:r>
              <a:rPr lang="en-US" sz="1200">
                <a:solidFill>
                  <a:schemeClr val="bg1"/>
                </a:solidFill>
              </a:rPr>
              <a:t> (2016)…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D8EA3-A89B-A7CA-2541-77055953E5F0}"/>
              </a:ext>
            </a:extLst>
          </p:cNvPr>
          <p:cNvSpPr txBox="1"/>
          <p:nvPr/>
        </p:nvSpPr>
        <p:spPr>
          <a:xfrm>
            <a:off x="3834291" y="1583850"/>
            <a:ext cx="37941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Flush-Based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F7754-B068-BF85-00E6-6AB33696C53E}"/>
              </a:ext>
            </a:extLst>
          </p:cNvPr>
          <p:cNvSpPr txBox="1"/>
          <p:nvPr/>
        </p:nvSpPr>
        <p:spPr>
          <a:xfrm>
            <a:off x="3827322" y="1891475"/>
            <a:ext cx="380109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bg1"/>
                </a:solidFill>
              </a:rPr>
              <a:t>Flush+Reload</a:t>
            </a:r>
            <a:r>
              <a:rPr lang="en-US" sz="1200" b="1">
                <a:solidFill>
                  <a:schemeClr val="bg1"/>
                </a:solidFill>
              </a:rPr>
              <a:t> (2013)</a:t>
            </a:r>
            <a:r>
              <a:rPr lang="en-US" sz="1200">
                <a:solidFill>
                  <a:schemeClr val="bg1"/>
                </a:solidFill>
              </a:rPr>
              <a:t>, </a:t>
            </a:r>
          </a:p>
          <a:p>
            <a:r>
              <a:rPr lang="en-US" sz="1200" err="1">
                <a:solidFill>
                  <a:schemeClr val="bg1"/>
                </a:solidFill>
              </a:rPr>
              <a:t>Flush+Flush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Flush+Coherence</a:t>
            </a:r>
            <a:r>
              <a:rPr lang="en-US" sz="1200">
                <a:solidFill>
                  <a:schemeClr val="bg1"/>
                </a:solidFill>
              </a:rPr>
              <a:t> (2018), </a:t>
            </a:r>
            <a:r>
              <a:rPr lang="en-US" sz="1200" err="1">
                <a:solidFill>
                  <a:schemeClr val="bg1"/>
                </a:solidFill>
              </a:rPr>
              <a:t>Invalidate+Transfer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Reload+Refresh</a:t>
            </a:r>
            <a:r>
              <a:rPr lang="en-US" sz="1200">
                <a:solidFill>
                  <a:schemeClr val="bg1"/>
                </a:solidFill>
              </a:rPr>
              <a:t> (2020)…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70116-E983-613C-735F-96AC5AD82A4E}"/>
              </a:ext>
            </a:extLst>
          </p:cNvPr>
          <p:cNvSpPr txBox="1"/>
          <p:nvPr/>
        </p:nvSpPr>
        <p:spPr>
          <a:xfrm>
            <a:off x="779223" y="3739078"/>
            <a:ext cx="3162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Can we find new attack methods?</a:t>
            </a:r>
            <a:endParaRPr lang="en-US" sz="1400" b="1">
              <a:solidFill>
                <a:srgbClr val="C00000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444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>
                <a:ea typeface="+mj-lt"/>
                <a:cs typeface="+mj-lt"/>
              </a:rPr>
              <a:t>Cache Attack</a:t>
            </a:r>
          </a:p>
          <a:p>
            <a:endParaRPr lang="en-US" sz="2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CDACA-782D-680B-AE11-85828733ABD3}"/>
              </a:ext>
            </a:extLst>
          </p:cNvPr>
          <p:cNvSpPr txBox="1"/>
          <p:nvPr/>
        </p:nvSpPr>
        <p:spPr>
          <a:xfrm>
            <a:off x="1263877" y="2526660"/>
            <a:ext cx="1490199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Stateful Cache</a:t>
            </a:r>
          </a:p>
          <a:p>
            <a:pPr algn="ctr"/>
            <a:r>
              <a:rPr lang="en-US" sz="1400" b="1"/>
              <a:t>Attacks</a:t>
            </a:r>
            <a:endParaRPr lang="en-US" sz="1400" b="1"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E652F-A229-7AA0-506D-00E5F8026DF5}"/>
              </a:ext>
            </a:extLst>
          </p:cNvPr>
          <p:cNvSpPr txBox="1"/>
          <p:nvPr/>
        </p:nvSpPr>
        <p:spPr>
          <a:xfrm>
            <a:off x="3834291" y="1583850"/>
            <a:ext cx="37941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Flush-Based Attacks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FE5B9-21FD-4387-C736-AA271C62326B}"/>
              </a:ext>
            </a:extLst>
          </p:cNvPr>
          <p:cNvSpPr txBox="1"/>
          <p:nvPr/>
        </p:nvSpPr>
        <p:spPr>
          <a:xfrm>
            <a:off x="3834294" y="3016526"/>
            <a:ext cx="37941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Conflict-Based Attacks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38008AF-8044-73CD-FC41-8AC27717456D}"/>
              </a:ext>
            </a:extLst>
          </p:cNvPr>
          <p:cNvSpPr/>
          <p:nvPr/>
        </p:nvSpPr>
        <p:spPr>
          <a:xfrm>
            <a:off x="2754076" y="2013279"/>
            <a:ext cx="1080216" cy="1555725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2A47F2-DA76-BCF6-223B-E225290CAD01}"/>
              </a:ext>
            </a:extLst>
          </p:cNvPr>
          <p:cNvSpPr txBox="1"/>
          <p:nvPr/>
        </p:nvSpPr>
        <p:spPr>
          <a:xfrm>
            <a:off x="2459608" y="1991836"/>
            <a:ext cx="1023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Eviction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C00000"/>
                </a:solidFill>
                <a:latin typeface="Arial" panose="020B0604020202020204"/>
              </a:rPr>
              <a:t>M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ethod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5034F7-C63B-8E77-CA01-A28154F4A21A}"/>
              </a:ext>
            </a:extLst>
          </p:cNvPr>
          <p:cNvSpPr txBox="1"/>
          <p:nvPr/>
        </p:nvSpPr>
        <p:spPr>
          <a:xfrm>
            <a:off x="779223" y="3739078"/>
            <a:ext cx="3162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Can we find new attack methods?</a:t>
            </a:r>
            <a:endParaRPr lang="en-US" sz="1400" b="1">
              <a:solidFill>
                <a:srgbClr val="C00000"/>
              </a:solidFill>
              <a:cs typeface="Arial" panose="020B060402020202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19C78D-699C-1539-EC95-537AA29C9BF2}"/>
              </a:ext>
            </a:extLst>
          </p:cNvPr>
          <p:cNvSpPr txBox="1"/>
          <p:nvPr/>
        </p:nvSpPr>
        <p:spPr>
          <a:xfrm>
            <a:off x="3827322" y="1891475"/>
            <a:ext cx="380109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bg1"/>
                </a:solidFill>
              </a:rPr>
              <a:t>Flush+Reload</a:t>
            </a:r>
            <a:r>
              <a:rPr lang="en-US" sz="1200" b="1">
                <a:solidFill>
                  <a:schemeClr val="bg1"/>
                </a:solidFill>
              </a:rPr>
              <a:t> (2013)</a:t>
            </a:r>
            <a:r>
              <a:rPr lang="en-US" sz="1200">
                <a:solidFill>
                  <a:schemeClr val="bg1"/>
                </a:solidFill>
              </a:rPr>
              <a:t>, </a:t>
            </a:r>
          </a:p>
          <a:p>
            <a:r>
              <a:rPr lang="en-US" sz="1200" err="1">
                <a:solidFill>
                  <a:schemeClr val="bg1"/>
                </a:solidFill>
              </a:rPr>
              <a:t>Flush+Flush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Flush+Coherence</a:t>
            </a:r>
            <a:r>
              <a:rPr lang="en-US" sz="1200">
                <a:solidFill>
                  <a:schemeClr val="bg1"/>
                </a:solidFill>
              </a:rPr>
              <a:t> (2018), </a:t>
            </a:r>
            <a:r>
              <a:rPr lang="en-US" sz="1200" err="1">
                <a:solidFill>
                  <a:schemeClr val="bg1"/>
                </a:solidFill>
              </a:rPr>
              <a:t>Invalidate+Transfer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Reload+Refresh</a:t>
            </a:r>
            <a:r>
              <a:rPr lang="en-US" sz="1200">
                <a:solidFill>
                  <a:schemeClr val="bg1"/>
                </a:solidFill>
              </a:rPr>
              <a:t> (2020)…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C078E-D4D8-B35E-8CA5-5218A1D6F6FB}"/>
              </a:ext>
            </a:extLst>
          </p:cNvPr>
          <p:cNvSpPr txBox="1"/>
          <p:nvPr/>
        </p:nvSpPr>
        <p:spPr>
          <a:xfrm>
            <a:off x="3834292" y="3324684"/>
            <a:ext cx="379412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bg1"/>
                </a:solidFill>
              </a:rPr>
              <a:t>Prime+Probe</a:t>
            </a:r>
            <a:r>
              <a:rPr lang="en-US" sz="1200" b="1">
                <a:solidFill>
                  <a:schemeClr val="bg1"/>
                </a:solidFill>
              </a:rPr>
              <a:t> (2006)</a:t>
            </a:r>
            <a:r>
              <a:rPr lang="en-US" sz="1200">
                <a:solidFill>
                  <a:schemeClr val="bg1"/>
                </a:solidFill>
              </a:rPr>
              <a:t>, </a:t>
            </a:r>
          </a:p>
          <a:p>
            <a:r>
              <a:rPr lang="en-US" sz="1200" err="1">
                <a:solidFill>
                  <a:schemeClr val="bg1"/>
                </a:solidFill>
              </a:rPr>
              <a:t>Evict+Reload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Evict+Time</a:t>
            </a:r>
            <a:r>
              <a:rPr lang="en-US" sz="1200">
                <a:solidFill>
                  <a:schemeClr val="bg1"/>
                </a:solidFill>
              </a:rPr>
              <a:t> (2006), </a:t>
            </a:r>
            <a:r>
              <a:rPr lang="en-US" sz="1200" err="1">
                <a:solidFill>
                  <a:schemeClr val="bg1"/>
                </a:solidFill>
              </a:rPr>
              <a:t>Prime+Abort</a:t>
            </a:r>
            <a:r>
              <a:rPr lang="en-US" sz="1200">
                <a:solidFill>
                  <a:schemeClr val="bg1"/>
                </a:solidFill>
              </a:rPr>
              <a:t> (2017), </a:t>
            </a:r>
            <a:r>
              <a:rPr lang="en-US" sz="1200" err="1">
                <a:solidFill>
                  <a:schemeClr val="bg1"/>
                </a:solidFill>
              </a:rPr>
              <a:t>Prime+Scope</a:t>
            </a:r>
            <a:r>
              <a:rPr lang="en-US" sz="1200">
                <a:solidFill>
                  <a:schemeClr val="bg1"/>
                </a:solidFill>
              </a:rPr>
              <a:t> (2021), </a:t>
            </a:r>
            <a:r>
              <a:rPr lang="en-US" sz="1200" err="1">
                <a:solidFill>
                  <a:schemeClr val="bg1"/>
                </a:solidFill>
              </a:rPr>
              <a:t>Evict+Prefetch</a:t>
            </a:r>
            <a:r>
              <a:rPr lang="en-US" sz="1200">
                <a:solidFill>
                  <a:schemeClr val="bg1"/>
                </a:solidFill>
              </a:rPr>
              <a:t> (2016)…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8263F-3780-1F77-1801-9976902B9F2D}"/>
              </a:ext>
            </a:extLst>
          </p:cNvPr>
          <p:cNvCxnSpPr/>
          <p:nvPr/>
        </p:nvCxnSpPr>
        <p:spPr>
          <a:xfrm flipV="1">
            <a:off x="2747105" y="2785802"/>
            <a:ext cx="1080216" cy="37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25345A-0034-BD61-3749-16B150CCC2AD}"/>
              </a:ext>
            </a:extLst>
          </p:cNvPr>
          <p:cNvSpPr txBox="1"/>
          <p:nvPr/>
        </p:nvSpPr>
        <p:spPr>
          <a:xfrm>
            <a:off x="3834290" y="2628338"/>
            <a:ext cx="38010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408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>
                <a:ea typeface="+mj-lt"/>
                <a:cs typeface="+mj-lt"/>
              </a:rPr>
              <a:t>Our Work (S&amp;P 2022)</a:t>
            </a:r>
          </a:p>
          <a:p>
            <a:endParaRPr lang="en-US" sz="2600"/>
          </a:p>
          <a:p>
            <a:endParaRPr lang="en-US" sz="2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CDACA-782D-680B-AE11-85828733ABD3}"/>
              </a:ext>
            </a:extLst>
          </p:cNvPr>
          <p:cNvSpPr txBox="1"/>
          <p:nvPr/>
        </p:nvSpPr>
        <p:spPr>
          <a:xfrm>
            <a:off x="1263877" y="2526660"/>
            <a:ext cx="1490199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/>
              <a:t>Stateful Cache</a:t>
            </a:r>
          </a:p>
          <a:p>
            <a:pPr algn="ctr"/>
            <a:r>
              <a:rPr lang="en-US" sz="1400" b="1"/>
              <a:t>Attacks</a:t>
            </a:r>
            <a:endParaRPr lang="en-US" sz="1400" b="1"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E652F-A229-7AA0-506D-00E5F8026DF5}"/>
              </a:ext>
            </a:extLst>
          </p:cNvPr>
          <p:cNvSpPr txBox="1"/>
          <p:nvPr/>
        </p:nvSpPr>
        <p:spPr>
          <a:xfrm>
            <a:off x="3834291" y="1583850"/>
            <a:ext cx="37941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Flush-Based Attacks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BFE5B9-21FD-4387-C736-AA271C62326B}"/>
              </a:ext>
            </a:extLst>
          </p:cNvPr>
          <p:cNvSpPr txBox="1"/>
          <p:nvPr/>
        </p:nvSpPr>
        <p:spPr>
          <a:xfrm>
            <a:off x="3834294" y="3016526"/>
            <a:ext cx="37941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/>
              <a:t>Conflict-Based Attacks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838008AF-8044-73CD-FC41-8AC27717456D}"/>
              </a:ext>
            </a:extLst>
          </p:cNvPr>
          <p:cNvSpPr/>
          <p:nvPr/>
        </p:nvSpPr>
        <p:spPr>
          <a:xfrm>
            <a:off x="2754076" y="2013279"/>
            <a:ext cx="1080216" cy="1555725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2A47F2-DA76-BCF6-223B-E225290CAD01}"/>
              </a:ext>
            </a:extLst>
          </p:cNvPr>
          <p:cNvSpPr txBox="1"/>
          <p:nvPr/>
        </p:nvSpPr>
        <p:spPr>
          <a:xfrm>
            <a:off x="2459608" y="1991836"/>
            <a:ext cx="1023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Eviction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C00000"/>
                </a:solidFill>
                <a:latin typeface="Arial" panose="020B0604020202020204"/>
              </a:rPr>
              <a:t>M</a:t>
            </a: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ethod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5034F7-C63B-8E77-CA01-A28154F4A21A}"/>
              </a:ext>
            </a:extLst>
          </p:cNvPr>
          <p:cNvSpPr txBox="1"/>
          <p:nvPr/>
        </p:nvSpPr>
        <p:spPr>
          <a:xfrm>
            <a:off x="779223" y="3739078"/>
            <a:ext cx="3162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Can we find new attack methods?</a:t>
            </a:r>
            <a:endParaRPr lang="en-US" sz="1400" b="1">
              <a:solidFill>
                <a:srgbClr val="C00000"/>
              </a:solidFill>
              <a:cs typeface="Arial" panose="020B060402020202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19C78D-699C-1539-EC95-537AA29C9BF2}"/>
              </a:ext>
            </a:extLst>
          </p:cNvPr>
          <p:cNvSpPr txBox="1"/>
          <p:nvPr/>
        </p:nvSpPr>
        <p:spPr>
          <a:xfrm>
            <a:off x="3827322" y="1891475"/>
            <a:ext cx="380109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bg1"/>
                </a:solidFill>
              </a:rPr>
              <a:t>Flush+Reload</a:t>
            </a:r>
            <a:r>
              <a:rPr lang="en-US" sz="1200" b="1">
                <a:solidFill>
                  <a:schemeClr val="bg1"/>
                </a:solidFill>
              </a:rPr>
              <a:t> (2013)</a:t>
            </a:r>
            <a:r>
              <a:rPr lang="en-US" sz="1200">
                <a:solidFill>
                  <a:schemeClr val="bg1"/>
                </a:solidFill>
              </a:rPr>
              <a:t>, </a:t>
            </a:r>
          </a:p>
          <a:p>
            <a:r>
              <a:rPr lang="en-US" sz="1200" err="1">
                <a:solidFill>
                  <a:schemeClr val="bg1"/>
                </a:solidFill>
              </a:rPr>
              <a:t>Flush+Flush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Flush+Coherence</a:t>
            </a:r>
            <a:r>
              <a:rPr lang="en-US" sz="1200">
                <a:solidFill>
                  <a:schemeClr val="bg1"/>
                </a:solidFill>
              </a:rPr>
              <a:t> (2018), </a:t>
            </a:r>
            <a:r>
              <a:rPr lang="en-US" sz="1200" err="1">
                <a:solidFill>
                  <a:schemeClr val="bg1"/>
                </a:solidFill>
              </a:rPr>
              <a:t>Invalidate+Transfer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Reload+Refresh</a:t>
            </a:r>
            <a:r>
              <a:rPr lang="en-US" sz="1200">
                <a:solidFill>
                  <a:schemeClr val="bg1"/>
                </a:solidFill>
              </a:rPr>
              <a:t> (2020)…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C078E-D4D8-B35E-8CA5-5218A1D6F6FB}"/>
              </a:ext>
            </a:extLst>
          </p:cNvPr>
          <p:cNvSpPr txBox="1"/>
          <p:nvPr/>
        </p:nvSpPr>
        <p:spPr>
          <a:xfrm>
            <a:off x="3834292" y="3324684"/>
            <a:ext cx="3794121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err="1">
                <a:solidFill>
                  <a:schemeClr val="bg1"/>
                </a:solidFill>
              </a:rPr>
              <a:t>Prime+Probe</a:t>
            </a:r>
            <a:r>
              <a:rPr lang="en-US" sz="1200" b="1">
                <a:solidFill>
                  <a:schemeClr val="bg1"/>
                </a:solidFill>
              </a:rPr>
              <a:t> (2006)</a:t>
            </a:r>
            <a:r>
              <a:rPr lang="en-US" sz="1200">
                <a:solidFill>
                  <a:schemeClr val="bg1"/>
                </a:solidFill>
              </a:rPr>
              <a:t>, </a:t>
            </a:r>
          </a:p>
          <a:p>
            <a:r>
              <a:rPr lang="en-US" sz="1200" err="1">
                <a:solidFill>
                  <a:schemeClr val="bg1"/>
                </a:solidFill>
              </a:rPr>
              <a:t>Evict+Reload</a:t>
            </a:r>
            <a:r>
              <a:rPr lang="en-US" sz="1200">
                <a:solidFill>
                  <a:schemeClr val="bg1"/>
                </a:solidFill>
              </a:rPr>
              <a:t> (2015), </a:t>
            </a:r>
            <a:r>
              <a:rPr lang="en-US" sz="1200" err="1">
                <a:solidFill>
                  <a:schemeClr val="bg1"/>
                </a:solidFill>
              </a:rPr>
              <a:t>Evict+Time</a:t>
            </a:r>
            <a:r>
              <a:rPr lang="en-US" sz="1200">
                <a:solidFill>
                  <a:schemeClr val="bg1"/>
                </a:solidFill>
              </a:rPr>
              <a:t> (2006), </a:t>
            </a:r>
            <a:r>
              <a:rPr lang="en-US" sz="1200" err="1">
                <a:solidFill>
                  <a:schemeClr val="bg1"/>
                </a:solidFill>
              </a:rPr>
              <a:t>Prime+Abort</a:t>
            </a:r>
            <a:r>
              <a:rPr lang="en-US" sz="1200">
                <a:solidFill>
                  <a:schemeClr val="bg1"/>
                </a:solidFill>
              </a:rPr>
              <a:t> (2017), </a:t>
            </a:r>
            <a:r>
              <a:rPr lang="en-US" sz="1200" err="1">
                <a:solidFill>
                  <a:schemeClr val="bg1"/>
                </a:solidFill>
              </a:rPr>
              <a:t>Prime+Scope</a:t>
            </a:r>
            <a:r>
              <a:rPr lang="en-US" sz="1200">
                <a:solidFill>
                  <a:schemeClr val="bg1"/>
                </a:solidFill>
              </a:rPr>
              <a:t> (2021), </a:t>
            </a:r>
            <a:r>
              <a:rPr lang="en-US" sz="1200" err="1">
                <a:solidFill>
                  <a:schemeClr val="bg1"/>
                </a:solidFill>
              </a:rPr>
              <a:t>Evict+Prefetch</a:t>
            </a:r>
            <a:r>
              <a:rPr lang="en-US" sz="1200">
                <a:solidFill>
                  <a:schemeClr val="bg1"/>
                </a:solidFill>
              </a:rPr>
              <a:t> (2016)…</a:t>
            </a:r>
            <a:endParaRPr lang="en-US" sz="1200">
              <a:solidFill>
                <a:schemeClr val="bg1"/>
              </a:solidFill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8263F-3780-1F77-1801-9976902B9F2D}"/>
              </a:ext>
            </a:extLst>
          </p:cNvPr>
          <p:cNvCxnSpPr/>
          <p:nvPr/>
        </p:nvCxnSpPr>
        <p:spPr>
          <a:xfrm flipV="1">
            <a:off x="2747105" y="2785802"/>
            <a:ext cx="1080216" cy="37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25345A-0034-BD61-3749-16B150CCC2AD}"/>
              </a:ext>
            </a:extLst>
          </p:cNvPr>
          <p:cNvSpPr txBox="1"/>
          <p:nvPr/>
        </p:nvSpPr>
        <p:spPr>
          <a:xfrm>
            <a:off x="3834290" y="2628338"/>
            <a:ext cx="380109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Coherence-Based Attacks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89" y="1285499"/>
            <a:ext cx="4869435" cy="3493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/>
              <a:t>Data can be shared by processes/cores.</a:t>
            </a:r>
            <a:endParaRPr lang="en-US" sz="1800" b="1" dirty="0">
              <a:cs typeface="Arial"/>
            </a:endParaRPr>
          </a:p>
          <a:p>
            <a:r>
              <a:rPr lang="en-US" sz="1800" b="1" dirty="0">
                <a:cs typeface="Arial"/>
              </a:rPr>
              <a:t>How do know a copy of cache line is readable/writable?</a:t>
            </a:r>
          </a:p>
          <a:p>
            <a:pPr lvl="1"/>
            <a:r>
              <a:rPr lang="en-US" sz="1600" dirty="0">
                <a:solidFill>
                  <a:srgbClr val="003493"/>
                </a:solidFill>
                <a:cs typeface="Arial"/>
              </a:rPr>
              <a:t>Need to track the coherence state of each copy of a cache line.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6B5797-1538-CB87-1F53-295D3B0D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Cache Coherence </a:t>
            </a:r>
          </a:p>
          <a:p>
            <a:endParaRPr lang="en-US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C979DC3-973A-ACE1-D9AC-341611D5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8" y="1285906"/>
            <a:ext cx="2948077" cy="24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22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09047"/>
            <a:ext cx="8341567" cy="9556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rgbClr val="003493"/>
                </a:solidFill>
                <a:cs typeface="Arial"/>
              </a:rPr>
              <a:t>x86 processors use MESI (or the variants).</a:t>
            </a:r>
          </a:p>
          <a:p>
            <a:pPr lvl="2"/>
            <a:r>
              <a:rPr lang="en-US" sz="1600" b="1">
                <a:solidFill>
                  <a:srgbClr val="003493"/>
                </a:solidFill>
                <a:cs typeface="Arial"/>
              </a:rPr>
              <a:t>With MESI, invalidation happens upon writes.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450E2-E4CE-02B0-D0AC-44362E1C5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0" y="1966783"/>
            <a:ext cx="7527779" cy="18500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FE0E0D-06B1-E651-F357-E2B29CE2B1B1}"/>
              </a:ext>
            </a:extLst>
          </p:cNvPr>
          <p:cNvSpPr/>
          <p:nvPr/>
        </p:nvSpPr>
        <p:spPr>
          <a:xfrm>
            <a:off x="745724" y="1920599"/>
            <a:ext cx="3715305" cy="1916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974A178-6DF5-766C-4F9E-2302F48CE874}"/>
              </a:ext>
            </a:extLst>
          </p:cNvPr>
          <p:cNvSpPr/>
          <p:nvPr/>
        </p:nvSpPr>
        <p:spPr>
          <a:xfrm rot="5400000">
            <a:off x="3838486" y="2395338"/>
            <a:ext cx="396898" cy="32989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8C36B-BE03-7876-5BB8-349E115883FD}"/>
              </a:ext>
            </a:extLst>
          </p:cNvPr>
          <p:cNvSpPr/>
          <p:nvPr/>
        </p:nvSpPr>
        <p:spPr>
          <a:xfrm>
            <a:off x="4608180" y="1924980"/>
            <a:ext cx="1698121" cy="1912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AA0B51-1C70-F7FF-1726-C67746DDCDC6}"/>
              </a:ext>
            </a:extLst>
          </p:cNvPr>
          <p:cNvSpPr txBox="1"/>
          <p:nvPr/>
        </p:nvSpPr>
        <p:spPr>
          <a:xfrm>
            <a:off x="2784492" y="4252467"/>
            <a:ext cx="2504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Require for ownership (RFO)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461F3D-7CEB-E989-6CF6-BFCEC9D5D509}"/>
              </a:ext>
            </a:extLst>
          </p:cNvPr>
          <p:cNvSpPr/>
          <p:nvPr/>
        </p:nvSpPr>
        <p:spPr>
          <a:xfrm>
            <a:off x="5542313" y="2321960"/>
            <a:ext cx="864755" cy="6292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6B5797-1538-CB87-1F53-295D3B0D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Cache Coherence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7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4" grpId="0" animBg="1"/>
      <p:bldP spid="56" grpId="0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5" y="1127476"/>
            <a:ext cx="8341567" cy="30272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Cache coherence protocol can be used for eviction.</a:t>
            </a:r>
          </a:p>
          <a:p>
            <a:pPr marL="685800" lvl="2" indent="0">
              <a:buNone/>
            </a:pPr>
            <a:endParaRPr lang="en-US" sz="1400" b="1">
              <a:solidFill>
                <a:srgbClr val="003493"/>
              </a:solidFill>
              <a:cs typeface="Arial"/>
            </a:endParaRP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RFO can cause cross-core private cache invalidation.</a:t>
            </a:r>
          </a:p>
          <a:p>
            <a:pPr lvl="1"/>
            <a:r>
              <a:rPr lang="en-US" sz="1400">
                <a:solidFill>
                  <a:srgbClr val="003493"/>
                </a:solidFill>
                <a:cs typeface="Arial"/>
              </a:rPr>
              <a:t>It only happens upon </a:t>
            </a:r>
            <a:r>
              <a:rPr lang="en-US" sz="1400" b="1">
                <a:solidFill>
                  <a:srgbClr val="003493"/>
                </a:solidFill>
                <a:cs typeface="Arial"/>
              </a:rPr>
              <a:t>writes</a:t>
            </a:r>
            <a:r>
              <a:rPr lang="en-US" sz="1400">
                <a:solidFill>
                  <a:srgbClr val="003493"/>
                </a:solidFill>
                <a:cs typeface="Arial"/>
              </a:rPr>
              <a:t>.</a:t>
            </a:r>
          </a:p>
          <a:p>
            <a:pPr lvl="1"/>
            <a:r>
              <a:rPr lang="en-US" sz="1400">
                <a:solidFill>
                  <a:srgbClr val="003493"/>
                </a:solidFill>
                <a:cs typeface="Arial"/>
              </a:rPr>
              <a:t>The shared data between the attacker and victim is typically </a:t>
            </a:r>
            <a:r>
              <a:rPr lang="en-US" sz="1400" b="1">
                <a:solidFill>
                  <a:srgbClr val="003493"/>
                </a:solidFill>
                <a:cs typeface="Arial"/>
              </a:rPr>
              <a:t>read-only</a:t>
            </a:r>
            <a:r>
              <a:rPr lang="en-US" sz="1400">
                <a:solidFill>
                  <a:srgbClr val="003493"/>
                </a:solidFill>
                <a:cs typeface="Arial"/>
              </a:rPr>
              <a:t>.</a:t>
            </a:r>
          </a:p>
          <a:p>
            <a:pPr lvl="1"/>
            <a:endParaRPr lang="en-US" sz="1400" b="1">
              <a:solidFill>
                <a:srgbClr val="003493"/>
              </a:solidFill>
              <a:cs typeface="Arial"/>
            </a:endParaRP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Attacker needs to cause RFO without writing the cache line.</a:t>
            </a:r>
          </a:p>
          <a:p>
            <a:pPr lvl="1"/>
            <a:r>
              <a:rPr lang="en-US" sz="1400">
                <a:solidFill>
                  <a:srgbClr val="003493"/>
                </a:solidFill>
                <a:cs typeface="Arial"/>
              </a:rPr>
              <a:t>Against the design principle, but maybe possible due to implementation flaws.</a:t>
            </a:r>
          </a:p>
          <a:p>
            <a:pPr lvl="1"/>
            <a:endParaRPr lang="en-US" sz="1400">
              <a:solidFill>
                <a:srgbClr val="003493"/>
              </a:solidFill>
              <a:cs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6B5797-1538-CB87-1F53-295D3B0D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622048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32380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rgbClr val="003493"/>
                </a:solidFill>
                <a:cs typeface="Arial"/>
              </a:rPr>
              <a:t>x86 data prefetching instructions</a:t>
            </a:r>
          </a:p>
          <a:p>
            <a:pPr lvl="1"/>
            <a:r>
              <a:rPr lang="en-US" sz="1400">
                <a:solidFill>
                  <a:srgbClr val="003493"/>
                </a:solidFill>
                <a:cs typeface="Arial"/>
              </a:rPr>
              <a:t>PREFETCHT0, PREFETCHT1, PREFETCHT2 …, for reads.</a:t>
            </a:r>
          </a:p>
          <a:p>
            <a:pPr lvl="1"/>
            <a:r>
              <a:rPr lang="en-US" sz="1400">
                <a:solidFill>
                  <a:srgbClr val="003493"/>
                </a:solidFill>
                <a:cs typeface="Arial"/>
              </a:rPr>
              <a:t>PREFETCHW, for writes.</a:t>
            </a:r>
          </a:p>
          <a:p>
            <a:r>
              <a:rPr lang="en-US" sz="1800" b="1">
                <a:solidFill>
                  <a:srgbClr val="003493"/>
                </a:solidFill>
                <a:cs typeface="Arial"/>
              </a:rPr>
              <a:t>PREFETCHW</a:t>
            </a:r>
          </a:p>
          <a:p>
            <a:pPr lvl="1"/>
            <a:r>
              <a:rPr lang="en-US" sz="1400">
                <a:solidFill>
                  <a:schemeClr val="bg1"/>
                </a:solidFill>
              </a:rPr>
              <a:t>It prefetches the data into the private cache and changes the coherence state to Modified.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1"/>
            <a:r>
              <a:rPr lang="en-US" sz="1400">
                <a:solidFill>
                  <a:schemeClr val="bg1"/>
                </a:solidFill>
              </a:rPr>
              <a:t>On Intel Core i7-6700, Core i7-6800K, Core i7-7700K, Core i9-10900X,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 b="1">
                <a:solidFill>
                  <a:schemeClr val="bg1"/>
                </a:solidFill>
              </a:rPr>
              <a:t>Property 1:</a:t>
            </a:r>
            <a:r>
              <a:rPr lang="en-US" sz="1400">
                <a:solidFill>
                  <a:schemeClr val="bg1"/>
                </a:solidFill>
              </a:rPr>
              <a:t> PREFETCHW works on read-only data.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 b="1">
                <a:solidFill>
                  <a:schemeClr val="bg1"/>
                </a:solidFill>
              </a:rPr>
              <a:t>Property 2:</a:t>
            </a:r>
            <a:r>
              <a:rPr lang="en-US" sz="1400">
                <a:solidFill>
                  <a:schemeClr val="bg1"/>
                </a:solidFill>
              </a:rPr>
              <a:t> PREFETCHW has timing variance.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marL="685800" lvl="2" indent="0">
              <a:buNone/>
            </a:pPr>
            <a:endParaRPr lang="en-US" sz="1100" b="1">
              <a:solidFill>
                <a:schemeClr val="bg1"/>
              </a:solidFill>
            </a:endParaRPr>
          </a:p>
          <a:p>
            <a:pPr lvl="1"/>
            <a:r>
              <a:rPr lang="en-US" sz="1400">
                <a:solidFill>
                  <a:schemeClr val="bg1"/>
                </a:solidFill>
              </a:rPr>
              <a:t>PREFETCHW is available since Broadwell.</a:t>
            </a:r>
            <a:endParaRPr lang="en-US" sz="1400">
              <a:solidFill>
                <a:schemeClr val="bg1"/>
              </a:solidFill>
              <a:cs typeface="Arial"/>
            </a:endParaRPr>
          </a:p>
          <a:p>
            <a:pPr lvl="2"/>
            <a:r>
              <a:rPr lang="en-US" sz="1400">
                <a:solidFill>
                  <a:schemeClr val="bg1"/>
                </a:solidFill>
              </a:rPr>
              <a:t>Are the two properties always true on Intel processors?</a:t>
            </a:r>
            <a:endParaRPr lang="en-US" sz="140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2998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2EA84C-405E-7557-ECE1-A0344F1F3C16}"/>
              </a:ext>
            </a:extLst>
          </p:cNvPr>
          <p:cNvSpPr txBox="1"/>
          <p:nvPr/>
        </p:nvSpPr>
        <p:spPr>
          <a:xfrm>
            <a:off x="1253971" y="1596229"/>
            <a:ext cx="663605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Cache timing side channel attacks: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 Black" panose="020B0A04020102020204"/>
              <a:ea typeface="+mj-lt"/>
              <a:cs typeface="Arial Black" panose="020B0A04020102020204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cs typeface="Arial"/>
              </a:rPr>
              <a:t>Attacker monitors the victim's cache access utilization using timing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241647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EE98652-BE3D-E421-8731-7B83202A1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83686"/>
              </p:ext>
            </p:extLst>
          </p:nvPr>
        </p:nvGraphicFramePr>
        <p:xfrm>
          <a:off x="1882308" y="1128802"/>
          <a:ext cx="5379383" cy="343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646">
                  <a:extLst>
                    <a:ext uri="{9D8B030D-6E8A-4147-A177-3AD203B41FA5}">
                      <a16:colId xmlns:a16="http://schemas.microsoft.com/office/drawing/2014/main" val="305660975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4045663324"/>
                    </a:ext>
                  </a:extLst>
                </a:gridCol>
                <a:gridCol w="909637">
                  <a:extLst>
                    <a:ext uri="{9D8B030D-6E8A-4147-A177-3AD203B41FA5}">
                      <a16:colId xmlns:a16="http://schemas.microsoft.com/office/drawing/2014/main" val="233489759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991287425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508957979"/>
                    </a:ext>
                  </a:extLst>
                </a:gridCol>
              </a:tblGrid>
              <a:tr h="376526">
                <a:tc>
                  <a:txBody>
                    <a:bodyPr/>
                    <a:lstStyle/>
                    <a:p>
                      <a:r>
                        <a:rPr lang="en-US" sz="11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Microarch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LLC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Property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Property #2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30214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54563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Core i7-6800K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80300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Kaby</a:t>
                      </a:r>
                      <a:r>
                        <a:rPr lang="en-US" sz="1100"/>
                        <a:t>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03631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Core i9-10900X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Cascade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347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Xeon Silver 4114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498953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10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85456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505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8175M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964911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8259CL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63310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8275CL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Skylake-SP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27408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Xeon Plat. 8375C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Ice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Non-</a:t>
                      </a:r>
                      <a:r>
                        <a:rPr lang="en-US" sz="1100" err="1"/>
                        <a:t>inclu</a:t>
                      </a:r>
                      <a:r>
                        <a:rPr lang="en-US" sz="11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92168"/>
                  </a:ext>
                </a:extLst>
              </a:tr>
            </a:tbl>
          </a:graphicData>
        </a:graphic>
      </p:graphicFrame>
      <p:sp>
        <p:nvSpPr>
          <p:cNvPr id="20" name="Title 1">
            <a:extLst>
              <a:ext uri="{FF2B5EF4-FFF2-40B4-BE49-F238E27FC236}">
                <a16:creationId xmlns:a16="http://schemas.microsoft.com/office/drawing/2014/main" id="{F91AFF2E-9AC1-02F1-4375-1328F186CFA0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423965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27128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ea typeface="+mn-lt"/>
                <a:cs typeface="Arial"/>
              </a:rPr>
              <a:t>Two cross-core private cache attacks</a:t>
            </a:r>
          </a:p>
          <a:p>
            <a:pPr lvl="1"/>
            <a:r>
              <a:rPr lang="en-US" sz="1400" err="1">
                <a:solidFill>
                  <a:schemeClr val="bg1"/>
                </a:solidFill>
                <a:ea typeface="+mn-lt"/>
                <a:cs typeface="Arial"/>
              </a:rPr>
              <a:t>Prefetch+Prefetch</a:t>
            </a:r>
            <a:endParaRPr lang="en-US" sz="1400">
              <a:solidFill>
                <a:schemeClr val="bg1"/>
              </a:solidFill>
              <a:ea typeface="+mn-lt"/>
              <a:cs typeface="Arial"/>
            </a:endParaRPr>
          </a:p>
          <a:p>
            <a:pPr lvl="1"/>
            <a:r>
              <a:rPr lang="en-US" sz="1400" err="1">
                <a:solidFill>
                  <a:schemeClr val="bg1"/>
                </a:solidFill>
                <a:ea typeface="+mn-lt"/>
                <a:cs typeface="Arial"/>
              </a:rPr>
              <a:t>Prefetch+Reload</a:t>
            </a:r>
            <a:endParaRPr lang="en-US" sz="1400">
              <a:solidFill>
                <a:schemeClr val="bg1"/>
              </a:solidFill>
              <a:ea typeface="+mn-lt"/>
              <a:cs typeface="Arial"/>
            </a:endParaRPr>
          </a:p>
          <a:p>
            <a:endParaRPr lang="en-US" sz="1600" b="1">
              <a:ea typeface="+mn-lt"/>
              <a:cs typeface="Arial"/>
            </a:endParaRPr>
          </a:p>
          <a:p>
            <a:r>
              <a:rPr lang="en-US" sz="1600" b="1">
                <a:ea typeface="+mn-lt"/>
                <a:cs typeface="Arial"/>
              </a:rPr>
              <a:t>Threat Model</a:t>
            </a: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Attacker and victim are on different processor cores.</a:t>
            </a: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Attacker can share data with the victim (e.g., through shared library).</a:t>
            </a: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In 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Prefetch+Prefetch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, the attacker has (at least) one thread.</a:t>
            </a:r>
          </a:p>
          <a:p>
            <a:pPr lvl="1"/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In </a:t>
            </a:r>
            <a:r>
              <a:rPr lang="en-US" sz="1400" err="1">
                <a:solidFill>
                  <a:schemeClr val="bg1"/>
                </a:solidFill>
                <a:ea typeface="+mn-lt"/>
                <a:cs typeface="+mn-lt"/>
              </a:rPr>
              <a:t>Prefetch+Reload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, the attacker has (at least) two threads.</a:t>
            </a:r>
          </a:p>
        </p:txBody>
      </p:sp>
    </p:spTree>
    <p:extLst>
      <p:ext uri="{BB962C8B-B14F-4D97-AF65-F5344CB8AC3E}">
        <p14:creationId xmlns:p14="http://schemas.microsoft.com/office/powerpoint/2010/main" val="85498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63D32-9C27-3D05-6558-A09E4E16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14" y="1290971"/>
            <a:ext cx="3311101" cy="22330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69369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54836B-6D4D-30C5-4E28-73B58A4C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289" y="3342160"/>
            <a:ext cx="1303935" cy="7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3FA626-9440-432C-CBD6-43E275A59AB8}"/>
              </a:ext>
            </a:extLst>
          </p:cNvPr>
          <p:cNvSpPr txBox="1"/>
          <p:nvPr/>
        </p:nvSpPr>
        <p:spPr>
          <a:xfrm>
            <a:off x="3554088" y="4198550"/>
            <a:ext cx="44005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Can we load and time the load instead?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Not by the same attacker’s thread.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74131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16DB1C-6C64-5A5C-A595-8467E397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13" y="1290718"/>
            <a:ext cx="3311097" cy="223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C9192-73BE-7C5C-EAF2-F891D2683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925" y="3341233"/>
            <a:ext cx="1382388" cy="7775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72B401-89A4-B25B-7BD9-17D519C4C8B3}"/>
              </a:ext>
            </a:extLst>
          </p:cNvPr>
          <p:cNvSpPr/>
          <p:nvPr/>
        </p:nvSpPr>
        <p:spPr>
          <a:xfrm>
            <a:off x="3651254" y="3409949"/>
            <a:ext cx="1968490" cy="70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18D782-0E27-94F8-8C89-05A283A77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4" y="1278038"/>
            <a:ext cx="3311100" cy="2233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63D32-9C27-3D05-6558-A09E4E16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014" y="1290971"/>
            <a:ext cx="3311101" cy="2233068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4DFFB015-6089-05AC-1E67-CBA30B011AEA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Prefetch+Prefetch</a:t>
            </a:r>
            <a:endParaRPr lang="en-US" sz="26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492D9D-BDC1-7460-7F95-5A05ABE94FDD}"/>
              </a:ext>
            </a:extLst>
          </p:cNvPr>
          <p:cNvCxnSpPr>
            <a:cxnSpLocks/>
          </p:cNvCxnSpPr>
          <p:nvPr/>
        </p:nvCxnSpPr>
        <p:spPr>
          <a:xfrm>
            <a:off x="1165552" y="3730030"/>
            <a:ext cx="6759248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5CCF93-8E02-2B4D-15B2-09A448DE4CBC}"/>
              </a:ext>
            </a:extLst>
          </p:cNvPr>
          <p:cNvCxnSpPr>
            <a:cxnSpLocks/>
          </p:cNvCxnSpPr>
          <p:nvPr/>
        </p:nvCxnSpPr>
        <p:spPr>
          <a:xfrm>
            <a:off x="1165552" y="2528409"/>
            <a:ext cx="0" cy="1229093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8F6EE7-5368-7D80-07A2-466A6CEA4A4A}"/>
              </a:ext>
            </a:extLst>
          </p:cNvPr>
          <p:cNvCxnSpPr>
            <a:cxnSpLocks/>
          </p:cNvCxnSpPr>
          <p:nvPr/>
        </p:nvCxnSpPr>
        <p:spPr>
          <a:xfrm>
            <a:off x="7610802" y="2569369"/>
            <a:ext cx="297329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27CEFB-7E5C-8B34-6592-513A2AEB35BB}"/>
              </a:ext>
            </a:extLst>
          </p:cNvPr>
          <p:cNvCxnSpPr>
            <a:cxnSpLocks/>
          </p:cNvCxnSpPr>
          <p:nvPr/>
        </p:nvCxnSpPr>
        <p:spPr>
          <a:xfrm>
            <a:off x="7908131" y="2545556"/>
            <a:ext cx="0" cy="120718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2354836B-6D4D-30C5-4E28-73B58A4C8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289" y="3342160"/>
            <a:ext cx="1303935" cy="769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E7EE32-D339-E0D4-D35F-CCBF775906FE}"/>
              </a:ext>
            </a:extLst>
          </p:cNvPr>
          <p:cNvSpPr txBox="1"/>
          <p:nvPr/>
        </p:nvSpPr>
        <p:spPr>
          <a:xfrm>
            <a:off x="3554088" y="4198550"/>
            <a:ext cx="4400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Can we load and time the load instead?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Not by the same attacker’s thread.</a:t>
            </a:r>
          </a:p>
          <a:p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What if the attacker has a second thread?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6FBC6-87E7-0545-87D0-D045AD5191DC}"/>
              </a:ext>
            </a:extLst>
          </p:cNvPr>
          <p:cNvSpPr/>
          <p:nvPr/>
        </p:nvSpPr>
        <p:spPr>
          <a:xfrm>
            <a:off x="3651254" y="3409949"/>
            <a:ext cx="1968490" cy="708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D91BDC1-4D17-D45F-C9B8-02DE2C16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3" y="1474913"/>
            <a:ext cx="3473178" cy="18393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2A2682A-B1C9-2192-E4B1-2EC724581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000" y="1474913"/>
            <a:ext cx="3425606" cy="183931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Prefetch+Reload</a:t>
            </a:r>
            <a:endParaRPr lang="en-US" sz="260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9BB400D-329F-3503-0F7F-F0BAD2EF6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129" y="2286005"/>
            <a:ext cx="1095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D91BDC1-4D17-D45F-C9B8-02DE2C165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3" y="1474913"/>
            <a:ext cx="3473178" cy="1839317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err="1"/>
              <a:t>Prefetch+Reload</a:t>
            </a:r>
            <a:endParaRPr lang="en-US" sz="2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3A253-1738-99C7-C76C-4226E744F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474" y="1490667"/>
            <a:ext cx="3425606" cy="1824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AB380-E6E8-7A17-4E46-1F66CFB45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766" y="2309817"/>
            <a:ext cx="1295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/>
              <a:t>Evaluation-Side Channel</a:t>
            </a:r>
            <a:endParaRPr lang="en-US"/>
          </a:p>
        </p:txBody>
      </p:sp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B3D4590-9DAB-B492-70E5-CE3FDB05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240" y="1221697"/>
            <a:ext cx="4856671" cy="2419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06B99-2239-1315-096F-54B5CE39707C}"/>
              </a:ext>
            </a:extLst>
          </p:cNvPr>
          <p:cNvSpPr txBox="1"/>
          <p:nvPr/>
        </p:nvSpPr>
        <p:spPr>
          <a:xfrm>
            <a:off x="577559" y="1282884"/>
            <a:ext cx="2428296" cy="284545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Input: </a:t>
            </a:r>
            <a:r>
              <a:rPr lang="en-US" sz="1400">
                <a:solidFill>
                  <a:srgbClr val="000000"/>
                </a:solidFill>
                <a:cs typeface="Arial"/>
              </a:rPr>
              <a:t>base b, modulo m, </a:t>
            </a:r>
            <a:endParaRPr lang="en-US"/>
          </a:p>
          <a:p>
            <a:pPr>
              <a:lnSpc>
                <a:spcPts val="1800"/>
              </a:lnSpc>
            </a:pPr>
            <a:r>
              <a:rPr lang="en-US" sz="1400">
                <a:solidFill>
                  <a:srgbClr val="000000"/>
                </a:solidFill>
                <a:cs typeface="Arial"/>
              </a:rPr>
              <a:t>exponent 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e = (e</a:t>
            </a:r>
            <a:r>
              <a:rPr lang="en-US" sz="1400" baseline="-2500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n1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...e</a:t>
            </a:r>
            <a:r>
              <a:rPr lang="en-US" sz="1400" baseline="-2500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0</a:t>
            </a:r>
            <a:r>
              <a:rPr lang="en-US" sz="140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)</a:t>
            </a:r>
            <a:r>
              <a:rPr lang="en-US" sz="1400" baseline="-25000">
                <a:solidFill>
                  <a:srgbClr val="000000"/>
                </a:solidFill>
                <a:highlight>
                  <a:srgbClr val="FFFF00"/>
                </a:highlight>
                <a:cs typeface="Arial"/>
              </a:rPr>
              <a:t>2</a:t>
            </a:r>
            <a:endParaRPr lang="en-US"/>
          </a:p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Output: </a:t>
            </a:r>
            <a:r>
              <a:rPr lang="en-US" sz="1400">
                <a:solidFill>
                  <a:srgbClr val="000000"/>
                </a:solidFill>
                <a:cs typeface="Arial"/>
              </a:rPr>
              <a:t>b</a:t>
            </a:r>
            <a:r>
              <a:rPr lang="en-US" sz="1400" baseline="30000">
                <a:solidFill>
                  <a:srgbClr val="000000"/>
                </a:solidFill>
                <a:cs typeface="Arial"/>
              </a:rPr>
              <a:t>e</a:t>
            </a:r>
            <a:r>
              <a:rPr lang="en-US" sz="1400">
                <a:solidFill>
                  <a:srgbClr val="000000"/>
                </a:solidFill>
                <a:cs typeface="Arial"/>
              </a:rPr>
              <a:t> mod m</a:t>
            </a:r>
          </a:p>
          <a:p>
            <a:pPr>
              <a:lnSpc>
                <a:spcPts val="1800"/>
              </a:lnSpc>
            </a:pPr>
            <a:r>
              <a:rPr lang="en-US" sz="1400">
                <a:solidFill>
                  <a:srgbClr val="000000"/>
                </a:solidFill>
                <a:cs typeface="Arial"/>
              </a:rPr>
              <a:t>r = 1</a:t>
            </a:r>
          </a:p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for </a:t>
            </a:r>
            <a:r>
              <a:rPr lang="en-US" sz="1400" err="1">
                <a:solidFill>
                  <a:srgbClr val="000000"/>
                </a:solidFill>
                <a:cs typeface="Arial"/>
              </a:rPr>
              <a:t>i</a:t>
            </a:r>
            <a:r>
              <a:rPr lang="en-US" sz="1400">
                <a:solidFill>
                  <a:srgbClr val="000000"/>
                </a:solidFill>
                <a:cs typeface="Arial"/>
              </a:rPr>
              <a:t> = n-1 down to 0</a:t>
            </a:r>
            <a:r>
              <a:rPr lang="en-US" sz="1400" b="1">
                <a:solidFill>
                  <a:srgbClr val="000000"/>
                </a:solidFill>
                <a:cs typeface="Arial"/>
              </a:rPr>
              <a:t> do</a:t>
            </a:r>
            <a:endParaRPr lang="en-US">
              <a:cs typeface="Arial"/>
            </a:endParaRPr>
          </a:p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       </a:t>
            </a:r>
            <a:r>
              <a:rPr lang="en-US" sz="1400">
                <a:solidFill>
                  <a:srgbClr val="000000"/>
                </a:solidFill>
                <a:cs typeface="Arial"/>
              </a:rPr>
              <a:t> r = </a:t>
            </a:r>
            <a:r>
              <a:rPr lang="en-US" sz="1400" err="1">
                <a:solidFill>
                  <a:srgbClr val="000000"/>
                </a:solidFill>
                <a:cs typeface="Arial"/>
              </a:rPr>
              <a:t>sqr</a:t>
            </a:r>
            <a:r>
              <a:rPr lang="en-US" sz="1400">
                <a:solidFill>
                  <a:srgbClr val="000000"/>
                </a:solidFill>
                <a:cs typeface="Arial"/>
              </a:rPr>
              <a:t>(r)</a:t>
            </a:r>
          </a:p>
          <a:p>
            <a:pPr>
              <a:lnSpc>
                <a:spcPts val="1800"/>
              </a:lnSpc>
            </a:pPr>
            <a:r>
              <a:rPr lang="en-US" sz="1400">
                <a:solidFill>
                  <a:srgbClr val="000000"/>
                </a:solidFill>
                <a:cs typeface="Arial"/>
              </a:rPr>
              <a:t>        …</a:t>
            </a:r>
          </a:p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        if </a:t>
            </a:r>
            <a:r>
              <a:rPr lang="en-US" sz="1400" err="1">
                <a:solidFill>
                  <a:srgbClr val="000000"/>
                </a:solidFill>
                <a:cs typeface="Arial"/>
              </a:rPr>
              <a:t>e</a:t>
            </a:r>
            <a:r>
              <a:rPr lang="en-US" sz="1400" baseline="-25000" err="1">
                <a:solidFill>
                  <a:srgbClr val="000000"/>
                </a:solidFill>
                <a:cs typeface="Arial"/>
              </a:rPr>
              <a:t>i</a:t>
            </a:r>
            <a:r>
              <a:rPr lang="en-US" sz="1400">
                <a:solidFill>
                  <a:srgbClr val="000000"/>
                </a:solidFill>
                <a:cs typeface="Arial"/>
              </a:rPr>
              <a:t> == 1</a:t>
            </a:r>
            <a:r>
              <a:rPr lang="en-US" sz="1400" b="1">
                <a:solidFill>
                  <a:srgbClr val="000000"/>
                </a:solidFill>
                <a:cs typeface="Arial"/>
              </a:rPr>
              <a:t> then</a:t>
            </a:r>
          </a:p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               </a:t>
            </a:r>
            <a:r>
              <a:rPr lang="en-US" sz="1400">
                <a:solidFill>
                  <a:srgbClr val="000000"/>
                </a:solidFill>
                <a:cs typeface="Arial"/>
              </a:rPr>
              <a:t> r = </a:t>
            </a:r>
            <a:r>
              <a:rPr lang="en-US" sz="1400" err="1">
                <a:solidFill>
                  <a:srgbClr val="000000"/>
                </a:solidFill>
                <a:cs typeface="Arial"/>
              </a:rPr>
              <a:t>mul</a:t>
            </a:r>
            <a:r>
              <a:rPr lang="en-US" sz="1400">
                <a:solidFill>
                  <a:srgbClr val="000000"/>
                </a:solidFill>
                <a:cs typeface="Arial"/>
              </a:rPr>
              <a:t>(r, b)</a:t>
            </a:r>
          </a:p>
          <a:p>
            <a:pPr>
              <a:lnSpc>
                <a:spcPts val="1800"/>
              </a:lnSpc>
            </a:pPr>
            <a:r>
              <a:rPr lang="en-US" sz="1400">
                <a:solidFill>
                  <a:srgbClr val="000000"/>
                </a:solidFill>
                <a:cs typeface="Arial"/>
              </a:rPr>
              <a:t>                …</a:t>
            </a:r>
          </a:p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        end</a:t>
            </a:r>
          </a:p>
          <a:p>
            <a:pPr>
              <a:lnSpc>
                <a:spcPts val="1800"/>
              </a:lnSpc>
            </a:pPr>
            <a:r>
              <a:rPr lang="en-US" sz="1400" b="1">
                <a:solidFill>
                  <a:srgbClr val="000000"/>
                </a:solidFill>
                <a:cs typeface="Arial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D8B2-B707-347C-753D-63212D3FD0E2}"/>
              </a:ext>
            </a:extLst>
          </p:cNvPr>
          <p:cNvSpPr txBox="1"/>
          <p:nvPr/>
        </p:nvSpPr>
        <p:spPr>
          <a:xfrm>
            <a:off x="4775691" y="3831142"/>
            <a:ext cx="3541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accent4"/>
                </a:solidFill>
                <a:cs typeface="Arial"/>
              </a:rPr>
              <a:t>Prefetch+Prefetch</a:t>
            </a:r>
            <a:r>
              <a:rPr lang="en-US">
                <a:solidFill>
                  <a:schemeClr val="accent4"/>
                </a:solidFill>
                <a:cs typeface="Arial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2914099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/>
              <a:t>Evaluation-Side Channel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BD8B2-B707-347C-753D-63212D3FD0E2}"/>
              </a:ext>
            </a:extLst>
          </p:cNvPr>
          <p:cNvSpPr txBox="1"/>
          <p:nvPr/>
        </p:nvSpPr>
        <p:spPr>
          <a:xfrm>
            <a:off x="2899446" y="3928189"/>
            <a:ext cx="3541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accent4"/>
                </a:solidFill>
                <a:cs typeface="Arial"/>
              </a:rPr>
              <a:t>Prefetch+Reload</a:t>
            </a:r>
            <a:r>
              <a:rPr lang="en-US">
                <a:solidFill>
                  <a:schemeClr val="accent4"/>
                </a:solidFill>
                <a:cs typeface="Arial"/>
              </a:rPr>
              <a:t> Result</a:t>
            </a:r>
          </a:p>
        </p:txBody>
      </p:sp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AE1A9C4E-7B58-18B0-D8B7-AC223DBA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59" y="1168324"/>
            <a:ext cx="5988888" cy="26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65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42119B90-8355-D914-6CAD-6400B7744361}"/>
              </a:ext>
            </a:extLst>
          </p:cNvPr>
          <p:cNvSpPr txBox="1">
            <a:spLocks/>
          </p:cNvSpPr>
          <p:nvPr/>
        </p:nvSpPr>
        <p:spPr>
          <a:xfrm>
            <a:off x="430530" y="285578"/>
            <a:ext cx="7886700" cy="5428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/>
              <a:t>Evaluation-Side Channel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9A6075-A66A-E242-AAF3-CF2353B00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6"/>
            <a:ext cx="7983538" cy="32766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rgbClr val="003493"/>
                </a:solidFill>
                <a:cs typeface="Arial"/>
              </a:rPr>
              <a:t>Compared to </a:t>
            </a:r>
            <a:r>
              <a:rPr lang="en-US" sz="1800" b="1" err="1">
                <a:solidFill>
                  <a:srgbClr val="003493"/>
                </a:solidFill>
                <a:cs typeface="Arial"/>
              </a:rPr>
              <a:t>Flush+Reload</a:t>
            </a:r>
            <a:r>
              <a:rPr lang="en-US" sz="1800" b="1">
                <a:solidFill>
                  <a:srgbClr val="003493"/>
                </a:solidFill>
                <a:cs typeface="Arial"/>
              </a:rPr>
              <a:t>?</a:t>
            </a:r>
          </a:p>
          <a:p>
            <a:pPr lvl="1"/>
            <a:r>
              <a:rPr lang="en-US" sz="1600" b="1">
                <a:solidFill>
                  <a:srgbClr val="003493"/>
                </a:solidFill>
                <a:cs typeface="Arial"/>
              </a:rPr>
              <a:t>Much higher temporal resolution.</a:t>
            </a:r>
          </a:p>
          <a:p>
            <a:pPr lvl="1"/>
            <a:endParaRPr lang="en-US" sz="1600" b="1">
              <a:solidFill>
                <a:srgbClr val="003493"/>
              </a:solidFill>
              <a:cs typeface="Arial"/>
            </a:endParaRPr>
          </a:p>
          <a:p>
            <a:r>
              <a:rPr lang="en-US" sz="1800" b="1" err="1">
                <a:solidFill>
                  <a:srgbClr val="003493"/>
                </a:solidFill>
                <a:cs typeface="Arial"/>
              </a:rPr>
              <a:t>Flush+Reload</a:t>
            </a:r>
            <a:r>
              <a:rPr lang="en-US" sz="1800" b="1">
                <a:solidFill>
                  <a:srgbClr val="003493"/>
                </a:solidFill>
                <a:cs typeface="Arial"/>
              </a:rPr>
              <a:t> requires a waiting window</a:t>
            </a:r>
            <a:endParaRPr lang="en-US" sz="2200" b="1">
              <a:solidFill>
                <a:srgbClr val="003493"/>
              </a:solidFill>
              <a:cs typeface="Arial"/>
            </a:endParaRPr>
          </a:p>
          <a:p>
            <a:pPr lvl="1"/>
            <a:r>
              <a:rPr lang="en-US" sz="1600" b="1">
                <a:solidFill>
                  <a:srgbClr val="003493"/>
                </a:solidFill>
                <a:cs typeface="Arial"/>
              </a:rPr>
              <a:t>The window needs to be long enough to not miss a victim's event.</a:t>
            </a:r>
          </a:p>
          <a:p>
            <a:pPr lvl="1"/>
            <a:endParaRPr lang="en-US" sz="1600" b="1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b="1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b="1">
              <a:solidFill>
                <a:srgbClr val="003493"/>
              </a:solidFill>
              <a:cs typeface="Arial"/>
            </a:endParaRPr>
          </a:p>
          <a:p>
            <a:pPr lvl="1"/>
            <a:endParaRPr lang="en-US" sz="1600" b="1">
              <a:solidFill>
                <a:srgbClr val="003493"/>
              </a:solidFill>
              <a:cs typeface="Arial"/>
            </a:endParaRPr>
          </a:p>
          <a:p>
            <a:pPr lvl="1"/>
            <a:r>
              <a:rPr lang="en-US" sz="1600" b="1">
                <a:solidFill>
                  <a:srgbClr val="003493"/>
                </a:solidFill>
                <a:cs typeface="Arial"/>
              </a:rPr>
              <a:t>But </a:t>
            </a:r>
            <a:r>
              <a:rPr lang="en-US" sz="1600" b="1" err="1">
                <a:solidFill>
                  <a:srgbClr val="003493"/>
                </a:solidFill>
                <a:cs typeface="Arial"/>
              </a:rPr>
              <a:t>Prefetch+Prefetch</a:t>
            </a:r>
            <a:r>
              <a:rPr lang="en-US" sz="1600" b="1">
                <a:solidFill>
                  <a:srgbClr val="003493"/>
                </a:solidFill>
                <a:cs typeface="Arial"/>
              </a:rPr>
              <a:t> does not need a waiting window.</a:t>
            </a:r>
          </a:p>
          <a:p>
            <a:pPr lvl="1"/>
            <a:r>
              <a:rPr lang="en-US" sz="1600" b="1">
                <a:solidFill>
                  <a:srgbClr val="003493"/>
                </a:solidFill>
                <a:cs typeface="Arial"/>
              </a:rPr>
              <a:t>Temporal resolution: ~100 cycles VS 4000 cycles</a:t>
            </a:r>
          </a:p>
          <a:p>
            <a:endParaRPr lang="en-US" sz="1800" b="1">
              <a:solidFill>
                <a:srgbClr val="003493"/>
              </a:solidFill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8BA35-5319-15D1-1E39-68E2DF69A7E3}"/>
              </a:ext>
            </a:extLst>
          </p:cNvPr>
          <p:cNvSpPr/>
          <p:nvPr/>
        </p:nvSpPr>
        <p:spPr>
          <a:xfrm>
            <a:off x="1018719" y="2866489"/>
            <a:ext cx="409142" cy="259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DC58D-8A27-8198-A07D-5BAC5BEC8351}"/>
              </a:ext>
            </a:extLst>
          </p:cNvPr>
          <p:cNvSpPr/>
          <p:nvPr/>
        </p:nvSpPr>
        <p:spPr>
          <a:xfrm>
            <a:off x="1424567" y="2866490"/>
            <a:ext cx="1245685" cy="25977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accent4"/>
                </a:solidFill>
                <a:cs typeface="Arial"/>
              </a:rPr>
              <a:t>Wait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CB7AE-25AF-F915-7AAE-EC7C3AD3C7EA}"/>
              </a:ext>
            </a:extLst>
          </p:cNvPr>
          <p:cNvSpPr/>
          <p:nvPr/>
        </p:nvSpPr>
        <p:spPr>
          <a:xfrm>
            <a:off x="2666958" y="2866490"/>
            <a:ext cx="409142" cy="2597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Background: CPU Cache </a:t>
            </a:r>
            <a:endParaRPr lang="en-US" sz="2600" b="1" dirty="0">
              <a:latin typeface="Arial"/>
              <a:ea typeface="ＭＳ ゴシック"/>
              <a:cs typeface="Arial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00F1DEA-8901-BC47-77C0-AA5F2D7E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1986" y="1872955"/>
            <a:ext cx="3361672" cy="1684750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872E1C-CF5A-DF81-58B7-DEA63C3D1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80" y="1520190"/>
            <a:ext cx="1948842" cy="1933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0FAE73-9E99-DDDA-76E2-1CF37D682DF2}"/>
              </a:ext>
            </a:extLst>
          </p:cNvPr>
          <p:cNvSpPr txBox="1"/>
          <p:nvPr/>
        </p:nvSpPr>
        <p:spPr>
          <a:xfrm>
            <a:off x="6054353" y="43923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solidFill>
                  <a:srgbClr val="003493"/>
                </a:solidFill>
                <a:latin typeface="Arial" panose="020B0604020202020204"/>
              </a:rPr>
              <a:t>DRAM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C833-B1CA-DE7F-854E-EECDCF178738}"/>
              </a:ext>
            </a:extLst>
          </p:cNvPr>
          <p:cNvSpPr txBox="1"/>
          <p:nvPr/>
        </p:nvSpPr>
        <p:spPr>
          <a:xfrm>
            <a:off x="3471173" y="344746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solidFill>
                  <a:srgbClr val="003493"/>
                </a:solidFill>
                <a:latin typeface="Arial" panose="020B0604020202020204"/>
              </a:rPr>
              <a:t>CPU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05341-3FDE-E470-DB15-BAF9FEE731E7}"/>
              </a:ext>
            </a:extLst>
          </p:cNvPr>
          <p:cNvSpPr txBox="1"/>
          <p:nvPr/>
        </p:nvSpPr>
        <p:spPr>
          <a:xfrm>
            <a:off x="6077213" y="37065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solidFill>
                  <a:srgbClr val="003493"/>
                </a:solidFill>
                <a:latin typeface="Arial" panose="020B0604020202020204"/>
              </a:rPr>
              <a:t>Slow!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66674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4230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rgbClr val="003493"/>
                </a:solidFill>
                <a:cs typeface="Arial"/>
              </a:rPr>
              <a:t>Covert Channel (</a:t>
            </a:r>
            <a:r>
              <a:rPr lang="ja-JP" altLang="en-US" sz="1800" b="1">
                <a:solidFill>
                  <a:srgbClr val="003493"/>
                </a:solidFill>
                <a:cs typeface="Arial"/>
              </a:rPr>
              <a:t>隐蔽信道</a:t>
            </a:r>
            <a:r>
              <a:rPr lang="en-US" sz="1800" b="1">
                <a:solidFill>
                  <a:srgbClr val="003493"/>
                </a:solidFill>
                <a:cs typeface="Arial"/>
              </a:rPr>
              <a:t>)</a:t>
            </a:r>
          </a:p>
          <a:p>
            <a:endParaRPr lang="en-US" sz="1800" b="1">
              <a:solidFill>
                <a:srgbClr val="003493"/>
              </a:solidFill>
              <a:cs typeface="Arial"/>
            </a:endParaRPr>
          </a:p>
          <a:p>
            <a:pPr lvl="1"/>
            <a:endParaRPr lang="en-US" sz="1200" b="1">
              <a:solidFill>
                <a:srgbClr val="003493"/>
              </a:solidFill>
              <a:cs typeface="Arial"/>
            </a:endParaRPr>
          </a:p>
          <a:p>
            <a:endParaRPr lang="en-US" sz="1800" b="1">
              <a:solidFill>
                <a:srgbClr val="003493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Evaluation-Covert Channel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2BF68D-20B2-38B5-6D92-31685E83E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04510"/>
              </p:ext>
            </p:extLst>
          </p:nvPr>
        </p:nvGraphicFramePr>
        <p:xfrm>
          <a:off x="1676082" y="1685551"/>
          <a:ext cx="5791836" cy="148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08">
                  <a:extLst>
                    <a:ext uri="{9D8B030D-6E8A-4147-A177-3AD203B41FA5}">
                      <a16:colId xmlns:a16="http://schemas.microsoft.com/office/drawing/2014/main" val="1362764510"/>
                    </a:ext>
                  </a:extLst>
                </a:gridCol>
                <a:gridCol w="1414102">
                  <a:extLst>
                    <a:ext uri="{9D8B030D-6E8A-4147-A177-3AD203B41FA5}">
                      <a16:colId xmlns:a16="http://schemas.microsoft.com/office/drawing/2014/main" val="3546574251"/>
                    </a:ext>
                  </a:extLst>
                </a:gridCol>
                <a:gridCol w="1412876">
                  <a:extLst>
                    <a:ext uri="{9D8B030D-6E8A-4147-A177-3AD203B41FA5}">
                      <a16:colId xmlns:a16="http://schemas.microsoft.com/office/drawing/2014/main" val="1699855404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3392241828"/>
                    </a:ext>
                  </a:extLst>
                </a:gridCol>
              </a:tblGrid>
              <a:tr h="376526">
                <a:tc>
                  <a:txBody>
                    <a:bodyPr/>
                    <a:lstStyle/>
                    <a:p>
                      <a:r>
                        <a:rPr lang="en-US" sz="120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Prefetch+Reload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Prefetch+Load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Prefetch+Prefetch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0896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200"/>
                        <a:t>Core i7-6700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631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709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721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20941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Core i7-7700K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782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840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822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249824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200"/>
                        <a:t>Xeon Plat. 8124M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394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586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556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53589"/>
                  </a:ext>
                </a:extLst>
              </a:tr>
              <a:tr h="277640">
                <a:tc>
                  <a:txBody>
                    <a:bodyPr/>
                    <a:lstStyle/>
                    <a:p>
                      <a:r>
                        <a:rPr lang="en-US" sz="1200"/>
                        <a:t>Xeon Plat. 8151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476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680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605 KB/s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565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FD0B34-151C-560F-2470-C6E14C9280B4}"/>
              </a:ext>
            </a:extLst>
          </p:cNvPr>
          <p:cNvSpPr txBox="1"/>
          <p:nvPr/>
        </p:nvSpPr>
        <p:spPr>
          <a:xfrm>
            <a:off x="3058813" y="3382392"/>
            <a:ext cx="299621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err="1">
                <a:solidFill>
                  <a:schemeClr val="bg1"/>
                </a:solidFill>
              </a:rPr>
              <a:t>Flush+Reload</a:t>
            </a:r>
            <a:r>
              <a:rPr lang="en-US" sz="1600">
                <a:solidFill>
                  <a:schemeClr val="bg1"/>
                </a:solidFill>
              </a:rPr>
              <a:t>: ~270 KB/s</a:t>
            </a:r>
          </a:p>
          <a:p>
            <a:endParaRPr lang="en-US" sz="160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0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072871"/>
            <a:ext cx="8059505" cy="353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rgbClr val="003493"/>
                </a:solidFill>
                <a:cs typeface="Arial"/>
              </a:rPr>
              <a:t>With transient execution attacks</a:t>
            </a:r>
            <a:endParaRPr lang="en-US">
              <a:cs typeface="Arial" panose="020B0604020202020204"/>
            </a:endParaRP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1) The covert channel speed determines the leakage rate of transient execution attacks </a:t>
            </a:r>
          </a:p>
          <a:p>
            <a:pPr lvl="2"/>
            <a:r>
              <a:rPr lang="en-US" sz="1200" err="1">
                <a:solidFill>
                  <a:srgbClr val="003493"/>
                </a:solidFill>
                <a:cs typeface="Arial"/>
              </a:rPr>
              <a:t>Spectre</a:t>
            </a:r>
            <a:r>
              <a:rPr lang="en-US" sz="1200">
                <a:solidFill>
                  <a:srgbClr val="003493"/>
                </a:solidFill>
                <a:cs typeface="Arial"/>
              </a:rPr>
              <a:t> v1 with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Prefetch+Prefetch</a:t>
            </a:r>
            <a:r>
              <a:rPr lang="en-US" sz="1200">
                <a:solidFill>
                  <a:srgbClr val="003493"/>
                </a:solidFill>
                <a:cs typeface="Arial"/>
              </a:rPr>
              <a:t> </a:t>
            </a:r>
            <a:r>
              <a:rPr lang="en-US" sz="1200" b="1">
                <a:solidFill>
                  <a:srgbClr val="003493"/>
                </a:solidFill>
                <a:cs typeface="Arial"/>
              </a:rPr>
              <a:t>vs</a:t>
            </a:r>
            <a:r>
              <a:rPr lang="en-US" sz="1200">
                <a:solidFill>
                  <a:srgbClr val="003493"/>
                </a:solidFill>
                <a:cs typeface="Arial"/>
              </a:rPr>
              <a:t>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Spectre</a:t>
            </a:r>
            <a:r>
              <a:rPr lang="en-US" sz="1200">
                <a:solidFill>
                  <a:srgbClr val="003493"/>
                </a:solidFill>
                <a:cs typeface="Arial"/>
              </a:rPr>
              <a:t> v1 with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Flush+Reload</a:t>
            </a:r>
            <a:r>
              <a:rPr lang="en-US" sz="1200">
                <a:solidFill>
                  <a:srgbClr val="003493"/>
                </a:solidFill>
                <a:cs typeface="Arial"/>
              </a:rPr>
              <a:t>: </a:t>
            </a:r>
            <a:r>
              <a:rPr lang="en-US" sz="1200" b="1">
                <a:solidFill>
                  <a:srgbClr val="003493"/>
                </a:solidFill>
                <a:cs typeface="Arial"/>
              </a:rPr>
              <a:t>3.02*</a:t>
            </a:r>
            <a:r>
              <a:rPr lang="en-US" sz="1200">
                <a:solidFill>
                  <a:srgbClr val="003493"/>
                </a:solidFill>
                <a:cs typeface="Arial"/>
              </a:rPr>
              <a:t> faster</a:t>
            </a:r>
          </a:p>
          <a:p>
            <a:pPr lvl="2"/>
            <a:r>
              <a:rPr lang="en-US" sz="1200" err="1">
                <a:solidFill>
                  <a:srgbClr val="003493"/>
                </a:solidFill>
                <a:cs typeface="Arial"/>
              </a:rPr>
              <a:t>Spectre</a:t>
            </a:r>
            <a:r>
              <a:rPr lang="en-US" sz="1200">
                <a:solidFill>
                  <a:srgbClr val="003493"/>
                </a:solidFill>
                <a:cs typeface="Arial"/>
              </a:rPr>
              <a:t> v1 with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Prefetch+Reload</a:t>
            </a:r>
            <a:r>
              <a:rPr lang="en-US" sz="1200">
                <a:solidFill>
                  <a:srgbClr val="003493"/>
                </a:solidFill>
                <a:cs typeface="Arial"/>
              </a:rPr>
              <a:t> </a:t>
            </a:r>
            <a:r>
              <a:rPr lang="en-US" sz="1200" b="1">
                <a:solidFill>
                  <a:srgbClr val="003493"/>
                </a:solidFill>
                <a:cs typeface="Arial"/>
              </a:rPr>
              <a:t>vs</a:t>
            </a:r>
            <a:r>
              <a:rPr lang="en-US" sz="1200">
                <a:solidFill>
                  <a:srgbClr val="003493"/>
                </a:solidFill>
                <a:cs typeface="Arial"/>
              </a:rPr>
              <a:t>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Spectre</a:t>
            </a:r>
            <a:r>
              <a:rPr lang="en-US" sz="1200">
                <a:solidFill>
                  <a:srgbClr val="003493"/>
                </a:solidFill>
                <a:cs typeface="Arial"/>
              </a:rPr>
              <a:t> v1 with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Flush+Reload</a:t>
            </a:r>
            <a:r>
              <a:rPr lang="en-US" sz="1200">
                <a:solidFill>
                  <a:srgbClr val="003493"/>
                </a:solidFill>
                <a:cs typeface="Arial"/>
              </a:rPr>
              <a:t>: </a:t>
            </a:r>
            <a:r>
              <a:rPr lang="en-US" sz="1200" b="1">
                <a:solidFill>
                  <a:srgbClr val="003493"/>
                </a:solidFill>
                <a:cs typeface="Arial"/>
              </a:rPr>
              <a:t>1.61*</a:t>
            </a:r>
            <a:r>
              <a:rPr lang="en-US" sz="1200">
                <a:solidFill>
                  <a:srgbClr val="003493"/>
                </a:solidFill>
                <a:cs typeface="Arial"/>
              </a:rPr>
              <a:t> faster</a:t>
            </a:r>
          </a:p>
          <a:p>
            <a:pPr lvl="2"/>
            <a:endParaRPr lang="en-US" sz="1200">
              <a:solidFill>
                <a:srgbClr val="003493"/>
              </a:solidFill>
              <a:cs typeface="Arial"/>
            </a:endParaRPr>
          </a:p>
          <a:p>
            <a:pPr lvl="2"/>
            <a:endParaRPr lang="en-US" sz="1200">
              <a:solidFill>
                <a:srgbClr val="003493"/>
              </a:solidFill>
              <a:cs typeface="Arial"/>
            </a:endParaRPr>
          </a:p>
          <a:p>
            <a:pPr lvl="1"/>
            <a:r>
              <a:rPr lang="en-US" sz="1400" b="1">
                <a:solidFill>
                  <a:srgbClr val="003493"/>
                </a:solidFill>
                <a:cs typeface="Arial"/>
              </a:rPr>
              <a:t>2)</a:t>
            </a:r>
            <a:r>
              <a:rPr lang="en-US" sz="1400">
                <a:solidFill>
                  <a:srgbClr val="003493"/>
                </a:solidFill>
                <a:cs typeface="Arial"/>
              </a:rPr>
              <a:t> </a:t>
            </a:r>
            <a:r>
              <a:rPr lang="en-US" sz="1400" b="1">
                <a:solidFill>
                  <a:srgbClr val="003493"/>
                </a:solidFill>
                <a:cs typeface="Arial"/>
              </a:rPr>
              <a:t>Prefetch-based covert channels: faster encoding operation</a:t>
            </a:r>
            <a:endParaRPr lang="en-US"/>
          </a:p>
          <a:p>
            <a:pPr lvl="2"/>
            <a:r>
              <a:rPr lang="en-US" sz="1200">
                <a:solidFill>
                  <a:srgbClr val="003493"/>
                </a:solidFill>
                <a:cs typeface="Arial"/>
              </a:rPr>
              <a:t>More secret bytes can be leaked within the transient window</a:t>
            </a:r>
            <a:endParaRPr lang="en-US" sz="1100">
              <a:solidFill>
                <a:srgbClr val="003493"/>
              </a:solidFill>
              <a:cs typeface="Arial"/>
            </a:endParaRPr>
          </a:p>
          <a:p>
            <a:pPr lvl="2"/>
            <a:endParaRPr lang="en-US" sz="1100">
              <a:solidFill>
                <a:srgbClr val="003493"/>
              </a:solidFill>
              <a:cs typeface="Arial"/>
            </a:endParaRPr>
          </a:p>
          <a:p>
            <a:pPr lvl="2"/>
            <a:endParaRPr lang="en-US" sz="1100">
              <a:solidFill>
                <a:srgbClr val="003493"/>
              </a:solidFill>
              <a:cs typeface="Arial"/>
            </a:endParaRPr>
          </a:p>
          <a:p>
            <a:pPr lvl="2"/>
            <a:endParaRPr lang="en-US" sz="1100">
              <a:solidFill>
                <a:srgbClr val="003493"/>
              </a:solidFill>
              <a:cs typeface="Arial"/>
            </a:endParaRPr>
          </a:p>
          <a:p>
            <a:pPr lvl="2"/>
            <a:endParaRPr lang="en-US" sz="1100">
              <a:solidFill>
                <a:srgbClr val="003493"/>
              </a:solidFill>
              <a:cs typeface="Arial"/>
            </a:endParaRPr>
          </a:p>
          <a:p>
            <a:pPr lvl="2"/>
            <a:endParaRPr lang="en-US" sz="1100">
              <a:solidFill>
                <a:srgbClr val="003493"/>
              </a:solidFill>
              <a:cs typeface="Arial"/>
            </a:endParaRPr>
          </a:p>
          <a:p>
            <a:pPr lvl="2"/>
            <a:r>
              <a:rPr lang="en-US" sz="1200">
                <a:solidFill>
                  <a:srgbClr val="003493"/>
                </a:solidFill>
                <a:cs typeface="Arial"/>
              </a:rPr>
              <a:t>In the Spectre-V1 window</a:t>
            </a:r>
          </a:p>
          <a:p>
            <a:pPr lvl="3"/>
            <a:r>
              <a:rPr lang="en-US" sz="1200" b="1">
                <a:solidFill>
                  <a:srgbClr val="003493"/>
                </a:solidFill>
                <a:cs typeface="Arial"/>
              </a:rPr>
              <a:t>8</a:t>
            </a:r>
            <a:r>
              <a:rPr lang="en-US" sz="1200">
                <a:solidFill>
                  <a:srgbClr val="003493"/>
                </a:solidFill>
                <a:cs typeface="Arial"/>
              </a:rPr>
              <a:t> bytes can be leaked with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Flush+Reload</a:t>
            </a:r>
            <a:endParaRPr lang="en-US" sz="1200">
              <a:solidFill>
                <a:srgbClr val="003493"/>
              </a:solidFill>
              <a:cs typeface="Arial"/>
            </a:endParaRPr>
          </a:p>
          <a:p>
            <a:pPr lvl="3"/>
            <a:r>
              <a:rPr lang="en-US" sz="1200" b="1">
                <a:solidFill>
                  <a:srgbClr val="003493"/>
                </a:solidFill>
                <a:cs typeface="Arial"/>
              </a:rPr>
              <a:t>17</a:t>
            </a:r>
            <a:r>
              <a:rPr lang="en-US" sz="1200">
                <a:solidFill>
                  <a:srgbClr val="003493"/>
                </a:solidFill>
                <a:cs typeface="Arial"/>
              </a:rPr>
              <a:t> bytes can be leaked with </a:t>
            </a:r>
            <a:r>
              <a:rPr lang="en-US" sz="1200" err="1">
                <a:solidFill>
                  <a:srgbClr val="003493"/>
                </a:solidFill>
                <a:cs typeface="Arial"/>
              </a:rPr>
              <a:t>Prefetch+Prefetch</a:t>
            </a:r>
            <a:r>
              <a:rPr lang="en-US" sz="1200">
                <a:solidFill>
                  <a:srgbClr val="003493"/>
                </a:solidFill>
                <a:cs typeface="Arial"/>
              </a:rPr>
              <a:t> </a:t>
            </a:r>
          </a:p>
          <a:p>
            <a:endParaRPr lang="en-US" sz="1800" b="1">
              <a:solidFill>
                <a:srgbClr val="003493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Evaluation-Covert Channel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DFF6B-3A9F-9912-4DAA-5A981E88A0B8}"/>
              </a:ext>
            </a:extLst>
          </p:cNvPr>
          <p:cNvSpPr txBox="1"/>
          <p:nvPr/>
        </p:nvSpPr>
        <p:spPr>
          <a:xfrm>
            <a:off x="3156224" y="2960191"/>
            <a:ext cx="3084990" cy="900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If (</a:t>
            </a:r>
            <a:r>
              <a:rPr lang="en-US" sz="1050" b="1" err="1">
                <a:solidFill>
                  <a:schemeClr val="accent1"/>
                </a:solidFill>
                <a:latin typeface="Times New Roman"/>
                <a:cs typeface="Times New Roman"/>
              </a:rPr>
              <a:t>x+n</a:t>
            </a:r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 &lt; array1_size){</a:t>
            </a:r>
            <a:endParaRPr lang="en-US"/>
          </a:p>
          <a:p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	y0 = array2[0][array1[x] * 4096];</a:t>
            </a:r>
          </a:p>
          <a:p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	y0 = array2[0][array1[x] * 4096];</a:t>
            </a:r>
          </a:p>
          <a:p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	…</a:t>
            </a:r>
          </a:p>
          <a:p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	y0 = array2[0][array1[x] * 4096];}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6B7E6-83DA-8C73-B2AC-9F3B72BC6CF5}"/>
              </a:ext>
            </a:extLst>
          </p:cNvPr>
          <p:cNvSpPr txBox="1"/>
          <p:nvPr/>
        </p:nvSpPr>
        <p:spPr>
          <a:xfrm>
            <a:off x="3156224" y="2071422"/>
            <a:ext cx="3084990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If (x&lt; array1_size)</a:t>
            </a:r>
          </a:p>
          <a:p>
            <a:r>
              <a:rPr lang="en-US" sz="1050" b="1">
                <a:solidFill>
                  <a:schemeClr val="accent1"/>
                </a:solidFill>
                <a:latin typeface="Times New Roman"/>
                <a:cs typeface="Times New Roman"/>
              </a:rPr>
              <a:t>	y0 = array2[array1[x] * 4096];</a:t>
            </a:r>
          </a:p>
        </p:txBody>
      </p:sp>
    </p:spTree>
    <p:extLst>
      <p:ext uri="{BB962C8B-B14F-4D97-AF65-F5344CB8AC3E}">
        <p14:creationId xmlns:p14="http://schemas.microsoft.com/office/powerpoint/2010/main" val="775542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072871"/>
            <a:ext cx="8059505" cy="35346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solidFill>
                  <a:srgbClr val="003493"/>
                </a:solidFill>
                <a:cs typeface="Arial"/>
              </a:rPr>
              <a:t>How to defend prefetch-based attacks?</a:t>
            </a:r>
            <a:endParaRPr lang="en-US">
              <a:solidFill>
                <a:srgbClr val="003493"/>
              </a:solidFill>
              <a:cs typeface="Arial"/>
            </a:endParaRPr>
          </a:p>
          <a:p>
            <a:pPr lvl="1"/>
            <a:r>
              <a:rPr lang="en-US" sz="1600">
                <a:solidFill>
                  <a:srgbClr val="003493"/>
                </a:solidFill>
                <a:cs typeface="Arial"/>
              </a:rPr>
              <a:t>Add permission check on </a:t>
            </a:r>
            <a:r>
              <a:rPr lang="en-US" sz="1600" err="1">
                <a:solidFill>
                  <a:srgbClr val="003493"/>
                </a:solidFill>
                <a:cs typeface="Arial"/>
              </a:rPr>
              <a:t>prefetchw</a:t>
            </a:r>
            <a:endParaRPr lang="en-US" sz="1600">
              <a:solidFill>
                <a:srgbClr val="003493"/>
              </a:solidFill>
              <a:cs typeface="Arial"/>
            </a:endParaRPr>
          </a:p>
          <a:p>
            <a:pPr lvl="1"/>
            <a:r>
              <a:rPr lang="en-US" sz="1600">
                <a:solidFill>
                  <a:srgbClr val="003493"/>
                </a:solidFill>
                <a:cs typeface="Arial"/>
              </a:rPr>
              <a:t>Avoid data sharing among processes</a:t>
            </a:r>
          </a:p>
          <a:p>
            <a:pPr lvl="2"/>
            <a:r>
              <a:rPr lang="en-US" sz="1600">
                <a:solidFill>
                  <a:srgbClr val="003493"/>
                </a:solidFill>
                <a:cs typeface="Arial"/>
              </a:rPr>
              <a:t>Will waste a lot of memory</a:t>
            </a:r>
          </a:p>
          <a:p>
            <a:pPr lvl="1"/>
            <a:r>
              <a:rPr lang="en-US" sz="1600">
                <a:solidFill>
                  <a:srgbClr val="003493"/>
                </a:solidFill>
                <a:cs typeface="Arial"/>
              </a:rPr>
              <a:t>Modify the cache coherence protocol</a:t>
            </a:r>
          </a:p>
          <a:p>
            <a:pPr lvl="2"/>
            <a:r>
              <a:rPr lang="en-US" sz="1600" err="1">
                <a:solidFill>
                  <a:srgbClr val="003493"/>
                </a:solidFill>
                <a:ea typeface="+mn-lt"/>
                <a:cs typeface="+mn-lt"/>
              </a:rPr>
              <a:t>Chenlu</a:t>
            </a:r>
            <a:r>
              <a:rPr lang="en-US" sz="1600">
                <a:solidFill>
                  <a:srgbClr val="003493"/>
                </a:solidFill>
                <a:ea typeface="+mn-lt"/>
                <a:cs typeface="+mn-lt"/>
              </a:rPr>
              <a:t> Miao et al. </a:t>
            </a:r>
            <a:r>
              <a:rPr lang="en-US" sz="1600" i="1">
                <a:solidFill>
                  <a:srgbClr val="003493"/>
                </a:solidFill>
                <a:ea typeface="+mn-lt"/>
                <a:cs typeface="+mn-lt"/>
              </a:rPr>
              <a:t>"</a:t>
            </a:r>
            <a:r>
              <a:rPr lang="en-US" sz="1600" i="1" err="1">
                <a:solidFill>
                  <a:srgbClr val="003493"/>
                </a:solidFill>
                <a:ea typeface="+mn-lt"/>
                <a:cs typeface="+mn-lt"/>
              </a:rPr>
              <a:t>SwiftDir</a:t>
            </a:r>
            <a:r>
              <a:rPr lang="en-US" sz="1600" i="1">
                <a:solidFill>
                  <a:srgbClr val="003493"/>
                </a:solidFill>
                <a:ea typeface="+mn-lt"/>
                <a:cs typeface="+mn-lt"/>
              </a:rPr>
              <a:t> Secure Cache Coherence Without Overprotection"</a:t>
            </a:r>
            <a:r>
              <a:rPr lang="en-US" sz="1600">
                <a:solidFill>
                  <a:srgbClr val="003493"/>
                </a:solidFill>
                <a:ea typeface="+mn-lt"/>
                <a:cs typeface="+mn-lt"/>
              </a:rPr>
              <a:t>. In MICRO 2022.</a:t>
            </a:r>
          </a:p>
          <a:p>
            <a:endParaRPr lang="en-US" sz="1800" b="1">
              <a:solidFill>
                <a:srgbClr val="003493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/>
              <a:t>Defense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47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D77D74-F880-9C6B-345C-256632987356}"/>
              </a:ext>
            </a:extLst>
          </p:cNvPr>
          <p:cNvSpPr txBox="1"/>
          <p:nvPr/>
        </p:nvSpPr>
        <p:spPr>
          <a:xfrm>
            <a:off x="1253971" y="1596229"/>
            <a:ext cx="66360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Thanks!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Background: CPU Cache </a:t>
            </a:r>
            <a:endParaRPr lang="en-US" altLang="ja-JP" sz="2600" b="1">
              <a:ea typeface="+mj-lt"/>
              <a:cs typeface="+mj-lt"/>
            </a:endParaRPr>
          </a:p>
          <a:p>
            <a:endParaRPr lang="en-US" sz="260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00F1DEA-8901-BC47-77C0-AA5F2D7E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1986" y="1872955"/>
            <a:ext cx="3361672" cy="1684750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872E1C-CF5A-DF81-58B7-DEA63C3D1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80" y="1520190"/>
            <a:ext cx="1948842" cy="19333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0FAE73-9E99-DDDA-76E2-1CF37D682DF2}"/>
              </a:ext>
            </a:extLst>
          </p:cNvPr>
          <p:cNvSpPr txBox="1"/>
          <p:nvPr/>
        </p:nvSpPr>
        <p:spPr>
          <a:xfrm>
            <a:off x="6054353" y="43923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DRAM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19BB3-A4E7-E522-380E-9CA88273828B}"/>
              </a:ext>
            </a:extLst>
          </p:cNvPr>
          <p:cNvSpPr/>
          <p:nvPr/>
        </p:nvSpPr>
        <p:spPr>
          <a:xfrm>
            <a:off x="3457956" y="170154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2B00F-6A4B-4FD7-CB71-2E5FFA714F01}"/>
              </a:ext>
            </a:extLst>
          </p:cNvPr>
          <p:cNvSpPr/>
          <p:nvPr/>
        </p:nvSpPr>
        <p:spPr>
          <a:xfrm>
            <a:off x="3457956" y="201396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4EEA-C24C-0422-0B4C-D26D1A98226C}"/>
              </a:ext>
            </a:extLst>
          </p:cNvPr>
          <p:cNvSpPr/>
          <p:nvPr/>
        </p:nvSpPr>
        <p:spPr>
          <a:xfrm>
            <a:off x="3457956" y="232638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65C182-B28A-CB10-0347-160E722A108E}"/>
              </a:ext>
            </a:extLst>
          </p:cNvPr>
          <p:cNvSpPr/>
          <p:nvPr/>
        </p:nvSpPr>
        <p:spPr>
          <a:xfrm>
            <a:off x="3457956" y="263880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D7AFA-47B4-BE99-DB4B-1E55EC970748}"/>
              </a:ext>
            </a:extLst>
          </p:cNvPr>
          <p:cNvSpPr/>
          <p:nvPr/>
        </p:nvSpPr>
        <p:spPr>
          <a:xfrm>
            <a:off x="3457956" y="295122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7C1E9-2A28-75A8-7E5F-40C7ED2A0F35}"/>
              </a:ext>
            </a:extLst>
          </p:cNvPr>
          <p:cNvSpPr txBox="1"/>
          <p:nvPr/>
        </p:nvSpPr>
        <p:spPr>
          <a:xfrm>
            <a:off x="3471173" y="344746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>
                <a:solidFill>
                  <a:srgbClr val="003493"/>
                </a:solidFill>
                <a:latin typeface="Arial" panose="020B0604020202020204"/>
              </a:rPr>
              <a:t>CPU cache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7C8A4-818C-75C0-0194-D30AA58B943E}"/>
              </a:ext>
            </a:extLst>
          </p:cNvPr>
          <p:cNvSpPr txBox="1"/>
          <p:nvPr/>
        </p:nvSpPr>
        <p:spPr>
          <a:xfrm>
            <a:off x="6077213" y="37065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Slow!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432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Background: CPU Cache</a:t>
            </a:r>
            <a:endParaRPr lang="en-US" altLang="ja-JP" sz="2600" b="1">
              <a:ea typeface="+mj-lt"/>
              <a:cs typeface="+mj-lt"/>
            </a:endParaRPr>
          </a:p>
          <a:p>
            <a:endParaRPr lang="en-US" sz="260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00F1DEA-8901-BC47-77C0-AA5F2D7E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1986" y="1872955"/>
            <a:ext cx="3361672" cy="1684750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872E1C-CF5A-DF81-58B7-DEA63C3D1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80" y="1520190"/>
            <a:ext cx="1948842" cy="19333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519BB3-A4E7-E522-380E-9CA88273828B}"/>
              </a:ext>
            </a:extLst>
          </p:cNvPr>
          <p:cNvSpPr/>
          <p:nvPr/>
        </p:nvSpPr>
        <p:spPr>
          <a:xfrm>
            <a:off x="3457956" y="170154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2B00F-6A4B-4FD7-CB71-2E5FFA714F01}"/>
              </a:ext>
            </a:extLst>
          </p:cNvPr>
          <p:cNvSpPr/>
          <p:nvPr/>
        </p:nvSpPr>
        <p:spPr>
          <a:xfrm>
            <a:off x="3457956" y="201396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4EEA-C24C-0422-0B4C-D26D1A98226C}"/>
              </a:ext>
            </a:extLst>
          </p:cNvPr>
          <p:cNvSpPr/>
          <p:nvPr/>
        </p:nvSpPr>
        <p:spPr>
          <a:xfrm>
            <a:off x="3457956" y="232638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65C182-B28A-CB10-0347-160E722A108E}"/>
              </a:ext>
            </a:extLst>
          </p:cNvPr>
          <p:cNvSpPr/>
          <p:nvPr/>
        </p:nvSpPr>
        <p:spPr>
          <a:xfrm>
            <a:off x="3457956" y="263880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D7AFA-47B4-BE99-DB4B-1E55EC970748}"/>
              </a:ext>
            </a:extLst>
          </p:cNvPr>
          <p:cNvSpPr/>
          <p:nvPr/>
        </p:nvSpPr>
        <p:spPr>
          <a:xfrm>
            <a:off x="3457956" y="295122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9804F-4336-0827-5C5A-71B19B3C78A4}"/>
              </a:ext>
            </a:extLst>
          </p:cNvPr>
          <p:cNvSpPr txBox="1"/>
          <p:nvPr/>
        </p:nvSpPr>
        <p:spPr>
          <a:xfrm>
            <a:off x="745236" y="2012442"/>
            <a:ext cx="18089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/>
                </a:solidFill>
                <a:latin typeface="Calibri"/>
                <a:cs typeface="Arial"/>
              </a:rPr>
              <a:t>printf</a:t>
            </a:r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(</a:t>
            </a:r>
            <a:r>
              <a:rPr lang="en-US" b="1">
                <a:solidFill>
                  <a:srgbClr val="C00000"/>
                </a:solidFill>
                <a:latin typeface="Calibri"/>
                <a:cs typeface="Arial"/>
              </a:rPr>
              <a:t>"%d"</a:t>
            </a:r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, a);</a:t>
            </a:r>
          </a:p>
          <a:p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b="1" err="1">
                <a:solidFill>
                  <a:schemeClr val="bg1"/>
                </a:solidFill>
                <a:latin typeface="Calibri"/>
                <a:cs typeface="Calibri"/>
              </a:rPr>
              <a:t>printf</a:t>
            </a:r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lang="en-US" b="1">
                <a:solidFill>
                  <a:srgbClr val="C00000"/>
                </a:solidFill>
                <a:latin typeface="Calibri"/>
                <a:cs typeface="Calibri"/>
              </a:rPr>
              <a:t>"%d"</a:t>
            </a:r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, a);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b="1">
              <a:solidFill>
                <a:schemeClr val="bg1"/>
              </a:solidFill>
              <a:latin typeface="Calibri"/>
              <a:cs typeface="Arial"/>
            </a:endParaRPr>
          </a:p>
        </p:txBody>
      </p:sp>
      <p:pic>
        <p:nvPicPr>
          <p:cNvPr id="11" name="Graphic 11" descr="Line arrow: Clockwise curve with solid fill">
            <a:extLst>
              <a:ext uri="{FF2B5EF4-FFF2-40B4-BE49-F238E27FC236}">
                <a16:creationId xmlns:a16="http://schemas.microsoft.com/office/drawing/2014/main" id="{FB0CFAF0-0950-0263-5ADE-72D24C733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494245" y="1402132"/>
            <a:ext cx="601250" cy="1070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49CA31-619C-C545-E263-9FB4AFCDBF5D}"/>
              </a:ext>
            </a:extLst>
          </p:cNvPr>
          <p:cNvSpPr txBox="1"/>
          <p:nvPr/>
        </p:nvSpPr>
        <p:spPr>
          <a:xfrm rot="-1440000">
            <a:off x="1997838" y="1339167"/>
            <a:ext cx="1808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Cache miss</a:t>
            </a:r>
            <a:endParaRPr lang="en-US"/>
          </a:p>
        </p:txBody>
      </p:sp>
      <p:pic>
        <p:nvPicPr>
          <p:cNvPr id="19" name="Graphic 19" descr="Line arrow: Straight with solid fill">
            <a:extLst>
              <a:ext uri="{FF2B5EF4-FFF2-40B4-BE49-F238E27FC236}">
                <a16:creationId xmlns:a16="http://schemas.microsoft.com/office/drawing/2014/main" id="{524AB173-BEF7-1B50-4E5F-05CDE8341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620000">
            <a:off x="5224446" y="1529911"/>
            <a:ext cx="1149262" cy="585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9206C-064B-10E5-9011-B4A3270B5CE3}"/>
              </a:ext>
            </a:extLst>
          </p:cNvPr>
          <p:cNvSpPr txBox="1"/>
          <p:nvPr/>
        </p:nvSpPr>
        <p:spPr>
          <a:xfrm rot="21480000">
            <a:off x="5259184" y="1323184"/>
            <a:ext cx="97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Request</a:t>
            </a:r>
            <a:endParaRPr lang="en-US"/>
          </a:p>
        </p:txBody>
      </p:sp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D5B5AE36-48C1-FA15-7995-3486C2616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420000">
            <a:off x="5232065" y="2116650"/>
            <a:ext cx="1149262" cy="585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ADCD19-3889-9DAA-E8A3-C8F5C2EA2833}"/>
              </a:ext>
            </a:extLst>
          </p:cNvPr>
          <p:cNvSpPr txBox="1"/>
          <p:nvPr/>
        </p:nvSpPr>
        <p:spPr>
          <a:xfrm rot="21480000">
            <a:off x="5267026" y="1945492"/>
            <a:ext cx="1107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Response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5A9E3-09D7-8F94-399D-368916C71D7F}"/>
              </a:ext>
            </a:extLst>
          </p:cNvPr>
          <p:cNvSpPr txBox="1"/>
          <p:nvPr/>
        </p:nvSpPr>
        <p:spPr>
          <a:xfrm>
            <a:off x="6054353" y="43923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DRAM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35239-84A0-1971-AF1C-F6B8C9EBDBD9}"/>
              </a:ext>
            </a:extLst>
          </p:cNvPr>
          <p:cNvSpPr txBox="1"/>
          <p:nvPr/>
        </p:nvSpPr>
        <p:spPr>
          <a:xfrm>
            <a:off x="6077213" y="37065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Slow!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339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Background: CPU Cache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00F1DEA-8901-BC47-77C0-AA5F2D7E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1986" y="1872955"/>
            <a:ext cx="3361672" cy="1684750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872E1C-CF5A-DF81-58B7-DEA63C3D1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80" y="1520190"/>
            <a:ext cx="1948842" cy="19333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519BB3-A4E7-E522-380E-9CA88273828B}"/>
              </a:ext>
            </a:extLst>
          </p:cNvPr>
          <p:cNvSpPr/>
          <p:nvPr/>
        </p:nvSpPr>
        <p:spPr>
          <a:xfrm>
            <a:off x="3457956" y="1701546"/>
            <a:ext cx="1562100" cy="31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Arial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2B00F-6A4B-4FD7-CB71-2E5FFA714F01}"/>
              </a:ext>
            </a:extLst>
          </p:cNvPr>
          <p:cNvSpPr/>
          <p:nvPr/>
        </p:nvSpPr>
        <p:spPr>
          <a:xfrm>
            <a:off x="3457956" y="201396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4EEA-C24C-0422-0B4C-D26D1A98226C}"/>
              </a:ext>
            </a:extLst>
          </p:cNvPr>
          <p:cNvSpPr/>
          <p:nvPr/>
        </p:nvSpPr>
        <p:spPr>
          <a:xfrm>
            <a:off x="3457956" y="232638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65C182-B28A-CB10-0347-160E722A108E}"/>
              </a:ext>
            </a:extLst>
          </p:cNvPr>
          <p:cNvSpPr/>
          <p:nvPr/>
        </p:nvSpPr>
        <p:spPr>
          <a:xfrm>
            <a:off x="3457956" y="263880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D7AFA-47B4-BE99-DB4B-1E55EC970748}"/>
              </a:ext>
            </a:extLst>
          </p:cNvPr>
          <p:cNvSpPr/>
          <p:nvPr/>
        </p:nvSpPr>
        <p:spPr>
          <a:xfrm>
            <a:off x="3457956" y="295122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9804F-4336-0827-5C5A-71B19B3C78A4}"/>
              </a:ext>
            </a:extLst>
          </p:cNvPr>
          <p:cNvSpPr txBox="1"/>
          <p:nvPr/>
        </p:nvSpPr>
        <p:spPr>
          <a:xfrm>
            <a:off x="745236" y="2012442"/>
            <a:ext cx="18089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/>
                </a:solidFill>
                <a:latin typeface="Calibri"/>
                <a:cs typeface="Arial"/>
              </a:rPr>
              <a:t>printf</a:t>
            </a:r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(</a:t>
            </a:r>
            <a:r>
              <a:rPr lang="en-US" b="1">
                <a:solidFill>
                  <a:srgbClr val="C00000"/>
                </a:solidFill>
                <a:latin typeface="Calibri"/>
                <a:cs typeface="Arial"/>
              </a:rPr>
              <a:t>"%d"</a:t>
            </a:r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, a);</a:t>
            </a:r>
          </a:p>
          <a:p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b="1" err="1">
                <a:solidFill>
                  <a:schemeClr val="bg1"/>
                </a:solidFill>
                <a:latin typeface="Calibri"/>
                <a:cs typeface="Calibri"/>
              </a:rPr>
              <a:t>printf</a:t>
            </a:r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lang="en-US" b="1">
                <a:solidFill>
                  <a:srgbClr val="C00000"/>
                </a:solidFill>
                <a:latin typeface="Calibri"/>
                <a:cs typeface="Calibri"/>
              </a:rPr>
              <a:t>"%d"</a:t>
            </a:r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, a);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b="1">
              <a:solidFill>
                <a:schemeClr val="bg1"/>
              </a:solidFill>
              <a:latin typeface="Calibri"/>
              <a:cs typeface="Arial"/>
            </a:endParaRPr>
          </a:p>
        </p:txBody>
      </p:sp>
      <p:pic>
        <p:nvPicPr>
          <p:cNvPr id="11" name="Graphic 11" descr="Line arrow: Clockwise curve with solid fill">
            <a:extLst>
              <a:ext uri="{FF2B5EF4-FFF2-40B4-BE49-F238E27FC236}">
                <a16:creationId xmlns:a16="http://schemas.microsoft.com/office/drawing/2014/main" id="{FB0CFAF0-0950-0263-5ADE-72D24C733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494245" y="1402132"/>
            <a:ext cx="601250" cy="1070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49CA31-619C-C545-E263-9FB4AFCDBF5D}"/>
              </a:ext>
            </a:extLst>
          </p:cNvPr>
          <p:cNvSpPr txBox="1"/>
          <p:nvPr/>
        </p:nvSpPr>
        <p:spPr>
          <a:xfrm rot="-1440000">
            <a:off x="1997838" y="1339167"/>
            <a:ext cx="1808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Cache miss</a:t>
            </a:r>
            <a:endParaRPr lang="en-US"/>
          </a:p>
        </p:txBody>
      </p:sp>
      <p:pic>
        <p:nvPicPr>
          <p:cNvPr id="19" name="Graphic 19" descr="Line arrow: Straight with solid fill">
            <a:extLst>
              <a:ext uri="{FF2B5EF4-FFF2-40B4-BE49-F238E27FC236}">
                <a16:creationId xmlns:a16="http://schemas.microsoft.com/office/drawing/2014/main" id="{524AB173-BEF7-1B50-4E5F-05CDE8341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620000">
            <a:off x="5224446" y="1529911"/>
            <a:ext cx="1149262" cy="585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9206C-064B-10E5-9011-B4A3270B5CE3}"/>
              </a:ext>
            </a:extLst>
          </p:cNvPr>
          <p:cNvSpPr txBox="1"/>
          <p:nvPr/>
        </p:nvSpPr>
        <p:spPr>
          <a:xfrm rot="21480000">
            <a:off x="5259184" y="1323184"/>
            <a:ext cx="97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Request</a:t>
            </a:r>
            <a:endParaRPr lang="en-US"/>
          </a:p>
        </p:txBody>
      </p:sp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D5B5AE36-48C1-FA15-7995-3486C2616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420000">
            <a:off x="5232065" y="2116650"/>
            <a:ext cx="1149262" cy="585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ADCD19-3889-9DAA-E8A3-C8F5C2EA2833}"/>
              </a:ext>
            </a:extLst>
          </p:cNvPr>
          <p:cNvSpPr txBox="1"/>
          <p:nvPr/>
        </p:nvSpPr>
        <p:spPr>
          <a:xfrm rot="21480000">
            <a:off x="5267026" y="1945492"/>
            <a:ext cx="1107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Response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1BBD0-2E8F-6CD5-13A0-93A81A26622B}"/>
              </a:ext>
            </a:extLst>
          </p:cNvPr>
          <p:cNvSpPr txBox="1"/>
          <p:nvPr/>
        </p:nvSpPr>
        <p:spPr>
          <a:xfrm>
            <a:off x="6054353" y="43923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DRAM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4EB34-5A4A-E5B0-1576-39AF48F3CBB9}"/>
              </a:ext>
            </a:extLst>
          </p:cNvPr>
          <p:cNvSpPr txBox="1"/>
          <p:nvPr/>
        </p:nvSpPr>
        <p:spPr>
          <a:xfrm>
            <a:off x="6077213" y="37065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Slow!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5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Background: CPU Cache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00F1DEA-8901-BC47-77C0-AA5F2D7E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41986" y="1872955"/>
            <a:ext cx="3361672" cy="1684750"/>
          </a:xfrm>
          <a:prstGeom prst="rect">
            <a:avLst/>
          </a:prstGeom>
        </p:spPr>
      </p:pic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872E1C-CF5A-DF81-58B7-DEA63C3D1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980" y="1520190"/>
            <a:ext cx="1948842" cy="19333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519BB3-A4E7-E522-380E-9CA88273828B}"/>
              </a:ext>
            </a:extLst>
          </p:cNvPr>
          <p:cNvSpPr/>
          <p:nvPr/>
        </p:nvSpPr>
        <p:spPr>
          <a:xfrm>
            <a:off x="3457956" y="1701546"/>
            <a:ext cx="1562100" cy="312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Arial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2B00F-6A4B-4FD7-CB71-2E5FFA714F01}"/>
              </a:ext>
            </a:extLst>
          </p:cNvPr>
          <p:cNvSpPr/>
          <p:nvPr/>
        </p:nvSpPr>
        <p:spPr>
          <a:xfrm>
            <a:off x="3457956" y="201396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4EEA-C24C-0422-0B4C-D26D1A98226C}"/>
              </a:ext>
            </a:extLst>
          </p:cNvPr>
          <p:cNvSpPr/>
          <p:nvPr/>
        </p:nvSpPr>
        <p:spPr>
          <a:xfrm>
            <a:off x="3457956" y="232638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65C182-B28A-CB10-0347-160E722A108E}"/>
              </a:ext>
            </a:extLst>
          </p:cNvPr>
          <p:cNvSpPr/>
          <p:nvPr/>
        </p:nvSpPr>
        <p:spPr>
          <a:xfrm>
            <a:off x="3457956" y="263880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D7AFA-47B4-BE99-DB4B-1E55EC970748}"/>
              </a:ext>
            </a:extLst>
          </p:cNvPr>
          <p:cNvSpPr/>
          <p:nvPr/>
        </p:nvSpPr>
        <p:spPr>
          <a:xfrm>
            <a:off x="3457956" y="2951226"/>
            <a:ext cx="1562100" cy="3124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9804F-4336-0827-5C5A-71B19B3C78A4}"/>
              </a:ext>
            </a:extLst>
          </p:cNvPr>
          <p:cNvSpPr txBox="1"/>
          <p:nvPr/>
        </p:nvSpPr>
        <p:spPr>
          <a:xfrm>
            <a:off x="745236" y="2012442"/>
            <a:ext cx="18089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chemeClr val="bg1"/>
                </a:solidFill>
                <a:latin typeface="Calibri"/>
                <a:cs typeface="Arial"/>
              </a:rPr>
              <a:t>printf</a:t>
            </a:r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(</a:t>
            </a:r>
            <a:r>
              <a:rPr lang="en-US" b="1">
                <a:solidFill>
                  <a:srgbClr val="C00000"/>
                </a:solidFill>
                <a:latin typeface="Calibri"/>
                <a:cs typeface="Arial"/>
              </a:rPr>
              <a:t>"%d"</a:t>
            </a:r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, a);</a:t>
            </a:r>
          </a:p>
          <a:p>
            <a:endParaRPr lang="en-US" b="1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en-US" b="1" err="1">
                <a:solidFill>
                  <a:schemeClr val="bg1"/>
                </a:solidFill>
                <a:latin typeface="Calibri"/>
                <a:cs typeface="Calibri"/>
              </a:rPr>
              <a:t>printf</a:t>
            </a:r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(</a:t>
            </a:r>
            <a:r>
              <a:rPr lang="en-US" b="1">
                <a:solidFill>
                  <a:srgbClr val="C00000"/>
                </a:solidFill>
                <a:latin typeface="Calibri"/>
                <a:cs typeface="Calibri"/>
              </a:rPr>
              <a:t>"%d"</a:t>
            </a:r>
            <a:r>
              <a:rPr lang="en-US" b="1">
                <a:solidFill>
                  <a:schemeClr val="bg1"/>
                </a:solidFill>
                <a:latin typeface="Calibri"/>
                <a:cs typeface="Calibri"/>
              </a:rPr>
              <a:t>, a);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b="1">
              <a:solidFill>
                <a:schemeClr val="bg1"/>
              </a:solidFill>
              <a:latin typeface="Calibri"/>
              <a:cs typeface="Arial"/>
            </a:endParaRPr>
          </a:p>
        </p:txBody>
      </p:sp>
      <p:pic>
        <p:nvPicPr>
          <p:cNvPr id="11" name="Graphic 11" descr="Line arrow: Clockwise curve with solid fill">
            <a:extLst>
              <a:ext uri="{FF2B5EF4-FFF2-40B4-BE49-F238E27FC236}">
                <a16:creationId xmlns:a16="http://schemas.microsoft.com/office/drawing/2014/main" id="{FB0CFAF0-0950-0263-5ADE-72D24C733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494245" y="1402132"/>
            <a:ext cx="601250" cy="1070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49CA31-619C-C545-E263-9FB4AFCDBF5D}"/>
              </a:ext>
            </a:extLst>
          </p:cNvPr>
          <p:cNvSpPr txBox="1"/>
          <p:nvPr/>
        </p:nvSpPr>
        <p:spPr>
          <a:xfrm rot="-1440000">
            <a:off x="1997838" y="1339167"/>
            <a:ext cx="18089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Cache miss</a:t>
            </a:r>
            <a:endParaRPr lang="en-US"/>
          </a:p>
        </p:txBody>
      </p:sp>
      <p:pic>
        <p:nvPicPr>
          <p:cNvPr id="19" name="Graphic 19" descr="Line arrow: Straight with solid fill">
            <a:extLst>
              <a:ext uri="{FF2B5EF4-FFF2-40B4-BE49-F238E27FC236}">
                <a16:creationId xmlns:a16="http://schemas.microsoft.com/office/drawing/2014/main" id="{524AB173-BEF7-1B50-4E5F-05CDE8341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620000">
            <a:off x="5224446" y="1529911"/>
            <a:ext cx="1149262" cy="585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9206C-064B-10E5-9011-B4A3270B5CE3}"/>
              </a:ext>
            </a:extLst>
          </p:cNvPr>
          <p:cNvSpPr txBox="1"/>
          <p:nvPr/>
        </p:nvSpPr>
        <p:spPr>
          <a:xfrm rot="21480000">
            <a:off x="5259184" y="1323184"/>
            <a:ext cx="97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Request</a:t>
            </a:r>
            <a:endParaRPr lang="en-US"/>
          </a:p>
        </p:txBody>
      </p:sp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D5B5AE36-48C1-FA15-7995-3486C2616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420000">
            <a:off x="5232065" y="2116650"/>
            <a:ext cx="1149262" cy="585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ADCD19-3889-9DAA-E8A3-C8F5C2EA2833}"/>
              </a:ext>
            </a:extLst>
          </p:cNvPr>
          <p:cNvSpPr txBox="1"/>
          <p:nvPr/>
        </p:nvSpPr>
        <p:spPr>
          <a:xfrm rot="21480000">
            <a:off x="5267026" y="1945492"/>
            <a:ext cx="11079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Response</a:t>
            </a:r>
            <a:endParaRPr lang="en-US"/>
          </a:p>
        </p:txBody>
      </p:sp>
      <p:pic>
        <p:nvPicPr>
          <p:cNvPr id="5" name="Graphic 11" descr="Line arrow: Clockwise curve with solid fill">
            <a:extLst>
              <a:ext uri="{FF2B5EF4-FFF2-40B4-BE49-F238E27FC236}">
                <a16:creationId xmlns:a16="http://schemas.microsoft.com/office/drawing/2014/main" id="{FFA8C58B-8845-8F5C-09B1-A69412FB2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000000" flipH="1">
            <a:off x="2515153" y="2080311"/>
            <a:ext cx="601250" cy="1070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3BFDB-A14D-FB92-95E6-F57C63030F52}"/>
              </a:ext>
            </a:extLst>
          </p:cNvPr>
          <p:cNvSpPr txBox="1"/>
          <p:nvPr/>
        </p:nvSpPr>
        <p:spPr>
          <a:xfrm rot="20160000">
            <a:off x="2213642" y="2720174"/>
            <a:ext cx="12026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Calibri"/>
                <a:cs typeface="Arial"/>
              </a:rPr>
              <a:t>Cache hit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5B62B-4BD8-05E2-F5A0-D7FFB457E1A4}"/>
              </a:ext>
            </a:extLst>
          </p:cNvPr>
          <p:cNvSpPr txBox="1"/>
          <p:nvPr/>
        </p:nvSpPr>
        <p:spPr>
          <a:xfrm>
            <a:off x="816828" y="3632510"/>
            <a:ext cx="5161619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600">
                <a:solidFill>
                  <a:srgbClr val="003493"/>
                </a:solidFill>
                <a:cs typeface="Arial"/>
              </a:rPr>
              <a:t> </a:t>
            </a:r>
            <a:r>
              <a:rPr lang="en-US" sz="1600" b="1">
                <a:solidFill>
                  <a:srgbClr val="003493"/>
                </a:solidFill>
                <a:cs typeface="Arial"/>
              </a:rPr>
              <a:t>Cache hit</a:t>
            </a:r>
            <a:r>
              <a:rPr lang="en-US" sz="1600">
                <a:solidFill>
                  <a:srgbClr val="003493"/>
                </a:solidFill>
                <a:cs typeface="Arial"/>
              </a:rPr>
              <a:t>: </a:t>
            </a:r>
            <a:r>
              <a:rPr lang="en-US" sz="1600" b="1">
                <a:solidFill>
                  <a:srgbClr val="003493"/>
                </a:solidFill>
                <a:cs typeface="Arial"/>
              </a:rPr>
              <a:t>faster</a:t>
            </a:r>
            <a:r>
              <a:rPr lang="en-US" sz="1600">
                <a:solidFill>
                  <a:srgbClr val="003493"/>
                </a:solidFill>
                <a:cs typeface="Arial"/>
              </a:rPr>
              <a:t>, less than 60 CPU cycles.</a:t>
            </a:r>
            <a:r>
              <a:rPr lang="en-US" sz="1600">
                <a:cs typeface="Arial"/>
              </a:rPr>
              <a:t>​</a:t>
            </a:r>
          </a:p>
          <a:p>
            <a:r>
              <a:rPr lang="en-US" sz="1000">
                <a:solidFill>
                  <a:srgbClr val="FFFFFF"/>
                </a:solidFill>
                <a:cs typeface="Arial"/>
              </a:rPr>
              <a:t>   </a:t>
            </a:r>
          </a:p>
          <a:p>
            <a:pPr>
              <a:buChar char="•"/>
            </a:pPr>
            <a:r>
              <a:rPr lang="en-US" sz="1600">
                <a:solidFill>
                  <a:srgbClr val="003493"/>
                </a:solidFill>
                <a:cs typeface="Arial"/>
              </a:rPr>
              <a:t> </a:t>
            </a:r>
            <a:r>
              <a:rPr lang="en-US" sz="1600" b="1">
                <a:solidFill>
                  <a:srgbClr val="003493"/>
                </a:solidFill>
                <a:cs typeface="Arial"/>
              </a:rPr>
              <a:t>Cache miss</a:t>
            </a:r>
            <a:r>
              <a:rPr lang="en-US" sz="1600">
                <a:solidFill>
                  <a:srgbClr val="003493"/>
                </a:solidFill>
                <a:cs typeface="Arial"/>
              </a:rPr>
              <a:t>: </a:t>
            </a:r>
            <a:r>
              <a:rPr lang="en-US" sz="1600" b="1">
                <a:solidFill>
                  <a:srgbClr val="003493"/>
                </a:solidFill>
                <a:cs typeface="Arial"/>
              </a:rPr>
              <a:t>slower</a:t>
            </a:r>
            <a:r>
              <a:rPr lang="en-US" sz="1600">
                <a:solidFill>
                  <a:srgbClr val="003493"/>
                </a:solidFill>
                <a:cs typeface="Arial"/>
              </a:rPr>
              <a:t>, over 200 CPU cycles.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07B4C-B37A-9317-FD74-3D80D6DBC353}"/>
              </a:ext>
            </a:extLst>
          </p:cNvPr>
          <p:cNvSpPr txBox="1"/>
          <p:nvPr/>
        </p:nvSpPr>
        <p:spPr>
          <a:xfrm>
            <a:off x="6054353" y="43923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DRAM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C2D85-867E-6549-A9A4-84CCDF2EA3B1}"/>
              </a:ext>
            </a:extLst>
          </p:cNvPr>
          <p:cNvSpPr txBox="1"/>
          <p:nvPr/>
        </p:nvSpPr>
        <p:spPr>
          <a:xfrm>
            <a:off x="6077213" y="3706543"/>
            <a:ext cx="1541622" cy="40011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3493"/>
                </a:solidFill>
                <a:latin typeface="Arial" panose="020B0604020202020204"/>
              </a:rPr>
              <a:t>Slow!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91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5FF"/>
      </a:hlink>
      <a:folHlink>
        <a:srgbClr val="00DBD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18201</TotalTime>
  <Words>2033</Words>
  <Application>Microsoft Macintosh PowerPoint</Application>
  <PresentationFormat>On-screen Show (16:9)</PresentationFormat>
  <Paragraphs>528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Arial,Sans-Serif</vt:lpstr>
      <vt:lpstr>Arial</vt:lpstr>
      <vt:lpstr>Arial Black</vt:lpstr>
      <vt:lpstr>Calibri</vt:lpstr>
      <vt:lpstr>Times</vt:lpstr>
      <vt:lpstr>Times New Roman</vt:lpstr>
      <vt:lpstr>Office Theme</vt:lpstr>
      <vt:lpstr>1_Office Theme</vt:lpstr>
      <vt:lpstr>Cache Side Channel Attacks on Modern Processors</vt:lpstr>
      <vt:lpstr>Outline</vt:lpstr>
      <vt:lpstr>Side-Channel Attacks</vt:lpstr>
      <vt:lpstr>PowerPoint Presentation</vt:lpstr>
      <vt:lpstr>Background: CPU Cache </vt:lpstr>
      <vt:lpstr>Background: CPU Cache  </vt:lpstr>
      <vt:lpstr>Background: CPU Cache </vt:lpstr>
      <vt:lpstr>Background: CPU Cache</vt:lpstr>
      <vt:lpstr>Background: CPU Cache</vt:lpstr>
      <vt:lpstr>Background: CPU Cache</vt:lpstr>
      <vt:lpstr>Background: CPU Cache</vt:lpstr>
      <vt:lpstr>Background: Cache Attacks</vt:lpstr>
      <vt:lpstr>PowerPoint Presentation</vt:lpstr>
      <vt:lpstr>Flush+Reload</vt:lpstr>
      <vt:lpstr>Flush+Reload</vt:lpstr>
      <vt:lpstr>Flush+Reload</vt:lpstr>
      <vt:lpstr>Flush+Reload</vt:lpstr>
      <vt:lpstr>Flush+Reload</vt:lpstr>
      <vt:lpstr>Flush+Reload</vt:lpstr>
      <vt:lpstr>Flush+Reload</vt:lpstr>
      <vt:lpstr>PowerPoint Presentation</vt:lpstr>
      <vt:lpstr>Attack 1: RSA Decryption Key</vt:lpstr>
      <vt:lpstr>Attack 2: Keystroke Logger</vt:lpstr>
      <vt:lpstr>PowerPoint Presentation</vt:lpstr>
      <vt:lpstr>Prime+Probe</vt:lpstr>
      <vt:lpstr>Prime+Probe </vt:lpstr>
      <vt:lpstr>Prime+Probe </vt:lpstr>
      <vt:lpstr>Prime+Probe </vt:lpstr>
      <vt:lpstr>Prime+Probe </vt:lpstr>
      <vt:lpstr>Prime+Probe </vt:lpstr>
      <vt:lpstr>Prime+Probe </vt:lpstr>
      <vt:lpstr>Prime+Probe </vt:lpstr>
      <vt:lpstr>Cache Attack</vt:lpstr>
      <vt:lpstr>Cache Attack </vt:lpstr>
      <vt:lpstr>Our Work (S&amp;P 2022)  </vt:lpstr>
      <vt:lpstr>Cache Coherence  </vt:lpstr>
      <vt:lpstr>Cache Coherence  </vt:lpstr>
      <vt:lpstr>Key Insights</vt:lpstr>
      <vt:lpstr>Key Insights</vt:lpstr>
      <vt:lpstr>PowerPoint Presentation</vt:lpstr>
      <vt:lpstr>Our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Evaluation-Covert Channel</vt:lpstr>
      <vt:lpstr>Evaluation-Covert Channel</vt:lpstr>
      <vt:lpstr>Defense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6</cp:revision>
  <cp:lastPrinted>2019-07-18T13:58:01Z</cp:lastPrinted>
  <dcterms:created xsi:type="dcterms:W3CDTF">2019-07-18T12:44:10Z</dcterms:created>
  <dcterms:modified xsi:type="dcterms:W3CDTF">2022-12-30T23:28:13Z</dcterms:modified>
</cp:coreProperties>
</file>