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iut8Z6AoLmhHco+/u+roMMsTRr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c2943bf4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c2943bf4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c2943bf4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c2943bf4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c2943bf41d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1c2943bf4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c2943bf4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c2943bf4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c2943bf4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c2943bf4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Name alanı cevap aranan sorularla alakalı olmadığı için boş değerler kalabilir.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last_review tarih değerleridir; listeleme için herhangi bir değerlendirme yoksa tarih değeri mevcut olmayacaktır. Bizim sorularımız için bu sütun önemsizdir, bu nedenle bu değerlerin eklenmesine gerek yoktur.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review_per_month" sütununa eksik değerler için basitçe 0.0 ekleyebiliriz.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5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5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5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3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3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3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3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3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3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3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3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3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3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3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3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3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3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3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3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3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3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3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3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3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3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3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3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3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3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8" name="Google Shape;58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8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66" name="Google Shape;66;p2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67" name="Google Shape;67;p28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8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28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70" name="Google Shape;70;p28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8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8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2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74" name="Google Shape;74;p28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8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8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" name="Google Shape;78;p28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9" name="Google Shape;79;p28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80" name="Google Shape;80;p28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8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28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83" name="Google Shape;83;p2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8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8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2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87" name="Google Shape;87;p28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8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8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8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28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92" name="Google Shape;92;p28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8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8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1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31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3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3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3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3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3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3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53.png"/><Relationship Id="rId7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Relationship Id="rId7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55.png"/><Relationship Id="rId5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hyperlink" Target="http://insideairbnb.com/istanbu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9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25"/>
            <a:ext cx="5044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b="1" lang="en" sz="1950"/>
              <a:t>Istanbul AirBnb Keşifçi Veri Analizi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279132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Name Surname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type="title"/>
          </p:nvPr>
        </p:nvSpPr>
        <p:spPr>
          <a:xfrm>
            <a:off x="1303800" y="598575"/>
            <a:ext cx="75159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2.2 Temel İstatistik Bilgilerin İncelenmesi</a:t>
            </a:r>
            <a:endParaRPr sz="2320"/>
          </a:p>
        </p:txBody>
      </p:sp>
      <p:sp>
        <p:nvSpPr>
          <p:cNvPr id="370" name="Google Shape;370;p10"/>
          <p:cNvSpPr txBox="1"/>
          <p:nvPr>
            <p:ph idx="1" type="body"/>
          </p:nvPr>
        </p:nvSpPr>
        <p:spPr>
          <a:xfrm>
            <a:off x="1303800" y="1170625"/>
            <a:ext cx="7434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70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8"/>
              <a:buFont typeface="Arial"/>
              <a:buChar char="●"/>
            </a:pPr>
            <a:r>
              <a:rPr lang="en" sz="107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price=0 ve availability_365=0 olan veriler analizi olumsuz etkileyeceğinden temizlenmelidir:</a:t>
            </a:r>
            <a:endParaRPr sz="107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538" y="1597875"/>
            <a:ext cx="8358926" cy="319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2943bf41d_0_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320"/>
              <a:t>2.2 Temel İstatistik Bilgilerin İncelenmesi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c2943bf41d_0_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g1c2943bf41d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300" y="264975"/>
            <a:ext cx="2504050" cy="3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c2943bf41d_0_18"/>
          <p:cNvPicPr preferRelativeResize="0"/>
          <p:nvPr/>
        </p:nvPicPr>
        <p:blipFill rotWithShape="1">
          <a:blip r:embed="rId4">
            <a:alphaModFix/>
          </a:blip>
          <a:srcRect b="18765" l="0" r="0" t="0"/>
          <a:stretch/>
        </p:blipFill>
        <p:spPr>
          <a:xfrm>
            <a:off x="76200" y="1137950"/>
            <a:ext cx="8991599" cy="387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1c2943bf41d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97" y="0"/>
            <a:ext cx="66839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1c2943bf41d_0_25"/>
          <p:cNvSpPr txBox="1"/>
          <p:nvPr>
            <p:ph type="title"/>
          </p:nvPr>
        </p:nvSpPr>
        <p:spPr>
          <a:xfrm>
            <a:off x="126775" y="1658075"/>
            <a:ext cx="3250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2.2 Temel İstatistik Bilgilerin İncelenmesi</a:t>
            </a:r>
            <a:endParaRPr/>
          </a:p>
        </p:txBody>
      </p:sp>
      <p:pic>
        <p:nvPicPr>
          <p:cNvPr id="386" name="Google Shape;386;g1c2943bf41d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70" y="2766045"/>
            <a:ext cx="3874600" cy="7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3. Verilerin Analiz Edilmesi</a:t>
            </a:r>
            <a:endParaRPr/>
          </a:p>
        </p:txBody>
      </p:sp>
      <p:sp>
        <p:nvSpPr>
          <p:cNvPr id="392" name="Google Shape;392;p1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çok hangi semtte AirBnb bulunmaktadır?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çok hangi tür AirBnb'ler bulunmaktadır?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Semtlere göre AirBnB tür dağılımı nasıldır?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Gecelik ortalama fiyatlar semtlere göre nasıl değişiklik göstermektedir?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Gecelik ortalama fiyatlar semtlere göre nasıl değişiklik göstermektedir?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AirBnb türlerine göre gecelik fiyatlar semtlere göre nasıl değişmektedir?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AirBnb türlerine göre konaklanan gece sayısı nasıl değişmektedir?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3.1 En çok hangi semtte AirBnb bulunmaktadır?</a:t>
            </a:r>
            <a:endParaRPr sz="2320"/>
          </a:p>
        </p:txBody>
      </p:sp>
      <p:sp>
        <p:nvSpPr>
          <p:cNvPr id="398" name="Google Shape;398;p12"/>
          <p:cNvSpPr txBox="1"/>
          <p:nvPr>
            <p:ph idx="1" type="body"/>
          </p:nvPr>
        </p:nvSpPr>
        <p:spPr>
          <a:xfrm>
            <a:off x="1303800" y="12322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Semtlere göre konaklamaların dağılımının yapılabilmesi için ilk olarak hangi semtlerde AirBnB evleri olduğuna bakılması gerekmektedir.</a:t>
            </a:r>
            <a:endParaRPr sz="1500"/>
          </a:p>
        </p:txBody>
      </p:sp>
      <p:pic>
        <p:nvPicPr>
          <p:cNvPr id="399" name="Google Shape;399;p12"/>
          <p:cNvPicPr preferRelativeResize="0"/>
          <p:nvPr/>
        </p:nvPicPr>
        <p:blipFill rotWithShape="1">
          <a:blip r:embed="rId3">
            <a:alphaModFix/>
          </a:blip>
          <a:srcRect b="0" l="0" r="0" t="26040"/>
          <a:stretch/>
        </p:blipFill>
        <p:spPr>
          <a:xfrm>
            <a:off x="343600" y="2100584"/>
            <a:ext cx="5981700" cy="20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2"/>
          <p:cNvSpPr/>
          <p:nvPr/>
        </p:nvSpPr>
        <p:spPr>
          <a:xfrm>
            <a:off x="6207675" y="3120725"/>
            <a:ext cx="1007700" cy="6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 txBox="1"/>
          <p:nvPr/>
        </p:nvSpPr>
        <p:spPr>
          <a:xfrm>
            <a:off x="7344350" y="3112463"/>
            <a:ext cx="1709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Buna göre İstanbul'un tüm semtlerinde AirBnb bulunmaktadır.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12"/>
          <p:cNvPicPr preferRelativeResize="0"/>
          <p:nvPr/>
        </p:nvPicPr>
        <p:blipFill rotWithShape="1">
          <a:blip r:embed="rId3">
            <a:alphaModFix/>
          </a:blip>
          <a:srcRect b="70849" l="0" r="0" t="0"/>
          <a:stretch/>
        </p:blipFill>
        <p:spPr>
          <a:xfrm>
            <a:off x="343600" y="4056116"/>
            <a:ext cx="5981700" cy="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3.1 En çok hangi semtte AirBnb bulunmaktadır?</a:t>
            </a:r>
            <a:endParaRPr sz="2320"/>
          </a:p>
        </p:txBody>
      </p:sp>
      <p:pic>
        <p:nvPicPr>
          <p:cNvPr id="408" name="Google Shape;4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1785938"/>
            <a:ext cx="49149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3"/>
          <p:cNvPicPr preferRelativeResize="0"/>
          <p:nvPr/>
        </p:nvPicPr>
        <p:blipFill rotWithShape="1">
          <a:blip r:embed="rId4">
            <a:alphaModFix/>
          </a:blip>
          <a:srcRect b="6975" l="9260" r="7690" t="7208"/>
          <a:stretch/>
        </p:blipFill>
        <p:spPr>
          <a:xfrm>
            <a:off x="127338" y="1402750"/>
            <a:ext cx="8889324" cy="344438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3"/>
          <p:cNvSpPr txBox="1"/>
          <p:nvPr>
            <p:ph idx="1" type="body"/>
          </p:nvPr>
        </p:nvSpPr>
        <p:spPr>
          <a:xfrm>
            <a:off x="2833898" y="1824701"/>
            <a:ext cx="5839122" cy="19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 dağılıma göre sırasıyla en çok Beyoğlu, Şişli, Fatih, Kadıköy ve Beşiktaş'ta AirBnB olduğu görülmektedir. Bu gözlemin doğrulaması için:</a:t>
            </a:r>
            <a:endParaRPr sz="1500"/>
          </a:p>
        </p:txBody>
      </p:sp>
      <p:pic>
        <p:nvPicPr>
          <p:cNvPr id="411" name="Google Shape;41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0795" y="2510093"/>
            <a:ext cx="4545329" cy="165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3.2 En çok hangi tür AirBnb'ler bulunmaktadır?</a:t>
            </a:r>
            <a:endParaRPr sz="2320"/>
          </a:p>
        </p:txBody>
      </p:sp>
      <p:pic>
        <p:nvPicPr>
          <p:cNvPr id="417" name="Google Shape;4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25" y="1651858"/>
            <a:ext cx="4007650" cy="2900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4"/>
          <p:cNvPicPr preferRelativeResize="0"/>
          <p:nvPr/>
        </p:nvPicPr>
        <p:blipFill rotWithShape="1">
          <a:blip r:embed="rId4">
            <a:alphaModFix/>
          </a:blip>
          <a:srcRect b="0" l="5348" r="6537" t="4085"/>
          <a:stretch/>
        </p:blipFill>
        <p:spPr>
          <a:xfrm>
            <a:off x="4097175" y="1970600"/>
            <a:ext cx="4988600" cy="22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3.3 Semtlere göre AirBnB tür dağılımı nasıldır?</a:t>
            </a:r>
            <a:endParaRPr sz="2320"/>
          </a:p>
        </p:txBody>
      </p:sp>
      <p:pic>
        <p:nvPicPr>
          <p:cNvPr id="424" name="Google Shape;4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50" y="1347175"/>
            <a:ext cx="54959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100" y="2153375"/>
            <a:ext cx="4252500" cy="29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3.3 Semtlere göre AirBnB tür dağılımı nasıldır?</a:t>
            </a:r>
            <a:endParaRPr sz="2320"/>
          </a:p>
        </p:txBody>
      </p:sp>
      <p:pic>
        <p:nvPicPr>
          <p:cNvPr id="431" name="Google Shape;4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75" y="1126025"/>
            <a:ext cx="64484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6"/>
          <p:cNvPicPr preferRelativeResize="0"/>
          <p:nvPr/>
        </p:nvPicPr>
        <p:blipFill rotWithShape="1">
          <a:blip r:embed="rId4">
            <a:alphaModFix/>
          </a:blip>
          <a:srcRect b="4006" l="6741" r="6610" t="3895"/>
          <a:stretch/>
        </p:blipFill>
        <p:spPr>
          <a:xfrm>
            <a:off x="1205725" y="2225075"/>
            <a:ext cx="6732539" cy="28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3.4 Gecelik ortalama fiyatlar semtlere göre nasıl değişiklik göstermektedir?</a:t>
            </a:r>
            <a:endParaRPr sz="2320"/>
          </a:p>
        </p:txBody>
      </p:sp>
      <p:pic>
        <p:nvPicPr>
          <p:cNvPr id="438" name="Google Shape;4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25" y="1564850"/>
            <a:ext cx="73723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375" y="2168600"/>
            <a:ext cx="1779702" cy="28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6277" y="2428875"/>
            <a:ext cx="172402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2227" y="2216950"/>
            <a:ext cx="1933569" cy="28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4396" y="2792200"/>
            <a:ext cx="20193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Amaç ve Kapsam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470875" y="1597875"/>
            <a:ext cx="50574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 projenin amacı İstanbul'da yatırım amaçlı bir gayrimenkul edinmek isteyen biri gözünden İstanbul'daki AirBnb'lere ait verileri incelemektir. Bu kapsamda aşağıdaki sorulara cevap aranacaktır: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1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çok hangi semtte AirBnb bulunmaktadır?</a:t>
            </a:r>
            <a:endParaRPr/>
          </a:p>
          <a:p>
            <a:pPr indent="-3041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çok hangi tür AirBnb'ler bulunmaktadır?</a:t>
            </a:r>
            <a:endParaRPr/>
          </a:p>
          <a:p>
            <a:pPr indent="-3041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Semtlere göre AirBnB tür dağılımı nasıldır?</a:t>
            </a:r>
            <a:endParaRPr/>
          </a:p>
          <a:p>
            <a:pPr indent="-3041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Gecelik ortalama fiyatlar semtlere göre nasıl değişiklik göstermektedir?</a:t>
            </a:r>
            <a:endParaRPr/>
          </a:p>
          <a:p>
            <a:pPr indent="-3041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Gecelik ortalama fiyatlar semtlere göre nasıl değişiklik göstermektedir?</a:t>
            </a:r>
            <a:endParaRPr/>
          </a:p>
          <a:p>
            <a:pPr indent="-3041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AirBnb türlerine göre gecelik fiyatlar semtlere göre nasıl değişmektedir?</a:t>
            </a:r>
            <a:endParaRPr/>
          </a:p>
          <a:p>
            <a:pPr indent="-30411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9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AirBnb türlerine göre konaklanan gece sayısı nasıl değişmektedir?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Birden fazla Airbnb ilanına sahip hostlar var mı?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İlanlarda en çok hangi kelimeler kullanılıyor?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00" y="1750275"/>
            <a:ext cx="3310799" cy="218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3300" y="4025350"/>
            <a:ext cx="2405813" cy="3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2938" y="1718338"/>
            <a:ext cx="2186527" cy="218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3.5 Türlerine göre AirBnb'lerin ortalama gecelik getirisi nasıl değişmektedir?</a:t>
            </a:r>
            <a:endParaRPr sz="2320"/>
          </a:p>
        </p:txBody>
      </p:sp>
      <p:pic>
        <p:nvPicPr>
          <p:cNvPr id="448" name="Google Shape;4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00" y="1643075"/>
            <a:ext cx="5193575" cy="8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0" y="2494025"/>
            <a:ext cx="2910150" cy="18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18"/>
          <p:cNvPicPr preferRelativeResize="0"/>
          <p:nvPr/>
        </p:nvPicPr>
        <p:blipFill rotWithShape="1">
          <a:blip r:embed="rId5">
            <a:alphaModFix/>
          </a:blip>
          <a:srcRect b="0" l="5096" r="0" t="0"/>
          <a:stretch/>
        </p:blipFill>
        <p:spPr>
          <a:xfrm>
            <a:off x="3043487" y="2494025"/>
            <a:ext cx="3057050" cy="18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3567" y="1212672"/>
            <a:ext cx="2940342" cy="18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73572" y="3165072"/>
            <a:ext cx="3168967" cy="1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1c2943bf41d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00" y="76200"/>
            <a:ext cx="4116071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1c2943bf41d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725" y="1136054"/>
            <a:ext cx="4754100" cy="75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1c2943bf41d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950" y="1963225"/>
            <a:ext cx="3251654" cy="31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1c2943bf41d_0_32"/>
          <p:cNvSpPr txBox="1"/>
          <p:nvPr>
            <p:ph type="title"/>
          </p:nvPr>
        </p:nvSpPr>
        <p:spPr>
          <a:xfrm>
            <a:off x="1394350" y="136750"/>
            <a:ext cx="58863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3.5 Türlerine göre AirBnb'lerin ortalama gecelik getirisi nasıl değişmektedir?</a:t>
            </a:r>
            <a:endParaRPr sz="23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3.6 AirBnb türlerine göre gecelik fiyatlar semtlere göre nasıl değişmektedir?</a:t>
            </a:r>
            <a:endParaRPr sz="2320"/>
          </a:p>
        </p:txBody>
      </p:sp>
      <p:pic>
        <p:nvPicPr>
          <p:cNvPr id="466" name="Google Shape;4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88" y="1750275"/>
            <a:ext cx="8305631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3.7 AirBnb türlerine göre minimum gece sayısı nasıl değişmektedir?</a:t>
            </a:r>
            <a:endParaRPr sz="2320"/>
          </a:p>
        </p:txBody>
      </p:sp>
      <p:pic>
        <p:nvPicPr>
          <p:cNvPr id="472" name="Google Shape;4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225" y="1462800"/>
            <a:ext cx="5479550" cy="35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3.7 AirBnb türlerine göre minimum gece sayısı nasıl değişmektedir?</a:t>
            </a:r>
            <a:endParaRPr sz="2320"/>
          </a:p>
        </p:txBody>
      </p:sp>
      <p:sp>
        <p:nvSpPr>
          <p:cNvPr id="478" name="Google Shape;478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479" name="Google Shape;479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480" name="Google Shape;4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47" y="1735465"/>
            <a:ext cx="4592753" cy="305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4300" y="1662632"/>
            <a:ext cx="4287078" cy="319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c2943bf41d_0_1"/>
          <p:cNvSpPr txBox="1"/>
          <p:nvPr>
            <p:ph type="title"/>
          </p:nvPr>
        </p:nvSpPr>
        <p:spPr>
          <a:xfrm>
            <a:off x="407500" y="2072100"/>
            <a:ext cx="23814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3.8 Birden fazla Airbnb ilanına sahip hostlar var mı?</a:t>
            </a:r>
            <a:endParaRPr/>
          </a:p>
        </p:txBody>
      </p:sp>
      <p:pic>
        <p:nvPicPr>
          <p:cNvPr id="487" name="Google Shape;487;g1c2943bf41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07" y="0"/>
            <a:ext cx="64276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g1c2943bf41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88" y="756163"/>
            <a:ext cx="58388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1c2943bf41d_0_8"/>
          <p:cNvSpPr txBox="1"/>
          <p:nvPr>
            <p:ph type="title"/>
          </p:nvPr>
        </p:nvSpPr>
        <p:spPr>
          <a:xfrm>
            <a:off x="1358125" y="2907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20"/>
              <a:t>3.9 </a:t>
            </a:r>
            <a:r>
              <a:rPr lang="en" sz="2320"/>
              <a:t>İlanlarda en çok hangi kelimeler kullanılıyor?</a:t>
            </a:r>
            <a:endParaRPr/>
          </a:p>
        </p:txBody>
      </p:sp>
      <p:sp>
        <p:nvSpPr>
          <p:cNvPr id="494" name="Google Shape;494;g1c2943bf41d_0_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g1c2943bf41d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500" y="1592959"/>
            <a:ext cx="7030500" cy="355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Sonuç ve Öneriler </a:t>
            </a:r>
            <a:endParaRPr/>
          </a:p>
        </p:txBody>
      </p:sp>
      <p:sp>
        <p:nvSpPr>
          <p:cNvPr id="501" name="Google Shape;501;p22"/>
          <p:cNvSpPr txBox="1"/>
          <p:nvPr>
            <p:ph idx="1" type="body"/>
          </p:nvPr>
        </p:nvSpPr>
        <p:spPr>
          <a:xfrm>
            <a:off x="1303800" y="1249767"/>
            <a:ext cx="7030500" cy="3666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565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İstanbul’da en çok tüm ev formatında konaklamalar bulunmaktadır.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65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 çok Beyoğlu, Şişli, Fatih, Kadıköy ve Beşiktaş'ta AirBnB bulunmaktadır.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65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Konaklama ve semtten bağımsız ortalama bir gecelik konaklama maliyeti ortalama 1841 TL’dir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65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Özel ev konaklamalar diğer türlerin toplamının neredeyse iki katıdır.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565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1"/>
              <a:buFont typeface="Arial"/>
              <a:buChar char="●"/>
            </a:pPr>
            <a:r>
              <a:rPr lang="en" sz="12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Müşteri dönüşümünün getireceği masraflardan kaçınmak için tüm ev veya özel oda tarzı konaklamalar oluşturulmalıdır.</a:t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9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88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Semtteki airbnb sayısı ve gecelik fiyat arasındaki ilişkinin korelasyonunun hesaplanması</a:t>
            </a:r>
            <a:endParaRPr/>
          </a:p>
          <a:p>
            <a:pPr indent="-309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88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Konaklamaların review sayılarından yaklaşık müşteri sayıları elde edilerek konaklama değişkenlerine bağlı tercihler analiz edilebilir.</a:t>
            </a:r>
            <a:endParaRPr/>
          </a:p>
          <a:p>
            <a:pPr indent="-309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88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 setinde her evin kaç kez tutulduğu ve ortalama olarak kaç gecelik tutulduğu bilgileri olsaydı daha detaylı analizler yapılabilirdi.</a:t>
            </a:r>
            <a:endParaRPr/>
          </a:p>
          <a:p>
            <a:pPr indent="-30956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88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Bölgelerdeki ortalama ev fiyatlarına ilişkin veriler ve bu veri seti  kullanılarak yaklaşık ROI hesabı yapılabilir.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68" y="2543652"/>
            <a:ext cx="838075" cy="8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Teşekkürler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Veri Seti</a:t>
            </a:r>
            <a:endParaRPr/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263503" y="1592236"/>
            <a:ext cx="2824253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527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Airbnb, Airbnb'nin konut toplulukları üzerindeki etkisi hakkında veri sağlayan bir projedir.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Airbnb sitesinin sunduğu veriler, Airbnb sitesindeki halka açık bilgilerden elde edilir.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Veriler, Inside Airbnb tarafından temizlenir, düzenlenir ve kullanıma hazır hale getirilir.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94" name="Google Shape;2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364" y="1807115"/>
            <a:ext cx="5648789" cy="250394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"/>
          <p:cNvSpPr txBox="1"/>
          <p:nvPr/>
        </p:nvSpPr>
        <p:spPr>
          <a:xfrm>
            <a:off x="4619763" y="43644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01600" marR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Kaynak: </a:t>
            </a:r>
            <a:r>
              <a:rPr lang="en" sz="1050" u="sng">
                <a:solidFill>
                  <a:srgbClr val="296EAA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http://insideairbnb.com/istanbul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"/>
          <p:cNvPicPr preferRelativeResize="0"/>
          <p:nvPr/>
        </p:nvPicPr>
        <p:blipFill rotWithShape="1">
          <a:blip r:embed="rId3">
            <a:alphaModFix/>
          </a:blip>
          <a:srcRect b="0" l="16789" r="0" t="0"/>
          <a:stretch/>
        </p:blipFill>
        <p:spPr>
          <a:xfrm>
            <a:off x="117544" y="2011646"/>
            <a:ext cx="2956961" cy="181823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2. Verilerin Temizlenmesi</a:t>
            </a:r>
            <a:endParaRPr/>
          </a:p>
        </p:txBody>
      </p:sp>
      <p:pic>
        <p:nvPicPr>
          <p:cNvPr id="302" name="Google Shape;3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3092" y="1548834"/>
            <a:ext cx="2413425" cy="294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2256" y="1443101"/>
            <a:ext cx="1582292" cy="3066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1327" y="1308951"/>
            <a:ext cx="801251" cy="318325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"/>
          <p:cNvSpPr/>
          <p:nvPr/>
        </p:nvSpPr>
        <p:spPr>
          <a:xfrm>
            <a:off x="5035826" y="2266183"/>
            <a:ext cx="589278" cy="2136326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"/>
          <p:cNvSpPr/>
          <p:nvPr/>
        </p:nvSpPr>
        <p:spPr>
          <a:xfrm>
            <a:off x="6070266" y="2167538"/>
            <a:ext cx="1291783" cy="461107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"/>
          <p:cNvSpPr/>
          <p:nvPr/>
        </p:nvSpPr>
        <p:spPr>
          <a:xfrm>
            <a:off x="7852826" y="1875276"/>
            <a:ext cx="843889" cy="2580819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/>
          <p:nvPr>
            <p:ph idx="1" type="body"/>
          </p:nvPr>
        </p:nvSpPr>
        <p:spPr>
          <a:xfrm>
            <a:off x="1303800" y="131572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Veri setiyle ilgili daha detaylı bilgi almak için:  </a:t>
            </a:r>
            <a:r>
              <a:rPr b="1" lang="en" sz="1500"/>
              <a:t>airbnb.info()</a:t>
            </a:r>
            <a:endParaRPr b="1" sz="1500"/>
          </a:p>
        </p:txBody>
      </p:sp>
      <p:pic>
        <p:nvPicPr>
          <p:cNvPr id="313" name="Google Shape;3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63" y="2399238"/>
            <a:ext cx="34194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1125" y="1819074"/>
            <a:ext cx="4880250" cy="31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"/>
          <p:cNvSpPr/>
          <p:nvPr/>
        </p:nvSpPr>
        <p:spPr>
          <a:xfrm>
            <a:off x="1303800" y="2603963"/>
            <a:ext cx="11610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"/>
          <p:cNvSpPr/>
          <p:nvPr/>
        </p:nvSpPr>
        <p:spPr>
          <a:xfrm>
            <a:off x="6599700" y="2677713"/>
            <a:ext cx="11610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6558625" y="4706588"/>
            <a:ext cx="11610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"/>
          <p:cNvSpPr/>
          <p:nvPr/>
        </p:nvSpPr>
        <p:spPr>
          <a:xfrm>
            <a:off x="6687600" y="3967274"/>
            <a:ext cx="1161000" cy="3312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6687600" y="2189538"/>
            <a:ext cx="11610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 txBox="1"/>
          <p:nvPr>
            <p:ph type="title"/>
          </p:nvPr>
        </p:nvSpPr>
        <p:spPr>
          <a:xfrm>
            <a:off x="1303800" y="598575"/>
            <a:ext cx="75159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2.1 Nan Değerlerin Temizlenmesi ve Tamamlanması</a:t>
            </a:r>
            <a:endParaRPr sz="23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"/>
          <p:cNvSpPr txBox="1"/>
          <p:nvPr>
            <p:ph idx="1" type="body"/>
          </p:nvPr>
        </p:nvSpPr>
        <p:spPr>
          <a:xfrm>
            <a:off x="1303800" y="1227050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Boş olan verilerin belirlenmesi ve temizlenmesi için:  </a:t>
            </a:r>
            <a:r>
              <a:rPr b="1" lang="en" sz="1500"/>
              <a:t>airbnb.isnull().sum()</a:t>
            </a:r>
            <a:endParaRPr b="1" sz="1500"/>
          </a:p>
        </p:txBody>
      </p:sp>
      <p:pic>
        <p:nvPicPr>
          <p:cNvPr id="326" name="Google Shape;3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1163" y="1597875"/>
            <a:ext cx="3761680" cy="34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"/>
          <p:cNvSpPr txBox="1"/>
          <p:nvPr>
            <p:ph type="title"/>
          </p:nvPr>
        </p:nvSpPr>
        <p:spPr>
          <a:xfrm>
            <a:off x="1303800" y="598575"/>
            <a:ext cx="75159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2.1 Nan Değerlerin Temizlenmesi ve Tamamlanması</a:t>
            </a:r>
            <a:endParaRPr sz="23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7"/>
          <p:cNvPicPr preferRelativeResize="0"/>
          <p:nvPr/>
        </p:nvPicPr>
        <p:blipFill rotWithShape="1">
          <a:blip r:embed="rId3">
            <a:alphaModFix/>
          </a:blip>
          <a:srcRect b="21306" l="3479" r="8654" t="14844"/>
          <a:stretch/>
        </p:blipFill>
        <p:spPr>
          <a:xfrm>
            <a:off x="1942950" y="1507868"/>
            <a:ext cx="5121966" cy="44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4075" y="2378275"/>
            <a:ext cx="3758075" cy="27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375" y="2378275"/>
            <a:ext cx="4449600" cy="25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7"/>
          <p:cNvSpPr txBox="1"/>
          <p:nvPr/>
        </p:nvSpPr>
        <p:spPr>
          <a:xfrm>
            <a:off x="902950" y="19627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önce: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"/>
          <p:cNvSpPr txBox="1"/>
          <p:nvPr/>
        </p:nvSpPr>
        <p:spPr>
          <a:xfrm>
            <a:off x="5466425" y="19627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sonra: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1270775" y="2677713"/>
            <a:ext cx="11610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5833050" y="2589038"/>
            <a:ext cx="11610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7"/>
          <p:cNvCxnSpPr/>
          <p:nvPr/>
        </p:nvCxnSpPr>
        <p:spPr>
          <a:xfrm flipH="1" rot="10800000">
            <a:off x="604650" y="3700375"/>
            <a:ext cx="1338300" cy="8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7"/>
          <p:cNvSpPr txBox="1"/>
          <p:nvPr>
            <p:ph type="title"/>
          </p:nvPr>
        </p:nvSpPr>
        <p:spPr>
          <a:xfrm>
            <a:off x="1303800" y="598575"/>
            <a:ext cx="75159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2.1 Nan Değerlerin Temizlenmesi ve Tamamlanması</a:t>
            </a:r>
            <a:endParaRPr sz="2320"/>
          </a:p>
        </p:txBody>
      </p:sp>
      <p:sp>
        <p:nvSpPr>
          <p:cNvPr id="341" name="Google Shape;341;p7"/>
          <p:cNvSpPr/>
          <p:nvPr/>
        </p:nvSpPr>
        <p:spPr>
          <a:xfrm>
            <a:off x="1171675" y="1098225"/>
            <a:ext cx="7720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neighbourhood_group ve license sütunları tamamen NaN değerlerden oluşmaktadır.</a:t>
            </a:r>
            <a:endParaRPr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 verilerin doldurulması mümkün olmadığından veri setinden çıkarılması gerekmektedir.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"/>
          <p:cNvSpPr txBox="1"/>
          <p:nvPr>
            <p:ph idx="1" type="body"/>
          </p:nvPr>
        </p:nvSpPr>
        <p:spPr>
          <a:xfrm>
            <a:off x="110183" y="1391479"/>
            <a:ext cx="2898061" cy="10469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7647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airbnb.info() komutunun çıktısından aynı zamanda last_review sütunun veri türünün object olduğu görülmektedir. 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8"/>
          <p:cNvPicPr preferRelativeResize="0"/>
          <p:nvPr/>
        </p:nvPicPr>
        <p:blipFill rotWithShape="1">
          <a:blip r:embed="rId3">
            <a:alphaModFix/>
          </a:blip>
          <a:srcRect b="37924" l="0" r="0" t="10421"/>
          <a:stretch/>
        </p:blipFill>
        <p:spPr>
          <a:xfrm>
            <a:off x="1559214" y="3324289"/>
            <a:ext cx="1913343" cy="169762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8"/>
          <p:cNvSpPr txBox="1"/>
          <p:nvPr>
            <p:ph idx="2" type="body"/>
          </p:nvPr>
        </p:nvSpPr>
        <p:spPr>
          <a:xfrm>
            <a:off x="103557" y="2786799"/>
            <a:ext cx="34305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Veri setine bakıldığında bu verilerin aslında yıl-ay-gün formatında tarih verileri olduğu görülmektedir.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83" y="2188372"/>
            <a:ext cx="3703983" cy="50005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8"/>
          <p:cNvSpPr txBox="1"/>
          <p:nvPr>
            <p:ph type="title"/>
          </p:nvPr>
        </p:nvSpPr>
        <p:spPr>
          <a:xfrm>
            <a:off x="1303800" y="598575"/>
            <a:ext cx="75159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2.1 Nan Değerlerin Temizlenmesi ve Tamamlanması</a:t>
            </a:r>
            <a:endParaRPr sz="2320"/>
          </a:p>
        </p:txBody>
      </p:sp>
      <p:sp>
        <p:nvSpPr>
          <p:cNvPr id="351" name="Google Shape;351;p8"/>
          <p:cNvSpPr txBox="1"/>
          <p:nvPr/>
        </p:nvSpPr>
        <p:spPr>
          <a:xfrm>
            <a:off x="4819650" y="1392844"/>
            <a:ext cx="3784886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 verilerin türlerinin düzeltilmesi için: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3901" y="1849641"/>
            <a:ext cx="3789875" cy="31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8"/>
          <p:cNvSpPr/>
          <p:nvPr/>
        </p:nvSpPr>
        <p:spPr>
          <a:xfrm>
            <a:off x="4577551" y="3988616"/>
            <a:ext cx="35796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 txBox="1"/>
          <p:nvPr>
            <p:ph type="title"/>
          </p:nvPr>
        </p:nvSpPr>
        <p:spPr>
          <a:xfrm>
            <a:off x="1303800" y="598575"/>
            <a:ext cx="75159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2.2 Temel İstatistik Bilgilerin İncelenmesi</a:t>
            </a:r>
            <a:endParaRPr sz="2320"/>
          </a:p>
        </p:txBody>
      </p:sp>
      <p:sp>
        <p:nvSpPr>
          <p:cNvPr id="359" name="Google Shape;359;p9"/>
          <p:cNvSpPr txBox="1"/>
          <p:nvPr>
            <p:ph idx="1" type="body"/>
          </p:nvPr>
        </p:nvSpPr>
        <p:spPr>
          <a:xfrm>
            <a:off x="1303800" y="1170625"/>
            <a:ext cx="7434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06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7"/>
              <a:buFont typeface="Arial"/>
              <a:buChar char="●"/>
            </a:pPr>
            <a:r>
              <a:rPr lang="en" sz="97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airbnb.describe() komutuna baktığımızda gecelik minimum fiyatı 0 olan ilanlar olduğu görülmektedir. AirBnB ücretsiz konaklama imkanı sunmamaktadır yani price=0 olan verilerin hatalı olduğu söylenebilir.</a:t>
            </a:r>
            <a:endParaRPr sz="97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67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7"/>
              <a:buFont typeface="Arial"/>
              <a:buChar char="●"/>
            </a:pPr>
            <a:r>
              <a:rPr lang="en" sz="97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Ayrıca son 365 gün içindeki uygunluğu 0 olan konaklama seçenekleri olduğu da görülmektedir. Insider AirBnB sitesinde bu durumun aktif olmayan ya da uzun süreli tutulmuş konaklamaları temsil ettiği belirtilmektedir.</a:t>
            </a:r>
            <a:endParaRPr sz="97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"/>
          <p:cNvSpPr/>
          <p:nvPr/>
        </p:nvSpPr>
        <p:spPr>
          <a:xfrm>
            <a:off x="5591200" y="2709988"/>
            <a:ext cx="11610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50" y="2305700"/>
            <a:ext cx="7326399" cy="27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9"/>
          <p:cNvSpPr/>
          <p:nvPr/>
        </p:nvSpPr>
        <p:spPr>
          <a:xfrm>
            <a:off x="2765250" y="3661275"/>
            <a:ext cx="4917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1050" y="2462900"/>
            <a:ext cx="1246250" cy="24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/>
          <p:nvPr/>
        </p:nvSpPr>
        <p:spPr>
          <a:xfrm>
            <a:off x="8077275" y="3563300"/>
            <a:ext cx="491700" cy="2097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