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LhyhIikSiVIVvW6DDuHp8vVzm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0a16f5e5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a0a16f5e56_0_5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0a16f5e5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a0a16f5e56_0_6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0a16f5e56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a0a16f5e56_0_6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0a16f5e56_0_6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0a16f5e56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a0a16f5e5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a0a16f5e56_0_6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0a16f5e56_0_6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0a16f5e5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a16f5e56_0_5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a16f5e56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a0a16f5e56_0_497"/>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1a0a16f5e56_0_497"/>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1a0a16f5e56_0_4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a0a16f5e56_0_532"/>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a0a16f5e56_0_532"/>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1a0a16f5e56_0_5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a0a16f5e56_0_5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50" name="Shape 50"/>
        <p:cNvGrpSpPr/>
        <p:nvPr/>
      </p:nvGrpSpPr>
      <p:grpSpPr>
        <a:xfrm>
          <a:off x="0" y="0"/>
          <a:ext cx="0" cy="0"/>
          <a:chOff x="0" y="0"/>
          <a:chExt cx="0" cy="0"/>
        </a:xfrm>
      </p:grpSpPr>
      <p:sp>
        <p:nvSpPr>
          <p:cNvPr id="51" name="Google Shape;51;g1a0a16f5e56_0_5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1a0a16f5e56_0_5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1a0a16f5e56_0_5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a0a16f5e56_0_5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a0a16f5e56_0_5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6" name="Shape 56"/>
        <p:cNvGrpSpPr/>
        <p:nvPr/>
      </p:nvGrpSpPr>
      <p:grpSpPr>
        <a:xfrm>
          <a:off x="0" y="0"/>
          <a:ext cx="0" cy="0"/>
          <a:chOff x="0" y="0"/>
          <a:chExt cx="0" cy="0"/>
        </a:xfrm>
      </p:grpSpPr>
      <p:sp>
        <p:nvSpPr>
          <p:cNvPr id="57" name="Google Shape;57;g1a0a16f5e56_0_5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8" name="Google Shape;58;g1a0a16f5e56_0_54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9" name="Google Shape;59;g1a0a16f5e56_0_54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0" name="Google Shape;60;g1a0a16f5e56_0_5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1a0a16f5e56_0_5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1a0a16f5e56_0_5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a0a16f5e56_0_501"/>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1a0a16f5e56_0_5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a0a16f5e56_0_50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1a0a16f5e56_0_50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1a0a16f5e56_0_5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a0a16f5e56_0_508"/>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a0a16f5e56_0_508"/>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1a0a16f5e56_0_508"/>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a0a16f5e56_0_5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a0a16f5e56_0_51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1a0a16f5e56_0_5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a0a16f5e56_0_51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1a0a16f5e56_0_516"/>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a0a16f5e56_0_5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a0a16f5e56_0_520"/>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1a0a16f5e56_0_5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a0a16f5e56_0_523"/>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a0a16f5e56_0_523"/>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1a0a16f5e56_0_523"/>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1a0a16f5e56_0_523"/>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1a0a16f5e56_0_5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a0a16f5e56_0_529"/>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1a0a16f5e56_0_5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a0a16f5e56_0_49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1a0a16f5e56_0_49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1a0a16f5e56_0_49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8.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archive.ics.uci.edu/ml/datasets/AI4I+2020+Predictive+Maintenance+Dataset" TargetMode="External"/><Relationship Id="rId4" Type="http://schemas.openxmlformats.org/officeDocument/2006/relationships/hyperlink" Target="https://www.kaggle.com/datasets/shivamb/machine-predictive-maintenance-classification?datasetId=1697740&amp;sortBy=voteCount" TargetMode="External"/><Relationship Id="rId5"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tr-TR" sz="5010"/>
              <a:t>(Course Name) Project</a:t>
            </a:r>
            <a:endParaRPr sz="5010"/>
          </a:p>
        </p:txBody>
      </p:sp>
      <p:sp>
        <p:nvSpPr>
          <p:cNvPr id="68" name="Google Shape;68;p1"/>
          <p:cNvSpPr txBox="1"/>
          <p:nvPr>
            <p:ph idx="1" type="subTitle"/>
          </p:nvPr>
        </p:nvSpPr>
        <p:spPr>
          <a:xfrm>
            <a:off x="415650" y="4479430"/>
            <a:ext cx="11360700" cy="444600"/>
          </a:xfrm>
          <a:prstGeom prst="rect">
            <a:avLst/>
          </a:prstGeom>
          <a:noFill/>
          <a:ln>
            <a:noFill/>
          </a:ln>
        </p:spPr>
        <p:txBody>
          <a:bodyPr anchorCtr="0" anchor="t" bIns="45700" lIns="91425" spcFirstLastPara="1" rIns="91425" wrap="square" tIns="45700">
            <a:normAutofit/>
          </a:bodyPr>
          <a:lstStyle/>
          <a:p>
            <a:pPr indent="0" lvl="0" marL="0" rtl="0" algn="ctr">
              <a:lnSpc>
                <a:spcPct val="107916"/>
              </a:lnSpc>
              <a:spcBef>
                <a:spcPts val="0"/>
              </a:spcBef>
              <a:spcAft>
                <a:spcPts val="800"/>
              </a:spcAft>
              <a:buClr>
                <a:schemeClr val="dk1"/>
              </a:buClr>
              <a:buSzPts val="1100"/>
              <a:buFont typeface="Arial"/>
              <a:buNone/>
            </a:pPr>
            <a:r>
              <a:rPr b="1" lang="tr-TR" sz="1900">
                <a:solidFill>
                  <a:schemeClr val="dk1"/>
                </a:solidFill>
              </a:rPr>
              <a:t>Name Surname - Student ID</a:t>
            </a:r>
            <a:endParaRPr b="1"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p:nvPr/>
        </p:nvSpPr>
        <p:spPr>
          <a:xfrm>
            <a:off x="311725" y="343975"/>
            <a:ext cx="11448000" cy="632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9"/>
          <p:cNvPicPr preferRelativeResize="0"/>
          <p:nvPr/>
        </p:nvPicPr>
        <p:blipFill>
          <a:blip r:embed="rId3">
            <a:alphaModFix/>
          </a:blip>
          <a:stretch>
            <a:fillRect/>
          </a:stretch>
        </p:blipFill>
        <p:spPr>
          <a:xfrm>
            <a:off x="0" y="0"/>
            <a:ext cx="5256350" cy="978900"/>
          </a:xfrm>
          <a:prstGeom prst="rect">
            <a:avLst/>
          </a:prstGeom>
          <a:noFill/>
          <a:ln>
            <a:noFill/>
          </a:ln>
        </p:spPr>
      </p:pic>
      <p:pic>
        <p:nvPicPr>
          <p:cNvPr id="141" name="Google Shape;141;p9"/>
          <p:cNvPicPr preferRelativeResize="0"/>
          <p:nvPr/>
        </p:nvPicPr>
        <p:blipFill rotWithShape="1">
          <a:blip r:embed="rId4">
            <a:alphaModFix/>
          </a:blip>
          <a:srcRect b="6469" l="5825" r="6959" t="8409"/>
          <a:stretch/>
        </p:blipFill>
        <p:spPr>
          <a:xfrm>
            <a:off x="2784025" y="733125"/>
            <a:ext cx="9331111" cy="6071299"/>
          </a:xfrm>
          <a:prstGeom prst="rect">
            <a:avLst/>
          </a:prstGeom>
          <a:noFill/>
          <a:ln>
            <a:noFill/>
          </a:ln>
        </p:spPr>
      </p:pic>
      <p:sp>
        <p:nvSpPr>
          <p:cNvPr id="142" name="Google Shape;142;p9"/>
          <p:cNvSpPr txBox="1"/>
          <p:nvPr/>
        </p:nvSpPr>
        <p:spPr>
          <a:xfrm>
            <a:off x="472825" y="2160600"/>
            <a:ext cx="23112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sz="1600"/>
              <a:t>Bin sayısı artırılırsa daha dar değer aralıkları için gözlem yapılabilir.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tr-TR" sz="1600"/>
              <a:t>Bin sayısı azaltılırsa değer aralıkları büyüyeceği için gözlemlerimizin hassasiyeti azalacaktır.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tr-TR"/>
              <a:t>Arızaların İncelenmesi</a:t>
            </a:r>
            <a:endParaRPr/>
          </a:p>
        </p:txBody>
      </p:sp>
      <p:sp>
        <p:nvSpPr>
          <p:cNvPr id="148" name="Google Shape;148;p1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49" name="Google Shape;149;p10"/>
          <p:cNvPicPr preferRelativeResize="0"/>
          <p:nvPr/>
        </p:nvPicPr>
        <p:blipFill>
          <a:blip r:embed="rId3">
            <a:alphaModFix/>
          </a:blip>
          <a:stretch>
            <a:fillRect/>
          </a:stretch>
        </p:blipFill>
        <p:spPr>
          <a:xfrm>
            <a:off x="3372813" y="1356875"/>
            <a:ext cx="5446375" cy="1451500"/>
          </a:xfrm>
          <a:prstGeom prst="rect">
            <a:avLst/>
          </a:prstGeom>
          <a:noFill/>
          <a:ln>
            <a:noFill/>
          </a:ln>
        </p:spPr>
      </p:pic>
      <p:pic>
        <p:nvPicPr>
          <p:cNvPr id="150" name="Google Shape;150;p10"/>
          <p:cNvPicPr preferRelativeResize="0"/>
          <p:nvPr/>
        </p:nvPicPr>
        <p:blipFill>
          <a:blip r:embed="rId4">
            <a:alphaModFix/>
          </a:blip>
          <a:stretch>
            <a:fillRect/>
          </a:stretch>
        </p:blipFill>
        <p:spPr>
          <a:xfrm>
            <a:off x="2143525" y="2812050"/>
            <a:ext cx="3622625" cy="3957325"/>
          </a:xfrm>
          <a:prstGeom prst="rect">
            <a:avLst/>
          </a:prstGeom>
          <a:noFill/>
          <a:ln>
            <a:noFill/>
          </a:ln>
        </p:spPr>
      </p:pic>
      <p:pic>
        <p:nvPicPr>
          <p:cNvPr id="151" name="Google Shape;151;p10"/>
          <p:cNvPicPr preferRelativeResize="0"/>
          <p:nvPr/>
        </p:nvPicPr>
        <p:blipFill rotWithShape="1">
          <a:blip r:embed="rId5">
            <a:alphaModFix/>
          </a:blip>
          <a:srcRect b="4131" l="0" r="0" t="0"/>
          <a:stretch/>
        </p:blipFill>
        <p:spPr>
          <a:xfrm>
            <a:off x="6131250" y="2832024"/>
            <a:ext cx="4705350" cy="391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1a0a16f5e56_0_584"/>
          <p:cNvPicPr preferRelativeResize="0"/>
          <p:nvPr/>
        </p:nvPicPr>
        <p:blipFill rotWithShape="1">
          <a:blip r:embed="rId3">
            <a:alphaModFix/>
          </a:blip>
          <a:srcRect b="4130" l="0" r="28805" t="19667"/>
          <a:stretch/>
        </p:blipFill>
        <p:spPr>
          <a:xfrm>
            <a:off x="415600" y="1553088"/>
            <a:ext cx="2238775" cy="2080900"/>
          </a:xfrm>
          <a:prstGeom prst="rect">
            <a:avLst/>
          </a:prstGeom>
          <a:noFill/>
          <a:ln>
            <a:noFill/>
          </a:ln>
        </p:spPr>
      </p:pic>
      <p:sp>
        <p:nvSpPr>
          <p:cNvPr id="157" name="Google Shape;157;g1a0a16f5e56_0_584"/>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tr-TR"/>
              <a:t>Arızaların İncelenmesi</a:t>
            </a:r>
            <a:endParaRPr/>
          </a:p>
        </p:txBody>
      </p:sp>
      <p:pic>
        <p:nvPicPr>
          <p:cNvPr id="158" name="Google Shape;158;g1a0a16f5e56_0_584"/>
          <p:cNvPicPr preferRelativeResize="0"/>
          <p:nvPr/>
        </p:nvPicPr>
        <p:blipFill>
          <a:blip r:embed="rId4">
            <a:alphaModFix/>
          </a:blip>
          <a:stretch>
            <a:fillRect/>
          </a:stretch>
        </p:blipFill>
        <p:spPr>
          <a:xfrm>
            <a:off x="2941600" y="1743050"/>
            <a:ext cx="4141506" cy="1805775"/>
          </a:xfrm>
          <a:prstGeom prst="rect">
            <a:avLst/>
          </a:prstGeom>
          <a:noFill/>
          <a:ln>
            <a:noFill/>
          </a:ln>
        </p:spPr>
      </p:pic>
      <p:pic>
        <p:nvPicPr>
          <p:cNvPr id="159" name="Google Shape;159;g1a0a16f5e56_0_584"/>
          <p:cNvPicPr preferRelativeResize="0"/>
          <p:nvPr/>
        </p:nvPicPr>
        <p:blipFill>
          <a:blip r:embed="rId5">
            <a:alphaModFix/>
          </a:blip>
          <a:stretch>
            <a:fillRect/>
          </a:stretch>
        </p:blipFill>
        <p:spPr>
          <a:xfrm>
            <a:off x="415600" y="3935000"/>
            <a:ext cx="6667500" cy="2390775"/>
          </a:xfrm>
          <a:prstGeom prst="rect">
            <a:avLst/>
          </a:prstGeom>
          <a:noFill/>
          <a:ln>
            <a:noFill/>
          </a:ln>
        </p:spPr>
      </p:pic>
      <p:pic>
        <p:nvPicPr>
          <p:cNvPr id="160" name="Google Shape;160;g1a0a16f5e56_0_584"/>
          <p:cNvPicPr preferRelativeResize="0"/>
          <p:nvPr/>
        </p:nvPicPr>
        <p:blipFill>
          <a:blip r:embed="rId6">
            <a:alphaModFix/>
          </a:blip>
          <a:stretch>
            <a:fillRect/>
          </a:stretch>
        </p:blipFill>
        <p:spPr>
          <a:xfrm>
            <a:off x="7235506" y="1913617"/>
            <a:ext cx="4772025" cy="4352925"/>
          </a:xfrm>
          <a:prstGeom prst="rect">
            <a:avLst/>
          </a:prstGeom>
          <a:noFill/>
          <a:ln>
            <a:noFill/>
          </a:ln>
        </p:spPr>
      </p:pic>
      <p:sp>
        <p:nvSpPr>
          <p:cNvPr id="161" name="Google Shape;161;g1a0a16f5e56_0_584"/>
          <p:cNvSpPr txBox="1"/>
          <p:nvPr/>
        </p:nvSpPr>
        <p:spPr>
          <a:xfrm>
            <a:off x="73497" y="1671473"/>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62" name="Google Shape;162;g1a0a16f5e56_0_584"/>
          <p:cNvSpPr txBox="1"/>
          <p:nvPr/>
        </p:nvSpPr>
        <p:spPr>
          <a:xfrm>
            <a:off x="73497" y="3934998"/>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2</a:t>
            </a:r>
            <a:r>
              <a:rPr lang="tr-T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3" name="Google Shape;163;g1a0a16f5e56_0_584"/>
          <p:cNvSpPr txBox="1"/>
          <p:nvPr/>
        </p:nvSpPr>
        <p:spPr>
          <a:xfrm>
            <a:off x="73497" y="4828023"/>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3</a:t>
            </a:r>
            <a:r>
              <a:rPr lang="tr-T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4" name="Google Shape;164;g1a0a16f5e56_0_584"/>
          <p:cNvSpPr txBox="1"/>
          <p:nvPr/>
        </p:nvSpPr>
        <p:spPr>
          <a:xfrm>
            <a:off x="7419397" y="1356873"/>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4</a:t>
            </a:r>
            <a:r>
              <a:rPr lang="tr-T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a0a16f5e56_0_60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tr-TR"/>
              <a:t>Arızaların İncelenmesi</a:t>
            </a:r>
            <a:endParaRPr/>
          </a:p>
        </p:txBody>
      </p:sp>
      <p:pic>
        <p:nvPicPr>
          <p:cNvPr id="170" name="Google Shape;170;g1a0a16f5e56_0_600"/>
          <p:cNvPicPr preferRelativeResize="0"/>
          <p:nvPr/>
        </p:nvPicPr>
        <p:blipFill>
          <a:blip r:embed="rId3">
            <a:alphaModFix/>
          </a:blip>
          <a:stretch>
            <a:fillRect/>
          </a:stretch>
        </p:blipFill>
        <p:spPr>
          <a:xfrm>
            <a:off x="1015500" y="2091477"/>
            <a:ext cx="10161000" cy="349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a0a16f5e56_0_613"/>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tr-TR"/>
              <a:t>Arızaların İncelenmesi</a:t>
            </a:r>
            <a:endParaRPr/>
          </a:p>
        </p:txBody>
      </p:sp>
      <p:pic>
        <p:nvPicPr>
          <p:cNvPr id="176" name="Google Shape;176;g1a0a16f5e56_0_613"/>
          <p:cNvPicPr preferRelativeResize="0"/>
          <p:nvPr/>
        </p:nvPicPr>
        <p:blipFill>
          <a:blip r:embed="rId3">
            <a:alphaModFix/>
          </a:blip>
          <a:stretch>
            <a:fillRect/>
          </a:stretch>
        </p:blipFill>
        <p:spPr>
          <a:xfrm>
            <a:off x="642575" y="1805292"/>
            <a:ext cx="5543550" cy="4171950"/>
          </a:xfrm>
          <a:prstGeom prst="rect">
            <a:avLst/>
          </a:prstGeom>
          <a:noFill/>
          <a:ln>
            <a:noFill/>
          </a:ln>
        </p:spPr>
      </p:pic>
      <p:pic>
        <p:nvPicPr>
          <p:cNvPr id="177" name="Google Shape;177;g1a0a16f5e56_0_613"/>
          <p:cNvPicPr preferRelativeResize="0"/>
          <p:nvPr/>
        </p:nvPicPr>
        <p:blipFill>
          <a:blip r:embed="rId4">
            <a:alphaModFix/>
          </a:blip>
          <a:stretch>
            <a:fillRect/>
          </a:stretch>
        </p:blipFill>
        <p:spPr>
          <a:xfrm>
            <a:off x="6143650" y="2189750"/>
            <a:ext cx="5385950" cy="340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83" name="Google Shape;183;p12"/>
          <p:cNvPicPr preferRelativeResize="0"/>
          <p:nvPr/>
        </p:nvPicPr>
        <p:blipFill rotWithShape="1">
          <a:blip r:embed="rId3">
            <a:alphaModFix/>
          </a:blip>
          <a:srcRect b="0" l="0" r="0" t="0"/>
          <a:stretch/>
        </p:blipFill>
        <p:spPr>
          <a:xfrm>
            <a:off x="123862" y="701693"/>
            <a:ext cx="9058275" cy="790575"/>
          </a:xfrm>
          <a:prstGeom prst="rect">
            <a:avLst/>
          </a:prstGeom>
          <a:noFill/>
          <a:ln>
            <a:noFill/>
          </a:ln>
        </p:spPr>
      </p:pic>
      <p:pic>
        <p:nvPicPr>
          <p:cNvPr id="184" name="Google Shape;184;p12"/>
          <p:cNvPicPr preferRelativeResize="0"/>
          <p:nvPr/>
        </p:nvPicPr>
        <p:blipFill rotWithShape="1">
          <a:blip r:embed="rId4">
            <a:alphaModFix/>
          </a:blip>
          <a:srcRect b="0" l="0" r="0" t="0"/>
          <a:stretch/>
        </p:blipFill>
        <p:spPr>
          <a:xfrm>
            <a:off x="123857" y="1800737"/>
            <a:ext cx="8819630" cy="4952292"/>
          </a:xfrm>
          <a:prstGeom prst="rect">
            <a:avLst/>
          </a:prstGeom>
          <a:noFill/>
          <a:ln>
            <a:noFill/>
          </a:ln>
        </p:spPr>
      </p:pic>
      <p:sp>
        <p:nvSpPr>
          <p:cNvPr id="185" name="Google Shape;185;p12"/>
          <p:cNvSpPr/>
          <p:nvPr/>
        </p:nvSpPr>
        <p:spPr>
          <a:xfrm>
            <a:off x="8476300" y="2731900"/>
            <a:ext cx="3372900" cy="32379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15000"/>
              </a:lnSpc>
              <a:spcBef>
                <a:spcPts val="0"/>
              </a:spcBef>
              <a:spcAft>
                <a:spcPts val="0"/>
              </a:spcAft>
              <a:buClr>
                <a:schemeClr val="dk1"/>
              </a:buClr>
              <a:buSzPts val="1400"/>
              <a:buChar char="●"/>
            </a:pPr>
            <a:r>
              <a:rPr lang="tr-TR" sz="1400">
                <a:solidFill>
                  <a:schemeClr val="dk1"/>
                </a:solidFill>
              </a:rPr>
              <a:t>Sürü grafiği, kategorik değişkenlerin görselleştirilmesine yardımcı olan bir dağılım grafiğidir.</a:t>
            </a:r>
            <a:endParaRPr sz="1400">
              <a:solidFill>
                <a:schemeClr val="dk1"/>
              </a:solidFill>
            </a:endParaRPr>
          </a:p>
          <a:p>
            <a:pPr indent="-317500" lvl="0" marL="457200" marR="0" rtl="0" algn="just">
              <a:lnSpc>
                <a:spcPct val="115000"/>
              </a:lnSpc>
              <a:spcBef>
                <a:spcPts val="0"/>
              </a:spcBef>
              <a:spcAft>
                <a:spcPts val="0"/>
              </a:spcAft>
              <a:buClr>
                <a:schemeClr val="dk1"/>
              </a:buClr>
              <a:buSzPts val="1400"/>
              <a:buChar char="●"/>
            </a:pPr>
            <a:r>
              <a:rPr lang="tr-TR">
                <a:solidFill>
                  <a:schemeClr val="dk1"/>
                </a:solidFill>
              </a:rPr>
              <a:t>Benzer şekilde scatter plot (serpilme grafiği) de 2 tür verinin incelendiği durumda kullanılabilir.</a:t>
            </a:r>
            <a:endParaRPr>
              <a:solidFill>
                <a:schemeClr val="dk1"/>
              </a:solidFill>
            </a:endParaRPr>
          </a:p>
          <a:p>
            <a:pPr indent="-317500" lvl="0" marL="457200" marR="0" rtl="0" algn="just">
              <a:lnSpc>
                <a:spcPct val="115000"/>
              </a:lnSpc>
              <a:spcBef>
                <a:spcPts val="0"/>
              </a:spcBef>
              <a:spcAft>
                <a:spcPts val="0"/>
              </a:spcAft>
              <a:buClr>
                <a:schemeClr val="dk1"/>
              </a:buClr>
              <a:buSzPts val="1400"/>
              <a:buChar char="●"/>
            </a:pPr>
            <a:r>
              <a:rPr lang="tr-TR">
                <a:solidFill>
                  <a:schemeClr val="dk1"/>
                </a:solidFill>
              </a:rPr>
              <a:t>Bu veri analizi için serpilme grafiğinden sürü grafiğine göre daha hızlı sonuç alınmıştır.</a:t>
            </a:r>
            <a:endParaRPr>
              <a:solidFill>
                <a:schemeClr val="dk1"/>
              </a:solidFill>
            </a:endParaRPr>
          </a:p>
          <a:p>
            <a:pPr indent="-317500" lvl="0" marL="457200" marR="0" rtl="0" algn="just">
              <a:lnSpc>
                <a:spcPct val="115000"/>
              </a:lnSpc>
              <a:spcBef>
                <a:spcPts val="0"/>
              </a:spcBef>
              <a:spcAft>
                <a:spcPts val="0"/>
              </a:spcAft>
              <a:buClr>
                <a:schemeClr val="dk1"/>
              </a:buClr>
              <a:buSzPts val="1400"/>
              <a:buChar char="●"/>
            </a:pPr>
            <a:r>
              <a:rPr lang="tr-TR">
                <a:solidFill>
                  <a:schemeClr val="dk1"/>
                </a:solidFill>
              </a:rPr>
              <a:t>Seçilen örnek değişkenler için serpilme grafiğiyle inceleme yapılmıştır. </a:t>
            </a:r>
            <a:endParaRPr>
              <a:solidFill>
                <a:schemeClr val="dk1"/>
              </a:solidFill>
              <a:latin typeface="Calibri"/>
              <a:ea typeface="Calibri"/>
              <a:cs typeface="Calibri"/>
              <a:sym typeface="Calibri"/>
            </a:endParaRPr>
          </a:p>
          <a:p>
            <a:pPr indent="0" lvl="0" marL="0" marR="0" rtl="0" algn="ctr">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91" name="Google Shape;191;p13"/>
          <p:cNvPicPr preferRelativeResize="0"/>
          <p:nvPr/>
        </p:nvPicPr>
        <p:blipFill>
          <a:blip r:embed="rId3">
            <a:alphaModFix/>
          </a:blip>
          <a:stretch>
            <a:fillRect/>
          </a:stretch>
        </p:blipFill>
        <p:spPr>
          <a:xfrm>
            <a:off x="478025" y="769675"/>
            <a:ext cx="11298274" cy="592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a0a16f5e56_0_623"/>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t/>
            </a:r>
            <a:endParaRPr/>
          </a:p>
        </p:txBody>
      </p:sp>
      <p:pic>
        <p:nvPicPr>
          <p:cNvPr id="197" name="Google Shape;197;g1a0a16f5e56_0_623"/>
          <p:cNvPicPr preferRelativeResize="0"/>
          <p:nvPr/>
        </p:nvPicPr>
        <p:blipFill>
          <a:blip r:embed="rId3">
            <a:alphaModFix/>
          </a:blip>
          <a:stretch>
            <a:fillRect/>
          </a:stretch>
        </p:blipFill>
        <p:spPr>
          <a:xfrm>
            <a:off x="458851" y="779050"/>
            <a:ext cx="11441476" cy="539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a0a16f5e56_0_6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Sonuç</a:t>
            </a:r>
            <a:endParaRPr/>
          </a:p>
        </p:txBody>
      </p:sp>
      <p:sp>
        <p:nvSpPr>
          <p:cNvPr id="203" name="Google Shape;203;g1a0a16f5e56_0_6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09550" lvl="0" marL="228600" rtl="0" algn="just">
              <a:lnSpc>
                <a:spcPct val="200000"/>
              </a:lnSpc>
              <a:spcBef>
                <a:spcPts val="0"/>
              </a:spcBef>
              <a:spcAft>
                <a:spcPts val="0"/>
              </a:spcAft>
              <a:buSzPts val="1500"/>
              <a:buChar char="●"/>
            </a:pPr>
            <a:r>
              <a:rPr lang="tr-TR" sz="1500">
                <a:solidFill>
                  <a:schemeClr val="dk1"/>
                </a:solidFill>
                <a:highlight>
                  <a:srgbClr val="FFFFFF"/>
                </a:highlight>
              </a:rPr>
              <a:t>Heat dissipation failure (ısı dağılımı arızası) </a:t>
            </a:r>
            <a:r>
              <a:rPr lang="tr-TR" sz="1500">
                <a:solidFill>
                  <a:schemeClr val="dk1"/>
                </a:solidFill>
              </a:rPr>
              <a:t>düşük RPM'de ve daha yüksek torkta meydana gelir. Sıcaklık grafiğine bakıldığında hava ve süreç sıcaklık farkının düşük olduğu aralıklarda gerçekleştiği de görülmektedir. Bu iki bilgiyi birleştirdiğimizde </a:t>
            </a:r>
            <a:r>
              <a:rPr lang="tr-TR" sz="1500">
                <a:solidFill>
                  <a:schemeClr val="dk1"/>
                </a:solidFill>
                <a:highlight>
                  <a:srgbClr val="FFFFFF"/>
                </a:highlight>
              </a:rPr>
              <a:t>Heat dissipation arızasının makinenin ilk çalıştığı zaman aralığında daha sık meydana geldiğini söyleyebiliriz. </a:t>
            </a:r>
            <a:endParaRPr sz="1500">
              <a:solidFill>
                <a:schemeClr val="dk1"/>
              </a:solidFill>
              <a:highlight>
                <a:srgbClr val="FFFFFF"/>
              </a:highlight>
            </a:endParaRPr>
          </a:p>
          <a:p>
            <a:pPr indent="-209550" lvl="0" marL="228600" rtl="0" algn="just">
              <a:lnSpc>
                <a:spcPct val="200000"/>
              </a:lnSpc>
              <a:spcBef>
                <a:spcPts val="0"/>
              </a:spcBef>
              <a:spcAft>
                <a:spcPts val="0"/>
              </a:spcAft>
              <a:buSzPts val="1500"/>
              <a:buChar char="●"/>
            </a:pPr>
            <a:r>
              <a:rPr lang="tr-TR" sz="1500">
                <a:solidFill>
                  <a:schemeClr val="dk1"/>
                </a:solidFill>
                <a:highlight>
                  <a:srgbClr val="FFFFFF"/>
                </a:highlight>
              </a:rPr>
              <a:t>Overstrain failure (Aşırı gerilme arızası), daha yüksek torkta ve daha düşük RPM'de gerçekleşir, ancak ısı dağılımı arızasının aksine, sıcaklık farkından bağımsızdırlar.</a:t>
            </a:r>
            <a:endParaRPr sz="1500">
              <a:solidFill>
                <a:schemeClr val="dk1"/>
              </a:solidFill>
              <a:highlight>
                <a:srgbClr val="FFFFFF"/>
              </a:highlight>
            </a:endParaRPr>
          </a:p>
          <a:p>
            <a:pPr indent="-209550" lvl="0" marL="228600" rtl="0" algn="just">
              <a:lnSpc>
                <a:spcPct val="200000"/>
              </a:lnSpc>
              <a:spcBef>
                <a:spcPts val="0"/>
              </a:spcBef>
              <a:spcAft>
                <a:spcPts val="0"/>
              </a:spcAft>
              <a:buSzPts val="1500"/>
              <a:buChar char="●"/>
            </a:pPr>
            <a:r>
              <a:rPr lang="tr-TR" sz="1500">
                <a:solidFill>
                  <a:schemeClr val="dk1"/>
                </a:solidFill>
                <a:highlight>
                  <a:srgbClr val="FFFFFF"/>
                </a:highlight>
              </a:rPr>
              <a:t>Power failures (</a:t>
            </a:r>
            <a:r>
              <a:rPr lang="tr-TR" sz="1500">
                <a:solidFill>
                  <a:schemeClr val="dk1"/>
                </a:solidFill>
              </a:rPr>
              <a:t>Güç kesintileri) ya yüksek tork ve düşük devir durumunda ya da yüksek devir ve düşük tork durumunda meydana gelir. Bu iki değişkenin dengesinin korunması arızayı </a:t>
            </a:r>
            <a:r>
              <a:rPr lang="tr-TR" sz="1500">
                <a:solidFill>
                  <a:schemeClr val="dk1"/>
                </a:solidFill>
              </a:rPr>
              <a:t>önlemek</a:t>
            </a:r>
            <a:r>
              <a:rPr lang="tr-TR" sz="1500">
                <a:solidFill>
                  <a:schemeClr val="dk1"/>
                </a:solidFill>
              </a:rPr>
              <a:t> için önemli bir etken kabul edilebilir. </a:t>
            </a:r>
            <a:endParaRPr sz="1500">
              <a:solidFill>
                <a:schemeClr val="dk1"/>
              </a:solidFill>
            </a:endParaRPr>
          </a:p>
          <a:p>
            <a:pPr indent="0" lvl="0" marL="228600" rtl="0" algn="just">
              <a:lnSpc>
                <a:spcPct val="150000"/>
              </a:lnSpc>
              <a:spcBef>
                <a:spcPts val="800"/>
              </a:spcBef>
              <a:spcAft>
                <a:spcPts val="800"/>
              </a:spcAft>
              <a:buNone/>
            </a:pPr>
            <a:r>
              <a:t/>
            </a:r>
            <a:endParaRPr sz="26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Sonuç</a:t>
            </a:r>
            <a:endParaRPr/>
          </a:p>
        </p:txBody>
      </p:sp>
      <p:sp>
        <p:nvSpPr>
          <p:cNvPr id="209" name="Google Shape;20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15900" lvl="0" marL="228600" rtl="0" algn="just">
              <a:lnSpc>
                <a:spcPct val="200000"/>
              </a:lnSpc>
              <a:spcBef>
                <a:spcPts val="0"/>
              </a:spcBef>
              <a:spcAft>
                <a:spcPts val="0"/>
              </a:spcAft>
              <a:buSzPts val="1600"/>
              <a:buChar char="●"/>
            </a:pPr>
            <a:r>
              <a:rPr lang="tr-TR" sz="1600">
                <a:solidFill>
                  <a:schemeClr val="dk1"/>
                </a:solidFill>
                <a:highlight>
                  <a:srgbClr val="FFFFFF"/>
                </a:highlight>
              </a:rPr>
              <a:t>Random failure durumları arıza olmayan durumda yani Target = 0 ‘ken  gerçekleşmiştir. Veri seti tanımında bu arızaların herhangi bir sebepten olabileceği yazılmıştır. Ancak Target=0 durumunda görülmeleri hatalı </a:t>
            </a:r>
            <a:r>
              <a:rPr lang="tr-TR" sz="1600">
                <a:solidFill>
                  <a:schemeClr val="dk1"/>
                </a:solidFill>
                <a:highlight>
                  <a:srgbClr val="FFFFFF"/>
                </a:highlight>
              </a:rPr>
              <a:t>işaretleme</a:t>
            </a:r>
            <a:r>
              <a:rPr lang="tr-TR" sz="1600">
                <a:solidFill>
                  <a:schemeClr val="dk1"/>
                </a:solidFill>
                <a:highlight>
                  <a:srgbClr val="FFFFFF"/>
                </a:highlight>
              </a:rPr>
              <a:t> kabul edilebilir.</a:t>
            </a:r>
            <a:endParaRPr sz="1600">
              <a:solidFill>
                <a:schemeClr val="dk1"/>
              </a:solidFill>
              <a:highlight>
                <a:srgbClr val="FFFFFF"/>
              </a:highlight>
            </a:endParaRPr>
          </a:p>
          <a:p>
            <a:pPr indent="-215900" lvl="0" marL="228600" rtl="0" algn="just">
              <a:lnSpc>
                <a:spcPct val="200000"/>
              </a:lnSpc>
              <a:spcBef>
                <a:spcPts val="0"/>
              </a:spcBef>
              <a:spcAft>
                <a:spcPts val="0"/>
              </a:spcAft>
              <a:buSzPts val="1600"/>
              <a:buChar char="●"/>
            </a:pPr>
            <a:r>
              <a:rPr lang="tr-TR" sz="1600">
                <a:solidFill>
                  <a:schemeClr val="dk1"/>
                </a:solidFill>
                <a:highlight>
                  <a:srgbClr val="FFFFFF"/>
                </a:highlight>
              </a:rPr>
              <a:t>Tool wear değişkeni veri seti tanımında sadece “H/M/L kalite varyantları, süreçte kullanılan araca 5/3/2 dakikalık takım aşınması ekler.” şeklinde tanımlanmıştır. Bu tanımın veri setine yansıması anlaşılamadığından Tool wear failure (TWF) hataları değerlendirilememiştir. </a:t>
            </a:r>
            <a:endParaRPr sz="1600">
              <a:solidFill>
                <a:schemeClr val="dk1"/>
              </a:solidFill>
              <a:highlight>
                <a:srgbClr val="FFFFFF"/>
              </a:highlight>
            </a:endParaRPr>
          </a:p>
          <a:p>
            <a:pPr indent="-215900" lvl="0" marL="228600" rtl="0" algn="just">
              <a:lnSpc>
                <a:spcPct val="200000"/>
              </a:lnSpc>
              <a:spcBef>
                <a:spcPts val="0"/>
              </a:spcBef>
              <a:spcAft>
                <a:spcPts val="0"/>
              </a:spcAft>
              <a:buSzPts val="1600"/>
              <a:buChar char="●"/>
            </a:pPr>
            <a:r>
              <a:rPr lang="tr-TR" sz="1600">
                <a:solidFill>
                  <a:schemeClr val="dk1"/>
                </a:solidFill>
                <a:highlight>
                  <a:srgbClr val="FFFFFF"/>
                </a:highlight>
              </a:rPr>
              <a:t>Sadece keşifçi veri analizi yöntemleri kullanılarak bile önleyici bakım yaklaşımında kullanılabilecek öngörüler elde edilebilmektedir. </a:t>
            </a:r>
            <a:endParaRPr sz="2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Problem Tanımı </a:t>
            </a:r>
            <a:endParaRPr/>
          </a:p>
        </p:txBody>
      </p:sp>
      <p:sp>
        <p:nvSpPr>
          <p:cNvPr id="74" name="Google Shape;7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marR="0" rtl="0" algn="just">
              <a:lnSpc>
                <a:spcPct val="115000"/>
              </a:lnSpc>
              <a:spcBef>
                <a:spcPts val="0"/>
              </a:spcBef>
              <a:spcAft>
                <a:spcPts val="0"/>
              </a:spcAft>
              <a:buSzPts val="2200"/>
              <a:buChar char="●"/>
            </a:pPr>
            <a:r>
              <a:rPr lang="tr-TR" sz="2200">
                <a:solidFill>
                  <a:schemeClr val="dk1"/>
                </a:solidFill>
              </a:rPr>
              <a:t>Belirli bir makinenin arızalanıp arızalanmayacağının yanı sıra arızanın niteliğini belirleme ihtiyacı, 4.0 </a:t>
            </a:r>
            <a:r>
              <a:rPr lang="tr-TR" sz="2200">
                <a:solidFill>
                  <a:schemeClr val="dk1"/>
                </a:solidFill>
              </a:rPr>
              <a:t>kuşağı</a:t>
            </a:r>
            <a:r>
              <a:rPr lang="tr-TR" sz="2200">
                <a:solidFill>
                  <a:schemeClr val="dk1"/>
                </a:solidFill>
              </a:rPr>
              <a:t> endüstrileri için çok önemlidir. </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lang="tr-TR" sz="2200">
                <a:solidFill>
                  <a:schemeClr val="dk1"/>
                </a:solidFill>
              </a:rPr>
              <a:t>Bunun ana nedeni şu düşüncenin altında yatmaktadır: Arızalı bir makinenin onarımı veya değiştirilmesi, genellikle tek bir bileşenin değiştirilmesi için gerekenden çok daha yüksek maliyetler gerektirir. </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lang="tr-TR" sz="2200">
                <a:solidFill>
                  <a:schemeClr val="dk1"/>
                </a:solidFill>
              </a:rPr>
              <a:t>Bu nedenle, makinelerin durumunu izleyen sensörlerden gelen verilerin analiz edilmesi büyük tasarruf sağlayabilir.</a:t>
            </a:r>
            <a:endParaRPr sz="2200">
              <a:solidFill>
                <a:schemeClr val="dk1"/>
              </a:solidFill>
            </a:endParaRPr>
          </a:p>
          <a:p>
            <a:pPr indent="-76200" lvl="0" marL="228600" rtl="0" algn="l">
              <a:lnSpc>
                <a:spcPct val="90000"/>
              </a:lnSpc>
              <a:spcBef>
                <a:spcPts val="1000"/>
              </a:spcBef>
              <a:spcAft>
                <a:spcPts val="1600"/>
              </a:spcAft>
              <a:buClr>
                <a:schemeClr val="dk1"/>
              </a:buClr>
              <a:buSzPts val="2400"/>
              <a:buNone/>
            </a:pPr>
            <a:r>
              <a:t/>
            </a:r>
            <a:endParaRPr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a0a16f5e56_0_63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tr-TR"/>
              <a:t>Teşekkürler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Amaç</a:t>
            </a:r>
            <a:endParaRPr/>
          </a:p>
        </p:txBody>
      </p:sp>
      <p:sp>
        <p:nvSpPr>
          <p:cNvPr id="80" name="Google Shape;8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15900" lvl="0" marL="228600" rtl="0" algn="just">
              <a:lnSpc>
                <a:spcPct val="115000"/>
              </a:lnSpc>
              <a:spcBef>
                <a:spcPts val="0"/>
              </a:spcBef>
              <a:spcAft>
                <a:spcPts val="0"/>
              </a:spcAft>
              <a:buSzPts val="2200"/>
              <a:buChar char="●"/>
            </a:pPr>
            <a:r>
              <a:rPr lang="tr-TR" sz="2200">
                <a:solidFill>
                  <a:schemeClr val="dk1"/>
                </a:solidFill>
              </a:rPr>
              <a:t>Bu kapsamda University of California Center for Machine Learning and Intelligent Systems tarafından yayınlanmış ve endüstride karşılaşılan gerçek öngörücü bakım uygulamalarını yansıtan sentetik olarak oluşturulmuş veri seti üzerinde keşifçi yöntemlerle analizler yapılacaktır.</a:t>
            </a:r>
            <a:endParaRPr sz="2200">
              <a:solidFill>
                <a:schemeClr val="dk1"/>
              </a:solidFill>
            </a:endParaRPr>
          </a:p>
          <a:p>
            <a:pPr indent="-215900" lvl="0" marL="228600" rtl="0" algn="just">
              <a:lnSpc>
                <a:spcPct val="115000"/>
              </a:lnSpc>
              <a:spcBef>
                <a:spcPts val="1000"/>
              </a:spcBef>
              <a:spcAft>
                <a:spcPts val="0"/>
              </a:spcAft>
              <a:buSzPts val="2200"/>
              <a:buChar char="●"/>
            </a:pPr>
            <a:r>
              <a:rPr lang="tr-TR" sz="2200">
                <a:solidFill>
                  <a:schemeClr val="dk1"/>
                </a:solidFill>
              </a:rPr>
              <a:t>Orijinal veri kaynağı: </a:t>
            </a:r>
            <a:endParaRPr sz="2200">
              <a:solidFill>
                <a:schemeClr val="dk1"/>
              </a:solidFill>
            </a:endParaRPr>
          </a:p>
          <a:p>
            <a:pPr indent="0" lvl="0" marL="0" rtl="0" algn="just">
              <a:lnSpc>
                <a:spcPct val="115000"/>
              </a:lnSpc>
              <a:spcBef>
                <a:spcPts val="1000"/>
              </a:spcBef>
              <a:spcAft>
                <a:spcPts val="0"/>
              </a:spcAft>
              <a:buClr>
                <a:schemeClr val="dk1"/>
              </a:buClr>
              <a:buSzPts val="2400"/>
              <a:buNone/>
            </a:pPr>
            <a:r>
              <a:rPr lang="tr-TR" sz="2000" u="sng">
                <a:solidFill>
                  <a:schemeClr val="hlink"/>
                </a:solidFill>
                <a:hlinkClick r:id="rId3"/>
              </a:rPr>
              <a:t>https://archive.ics.uci.edu/ml/datasets/AI4I+2020+Predictive+Maintenance+Dataset</a:t>
            </a:r>
            <a:r>
              <a:rPr lang="tr-TR" sz="2200"/>
              <a:t> </a:t>
            </a:r>
            <a:endParaRPr sz="2200"/>
          </a:p>
          <a:p>
            <a:pPr indent="-215900" lvl="0" marL="228600" rtl="0" algn="just">
              <a:lnSpc>
                <a:spcPct val="115000"/>
              </a:lnSpc>
              <a:spcBef>
                <a:spcPts val="1000"/>
              </a:spcBef>
              <a:spcAft>
                <a:spcPts val="0"/>
              </a:spcAft>
              <a:buSzPts val="2200"/>
              <a:buChar char="●"/>
            </a:pPr>
            <a:r>
              <a:rPr lang="tr-TR" sz="2200">
                <a:solidFill>
                  <a:schemeClr val="dk1"/>
                </a:solidFill>
              </a:rPr>
              <a:t>Indirilen kaynak: </a:t>
            </a:r>
            <a:endParaRPr sz="2200">
              <a:solidFill>
                <a:schemeClr val="dk1"/>
              </a:solidFill>
            </a:endParaRPr>
          </a:p>
          <a:p>
            <a:pPr indent="0" lvl="0" marL="0" rtl="0" algn="just">
              <a:lnSpc>
                <a:spcPct val="115000"/>
              </a:lnSpc>
              <a:spcBef>
                <a:spcPts val="1000"/>
              </a:spcBef>
              <a:spcAft>
                <a:spcPts val="0"/>
              </a:spcAft>
              <a:buClr>
                <a:schemeClr val="dk1"/>
              </a:buClr>
              <a:buSzPts val="2400"/>
              <a:buNone/>
            </a:pPr>
            <a:r>
              <a:rPr lang="tr-TR" sz="2000" u="sng">
                <a:solidFill>
                  <a:schemeClr val="hlink"/>
                </a:solidFill>
                <a:hlinkClick r:id="rId4"/>
              </a:rPr>
              <a:t>https://www.kaggle.com/datasets/shivamb/machine-predictive-maintenance-classification?datasetId=1697740&amp;sortBy=voteCount</a:t>
            </a:r>
            <a:r>
              <a:rPr lang="tr-TR" sz="2000"/>
              <a:t> </a:t>
            </a:r>
            <a:endParaRPr sz="20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pic>
        <p:nvPicPr>
          <p:cNvPr id="81" name="Google Shape;81;p3"/>
          <p:cNvPicPr preferRelativeResize="0"/>
          <p:nvPr/>
        </p:nvPicPr>
        <p:blipFill rotWithShape="1">
          <a:blip r:embed="rId5">
            <a:alphaModFix/>
          </a:blip>
          <a:srcRect b="0" l="0" r="0" t="0"/>
          <a:stretch/>
        </p:blipFill>
        <p:spPr>
          <a:xfrm>
            <a:off x="2396453" y="5511437"/>
            <a:ext cx="7399106" cy="11570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a0a16f5e56_0_554"/>
          <p:cNvSpPr txBox="1"/>
          <p:nvPr>
            <p:ph idx="1" type="body"/>
          </p:nvPr>
        </p:nvSpPr>
        <p:spPr>
          <a:xfrm>
            <a:off x="838200" y="532850"/>
            <a:ext cx="10515600" cy="56439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tr-TR" sz="1600">
                <a:solidFill>
                  <a:schemeClr val="dk1"/>
                </a:solidFill>
              </a:rPr>
              <a:t>Veri setindeki değişken (sütun) tanımları:</a:t>
            </a:r>
            <a:endParaRPr sz="1600">
              <a:solidFill>
                <a:schemeClr val="dk1"/>
              </a:solidFill>
            </a:endParaRPr>
          </a:p>
          <a:p>
            <a:pPr indent="-323850" lvl="0" marL="457200" rtl="0" algn="just">
              <a:lnSpc>
                <a:spcPct val="150000"/>
              </a:lnSpc>
              <a:spcBef>
                <a:spcPts val="800"/>
              </a:spcBef>
              <a:spcAft>
                <a:spcPts val="0"/>
              </a:spcAft>
              <a:buSzPts val="1500"/>
              <a:buFont typeface="Arial"/>
              <a:buChar char="●"/>
            </a:pPr>
            <a:r>
              <a:rPr b="1" lang="tr-TR" sz="1500">
                <a:solidFill>
                  <a:schemeClr val="dk1"/>
                </a:solidFill>
              </a:rPr>
              <a:t>UDI:</a:t>
            </a:r>
            <a:r>
              <a:rPr lang="tr-TR" sz="1500">
                <a:solidFill>
                  <a:schemeClr val="dk1"/>
                </a:solidFill>
              </a:rPr>
              <a:t> (unique device identifier) 1 ile 10000 arasında değişen sıralayıcı kod</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Product ID:</a:t>
            </a:r>
            <a:r>
              <a:rPr lang="tr-TR" sz="1500">
                <a:solidFill>
                  <a:schemeClr val="dk1"/>
                </a:solidFill>
              </a:rPr>
              <a:t> ürüne özel benzersiz tanımlayıcı kod</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Type:</a:t>
            </a:r>
            <a:r>
              <a:rPr lang="tr-TR" sz="1500">
                <a:solidFill>
                  <a:schemeClr val="dk1"/>
                </a:solidFill>
              </a:rPr>
              <a:t> farklı ürün kalitelerini temsil eden L, M veya H harflerinden oluşan kategorik değer</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Air Temperature [K]:</a:t>
            </a:r>
            <a:r>
              <a:rPr lang="tr-TR" sz="1500">
                <a:solidFill>
                  <a:schemeClr val="dk1"/>
                </a:solidFill>
              </a:rPr>
              <a:t> 300 K bandında civarında 2 K standart sapmayla normalleştirilerek üretilmiş rastgele sıcaklık değerleri</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Process Temperature [K]:</a:t>
            </a:r>
            <a:r>
              <a:rPr lang="tr-TR" sz="1500">
                <a:solidFill>
                  <a:schemeClr val="dk1"/>
                </a:solidFill>
              </a:rPr>
              <a:t> hava sıcaklığına artı 10 K eklenerek 1 K standart sapmayla normalleştirilerek üretilmiş rastgele sıcaklık değerleri</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Rotational speed [rpm]: </a:t>
            </a:r>
            <a:r>
              <a:rPr lang="tr-TR" sz="1500">
                <a:solidFill>
                  <a:schemeClr val="dk1"/>
                </a:solidFill>
              </a:rPr>
              <a:t>2860 W’lık güç değeri üzerinden hesaplanmış dönüş hızları</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Torque [nm]:</a:t>
            </a:r>
            <a:r>
              <a:rPr lang="tr-TR" sz="1500">
                <a:solidFill>
                  <a:schemeClr val="dk1"/>
                </a:solidFill>
              </a:rPr>
              <a:t> 40 nm aralığında ve f (frictional torque) = 10 Nm ile negatif olmayan değerlerle dağıtılmıştır</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Tool wear [min]:</a:t>
            </a:r>
            <a:r>
              <a:rPr lang="tr-TR" sz="1500">
                <a:solidFill>
                  <a:schemeClr val="dk1"/>
                </a:solidFill>
              </a:rPr>
              <a:t> H/M/L kalite varyantları, süreçte kullanılan takıma 5/3/2 dakikalık aşınma ekler</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Failure type: </a:t>
            </a:r>
            <a:r>
              <a:rPr lang="tr-TR" sz="1500">
                <a:solidFill>
                  <a:schemeClr val="dk1"/>
                </a:solidFill>
              </a:rPr>
              <a:t>Makine arızası, beş bağımsız arıza türünden oluşur: </a:t>
            </a:r>
            <a:r>
              <a:rPr lang="tr-TR" sz="1500" u="sng">
                <a:solidFill>
                  <a:schemeClr val="dk1"/>
                </a:solidFill>
              </a:rPr>
              <a:t>Tool wear failure (TWF), heat dissipation failure (HDF) , power failure (PWF), overstrain failure (OSF)</a:t>
            </a:r>
            <a:r>
              <a:rPr lang="tr-TR" sz="1500">
                <a:solidFill>
                  <a:schemeClr val="dk1"/>
                </a:solidFill>
              </a:rPr>
              <a:t> ve herhangi bir değişkenle alakasız olarak oluşmuş </a:t>
            </a:r>
            <a:r>
              <a:rPr lang="tr-TR" sz="1500" u="sng">
                <a:solidFill>
                  <a:schemeClr val="dk1"/>
                </a:solidFill>
              </a:rPr>
              <a:t>random failure</a:t>
            </a:r>
            <a:r>
              <a:rPr lang="tr-TR" sz="1500">
                <a:solidFill>
                  <a:schemeClr val="dk1"/>
                </a:solidFill>
              </a:rPr>
              <a:t> türü.</a:t>
            </a:r>
            <a:endParaRPr sz="1500">
              <a:solidFill>
                <a:schemeClr val="dk1"/>
              </a:solidFill>
            </a:endParaRPr>
          </a:p>
          <a:p>
            <a:pPr indent="-323850" lvl="0" marL="457200" rtl="0" algn="just">
              <a:lnSpc>
                <a:spcPct val="150000"/>
              </a:lnSpc>
              <a:spcBef>
                <a:spcPts val="0"/>
              </a:spcBef>
              <a:spcAft>
                <a:spcPts val="0"/>
              </a:spcAft>
              <a:buSzPts val="1500"/>
              <a:buFont typeface="Arial"/>
              <a:buChar char="●"/>
            </a:pPr>
            <a:r>
              <a:rPr b="1" lang="tr-TR" sz="1500">
                <a:solidFill>
                  <a:schemeClr val="dk1"/>
                </a:solidFill>
              </a:rPr>
              <a:t>Target</a:t>
            </a:r>
            <a:r>
              <a:rPr lang="tr-TR" sz="1500">
                <a:solidFill>
                  <a:schemeClr val="dk1"/>
                </a:solidFill>
              </a:rPr>
              <a:t>, herhangi bir arıza modu için makinenin bu belirli veri noktasında başarısız olup olmadığını gösterir. </a:t>
            </a:r>
            <a:r>
              <a:rPr lang="tr-TR" sz="1500" u="sng">
                <a:solidFill>
                  <a:schemeClr val="dk1"/>
                </a:solidFill>
              </a:rPr>
              <a:t>Yukarıdaki arıza türlerinden en az biri doğruysa, işlem başarısız olur ve "Target" 1 olarak ayarlanır.</a:t>
            </a:r>
            <a:endParaRPr sz="27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Keşifçi Veri Analizi</a:t>
            </a:r>
            <a:endParaRPr/>
          </a:p>
        </p:txBody>
      </p:sp>
      <p:sp>
        <p:nvSpPr>
          <p:cNvPr id="92" name="Google Shape;9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t/>
            </a:r>
            <a:endParaRPr/>
          </a:p>
        </p:txBody>
      </p:sp>
      <p:pic>
        <p:nvPicPr>
          <p:cNvPr id="93" name="Google Shape;93;p4"/>
          <p:cNvPicPr preferRelativeResize="0"/>
          <p:nvPr/>
        </p:nvPicPr>
        <p:blipFill rotWithShape="1">
          <a:blip r:embed="rId3">
            <a:alphaModFix/>
          </a:blip>
          <a:srcRect b="0" l="0" r="0" t="0"/>
          <a:stretch/>
        </p:blipFill>
        <p:spPr>
          <a:xfrm>
            <a:off x="603279" y="1537108"/>
            <a:ext cx="3952875" cy="2286000"/>
          </a:xfrm>
          <a:prstGeom prst="rect">
            <a:avLst/>
          </a:prstGeom>
          <a:noFill/>
          <a:ln>
            <a:noFill/>
          </a:ln>
        </p:spPr>
      </p:pic>
      <p:pic>
        <p:nvPicPr>
          <p:cNvPr id="94" name="Google Shape;94;p4"/>
          <p:cNvPicPr preferRelativeResize="0"/>
          <p:nvPr/>
        </p:nvPicPr>
        <p:blipFill rotWithShape="1">
          <a:blip r:embed="rId4">
            <a:alphaModFix/>
          </a:blip>
          <a:srcRect b="0" l="0" r="0" t="0"/>
          <a:stretch/>
        </p:blipFill>
        <p:spPr>
          <a:xfrm>
            <a:off x="678827" y="4076108"/>
            <a:ext cx="10674973" cy="2533232"/>
          </a:xfrm>
          <a:prstGeom prst="rect">
            <a:avLst/>
          </a:prstGeom>
          <a:noFill/>
          <a:ln>
            <a:noFill/>
          </a:ln>
        </p:spPr>
      </p:pic>
      <p:pic>
        <p:nvPicPr>
          <p:cNvPr id="95" name="Google Shape;95;p4"/>
          <p:cNvPicPr preferRelativeResize="0"/>
          <p:nvPr/>
        </p:nvPicPr>
        <p:blipFill rotWithShape="1">
          <a:blip r:embed="rId5">
            <a:alphaModFix/>
          </a:blip>
          <a:srcRect b="0" l="0" r="0" t="0"/>
          <a:stretch/>
        </p:blipFill>
        <p:spPr>
          <a:xfrm>
            <a:off x="4825343" y="1943688"/>
            <a:ext cx="6687830" cy="1610539"/>
          </a:xfrm>
          <a:prstGeom prst="rect">
            <a:avLst/>
          </a:prstGeom>
          <a:noFill/>
          <a:ln>
            <a:noFill/>
          </a:ln>
        </p:spPr>
      </p:pic>
      <p:sp>
        <p:nvSpPr>
          <p:cNvPr id="96" name="Google Shape;96;p4"/>
          <p:cNvSpPr txBox="1"/>
          <p:nvPr/>
        </p:nvSpPr>
        <p:spPr>
          <a:xfrm>
            <a:off x="274320" y="1393248"/>
            <a:ext cx="404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1800" u="none" cap="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97" name="Google Shape;97;p4"/>
          <p:cNvSpPr txBox="1"/>
          <p:nvPr/>
        </p:nvSpPr>
        <p:spPr>
          <a:xfrm>
            <a:off x="316232" y="4076108"/>
            <a:ext cx="404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98" name="Google Shape;98;p4"/>
          <p:cNvSpPr txBox="1"/>
          <p:nvPr/>
        </p:nvSpPr>
        <p:spPr>
          <a:xfrm>
            <a:off x="4885113" y="1537108"/>
            <a:ext cx="404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4" name="Google Shape;104;p5"/>
          <p:cNvSpPr txBox="1"/>
          <p:nvPr>
            <p:ph idx="1" type="body"/>
          </p:nvPr>
        </p:nvSpPr>
        <p:spPr>
          <a:xfrm>
            <a:off x="1265525" y="5298900"/>
            <a:ext cx="9539400" cy="700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400"/>
              <a:buNone/>
            </a:pPr>
            <a:r>
              <a:rPr lang="tr-TR" sz="1800">
                <a:solidFill>
                  <a:schemeClr val="dk1"/>
                </a:solidFill>
              </a:rPr>
              <a:t>Veri setinde </a:t>
            </a:r>
            <a:r>
              <a:rPr lang="tr-TR" sz="1800">
                <a:solidFill>
                  <a:schemeClr val="dk1"/>
                </a:solidFill>
              </a:rPr>
              <a:t>boş satır </a:t>
            </a:r>
            <a:r>
              <a:rPr lang="tr-TR" sz="1800">
                <a:solidFill>
                  <a:schemeClr val="dk1"/>
                </a:solidFill>
              </a:rPr>
              <a:t>bulunmamakta, bu nedenle ek bir veri temizleme işlemi yapılmasına gerek yok.</a:t>
            </a:r>
            <a:endParaRPr sz="1800">
              <a:solidFill>
                <a:schemeClr val="dk1"/>
              </a:solidFill>
            </a:endParaRPr>
          </a:p>
        </p:txBody>
      </p:sp>
      <p:pic>
        <p:nvPicPr>
          <p:cNvPr id="105" name="Google Shape;105;p5"/>
          <p:cNvPicPr preferRelativeResize="0"/>
          <p:nvPr/>
        </p:nvPicPr>
        <p:blipFill rotWithShape="1">
          <a:blip r:embed="rId3">
            <a:alphaModFix/>
          </a:blip>
          <a:srcRect b="0" l="0" r="0" t="0"/>
          <a:stretch/>
        </p:blipFill>
        <p:spPr>
          <a:xfrm>
            <a:off x="1075031" y="1724594"/>
            <a:ext cx="4648376" cy="3408810"/>
          </a:xfrm>
          <a:prstGeom prst="rect">
            <a:avLst/>
          </a:prstGeom>
          <a:noFill/>
          <a:ln>
            <a:noFill/>
          </a:ln>
        </p:spPr>
      </p:pic>
      <p:pic>
        <p:nvPicPr>
          <p:cNvPr id="106" name="Google Shape;106;p5"/>
          <p:cNvPicPr preferRelativeResize="0"/>
          <p:nvPr/>
        </p:nvPicPr>
        <p:blipFill rotWithShape="1">
          <a:blip r:embed="rId4">
            <a:alphaModFix/>
          </a:blip>
          <a:srcRect b="0" l="0" r="0" t="0"/>
          <a:stretch/>
        </p:blipFill>
        <p:spPr>
          <a:xfrm>
            <a:off x="6334964" y="1788381"/>
            <a:ext cx="3855458" cy="32812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2" name="Google Shape;11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t/>
            </a:r>
            <a:endParaRPr/>
          </a:p>
        </p:txBody>
      </p:sp>
      <p:pic>
        <p:nvPicPr>
          <p:cNvPr id="113" name="Google Shape;113;p6"/>
          <p:cNvPicPr preferRelativeResize="0"/>
          <p:nvPr/>
        </p:nvPicPr>
        <p:blipFill rotWithShape="1">
          <a:blip r:embed="rId3">
            <a:alphaModFix/>
          </a:blip>
          <a:srcRect b="0" l="0" r="0" t="0"/>
          <a:stretch/>
        </p:blipFill>
        <p:spPr>
          <a:xfrm>
            <a:off x="838203" y="365125"/>
            <a:ext cx="7943775" cy="2543175"/>
          </a:xfrm>
          <a:prstGeom prst="rect">
            <a:avLst/>
          </a:prstGeom>
          <a:noFill/>
          <a:ln>
            <a:noFill/>
          </a:ln>
        </p:spPr>
      </p:pic>
      <p:sp>
        <p:nvSpPr>
          <p:cNvPr id="114" name="Google Shape;114;p6"/>
          <p:cNvSpPr txBox="1"/>
          <p:nvPr/>
        </p:nvSpPr>
        <p:spPr>
          <a:xfrm>
            <a:off x="320172" y="891923"/>
            <a:ext cx="404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15" name="Google Shape;115;p6"/>
          <p:cNvSpPr txBox="1"/>
          <p:nvPr/>
        </p:nvSpPr>
        <p:spPr>
          <a:xfrm>
            <a:off x="320178" y="3483962"/>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2</a:t>
            </a:r>
            <a:r>
              <a:rPr lang="tr-T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116" name="Google Shape;116;p6"/>
          <p:cNvPicPr preferRelativeResize="0"/>
          <p:nvPr/>
        </p:nvPicPr>
        <p:blipFill>
          <a:blip r:embed="rId4">
            <a:alphaModFix/>
          </a:blip>
          <a:stretch>
            <a:fillRect/>
          </a:stretch>
        </p:blipFill>
        <p:spPr>
          <a:xfrm>
            <a:off x="1023425" y="3128675"/>
            <a:ext cx="8743950" cy="1428750"/>
          </a:xfrm>
          <a:prstGeom prst="rect">
            <a:avLst/>
          </a:prstGeom>
          <a:noFill/>
          <a:ln>
            <a:noFill/>
          </a:ln>
        </p:spPr>
      </p:pic>
      <p:pic>
        <p:nvPicPr>
          <p:cNvPr id="117" name="Google Shape;117;p6"/>
          <p:cNvPicPr preferRelativeResize="0"/>
          <p:nvPr/>
        </p:nvPicPr>
        <p:blipFill>
          <a:blip r:embed="rId5">
            <a:alphaModFix/>
          </a:blip>
          <a:stretch>
            <a:fillRect/>
          </a:stretch>
        </p:blipFill>
        <p:spPr>
          <a:xfrm>
            <a:off x="1133438" y="4557425"/>
            <a:ext cx="7210425" cy="1885950"/>
          </a:xfrm>
          <a:prstGeom prst="rect">
            <a:avLst/>
          </a:prstGeom>
          <a:noFill/>
          <a:ln>
            <a:noFill/>
          </a:ln>
        </p:spPr>
      </p:pic>
      <p:sp>
        <p:nvSpPr>
          <p:cNvPr id="118" name="Google Shape;118;p6"/>
          <p:cNvSpPr txBox="1"/>
          <p:nvPr/>
        </p:nvSpPr>
        <p:spPr>
          <a:xfrm>
            <a:off x="9226225" y="582200"/>
            <a:ext cx="23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4" name="Google Shape;124;p7"/>
          <p:cNvSpPr txBox="1"/>
          <p:nvPr/>
        </p:nvSpPr>
        <p:spPr>
          <a:xfrm>
            <a:off x="838200" y="1746575"/>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900"/>
              <a:t>df.describe()</a:t>
            </a:r>
            <a:endParaRPr sz="1900"/>
          </a:p>
        </p:txBody>
      </p:sp>
      <p:pic>
        <p:nvPicPr>
          <p:cNvPr id="125" name="Google Shape;125;p7"/>
          <p:cNvPicPr preferRelativeResize="0"/>
          <p:nvPr/>
        </p:nvPicPr>
        <p:blipFill>
          <a:blip r:embed="rId3">
            <a:alphaModFix/>
          </a:blip>
          <a:stretch>
            <a:fillRect/>
          </a:stretch>
        </p:blipFill>
        <p:spPr>
          <a:xfrm>
            <a:off x="1387525" y="2415450"/>
            <a:ext cx="9416950" cy="337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31" name="Google Shape;131;p8"/>
          <p:cNvPicPr preferRelativeResize="0"/>
          <p:nvPr/>
        </p:nvPicPr>
        <p:blipFill>
          <a:blip r:embed="rId3">
            <a:alphaModFix/>
          </a:blip>
          <a:stretch>
            <a:fillRect/>
          </a:stretch>
        </p:blipFill>
        <p:spPr>
          <a:xfrm>
            <a:off x="4099963" y="593375"/>
            <a:ext cx="3991975" cy="3069150"/>
          </a:xfrm>
          <a:prstGeom prst="rect">
            <a:avLst/>
          </a:prstGeom>
          <a:noFill/>
          <a:ln>
            <a:noFill/>
          </a:ln>
        </p:spPr>
      </p:pic>
      <p:pic>
        <p:nvPicPr>
          <p:cNvPr id="132" name="Google Shape;132;p8"/>
          <p:cNvPicPr preferRelativeResize="0"/>
          <p:nvPr/>
        </p:nvPicPr>
        <p:blipFill>
          <a:blip r:embed="rId4">
            <a:alphaModFix/>
          </a:blip>
          <a:stretch>
            <a:fillRect/>
          </a:stretch>
        </p:blipFill>
        <p:spPr>
          <a:xfrm>
            <a:off x="2147838" y="3864275"/>
            <a:ext cx="7896225" cy="2419350"/>
          </a:xfrm>
          <a:prstGeom prst="rect">
            <a:avLst/>
          </a:prstGeom>
          <a:noFill/>
          <a:ln>
            <a:noFill/>
          </a:ln>
        </p:spPr>
      </p:pic>
      <p:sp>
        <p:nvSpPr>
          <p:cNvPr id="133" name="Google Shape;133;p8"/>
          <p:cNvSpPr txBox="1"/>
          <p:nvPr/>
        </p:nvSpPr>
        <p:spPr>
          <a:xfrm>
            <a:off x="3063372" y="1943298"/>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34" name="Google Shape;134;p8"/>
          <p:cNvSpPr txBox="1"/>
          <p:nvPr/>
        </p:nvSpPr>
        <p:spPr>
          <a:xfrm>
            <a:off x="1376003" y="4889312"/>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2022-11-27T16:13:11Z</dcterms:created>
  <dc:creator>İMİ</dc:creator>
</cp:coreProperties>
</file>