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9" r:id="rId3"/>
    <p:sldId id="1082" r:id="rId4"/>
    <p:sldId id="1080" r:id="rId5"/>
    <p:sldId id="1085" r:id="rId6"/>
    <p:sldId id="1081" r:id="rId7"/>
    <p:sldId id="1083" r:id="rId8"/>
    <p:sldId id="10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DF6E-8779-1CD0-59A1-D7AC5A02B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17473-5DF0-47F7-C504-1940341F6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089E-E90E-E68F-B7F4-79058BEF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7A029-DB63-1633-C099-3B6746A9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54B3-B827-F381-9062-5EC2B671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3F71-A21C-7FC7-1EE8-F046A9B7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D936E-7C41-321C-77D8-951C31B2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BDB2-8D76-478D-73DD-BB2C6DB5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CA21-50F3-8CB3-3C43-666DDEA5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47E3-91FF-976B-AC5E-76D3C278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45A4C-3FD8-CEEA-1872-63233EE81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ADE2C-8DC5-9940-25A0-BA5713157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E95A-DC98-60FF-AC2C-24CE692E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4DDB7-CD6A-9225-70B5-CCC4555F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4005-787D-4AA8-FA8F-473EAFC0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_JRG 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" descr="image001">
            <a:extLst>
              <a:ext uri="{FF2B5EF4-FFF2-40B4-BE49-F238E27FC236}">
                <a16:creationId xmlns:a16="http://schemas.microsoft.com/office/drawing/2014/main" id="{A96D38A4-5F50-4D03-A4A2-2F1F0A75B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9" t="24049" r="13167"/>
          <a:stretch/>
        </p:blipFill>
        <p:spPr bwMode="auto">
          <a:xfrm>
            <a:off x="10681253" y="5698097"/>
            <a:ext cx="978760" cy="89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Triangle 54">
            <a:extLst>
              <a:ext uri="{FF2B5EF4-FFF2-40B4-BE49-F238E27FC236}">
                <a16:creationId xmlns:a16="http://schemas.microsoft.com/office/drawing/2014/main" id="{4D948E21-FAFE-45B4-A173-D9C2D5F8D8DC}"/>
              </a:ext>
            </a:extLst>
          </p:cNvPr>
          <p:cNvSpPr>
            <a:spLocks noChangeAspect="1"/>
          </p:cNvSpPr>
          <p:nvPr userDrawn="1"/>
        </p:nvSpPr>
        <p:spPr>
          <a:xfrm rot="4573239">
            <a:off x="1177272" y="1371339"/>
            <a:ext cx="3949822" cy="4432248"/>
          </a:xfrm>
          <a:custGeom>
            <a:avLst/>
            <a:gdLst>
              <a:gd name="connsiteX0" fmla="*/ 0 w 1358819"/>
              <a:gd name="connsiteY0" fmla="*/ 1713860 h 1713860"/>
              <a:gd name="connsiteX1" fmla="*/ 0 w 1358819"/>
              <a:gd name="connsiteY1" fmla="*/ 0 h 1713860"/>
              <a:gd name="connsiteX2" fmla="*/ 1358819 w 1358819"/>
              <a:gd name="connsiteY2" fmla="*/ 1713860 h 1713860"/>
              <a:gd name="connsiteX3" fmla="*/ 0 w 1358819"/>
              <a:gd name="connsiteY3" fmla="*/ 1713860 h 1713860"/>
              <a:gd name="connsiteX0" fmla="*/ 0 w 1182963"/>
              <a:gd name="connsiteY0" fmla="*/ 1713860 h 1713860"/>
              <a:gd name="connsiteX1" fmla="*/ 0 w 1182963"/>
              <a:gd name="connsiteY1" fmla="*/ 0 h 1713860"/>
              <a:gd name="connsiteX2" fmla="*/ 1182963 w 1182963"/>
              <a:gd name="connsiteY2" fmla="*/ 1536800 h 1713860"/>
              <a:gd name="connsiteX3" fmla="*/ 0 w 1182963"/>
              <a:gd name="connsiteY3" fmla="*/ 1713860 h 1713860"/>
              <a:gd name="connsiteX0" fmla="*/ 0 w 1177264"/>
              <a:gd name="connsiteY0" fmla="*/ 1713860 h 1713860"/>
              <a:gd name="connsiteX1" fmla="*/ 0 w 1177264"/>
              <a:gd name="connsiteY1" fmla="*/ 0 h 1713860"/>
              <a:gd name="connsiteX2" fmla="*/ 1177264 w 1177264"/>
              <a:gd name="connsiteY2" fmla="*/ 1527107 h 1713860"/>
              <a:gd name="connsiteX3" fmla="*/ 0 w 1177264"/>
              <a:gd name="connsiteY3" fmla="*/ 1713860 h 1713860"/>
              <a:gd name="connsiteX0" fmla="*/ 317342 w 1494606"/>
              <a:gd name="connsiteY0" fmla="*/ 1377253 h 1377253"/>
              <a:gd name="connsiteX1" fmla="*/ 0 w 1494606"/>
              <a:gd name="connsiteY1" fmla="*/ 0 h 1377253"/>
              <a:gd name="connsiteX2" fmla="*/ 1494606 w 1494606"/>
              <a:gd name="connsiteY2" fmla="*/ 1190500 h 1377253"/>
              <a:gd name="connsiteX3" fmla="*/ 317342 w 1494606"/>
              <a:gd name="connsiteY3" fmla="*/ 1377253 h 1377253"/>
              <a:gd name="connsiteX0" fmla="*/ 3742 w 1181006"/>
              <a:gd name="connsiteY0" fmla="*/ 1509465 h 1509465"/>
              <a:gd name="connsiteX1" fmla="*/ 0 w 1181006"/>
              <a:gd name="connsiteY1" fmla="*/ 0 h 1509465"/>
              <a:gd name="connsiteX2" fmla="*/ 1181006 w 1181006"/>
              <a:gd name="connsiteY2" fmla="*/ 1322712 h 1509465"/>
              <a:gd name="connsiteX3" fmla="*/ 3742 w 1181006"/>
              <a:gd name="connsiteY3" fmla="*/ 1509465 h 1509465"/>
              <a:gd name="connsiteX0" fmla="*/ 3742 w 1145103"/>
              <a:gd name="connsiteY0" fmla="*/ 1509465 h 1509465"/>
              <a:gd name="connsiteX1" fmla="*/ 0 w 1145103"/>
              <a:gd name="connsiteY1" fmla="*/ 0 h 1509465"/>
              <a:gd name="connsiteX2" fmla="*/ 1145103 w 1145103"/>
              <a:gd name="connsiteY2" fmla="*/ 1239467 h 1509465"/>
              <a:gd name="connsiteX3" fmla="*/ 3742 w 1145103"/>
              <a:gd name="connsiteY3" fmla="*/ 1509465 h 150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103" h="1509465">
                <a:moveTo>
                  <a:pt x="3742" y="1509465"/>
                </a:moveTo>
                <a:cubicBezTo>
                  <a:pt x="2495" y="1006310"/>
                  <a:pt x="1247" y="503155"/>
                  <a:pt x="0" y="0"/>
                </a:cubicBezTo>
                <a:lnTo>
                  <a:pt x="1145103" y="1239467"/>
                </a:lnTo>
                <a:lnTo>
                  <a:pt x="3742" y="1509465"/>
                </a:lnTo>
                <a:close/>
              </a:path>
            </a:pathLst>
          </a:custGeom>
          <a:noFill/>
          <a:ln w="127000">
            <a:solidFill>
              <a:srgbClr val="BE00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EBB2EE-E7B3-40DE-B775-C945D6D9DEC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5490" y="2615187"/>
            <a:ext cx="4470139" cy="1498760"/>
            <a:chOff x="475488" y="2386584"/>
            <a:chExt cx="4690872" cy="1572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8A3C8C-58B8-415D-AF07-6B92F4A7AC94}"/>
                </a:ext>
              </a:extLst>
            </p:cNvPr>
            <p:cNvSpPr/>
            <p:nvPr/>
          </p:nvSpPr>
          <p:spPr>
            <a:xfrm>
              <a:off x="475488" y="2386584"/>
              <a:ext cx="4690872" cy="1572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15F47C55-9978-4084-8462-8AECBA4D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75" y="2501084"/>
              <a:ext cx="4563650" cy="1357683"/>
            </a:xfrm>
            <a:prstGeom prst="rect">
              <a:avLst/>
            </a:prstGeom>
          </p:spPr>
        </p:pic>
      </p:grpSp>
      <p:sp>
        <p:nvSpPr>
          <p:cNvPr id="10" name="Shape">
            <a:extLst>
              <a:ext uri="{FF2B5EF4-FFF2-40B4-BE49-F238E27FC236}">
                <a16:creationId xmlns:a16="http://schemas.microsoft.com/office/drawing/2014/main" id="{2B3BDFEF-4E71-4422-B95D-6A3157A4ACB9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8489"/>
            <a:ext cx="6864350" cy="1696078"/>
          </a:xfrm>
          <a:custGeom>
            <a:avLst/>
            <a:gdLst>
              <a:gd name="connsiteX0" fmla="*/ 0 w 21600"/>
              <a:gd name="connsiteY0" fmla="*/ 0 h 21600"/>
              <a:gd name="connsiteX1" fmla="*/ 0 w 21600"/>
              <a:gd name="connsiteY1" fmla="*/ 21600 h 21600"/>
              <a:gd name="connsiteX2" fmla="*/ 10800 w 21600"/>
              <a:gd name="connsiteY2" fmla="*/ 10798 h 21600"/>
              <a:gd name="connsiteX3" fmla="*/ 21600 w 21600"/>
              <a:gd name="connsiteY3" fmla="*/ 0 h 21600"/>
              <a:gd name="connsiteX4" fmla="*/ 0 w 21600"/>
              <a:gd name="connsiteY4" fmla="*/ 0 h 21600"/>
              <a:gd name="connsiteX0" fmla="*/ 0 w 21600"/>
              <a:gd name="connsiteY0" fmla="*/ 0 h 21600"/>
              <a:gd name="connsiteX1" fmla="*/ 0 w 21600"/>
              <a:gd name="connsiteY1" fmla="*/ 21600 h 21600"/>
              <a:gd name="connsiteX2" fmla="*/ 11921 w 21600"/>
              <a:gd name="connsiteY2" fmla="*/ 13039 h 21600"/>
              <a:gd name="connsiteX3" fmla="*/ 21600 w 21600"/>
              <a:gd name="connsiteY3" fmla="*/ 0 h 21600"/>
              <a:gd name="connsiteX4" fmla="*/ 0 w 21600"/>
              <a:gd name="connsiteY4" fmla="*/ 0 h 21600"/>
              <a:gd name="connsiteX0" fmla="*/ 0 w 28780"/>
              <a:gd name="connsiteY0" fmla="*/ 0 h 21600"/>
              <a:gd name="connsiteX1" fmla="*/ 0 w 28780"/>
              <a:gd name="connsiteY1" fmla="*/ 21600 h 21600"/>
              <a:gd name="connsiteX2" fmla="*/ 11921 w 28780"/>
              <a:gd name="connsiteY2" fmla="*/ 13039 h 21600"/>
              <a:gd name="connsiteX3" fmla="*/ 28780 w 28780"/>
              <a:gd name="connsiteY3" fmla="*/ 0 h 21600"/>
              <a:gd name="connsiteX4" fmla="*/ 0 w 28780"/>
              <a:gd name="connsiteY4" fmla="*/ 0 h 21600"/>
              <a:gd name="connsiteX0" fmla="*/ 0 w 29659"/>
              <a:gd name="connsiteY0" fmla="*/ 83 h 21683"/>
              <a:gd name="connsiteX1" fmla="*/ 0 w 29659"/>
              <a:gd name="connsiteY1" fmla="*/ 21683 h 21683"/>
              <a:gd name="connsiteX2" fmla="*/ 11921 w 29659"/>
              <a:gd name="connsiteY2" fmla="*/ 13122 h 21683"/>
              <a:gd name="connsiteX3" fmla="*/ 29659 w 29659"/>
              <a:gd name="connsiteY3" fmla="*/ 0 h 21683"/>
              <a:gd name="connsiteX4" fmla="*/ 0 w 29659"/>
              <a:gd name="connsiteY4" fmla="*/ 83 h 21683"/>
              <a:gd name="connsiteX0" fmla="*/ 0 w 29659"/>
              <a:gd name="connsiteY0" fmla="*/ 83 h 21683"/>
              <a:gd name="connsiteX1" fmla="*/ 0 w 29659"/>
              <a:gd name="connsiteY1" fmla="*/ 21683 h 21683"/>
              <a:gd name="connsiteX2" fmla="*/ 11951 w 29659"/>
              <a:gd name="connsiteY2" fmla="*/ 13621 h 21683"/>
              <a:gd name="connsiteX3" fmla="*/ 29659 w 29659"/>
              <a:gd name="connsiteY3" fmla="*/ 0 h 21683"/>
              <a:gd name="connsiteX4" fmla="*/ 0 w 29659"/>
              <a:gd name="connsiteY4" fmla="*/ 83 h 21683"/>
              <a:gd name="connsiteX0" fmla="*/ 0 w 29932"/>
              <a:gd name="connsiteY0" fmla="*/ 0 h 21600"/>
              <a:gd name="connsiteX1" fmla="*/ 0 w 29932"/>
              <a:gd name="connsiteY1" fmla="*/ 21600 h 21600"/>
              <a:gd name="connsiteX2" fmla="*/ 11951 w 29932"/>
              <a:gd name="connsiteY2" fmla="*/ 13538 h 21600"/>
              <a:gd name="connsiteX3" fmla="*/ 29932 w 29932"/>
              <a:gd name="connsiteY3" fmla="*/ 0 h 21600"/>
              <a:gd name="connsiteX4" fmla="*/ 0 w 29932"/>
              <a:gd name="connsiteY4" fmla="*/ 0 h 21600"/>
              <a:gd name="connsiteX0" fmla="*/ 0 w 29841"/>
              <a:gd name="connsiteY0" fmla="*/ 416 h 22016"/>
              <a:gd name="connsiteX1" fmla="*/ 0 w 29841"/>
              <a:gd name="connsiteY1" fmla="*/ 22016 h 22016"/>
              <a:gd name="connsiteX2" fmla="*/ 11951 w 29841"/>
              <a:gd name="connsiteY2" fmla="*/ 13954 h 22016"/>
              <a:gd name="connsiteX3" fmla="*/ 29841 w 29841"/>
              <a:gd name="connsiteY3" fmla="*/ 0 h 22016"/>
              <a:gd name="connsiteX4" fmla="*/ 0 w 29841"/>
              <a:gd name="connsiteY4" fmla="*/ 416 h 22016"/>
              <a:gd name="connsiteX0" fmla="*/ 0 w 29841"/>
              <a:gd name="connsiteY0" fmla="*/ 416 h 22016"/>
              <a:gd name="connsiteX1" fmla="*/ 0 w 29841"/>
              <a:gd name="connsiteY1" fmla="*/ 22016 h 22016"/>
              <a:gd name="connsiteX2" fmla="*/ 12315 w 29841"/>
              <a:gd name="connsiteY2" fmla="*/ 13621 h 22016"/>
              <a:gd name="connsiteX3" fmla="*/ 29841 w 29841"/>
              <a:gd name="connsiteY3" fmla="*/ 0 h 22016"/>
              <a:gd name="connsiteX4" fmla="*/ 0 w 29841"/>
              <a:gd name="connsiteY4" fmla="*/ 416 h 22016"/>
              <a:gd name="connsiteX0" fmla="*/ 0 w 29962"/>
              <a:gd name="connsiteY0" fmla="*/ 83 h 21683"/>
              <a:gd name="connsiteX1" fmla="*/ 0 w 29962"/>
              <a:gd name="connsiteY1" fmla="*/ 21683 h 21683"/>
              <a:gd name="connsiteX2" fmla="*/ 12315 w 29962"/>
              <a:gd name="connsiteY2" fmla="*/ 13288 h 21683"/>
              <a:gd name="connsiteX3" fmla="*/ 29962 w 29962"/>
              <a:gd name="connsiteY3" fmla="*/ 0 h 21683"/>
              <a:gd name="connsiteX4" fmla="*/ 0 w 29962"/>
              <a:gd name="connsiteY4" fmla="*/ 83 h 21683"/>
              <a:gd name="connsiteX0" fmla="*/ 0 w 31871"/>
              <a:gd name="connsiteY0" fmla="*/ 83 h 21683"/>
              <a:gd name="connsiteX1" fmla="*/ 0 w 31871"/>
              <a:gd name="connsiteY1" fmla="*/ 21683 h 21683"/>
              <a:gd name="connsiteX2" fmla="*/ 12315 w 31871"/>
              <a:gd name="connsiteY2" fmla="*/ 13288 h 21683"/>
              <a:gd name="connsiteX3" fmla="*/ 31871 w 31871"/>
              <a:gd name="connsiteY3" fmla="*/ 0 h 21683"/>
              <a:gd name="connsiteX4" fmla="*/ 0 w 31871"/>
              <a:gd name="connsiteY4" fmla="*/ 83 h 2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1" h="21683" extrusionOk="0">
                <a:moveTo>
                  <a:pt x="0" y="83"/>
                </a:moveTo>
                <a:lnTo>
                  <a:pt x="0" y="21683"/>
                </a:lnTo>
                <a:lnTo>
                  <a:pt x="12315" y="13288"/>
                </a:lnTo>
                <a:lnTo>
                  <a:pt x="31871" y="0"/>
                </a:lnTo>
                <a:lnTo>
                  <a:pt x="0" y="83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4000">
                <a:srgbClr val="BE0013"/>
              </a:gs>
              <a:gs pos="100000">
                <a:srgbClr val="A40010"/>
              </a:gs>
            </a:gsLst>
            <a:path path="circle">
              <a:fillToRect l="100000" t="100000"/>
            </a:path>
            <a:tileRect r="-100000" b="-10000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A75161-140C-4532-AC28-6E59D71FE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4376" y="1663051"/>
            <a:ext cx="6336792" cy="2100728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rgbClr val="BE00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194F99E-17DA-41FA-8D9A-CFF139F0D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376" y="4054339"/>
            <a:ext cx="6336792" cy="93853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26F6167-94C4-4287-9C38-BE21BA7169B8}"/>
              </a:ext>
            </a:extLst>
          </p:cNvPr>
          <p:cNvSpPr/>
          <p:nvPr userDrawn="1"/>
        </p:nvSpPr>
        <p:spPr>
          <a:xfrm>
            <a:off x="0" y="2596896"/>
            <a:ext cx="2020824" cy="4261104"/>
          </a:xfrm>
          <a:prstGeom prst="rtTriangle">
            <a:avLst/>
          </a:prstGeom>
          <a:gradFill flip="none" rotWithShape="1">
            <a:gsLst>
              <a:gs pos="0">
                <a:srgbClr val="72000B"/>
              </a:gs>
              <a:gs pos="48000">
                <a:srgbClr val="BE0013"/>
              </a:gs>
              <a:gs pos="100000">
                <a:schemeClr val="bg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617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2FBDDD3-DD83-4FD9-9296-46F404C94B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86" y="6030258"/>
            <a:ext cx="2529825" cy="752622"/>
          </a:xfrm>
          <a:prstGeom prst="rect">
            <a:avLst/>
          </a:prstGeom>
          <a:noFill/>
        </p:spPr>
      </p:pic>
      <p:sp>
        <p:nvSpPr>
          <p:cNvPr id="7" name="Shape">
            <a:extLst>
              <a:ext uri="{FF2B5EF4-FFF2-40B4-BE49-F238E27FC236}">
                <a16:creationId xmlns:a16="http://schemas.microsoft.com/office/drawing/2014/main" id="{F4C90064-9A22-4EC3-9ABD-322056980B67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-2903223" y="2903219"/>
            <a:ext cx="6858009" cy="1051563"/>
          </a:xfrm>
          <a:custGeom>
            <a:avLst/>
            <a:gdLst>
              <a:gd name="connsiteX0" fmla="*/ 0 w 21600"/>
              <a:gd name="connsiteY0" fmla="*/ 0 h 21600"/>
              <a:gd name="connsiteX1" fmla="*/ 0 w 21600"/>
              <a:gd name="connsiteY1" fmla="*/ 21600 h 21600"/>
              <a:gd name="connsiteX2" fmla="*/ 10800 w 21600"/>
              <a:gd name="connsiteY2" fmla="*/ 10798 h 21600"/>
              <a:gd name="connsiteX3" fmla="*/ 21600 w 21600"/>
              <a:gd name="connsiteY3" fmla="*/ 0 h 21600"/>
              <a:gd name="connsiteX4" fmla="*/ 0 w 21600"/>
              <a:gd name="connsiteY4" fmla="*/ 0 h 21600"/>
              <a:gd name="connsiteX0" fmla="*/ 0 w 21600"/>
              <a:gd name="connsiteY0" fmla="*/ 0 h 21600"/>
              <a:gd name="connsiteX1" fmla="*/ 0 w 21600"/>
              <a:gd name="connsiteY1" fmla="*/ 21600 h 21600"/>
              <a:gd name="connsiteX2" fmla="*/ 11921 w 21600"/>
              <a:gd name="connsiteY2" fmla="*/ 13039 h 21600"/>
              <a:gd name="connsiteX3" fmla="*/ 21600 w 21600"/>
              <a:gd name="connsiteY3" fmla="*/ 0 h 21600"/>
              <a:gd name="connsiteX4" fmla="*/ 0 w 21600"/>
              <a:gd name="connsiteY4" fmla="*/ 0 h 21600"/>
              <a:gd name="connsiteX0" fmla="*/ 0 w 28780"/>
              <a:gd name="connsiteY0" fmla="*/ 0 h 21600"/>
              <a:gd name="connsiteX1" fmla="*/ 0 w 28780"/>
              <a:gd name="connsiteY1" fmla="*/ 21600 h 21600"/>
              <a:gd name="connsiteX2" fmla="*/ 11921 w 28780"/>
              <a:gd name="connsiteY2" fmla="*/ 13039 h 21600"/>
              <a:gd name="connsiteX3" fmla="*/ 28780 w 28780"/>
              <a:gd name="connsiteY3" fmla="*/ 0 h 21600"/>
              <a:gd name="connsiteX4" fmla="*/ 0 w 28780"/>
              <a:gd name="connsiteY4" fmla="*/ 0 h 21600"/>
              <a:gd name="connsiteX0" fmla="*/ 0 w 29659"/>
              <a:gd name="connsiteY0" fmla="*/ 83 h 21683"/>
              <a:gd name="connsiteX1" fmla="*/ 0 w 29659"/>
              <a:gd name="connsiteY1" fmla="*/ 21683 h 21683"/>
              <a:gd name="connsiteX2" fmla="*/ 11921 w 29659"/>
              <a:gd name="connsiteY2" fmla="*/ 13122 h 21683"/>
              <a:gd name="connsiteX3" fmla="*/ 29659 w 29659"/>
              <a:gd name="connsiteY3" fmla="*/ 0 h 21683"/>
              <a:gd name="connsiteX4" fmla="*/ 0 w 29659"/>
              <a:gd name="connsiteY4" fmla="*/ 83 h 21683"/>
              <a:gd name="connsiteX0" fmla="*/ 0 w 29659"/>
              <a:gd name="connsiteY0" fmla="*/ 83 h 21683"/>
              <a:gd name="connsiteX1" fmla="*/ 0 w 29659"/>
              <a:gd name="connsiteY1" fmla="*/ 21683 h 21683"/>
              <a:gd name="connsiteX2" fmla="*/ 11951 w 29659"/>
              <a:gd name="connsiteY2" fmla="*/ 13621 h 21683"/>
              <a:gd name="connsiteX3" fmla="*/ 29659 w 29659"/>
              <a:gd name="connsiteY3" fmla="*/ 0 h 21683"/>
              <a:gd name="connsiteX4" fmla="*/ 0 w 29659"/>
              <a:gd name="connsiteY4" fmla="*/ 83 h 21683"/>
              <a:gd name="connsiteX0" fmla="*/ 0 w 29932"/>
              <a:gd name="connsiteY0" fmla="*/ 0 h 21600"/>
              <a:gd name="connsiteX1" fmla="*/ 0 w 29932"/>
              <a:gd name="connsiteY1" fmla="*/ 21600 h 21600"/>
              <a:gd name="connsiteX2" fmla="*/ 11951 w 29932"/>
              <a:gd name="connsiteY2" fmla="*/ 13538 h 21600"/>
              <a:gd name="connsiteX3" fmla="*/ 29932 w 29932"/>
              <a:gd name="connsiteY3" fmla="*/ 0 h 21600"/>
              <a:gd name="connsiteX4" fmla="*/ 0 w 29932"/>
              <a:gd name="connsiteY4" fmla="*/ 0 h 21600"/>
              <a:gd name="connsiteX0" fmla="*/ 0 w 29841"/>
              <a:gd name="connsiteY0" fmla="*/ 416 h 22016"/>
              <a:gd name="connsiteX1" fmla="*/ 0 w 29841"/>
              <a:gd name="connsiteY1" fmla="*/ 22016 h 22016"/>
              <a:gd name="connsiteX2" fmla="*/ 11951 w 29841"/>
              <a:gd name="connsiteY2" fmla="*/ 13954 h 22016"/>
              <a:gd name="connsiteX3" fmla="*/ 29841 w 29841"/>
              <a:gd name="connsiteY3" fmla="*/ 0 h 22016"/>
              <a:gd name="connsiteX4" fmla="*/ 0 w 29841"/>
              <a:gd name="connsiteY4" fmla="*/ 416 h 22016"/>
              <a:gd name="connsiteX0" fmla="*/ 0 w 29841"/>
              <a:gd name="connsiteY0" fmla="*/ 416 h 22016"/>
              <a:gd name="connsiteX1" fmla="*/ 0 w 29841"/>
              <a:gd name="connsiteY1" fmla="*/ 22016 h 22016"/>
              <a:gd name="connsiteX2" fmla="*/ 12315 w 29841"/>
              <a:gd name="connsiteY2" fmla="*/ 13621 h 22016"/>
              <a:gd name="connsiteX3" fmla="*/ 29841 w 29841"/>
              <a:gd name="connsiteY3" fmla="*/ 0 h 22016"/>
              <a:gd name="connsiteX4" fmla="*/ 0 w 29841"/>
              <a:gd name="connsiteY4" fmla="*/ 416 h 22016"/>
              <a:gd name="connsiteX0" fmla="*/ 0 w 29962"/>
              <a:gd name="connsiteY0" fmla="*/ 83 h 21683"/>
              <a:gd name="connsiteX1" fmla="*/ 0 w 29962"/>
              <a:gd name="connsiteY1" fmla="*/ 21683 h 21683"/>
              <a:gd name="connsiteX2" fmla="*/ 12315 w 29962"/>
              <a:gd name="connsiteY2" fmla="*/ 13288 h 21683"/>
              <a:gd name="connsiteX3" fmla="*/ 29962 w 29962"/>
              <a:gd name="connsiteY3" fmla="*/ 0 h 21683"/>
              <a:gd name="connsiteX4" fmla="*/ 0 w 29962"/>
              <a:gd name="connsiteY4" fmla="*/ 83 h 21683"/>
              <a:gd name="connsiteX0" fmla="*/ 0 w 31871"/>
              <a:gd name="connsiteY0" fmla="*/ 83 h 21683"/>
              <a:gd name="connsiteX1" fmla="*/ 0 w 31871"/>
              <a:gd name="connsiteY1" fmla="*/ 21683 h 21683"/>
              <a:gd name="connsiteX2" fmla="*/ 12315 w 31871"/>
              <a:gd name="connsiteY2" fmla="*/ 13288 h 21683"/>
              <a:gd name="connsiteX3" fmla="*/ 31871 w 31871"/>
              <a:gd name="connsiteY3" fmla="*/ 0 h 21683"/>
              <a:gd name="connsiteX4" fmla="*/ 0 w 31871"/>
              <a:gd name="connsiteY4" fmla="*/ 83 h 21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1" h="21683" extrusionOk="0">
                <a:moveTo>
                  <a:pt x="0" y="83"/>
                </a:moveTo>
                <a:lnTo>
                  <a:pt x="0" y="21683"/>
                </a:lnTo>
                <a:lnTo>
                  <a:pt x="12315" y="13288"/>
                </a:lnTo>
                <a:lnTo>
                  <a:pt x="31871" y="0"/>
                </a:lnTo>
                <a:lnTo>
                  <a:pt x="0" y="83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BE0013"/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3BF8E2E-9183-48D6-BF99-9E18171F6334}"/>
              </a:ext>
            </a:extLst>
          </p:cNvPr>
          <p:cNvSpPr txBox="1">
            <a:spLocks/>
          </p:cNvSpPr>
          <p:nvPr userDrawn="1"/>
        </p:nvSpPr>
        <p:spPr>
          <a:xfrm>
            <a:off x="10519853" y="6362730"/>
            <a:ext cx="1605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33333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2B7600-67E3-4D97-B453-880E2742B982}" type="slidenum">
              <a:rPr lang="en-US" smtClean="0">
                <a:solidFill>
                  <a:srgbClr val="333333"/>
                </a:solidFill>
              </a:rPr>
              <a:pPr/>
              <a:t>‹#›</a:t>
            </a:fld>
            <a:endParaRPr lang="en-US">
              <a:solidFill>
                <a:srgbClr val="33333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A3FB3C-668A-4305-9C4D-35145C2A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5" y="365125"/>
            <a:ext cx="10795591" cy="542295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BE00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 descr="image001">
            <a:extLst>
              <a:ext uri="{FF2B5EF4-FFF2-40B4-BE49-F238E27FC236}">
                <a16:creationId xmlns:a16="http://schemas.microsoft.com/office/drawing/2014/main" id="{D2F35B2B-C485-4239-8FD6-3D3B44E871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9" t="24049" r="13167"/>
          <a:stretch/>
        </p:blipFill>
        <p:spPr bwMode="auto">
          <a:xfrm>
            <a:off x="10902688" y="6160114"/>
            <a:ext cx="604389" cy="53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200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8873-A683-486E-45C5-30BF392D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238B-B991-3B1F-3BD2-91F77C6F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0304-8877-DE18-2BCA-5C8AE448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EB54-491F-C032-B993-AC11EE91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5655-8D5C-50E4-933F-826EB394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5597-4D8A-A2FA-05F7-1A68A7FC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4A53-DB0E-145A-C305-4F07D27C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475E-F552-9492-6C7E-74B1093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6991-67D9-F390-C254-913479EA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67A3-083F-9A22-82E4-90E35B08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A5F3-5E14-E47B-2472-15E63C9D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A425-A958-B56C-4B3D-429C58BB4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BAF1-8FD4-8D21-3572-8B849495B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170F5-31A4-D270-2990-E8A120AB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1474-F190-F485-FEA1-E77BDE09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65880-09E2-7450-3CE1-40449169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C537-FAA7-28D4-6D94-DF839943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E276-9338-6DA5-3099-8F8BE8FB3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E4AE2-2F33-C6E2-AFDE-BB21A1CAB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3F46E-FAFC-F10D-28A7-D52E8C8B5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72080-7D68-9087-9BA6-FC319D0B6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7D374-FA13-87DC-0424-F45009DC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D19E1-8FAC-C10E-F395-51DB1B8B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C6BE5-D2B4-C44C-5ABF-9EC54A1C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2AF7-9B7C-FC8B-8821-6C577B37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651E7-5379-925A-DB73-298D7DAD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CF98D-020A-6DDB-EA9E-16DFC41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67D5E-A157-8055-4E27-EDDA0EF9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CDA6C-0AA3-41FD-FAAE-7C955A4E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E5662-5C3F-C1E5-022C-8722E4F9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27A4F-EECA-BA04-BFFC-B355E143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601F-B05F-86F0-D1C5-3C6E0753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5BD8-B781-0D9B-54D5-8C4E3FE8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24D78-3024-1666-9008-845EAB85A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2C591-D7A7-7CA1-384F-20612C8F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80A5B-8C58-0E57-8077-94420084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EAF72-4B8B-A4FC-3167-E2B0BEFA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5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BE00-3807-CF3E-187A-BD393D78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A3790-5572-637D-E8CD-58387EE22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99F21-F7E9-97C6-B0F2-3E84128A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5F84-7D37-5B7A-4591-1AC023D2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FA6F9-B1EF-BEC5-D6B9-ACD2A479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3411-5D84-1E7E-952E-6FFFA082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2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E8E05-1D92-6615-7CD6-3910C5F6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16998-AD7C-692A-FE9C-DAB30F3B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E320-E148-E3B9-4522-F1F2E13DB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57FB8-DEBA-48CF-A5FF-29FA5B0E6BA5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DE98-4080-A0AC-4B35-A35025838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350B-CF18-1349-107B-3BB8F6A5E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DD708-DE33-4F31-B9FA-1D2CA067A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9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4AB956-9A5A-4496-955C-828B205B9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6843" y="1756881"/>
            <a:ext cx="6336792" cy="219313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HK" sz="3000" dirty="0"/>
              <a:t>DATA PIPELINE PROJECT</a:t>
            </a:r>
            <a:br>
              <a:rPr lang="en-HK" sz="3000" dirty="0"/>
            </a:br>
            <a:br>
              <a:rPr lang="en-HK" sz="3000" dirty="0"/>
            </a:br>
            <a:endParaRPr lang="en-HK" sz="3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0AF9DCD-2492-4A52-B0CB-507A2A6C1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376" y="4357977"/>
            <a:ext cx="6336792" cy="938535"/>
          </a:xfrm>
        </p:spPr>
        <p:txBody>
          <a:bodyPr/>
          <a:lstStyle/>
          <a:p>
            <a:pPr algn="ctr"/>
            <a:r>
              <a:rPr lang="en-HK" b="1" dirty="0">
                <a:solidFill>
                  <a:srgbClr val="C00000"/>
                </a:solidFill>
              </a:rPr>
              <a:t>March 13th, 2025</a:t>
            </a:r>
          </a:p>
        </p:txBody>
      </p:sp>
    </p:spTree>
    <p:extLst>
      <p:ext uri="{BB962C8B-B14F-4D97-AF65-F5344CB8AC3E}">
        <p14:creationId xmlns:p14="http://schemas.microsoft.com/office/powerpoint/2010/main" val="255115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299BFE1-A6D0-D482-4BBF-FE362E597DEF}"/>
              </a:ext>
            </a:extLst>
          </p:cNvPr>
          <p:cNvSpPr/>
          <p:nvPr/>
        </p:nvSpPr>
        <p:spPr>
          <a:xfrm>
            <a:off x="0" y="0"/>
            <a:ext cx="4148106" cy="6858000"/>
          </a:xfrm>
          <a:prstGeom prst="homePlate">
            <a:avLst>
              <a:gd name="adj" fmla="val 175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CF85B-E376-DBAE-5411-D4D63DF22FD4}"/>
              </a:ext>
            </a:extLst>
          </p:cNvPr>
          <p:cNvSpPr txBox="1"/>
          <p:nvPr/>
        </p:nvSpPr>
        <p:spPr>
          <a:xfrm>
            <a:off x="548748" y="3105834"/>
            <a:ext cx="225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t>AGENDA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7E6D68-BBE2-C916-5C5F-E429C8CF6F8A}"/>
              </a:ext>
            </a:extLst>
          </p:cNvPr>
          <p:cNvGrpSpPr/>
          <p:nvPr/>
        </p:nvGrpSpPr>
        <p:grpSpPr>
          <a:xfrm>
            <a:off x="4397641" y="700980"/>
            <a:ext cx="7091870" cy="1734807"/>
            <a:chOff x="4373299" y="325922"/>
            <a:chExt cx="7091870" cy="1834424"/>
          </a:xfrm>
        </p:grpSpPr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7AD4D91B-AE7F-18A8-34AC-04E02736B754}"/>
                </a:ext>
              </a:extLst>
            </p:cNvPr>
            <p:cNvSpPr txBox="1">
              <a:spLocks/>
            </p:cNvSpPr>
            <p:nvPr/>
          </p:nvSpPr>
          <p:spPr>
            <a:xfrm>
              <a:off x="5215602" y="572678"/>
              <a:ext cx="6249567" cy="158766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BE0013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BE0013"/>
                  </a:solidFill>
                  <a:effectLst/>
                  <a:uLnTx/>
                  <a:uFillTx/>
                  <a:latin typeface="Arial" panose="020B0604020202020204" pitchFamily="34" charset="0"/>
                  <a:ea typeface="SimHei"/>
                  <a:cs typeface="Arial" panose="020B0604020202020204" pitchFamily="34" charset="0"/>
                </a:rPr>
                <a:t>Objective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SimHei"/>
                <a:cs typeface="Arial" panose="020B0604020202020204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0" b="0" dirty="0">
                  <a:solidFill>
                    <a:srgbClr val="333333"/>
                  </a:solidFill>
                  <a:ea typeface="SimHei"/>
                </a:rPr>
                <a:t>Develop data pipeline based on Lambda Architecture for Stock Data.</a:t>
              </a:r>
            </a:p>
          </p:txBody>
        </p:sp>
        <p:pic>
          <p:nvPicPr>
            <p:cNvPr id="27" name="Picture 26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9AF0E02-78A0-1785-7CFA-F91AF186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299" y="325922"/>
              <a:ext cx="842303" cy="842303"/>
            </a:xfrm>
            <a:prstGeom prst="rect">
              <a:avLst/>
            </a:prstGeom>
          </p:spPr>
        </p:pic>
      </p:grp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DCD5BC9D-1652-0071-B22E-7E5BAF61A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97" y="2961504"/>
            <a:ext cx="934989" cy="93498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9A9CF54-4ED5-223F-7438-C1D215D748AE}"/>
              </a:ext>
            </a:extLst>
          </p:cNvPr>
          <p:cNvGrpSpPr/>
          <p:nvPr/>
        </p:nvGrpSpPr>
        <p:grpSpPr>
          <a:xfrm>
            <a:off x="5895889" y="2486943"/>
            <a:ext cx="4937675" cy="2763696"/>
            <a:chOff x="5383658" y="2661008"/>
            <a:chExt cx="5599416" cy="2691212"/>
          </a:xfrm>
        </p:grpSpPr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145C677B-FC0B-871A-DC37-3F90E9FB199C}"/>
                </a:ext>
              </a:extLst>
            </p:cNvPr>
            <p:cNvSpPr txBox="1">
              <a:spLocks/>
            </p:cNvSpPr>
            <p:nvPr/>
          </p:nvSpPr>
          <p:spPr>
            <a:xfrm>
              <a:off x="5895106" y="4212022"/>
              <a:ext cx="5087968" cy="30269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BE0013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SimHei"/>
                  <a:cs typeface="Arial" panose="020B0604020202020204" pitchFamily="34" charset="0"/>
                </a:rPr>
                <a:t>Batch Layer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67F0BF-BEDE-9EEA-A081-C7C41905E82B}"/>
                </a:ext>
              </a:extLst>
            </p:cNvPr>
            <p:cNvGrpSpPr/>
            <p:nvPr/>
          </p:nvGrpSpPr>
          <p:grpSpPr>
            <a:xfrm>
              <a:off x="5383658" y="2661008"/>
              <a:ext cx="5599416" cy="2691212"/>
              <a:chOff x="5383658" y="2661008"/>
              <a:chExt cx="5599416" cy="269121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C471000-9C55-1C39-952C-28F06DE56C33}"/>
                  </a:ext>
                </a:extLst>
              </p:cNvPr>
              <p:cNvGrpSpPr/>
              <p:nvPr/>
            </p:nvGrpSpPr>
            <p:grpSpPr>
              <a:xfrm>
                <a:off x="5383658" y="2661008"/>
                <a:ext cx="5599416" cy="2691212"/>
                <a:chOff x="5688339" y="1962076"/>
                <a:chExt cx="5145199" cy="300981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493E38C-283B-CDA3-659A-0778D2AF0359}"/>
                    </a:ext>
                  </a:extLst>
                </p:cNvPr>
                <p:cNvGrpSpPr/>
                <p:nvPr/>
              </p:nvGrpSpPr>
              <p:grpSpPr>
                <a:xfrm>
                  <a:off x="5688339" y="2811644"/>
                  <a:ext cx="5145199" cy="424239"/>
                  <a:chOff x="5808919" y="2267878"/>
                  <a:chExt cx="5145199" cy="424239"/>
                </a:xfrm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F478E34F-9016-76C5-172F-49C66A53019D}"/>
                      </a:ext>
                    </a:extLst>
                  </p:cNvPr>
                  <p:cNvSpPr/>
                  <p:nvPr/>
                </p:nvSpPr>
                <p:spPr>
                  <a:xfrm>
                    <a:off x="5808919" y="2267878"/>
                    <a:ext cx="287079" cy="42423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SimHei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24" name="Title 1">
                    <a:extLst>
                      <a:ext uri="{FF2B5EF4-FFF2-40B4-BE49-F238E27FC236}">
                        <a16:creationId xmlns:a16="http://schemas.microsoft.com/office/drawing/2014/main" id="{2C493CAA-5831-20FD-8399-F0E96551CC2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278879" y="2310732"/>
                    <a:ext cx="4675239" cy="33852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t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3200" b="1" kern="1200">
                        <a:solidFill>
                          <a:srgbClr val="BE0013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GB" sz="1500" dirty="0">
                        <a:solidFill>
                          <a:srgbClr val="333333"/>
                        </a:solidFill>
                        <a:latin typeface="Arial"/>
                        <a:ea typeface="SimHei"/>
                        <a:cs typeface="Arial"/>
                      </a:rPr>
                      <a:t>Lambda Architecture</a:t>
                    </a:r>
                    <a:endParaRPr kumimoji="0" lang="en-GB" sz="1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SimHei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A617450A-B43A-6456-D8F2-2BF5C8AB2672}"/>
                    </a:ext>
                  </a:extLst>
                </p:cNvPr>
                <p:cNvSpPr/>
                <p:nvPr/>
              </p:nvSpPr>
              <p:spPr>
                <a:xfrm>
                  <a:off x="5688339" y="3653854"/>
                  <a:ext cx="287079" cy="42423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5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SimHei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560F7CF-C675-87C0-70E5-B8A224F5BFF8}"/>
                    </a:ext>
                  </a:extLst>
                </p:cNvPr>
                <p:cNvSpPr/>
                <p:nvPr/>
              </p:nvSpPr>
              <p:spPr>
                <a:xfrm>
                  <a:off x="5688339" y="4547650"/>
                  <a:ext cx="287079" cy="42423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SimHei"/>
                      <a:cs typeface="+mn-cs"/>
                    </a:rPr>
                    <a:t>4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211FEE5-2CEA-568D-CF11-EFA7318D1259}"/>
                    </a:ext>
                  </a:extLst>
                </p:cNvPr>
                <p:cNvGrpSpPr/>
                <p:nvPr/>
              </p:nvGrpSpPr>
              <p:grpSpPr>
                <a:xfrm>
                  <a:off x="5688339" y="1962076"/>
                  <a:ext cx="5145199" cy="424239"/>
                  <a:chOff x="5808919" y="2267878"/>
                  <a:chExt cx="5145199" cy="424239"/>
                </a:xfrm>
              </p:grpSpPr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E9CF2B2F-A05A-403E-2A55-8C8560C34E8F}"/>
                      </a:ext>
                    </a:extLst>
                  </p:cNvPr>
                  <p:cNvSpPr/>
                  <p:nvPr/>
                </p:nvSpPr>
                <p:spPr>
                  <a:xfrm>
                    <a:off x="5808919" y="2267878"/>
                    <a:ext cx="287079" cy="424239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SimHei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16" name="Title 1">
                    <a:extLst>
                      <a:ext uri="{FF2B5EF4-FFF2-40B4-BE49-F238E27FC236}">
                        <a16:creationId xmlns:a16="http://schemas.microsoft.com/office/drawing/2014/main" id="{3ADBA198-2B36-77C4-9EE3-7408370C23A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278879" y="2310732"/>
                    <a:ext cx="4675239" cy="338529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t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3200" b="1" kern="1200">
                        <a:solidFill>
                          <a:srgbClr val="BE0013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defRPr>
                    </a:lvl1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GB" sz="1500" dirty="0">
                        <a:solidFill>
                          <a:srgbClr val="333333"/>
                        </a:solidFill>
                        <a:latin typeface="Arial"/>
                        <a:ea typeface="SimHei"/>
                        <a:cs typeface="Arial"/>
                      </a:rPr>
                      <a:t>Source Data</a:t>
                    </a:r>
                    <a:endParaRPr kumimoji="0" lang="en-GB" sz="1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SimHei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7B3918D4-7090-C6DF-483A-F4A41DE8AE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5106" y="5011207"/>
                <a:ext cx="5087968" cy="30269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200" b="1" kern="1200">
                    <a:solidFill>
                      <a:srgbClr val="BE0013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SimHei"/>
                    <a:cs typeface="Arial" panose="020B0604020202020204" pitchFamily="34" charset="0"/>
                  </a:rPr>
                  <a:t>Streaming La</a:t>
                </a:r>
                <a:r>
                  <a:rPr lang="en-GB" sz="1500" dirty="0" err="1">
                    <a:solidFill>
                      <a:srgbClr val="333333"/>
                    </a:solidFill>
                    <a:ea typeface="SimHei"/>
                  </a:rPr>
                  <a:t>yer</a:t>
                </a:r>
                <a:endParaRPr kumimoji="0" lang="en-GB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SimHei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636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134AC-D485-2F19-DAFF-D5B05DA80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65BF-D3EC-9B26-7054-8E8116A4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8869A39-7201-FB57-9A93-09AFCCCA83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3469998-E09C-1D61-60A3-EAC0DCAD0A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832" y="3429000"/>
            <a:ext cx="3342968" cy="334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2763A-7A85-6648-4457-C58FB1400DA0}"/>
              </a:ext>
            </a:extLst>
          </p:cNvPr>
          <p:cNvSpPr txBox="1"/>
          <p:nvPr/>
        </p:nvSpPr>
        <p:spPr>
          <a:xfrm>
            <a:off x="1356909" y="5100484"/>
            <a:ext cx="100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interface delivering worldwide stock market data in 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End of Day, Currencies, Dividends, Splits, Tickers Information, Tickers List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13A0F0-4764-9090-18C5-CD0A3FDB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700" y="907420"/>
            <a:ext cx="3571799" cy="40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2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5D5E-15BB-5BF5-4B2E-E3C11A06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38EA-E258-5A08-7991-5C95B7D5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Architecture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8875CFF-0ECB-BD99-3CEC-AEECBD8DFD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9C2CB9F-CCD9-53D5-1172-77A01C1152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832" y="3429000"/>
            <a:ext cx="3342968" cy="334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EE0F3-71E6-AA29-979F-3313BAC4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907420"/>
            <a:ext cx="6315075" cy="3714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13A49-D7FB-1CD1-90E7-DA561FA37058}"/>
              </a:ext>
            </a:extLst>
          </p:cNvPr>
          <p:cNvSpPr txBox="1"/>
          <p:nvPr/>
        </p:nvSpPr>
        <p:spPr>
          <a:xfrm>
            <a:off x="1356909" y="4774570"/>
            <a:ext cx="100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Combining real-time and batch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data processing layers: Batch Layer, Speed Layer, and Serving Layer</a:t>
            </a:r>
          </a:p>
        </p:txBody>
      </p:sp>
    </p:spTree>
    <p:extLst>
      <p:ext uri="{BB962C8B-B14F-4D97-AF65-F5344CB8AC3E}">
        <p14:creationId xmlns:p14="http://schemas.microsoft.com/office/powerpoint/2010/main" val="18403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F3CBF-6473-355D-2DED-DEB5B65E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C6E7-6319-2823-507D-CCAA2A39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Medallion Architecture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9AE6C42-DD6D-6382-242E-892532334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19D5D75C-B0A9-C031-8696-25A720DCCA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832" y="3429000"/>
            <a:ext cx="3342968" cy="334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FA71E-1148-4CAB-E82D-C23A25258C36}"/>
              </a:ext>
            </a:extLst>
          </p:cNvPr>
          <p:cNvSpPr txBox="1"/>
          <p:nvPr/>
        </p:nvSpPr>
        <p:spPr>
          <a:xfrm>
            <a:off x="1356909" y="4774570"/>
            <a:ext cx="100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design used to logically organize data in a lake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the structure and quality of data through each layer of the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AB5A8-DCD0-A963-7330-4CC65B7FE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28" y="907420"/>
            <a:ext cx="9659743" cy="33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0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2D87C-8AC0-8D34-6970-5D774B244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9654-FAF9-53C2-83C7-FB77489D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Architecture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9D631D3-5DF0-8508-3FAD-515437FEA6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F9F3C0E-70F4-D5C5-3EF0-F2F211F8A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832" y="3429000"/>
            <a:ext cx="3342968" cy="334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AB1C6D-D898-129B-A50B-C18D45DB8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811" y="953241"/>
            <a:ext cx="7557578" cy="49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0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3048-D349-9F23-8AC6-64C74C377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27EF-3AE2-178C-A557-CAC51807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Layer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4517DEF-936F-6568-97E3-AECD5C32C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5D6C514-17A2-CB7B-E1F7-8D110CB5DD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7832" y="3429000"/>
            <a:ext cx="3342968" cy="334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99BF9-AEF4-5A40-F165-54B0CE7CC2DF}"/>
              </a:ext>
            </a:extLst>
          </p:cNvPr>
          <p:cNvSpPr txBox="1"/>
          <p:nvPr/>
        </p:nvSpPr>
        <p:spPr>
          <a:xfrm>
            <a:off x="1417159" y="3778011"/>
            <a:ext cx="10087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 to run 5PM every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Get raw API data (</a:t>
            </a:r>
            <a:r>
              <a:rPr lang="en-US" b="0" i="0" dirty="0" err="1">
                <a:solidFill>
                  <a:srgbClr val="292A2E"/>
                </a:solidFill>
                <a:effectLst/>
                <a:latin typeface="ui-sans-serif"/>
              </a:rPr>
              <a:t>json</a:t>
            </a: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 files) with </a:t>
            </a:r>
            <a:r>
              <a:rPr lang="en-US" b="0" i="0" dirty="0" err="1">
                <a:solidFill>
                  <a:srgbClr val="292A2E"/>
                </a:solidFill>
                <a:effectLst/>
                <a:latin typeface="ui-sans-serif"/>
              </a:rPr>
              <a:t>Airbyte</a:t>
            </a: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 and save it in GCS.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Use Airflow to </a:t>
            </a:r>
            <a:r>
              <a:rPr lang="en-US" dirty="0"/>
              <a:t>convert</a:t>
            </a: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292A2E"/>
                </a:solidFill>
                <a:effectLst/>
                <a:latin typeface="ui-sans-serif"/>
              </a:rPr>
              <a:t>json</a:t>
            </a: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 data to </a:t>
            </a:r>
            <a:r>
              <a:rPr lang="en-US" b="0" i="0" dirty="0" err="1">
                <a:solidFill>
                  <a:srgbClr val="292A2E"/>
                </a:solidFill>
                <a:effectLst/>
                <a:latin typeface="ui-sans-serif"/>
              </a:rPr>
              <a:t>dataframe</a:t>
            </a: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 format, save this </a:t>
            </a:r>
            <a:r>
              <a:rPr lang="en-US" b="0" i="0" dirty="0" err="1">
                <a:solidFill>
                  <a:srgbClr val="292A2E"/>
                </a:solidFill>
                <a:effectLst/>
                <a:latin typeface="ui-sans-serif"/>
              </a:rPr>
              <a:t>dataframe</a:t>
            </a: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 in GCS with delta table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Use Airflow to get delta data from Bronze Layer, validate data such as data type, missing value… and save validated data in GCS with delta table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A2E"/>
                </a:solidFill>
                <a:effectLst/>
                <a:latin typeface="ui-sans-serif"/>
              </a:rPr>
              <a:t>Use DBT to build available data (example: Top 10 stocks with the highest price increase compared to yesterday)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153E4-92A4-CC0A-D525-CD99E830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47" y="365125"/>
            <a:ext cx="8062394" cy="32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6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23402-7D36-8057-C95A-3CD9A5A8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D928-D958-6F50-7F4B-EFE3A3EB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Streaming Layer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6F7B566-5FD2-4EFC-F8C6-EB041A928C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1930E-B68C-EAC2-A7BB-19883E0C967B}"/>
              </a:ext>
            </a:extLst>
          </p:cNvPr>
          <p:cNvSpPr txBox="1"/>
          <p:nvPr/>
        </p:nvSpPr>
        <p:spPr>
          <a:xfrm>
            <a:off x="1495160" y="4338005"/>
            <a:ext cx="9931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 to run every 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Kafka to get raw API data (</a:t>
            </a:r>
            <a:r>
              <a:rPr lang="en-US" dirty="0" err="1"/>
              <a:t>json</a:t>
            </a:r>
            <a:r>
              <a:rPr lang="en-US" dirty="0"/>
              <a:t> files) into Kafka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Airflow as Consumer to get data and push data into Postgres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34FAA-7322-3CE3-2889-E485723B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04" y="986078"/>
            <a:ext cx="8209991" cy="28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240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SimHei</vt:lpstr>
      <vt:lpstr>Aptos</vt:lpstr>
      <vt:lpstr>Aptos Display</vt:lpstr>
      <vt:lpstr>Arial</vt:lpstr>
      <vt:lpstr>ui-sans-serif</vt:lpstr>
      <vt:lpstr>Office Theme</vt:lpstr>
      <vt:lpstr>DATA PIPELINE PROJECT  </vt:lpstr>
      <vt:lpstr>PowerPoint Presentation</vt:lpstr>
      <vt:lpstr>Source Data</vt:lpstr>
      <vt:lpstr>Lambda Architecture</vt:lpstr>
      <vt:lpstr>Medallion Architecture</vt:lpstr>
      <vt:lpstr>Lambda Architecture</vt:lpstr>
      <vt:lpstr>Batch Layer</vt:lpstr>
      <vt:lpstr>Streaming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Mai, Tu Thomas (JRG-DA)</dc:creator>
  <cp:lastModifiedBy>Mai, Tu Thomas (JRG-DA)</cp:lastModifiedBy>
  <cp:revision>1</cp:revision>
  <dcterms:created xsi:type="dcterms:W3CDTF">2025-03-13T04:10:08Z</dcterms:created>
  <dcterms:modified xsi:type="dcterms:W3CDTF">2025-03-13T08:24:12Z</dcterms:modified>
</cp:coreProperties>
</file>