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C5953-7543-4F6C-8289-3FC487ED4645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2DFAD-BFA0-412A-A836-F2B819576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2DFAD-BFA0-412A-A836-F2B819576C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57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7C4-E531-4571-B1AE-508F84C0C54A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957F-9215-405F-8BFF-A9AEBD115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0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7C4-E531-4571-B1AE-508F84C0C54A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957F-9215-405F-8BFF-A9AEBD115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7C4-E531-4571-B1AE-508F84C0C54A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957F-9215-405F-8BFF-A9AEBD115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1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7C4-E531-4571-B1AE-508F84C0C54A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957F-9215-405F-8BFF-A9AEBD115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3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7C4-E531-4571-B1AE-508F84C0C54A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957F-9215-405F-8BFF-A9AEBD115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5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7C4-E531-4571-B1AE-508F84C0C54A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957F-9215-405F-8BFF-A9AEBD115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5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7C4-E531-4571-B1AE-508F84C0C54A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957F-9215-405F-8BFF-A9AEBD115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1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7C4-E531-4571-B1AE-508F84C0C54A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957F-9215-405F-8BFF-A9AEBD115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3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7C4-E531-4571-B1AE-508F84C0C54A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957F-9215-405F-8BFF-A9AEBD115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5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7C4-E531-4571-B1AE-508F84C0C54A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957F-9215-405F-8BFF-A9AEBD115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68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7C4-E531-4571-B1AE-508F84C0C54A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957F-9215-405F-8BFF-A9AEBD115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6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4B7C4-E531-4571-B1AE-508F84C0C54A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B957F-9215-405F-8BFF-A9AEBD115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7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066800"/>
            <a:ext cx="2057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PAYROLL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70171" y="1066800"/>
            <a:ext cx="2362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Bank Reconciliation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3810000"/>
            <a:ext cx="2057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Warehousing System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72200" y="3810000"/>
            <a:ext cx="2286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Air-Cargo System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76600" y="3810000"/>
            <a:ext cx="2209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Brokerage System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05200" y="1066800"/>
            <a:ext cx="21336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90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 System(Standalone)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914400"/>
            <a:ext cx="62642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Technology : Core Java, Spring MVC, Oracle Database</a:t>
            </a:r>
          </a:p>
          <a:p>
            <a:endParaRPr lang="en-US" dirty="0"/>
          </a:p>
          <a:p>
            <a:r>
              <a:rPr lang="en-US" dirty="0" smtClean="0"/>
              <a:t>Components: </a:t>
            </a:r>
            <a:r>
              <a:rPr lang="en-US" dirty="0" err="1" smtClean="0"/>
              <a:t>JobMaster</a:t>
            </a:r>
            <a:r>
              <a:rPr lang="en-US" dirty="0" smtClean="0"/>
              <a:t>, </a:t>
            </a:r>
            <a:r>
              <a:rPr lang="en-US" dirty="0" err="1" smtClean="0"/>
              <a:t>JobReceipt</a:t>
            </a:r>
            <a:r>
              <a:rPr lang="en-US" dirty="0" smtClean="0"/>
              <a:t>, </a:t>
            </a:r>
            <a:r>
              <a:rPr lang="en-US" dirty="0" err="1" smtClean="0"/>
              <a:t>InvoiceGenerationDetails</a:t>
            </a:r>
            <a:r>
              <a:rPr lang="en-US" dirty="0" smtClean="0"/>
              <a:t>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78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317170"/>
            <a:ext cx="5562600" cy="41692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LogIn</a:t>
            </a:r>
            <a:r>
              <a:rPr lang="en-US" dirty="0" smtClean="0"/>
              <a:t> Page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1905000"/>
            <a:ext cx="259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textbox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43200" y="194270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UserName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19600" y="2743200"/>
            <a:ext cx="25146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textbox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57700" y="3505200"/>
            <a:ext cx="2438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dropdown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57700" y="4343400"/>
            <a:ext cx="2476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dropdown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10543" y="276808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4600" y="35168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14600" y="438733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Accounting year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362200" y="5033665"/>
            <a:ext cx="5562600" cy="30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19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8457" y="533400"/>
            <a:ext cx="8001000" cy="52795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77686" y="62048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UserName</a:t>
            </a:r>
            <a:r>
              <a:rPr lang="en-US" dirty="0" smtClean="0"/>
              <a:t>: value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19500" y="609600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CompanyName</a:t>
            </a:r>
            <a:r>
              <a:rPr lang="en-US" dirty="0" smtClean="0"/>
              <a:t>: value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33457" y="609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AccountingYear</a:t>
            </a:r>
            <a:r>
              <a:rPr lang="en-US" dirty="0" smtClean="0"/>
              <a:t>: value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76600" y="28194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*****MENU*****</a:t>
            </a:r>
          </a:p>
          <a:p>
            <a:pPr marL="342900" indent="-342900">
              <a:buAutoNum type="arabicPeriod"/>
            </a:pPr>
            <a:r>
              <a:rPr lang="en-US" dirty="0" smtClean="0"/>
              <a:t>Operation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Import/Export</a:t>
            </a:r>
          </a:p>
          <a:p>
            <a:pPr marL="342900" indent="-342900">
              <a:buAutoNum type="arabicPeriod"/>
            </a:pPr>
            <a:r>
              <a:rPr lang="en-US" dirty="0" smtClean="0"/>
              <a:t>Accounts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29400" y="989819"/>
            <a:ext cx="2514600" cy="312498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Sub-Menu 1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JobMaster</a:t>
            </a:r>
            <a:r>
              <a:rPr lang="en-US" dirty="0" smtClean="0"/>
              <a:t>  </a:t>
            </a:r>
          </a:p>
          <a:p>
            <a:pPr marL="342900" indent="-342900">
              <a:buAutoNum type="arabicPeriod"/>
            </a:pPr>
            <a:r>
              <a:rPr lang="en-US" dirty="0" smtClean="0"/>
              <a:t>Custom-Receipt Entry</a:t>
            </a:r>
          </a:p>
          <a:p>
            <a:pPr marL="342900" indent="-342900">
              <a:buAutoNum type="arabicPeriod"/>
            </a:pPr>
            <a:r>
              <a:rPr lang="en-US" dirty="0" smtClean="0"/>
              <a:t>Port Trust Receipt Entry</a:t>
            </a:r>
          </a:p>
          <a:p>
            <a:pPr marL="342900" indent="-342900">
              <a:buAutoNum type="arabicPeriod"/>
            </a:pPr>
            <a:r>
              <a:rPr lang="en-US" dirty="0" smtClean="0"/>
              <a:t>Non-Receipt Detail</a:t>
            </a:r>
          </a:p>
          <a:p>
            <a:pPr marL="342900" indent="-342900">
              <a:buAutoNum type="arabicPeriod"/>
            </a:pPr>
            <a:r>
              <a:rPr lang="en-US" dirty="0" smtClean="0"/>
              <a:t>Party Invoice Details</a:t>
            </a:r>
          </a:p>
          <a:p>
            <a:pPr marL="342900" indent="-342900">
              <a:buAutoNum type="arabicPeriod"/>
            </a:pPr>
            <a:r>
              <a:rPr lang="en-US" dirty="0" smtClean="0"/>
              <a:t>Lorry </a:t>
            </a:r>
            <a:r>
              <a:rPr lang="en-US" dirty="0" err="1" smtClean="0"/>
              <a:t>Challan</a:t>
            </a:r>
            <a:r>
              <a:rPr lang="en-US" dirty="0" smtClean="0"/>
              <a:t> Details</a:t>
            </a:r>
          </a:p>
          <a:p>
            <a:pPr marL="342900" indent="-342900">
              <a:buAutoNum type="arabicPeriod"/>
            </a:pPr>
            <a:r>
              <a:rPr lang="en-US" dirty="0" smtClean="0"/>
              <a:t>Expenses</a:t>
            </a:r>
          </a:p>
          <a:p>
            <a:pPr algn="ctr"/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572000" y="2971800"/>
            <a:ext cx="20574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01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571500"/>
            <a:ext cx="8490857" cy="6096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77686" y="62048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UserName</a:t>
            </a:r>
            <a:r>
              <a:rPr lang="en-US" dirty="0" smtClean="0"/>
              <a:t>: value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19500" y="609600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CompanyName</a:t>
            </a:r>
            <a:r>
              <a:rPr lang="en-US" dirty="0" smtClean="0"/>
              <a:t>: value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33457" y="609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AccountingYear</a:t>
            </a:r>
            <a:r>
              <a:rPr lang="en-US" dirty="0" smtClean="0"/>
              <a:t>: value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2143" y="20574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*****MENU*****</a:t>
            </a:r>
          </a:p>
          <a:p>
            <a:pPr marL="342900" indent="-342900">
              <a:buAutoNum type="arabicPeriod"/>
            </a:pPr>
            <a:r>
              <a:rPr lang="en-US" dirty="0" smtClean="0"/>
              <a:t>Operation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Import/Export</a:t>
            </a:r>
          </a:p>
          <a:p>
            <a:pPr marL="342900" indent="-342900">
              <a:buAutoNum type="arabicPeriod"/>
            </a:pPr>
            <a:r>
              <a:rPr lang="en-US" dirty="0" smtClean="0"/>
              <a:t>Accounts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95600" y="1219200"/>
            <a:ext cx="2286000" cy="327738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Sub-Menu 1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JobMaster</a:t>
            </a:r>
            <a:r>
              <a:rPr lang="en-US" dirty="0" smtClean="0"/>
              <a:t>  </a:t>
            </a:r>
          </a:p>
          <a:p>
            <a:pPr marL="342900" indent="-342900">
              <a:buAutoNum type="arabicPeriod"/>
            </a:pPr>
            <a:r>
              <a:rPr lang="en-US" dirty="0" smtClean="0"/>
              <a:t>Custom-Receipt Entry</a:t>
            </a:r>
          </a:p>
          <a:p>
            <a:pPr marL="342900" indent="-342900">
              <a:buAutoNum type="arabicPeriod"/>
            </a:pPr>
            <a:r>
              <a:rPr lang="en-US" dirty="0" smtClean="0"/>
              <a:t>Port Trust Receipt Entry</a:t>
            </a:r>
          </a:p>
          <a:p>
            <a:pPr marL="342900" indent="-342900">
              <a:buAutoNum type="arabicPeriod"/>
            </a:pPr>
            <a:r>
              <a:rPr lang="en-US" dirty="0" smtClean="0"/>
              <a:t>Non-Receipt Detail</a:t>
            </a:r>
          </a:p>
          <a:p>
            <a:pPr marL="342900" indent="-342900">
              <a:buAutoNum type="arabicPeriod"/>
            </a:pPr>
            <a:r>
              <a:rPr lang="en-US" dirty="0" smtClean="0"/>
              <a:t>Party Invoice Details</a:t>
            </a:r>
          </a:p>
          <a:p>
            <a:pPr marL="342900" indent="-342900">
              <a:buAutoNum type="arabicPeriod"/>
            </a:pPr>
            <a:r>
              <a:rPr lang="en-US" dirty="0" smtClean="0"/>
              <a:t>Lorry </a:t>
            </a:r>
            <a:r>
              <a:rPr lang="en-US" dirty="0" err="1" smtClean="0"/>
              <a:t>Challan</a:t>
            </a:r>
            <a:r>
              <a:rPr lang="en-US" dirty="0" smtClean="0"/>
              <a:t> Details</a:t>
            </a:r>
          </a:p>
          <a:p>
            <a:pPr marL="342900" indent="-342900">
              <a:buAutoNum type="arabicPeriod"/>
            </a:pPr>
            <a:r>
              <a:rPr lang="en-US" dirty="0" smtClean="0"/>
              <a:t>Expenses</a:t>
            </a:r>
          </a:p>
          <a:p>
            <a:pPr algn="ctr"/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643743" y="2209800"/>
            <a:ext cx="1251857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652656" y="1219200"/>
            <a:ext cx="2558143" cy="14383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SubMenu</a:t>
            </a:r>
            <a:r>
              <a:rPr lang="en-US" dirty="0" smtClean="0"/>
              <a:t> 2</a:t>
            </a:r>
          </a:p>
          <a:p>
            <a:pPr marL="342900" indent="-342900">
              <a:buAutoNum type="arabicPeriod"/>
            </a:pPr>
            <a:r>
              <a:rPr lang="en-US" dirty="0" smtClean="0"/>
              <a:t>Add</a:t>
            </a:r>
          </a:p>
          <a:p>
            <a:pPr marL="342900" indent="-342900">
              <a:buAutoNum type="arabicPeriod"/>
            </a:pPr>
            <a:r>
              <a:rPr lang="en-US" dirty="0" smtClean="0"/>
              <a:t>Modify</a:t>
            </a:r>
          </a:p>
          <a:p>
            <a:pPr marL="342900" indent="-342900">
              <a:buAutoNum type="arabicPeriod"/>
            </a:pPr>
            <a:r>
              <a:rPr lang="en-US" dirty="0" smtClean="0"/>
              <a:t>View &amp; Print</a:t>
            </a:r>
          </a:p>
          <a:p>
            <a:pPr marL="342900" indent="-342900">
              <a:buAutoNum type="arabicPeriod"/>
            </a:pPr>
            <a:r>
              <a:rPr lang="en-US" dirty="0" smtClean="0"/>
              <a:t>Delete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343400" y="1600200"/>
            <a:ext cx="3309257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5" idx="1"/>
          </p:cNvCxnSpPr>
          <p:nvPr/>
        </p:nvCxnSpPr>
        <p:spPr>
          <a:xfrm>
            <a:off x="4800600" y="1938382"/>
            <a:ext cx="2852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105400" y="2209800"/>
            <a:ext cx="2547256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181600" y="2514600"/>
            <a:ext cx="2471056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181600" y="2657564"/>
            <a:ext cx="2743200" cy="771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181600" y="2657564"/>
            <a:ext cx="3200400" cy="1152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411686" y="4610100"/>
            <a:ext cx="2002972" cy="1447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SubMenu</a:t>
            </a:r>
            <a:r>
              <a:rPr lang="en-US" dirty="0" smtClean="0"/>
              <a:t> 2</a:t>
            </a:r>
          </a:p>
          <a:p>
            <a:r>
              <a:rPr lang="en-US" dirty="0" smtClean="0"/>
              <a:t>1.Custom</a:t>
            </a:r>
          </a:p>
          <a:p>
            <a:r>
              <a:rPr lang="en-US" dirty="0" smtClean="0"/>
              <a:t>2.Dock</a:t>
            </a:r>
          </a:p>
          <a:p>
            <a:r>
              <a:rPr lang="en-US" dirty="0" smtClean="0"/>
              <a:t>3. Miscellaneous</a:t>
            </a:r>
          </a:p>
        </p:txBody>
      </p:sp>
      <p:cxnSp>
        <p:nvCxnSpPr>
          <p:cNvPr id="35" name="Straight Arrow Connector 34"/>
          <p:cNvCxnSpPr>
            <a:stCxn id="12" idx="2"/>
            <a:endCxn id="31" idx="1"/>
          </p:cNvCxnSpPr>
          <p:nvPr/>
        </p:nvCxnSpPr>
        <p:spPr>
          <a:xfrm>
            <a:off x="4038600" y="4496582"/>
            <a:ext cx="2373086" cy="837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086600" y="2657564"/>
            <a:ext cx="1524000" cy="25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5" idx="2"/>
          </p:cNvCxnSpPr>
          <p:nvPr/>
        </p:nvCxnSpPr>
        <p:spPr>
          <a:xfrm flipV="1">
            <a:off x="7086600" y="2657564"/>
            <a:ext cx="1845128" cy="2828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8009164" y="2657564"/>
            <a:ext cx="1134836" cy="3057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788880"/>
              </p:ext>
            </p:extLst>
          </p:nvPr>
        </p:nvGraphicFramePr>
        <p:xfrm>
          <a:off x="533400" y="5508896"/>
          <a:ext cx="18796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Packager Shell Object" showAsIcon="1" r:id="rId4" imgW="1879560" imgH="686880" progId="Package">
                  <p:embed/>
                </p:oleObj>
              </mc:Choice>
              <mc:Fallback>
                <p:oleObj name="Packager Shell Object" showAsIcon="1" r:id="rId4" imgW="187956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" y="5508896"/>
                        <a:ext cx="1879600" cy="68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875928"/>
              </p:ext>
            </p:extLst>
          </p:nvPr>
        </p:nvGraphicFramePr>
        <p:xfrm>
          <a:off x="-108857" y="4293943"/>
          <a:ext cx="31242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Packager Shell Object" showAsIcon="1" r:id="rId6" imgW="3124080" imgH="686880" progId="Package">
                  <p:embed/>
                </p:oleObj>
              </mc:Choice>
              <mc:Fallback>
                <p:oleObj name="Packager Shell Object" showAsIcon="1" r:id="rId6" imgW="312408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-108857" y="4293943"/>
                        <a:ext cx="3124200" cy="68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510882"/>
              </p:ext>
            </p:extLst>
          </p:nvPr>
        </p:nvGraphicFramePr>
        <p:xfrm>
          <a:off x="2679700" y="5027613"/>
          <a:ext cx="24257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Packager Shell Object" showAsIcon="1" r:id="rId8" imgW="2425680" imgH="686880" progId="Package">
                  <p:embed/>
                </p:oleObj>
              </mc:Choice>
              <mc:Fallback>
                <p:oleObj name="Packager Shell Object" showAsIcon="1" r:id="rId8" imgW="242568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79700" y="5027613"/>
                        <a:ext cx="2425700" cy="68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904193"/>
              </p:ext>
            </p:extLst>
          </p:nvPr>
        </p:nvGraphicFramePr>
        <p:xfrm>
          <a:off x="2590800" y="5963784"/>
          <a:ext cx="31750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Packager Shell Object" showAsIcon="1" r:id="rId10" imgW="3174840" imgH="686880" progId="Package">
                  <p:embed/>
                </p:oleObj>
              </mc:Choice>
              <mc:Fallback>
                <p:oleObj name="Packager Shell Object" showAsIcon="1" r:id="rId10" imgW="317484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90800" y="5963784"/>
                        <a:ext cx="3175000" cy="68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450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6571" y="642257"/>
            <a:ext cx="8490857" cy="62915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2143" y="20574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*****MENU*****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Operation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Import/Export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Accounts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3897086" y="2188029"/>
            <a:ext cx="2286000" cy="1828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Sub-Menu 1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Bill of Entry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Shipping Bill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Print Report(s)</a:t>
            </a:r>
          </a:p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77686" y="62048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UserName</a:t>
            </a:r>
            <a:r>
              <a:rPr lang="en-US" dirty="0" smtClean="0"/>
              <a:t>: value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19500" y="609600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CompanyName</a:t>
            </a:r>
            <a:r>
              <a:rPr lang="en-US" dirty="0" smtClean="0"/>
              <a:t>: value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33457" y="609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AccountingYear</a:t>
            </a:r>
            <a:r>
              <a:rPr lang="en-US" dirty="0" smtClean="0"/>
              <a:t>: value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7" idx="1"/>
          </p:cNvCxnSpPr>
          <p:nvPr/>
        </p:nvCxnSpPr>
        <p:spPr>
          <a:xfrm>
            <a:off x="2030186" y="2857891"/>
            <a:ext cx="1866900" cy="244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864928" y="2383247"/>
            <a:ext cx="2558143" cy="14383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SubMenu</a:t>
            </a:r>
            <a:r>
              <a:rPr lang="en-US" dirty="0" smtClean="0"/>
              <a:t> 2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Add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Modify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View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Delete</a:t>
            </a:r>
            <a:endParaRPr lang="en-US" u="sng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486400" y="2657564"/>
            <a:ext cx="2378528" cy="322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1"/>
          </p:cNvCxnSpPr>
          <p:nvPr/>
        </p:nvCxnSpPr>
        <p:spPr>
          <a:xfrm flipV="1">
            <a:off x="5350328" y="3102429"/>
            <a:ext cx="2514600" cy="15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517571" y="4648200"/>
            <a:ext cx="2873829" cy="1752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SubMenu</a:t>
            </a:r>
            <a:r>
              <a:rPr lang="en-US" dirty="0" smtClean="0"/>
              <a:t> 2</a:t>
            </a:r>
          </a:p>
          <a:p>
            <a:pPr algn="ctr"/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Bill of Entry Register</a:t>
            </a:r>
          </a:p>
          <a:p>
            <a:pPr marL="342900" indent="-342900">
              <a:buAutoNum type="arabicPeriod"/>
            </a:pPr>
            <a:r>
              <a:rPr lang="en-US" dirty="0" smtClean="0"/>
              <a:t>Shipping Bill Register</a:t>
            </a:r>
          </a:p>
          <a:p>
            <a:pPr marL="342900" indent="-342900">
              <a:buAutoNum type="arabicPeriod"/>
            </a:pPr>
            <a:r>
              <a:rPr lang="en-US" dirty="0" smtClean="0"/>
              <a:t>Job Register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21" idx="0"/>
          </p:cNvCxnSpPr>
          <p:nvPr/>
        </p:nvCxnSpPr>
        <p:spPr>
          <a:xfrm>
            <a:off x="5040086" y="3581400"/>
            <a:ext cx="914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610600" y="4419600"/>
            <a:ext cx="1752600" cy="11049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SubMenu</a:t>
            </a:r>
            <a:r>
              <a:rPr lang="en-US" dirty="0" smtClean="0"/>
              <a:t> 3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Print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Submit to Custom</a:t>
            </a:r>
            <a:endParaRPr lang="en-US" u="sng" dirty="0"/>
          </a:p>
        </p:txBody>
      </p:sp>
      <p:cxnSp>
        <p:nvCxnSpPr>
          <p:cNvPr id="29" name="Elbow Connector 28"/>
          <p:cNvCxnSpPr>
            <a:endCxn id="25" idx="0"/>
          </p:cNvCxnSpPr>
          <p:nvPr/>
        </p:nvCxnSpPr>
        <p:spPr>
          <a:xfrm rot="16200000" flipH="1">
            <a:off x="8656864" y="3589564"/>
            <a:ext cx="990600" cy="669472"/>
          </a:xfrm>
          <a:prstGeom prst="bentConnector3">
            <a:avLst>
              <a:gd name="adj1" fmla="val 137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06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3999" cy="64770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60960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UserName</a:t>
            </a:r>
            <a:r>
              <a:rPr lang="en-US" dirty="0" smtClean="0"/>
              <a:t>: value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587830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CompanyName</a:t>
            </a:r>
            <a:r>
              <a:rPr lang="en-US" dirty="0" smtClean="0"/>
              <a:t>: value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24600" y="58783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AccountingYear</a:t>
            </a:r>
            <a:r>
              <a:rPr lang="en-US" dirty="0" smtClean="0"/>
              <a:t>: value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57" y="17526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*****MENU*****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Operation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Import/Export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Accounts</a:t>
            </a:r>
            <a:endParaRPr lang="en-US" u="sng" dirty="0"/>
          </a:p>
        </p:txBody>
      </p:sp>
      <p:sp>
        <p:nvSpPr>
          <p:cNvPr id="10" name="Rectangle 9"/>
          <p:cNvSpPr/>
          <p:nvPr/>
        </p:nvSpPr>
        <p:spPr>
          <a:xfrm>
            <a:off x="3181350" y="1295400"/>
            <a:ext cx="2286000" cy="36576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***Sub Menu 2***</a:t>
            </a:r>
            <a:endParaRPr lang="en-US" u="sng" dirty="0" smtClean="0"/>
          </a:p>
          <a:p>
            <a:pPr marL="342900" indent="-342900">
              <a:buAutoNum type="arabicPeriod"/>
            </a:pPr>
            <a:r>
              <a:rPr lang="en-US" u="sng" dirty="0" smtClean="0"/>
              <a:t>Invoice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Inward 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Bank Payment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Bank Receipt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Bank Book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Cash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Petty Cash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Journal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Debit Note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Credit Note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924800" y="4648200"/>
            <a:ext cx="2895600" cy="1828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***Print  Menu***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CHAInvoice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u="sng" dirty="0" smtClean="0"/>
              <a:t>Warehouse</a:t>
            </a:r>
          </a:p>
          <a:p>
            <a:pPr marL="342900" indent="-342900">
              <a:buAutoNum type="arabicPeriod"/>
            </a:pPr>
            <a:r>
              <a:rPr lang="en-US" dirty="0" smtClean="0"/>
              <a:t>Transport Invoice</a:t>
            </a:r>
          </a:p>
          <a:p>
            <a:pPr marL="342900" indent="-342900">
              <a:buAutoNum type="arabicPeriod"/>
            </a:pPr>
            <a:r>
              <a:rPr lang="en-US" dirty="0" smtClean="0"/>
              <a:t>Brokerage Invoice</a:t>
            </a:r>
          </a:p>
          <a:p>
            <a:pPr marL="342900" indent="-342900">
              <a:buAutoNum type="arabicPeriod"/>
            </a:pPr>
            <a:r>
              <a:rPr lang="en-US" dirty="0" smtClean="0"/>
              <a:t>Air-Freight Invoice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5791200" y="2743200"/>
            <a:ext cx="1981200" cy="1676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**Sub Menu 2**</a:t>
            </a:r>
          </a:p>
          <a:p>
            <a:pPr marL="342900" indent="-342900">
              <a:buAutoNum type="arabicPeriod"/>
            </a:pPr>
            <a:r>
              <a:rPr lang="en-US" dirty="0" smtClean="0"/>
              <a:t>Entry</a:t>
            </a:r>
          </a:p>
          <a:p>
            <a:pPr marL="342900" indent="-342900">
              <a:buAutoNum type="arabicPeriod"/>
            </a:pPr>
            <a:r>
              <a:rPr lang="en-US" dirty="0" smtClean="0"/>
              <a:t>View &amp;Print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16" idx="1"/>
          </p:cNvCxnSpPr>
          <p:nvPr/>
        </p:nvCxnSpPr>
        <p:spPr>
          <a:xfrm>
            <a:off x="6934200" y="3924301"/>
            <a:ext cx="990600" cy="1638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077200" y="1600200"/>
            <a:ext cx="2895600" cy="1828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***Entry  Menu***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CHAInvoice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u="sng" dirty="0" smtClean="0"/>
              <a:t>Warehouse</a:t>
            </a:r>
          </a:p>
          <a:p>
            <a:pPr marL="342900" indent="-342900">
              <a:buAutoNum type="arabicPeriod"/>
            </a:pPr>
            <a:r>
              <a:rPr lang="en-US" dirty="0" smtClean="0"/>
              <a:t>Transport Invoice</a:t>
            </a:r>
          </a:p>
          <a:p>
            <a:pPr marL="342900" indent="-342900">
              <a:buAutoNum type="arabicPeriod"/>
            </a:pPr>
            <a:r>
              <a:rPr lang="en-US" dirty="0" smtClean="0"/>
              <a:t>Brokerage Invoice</a:t>
            </a:r>
          </a:p>
          <a:p>
            <a:pPr marL="342900" indent="-342900">
              <a:buAutoNum type="arabicPeriod"/>
            </a:pPr>
            <a:r>
              <a:rPr lang="en-US" dirty="0" smtClean="0"/>
              <a:t>Air-Freight Invoice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7086600" y="2514600"/>
            <a:ext cx="9906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81000" y="609600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NOTE: For Inward No Print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For Bank Book Only Print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4015966" y="5029200"/>
            <a:ext cx="3223034" cy="3276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smtClean="0"/>
              <a:t>Invoice(all or selected)</a:t>
            </a:r>
          </a:p>
          <a:p>
            <a:pPr marL="342900" indent="-342900">
              <a:buAutoNum type="arabicPeriod"/>
            </a:pPr>
            <a:r>
              <a:rPr lang="en-US" dirty="0" smtClean="0"/>
              <a:t>Inward</a:t>
            </a:r>
          </a:p>
          <a:p>
            <a:pPr marL="342900" indent="-342900">
              <a:buAutoNum type="arabicPeriod"/>
            </a:pPr>
            <a:r>
              <a:rPr lang="en-US" dirty="0" smtClean="0"/>
              <a:t>Bank Receipt</a:t>
            </a:r>
          </a:p>
          <a:p>
            <a:pPr marL="342900" indent="-342900">
              <a:buAutoNum type="arabicPeriod"/>
            </a:pPr>
            <a:r>
              <a:rPr lang="en-US" dirty="0" smtClean="0"/>
              <a:t>Bank Payment</a:t>
            </a:r>
          </a:p>
          <a:p>
            <a:pPr marL="342900" indent="-342900">
              <a:buAutoNum type="arabicPeriod"/>
            </a:pPr>
            <a:r>
              <a:rPr lang="en-US" dirty="0" smtClean="0"/>
              <a:t>Bank Book</a:t>
            </a:r>
          </a:p>
          <a:p>
            <a:pPr marL="342900" indent="-342900">
              <a:buAutoNum type="arabicPeriod"/>
            </a:pPr>
            <a:r>
              <a:rPr lang="en-US" dirty="0" smtClean="0"/>
              <a:t>Cash</a:t>
            </a:r>
          </a:p>
          <a:p>
            <a:pPr marL="342900" indent="-342900">
              <a:buAutoNum type="arabicPeriod"/>
            </a:pPr>
            <a:r>
              <a:rPr lang="en-US" dirty="0" smtClean="0"/>
              <a:t>Petty Cash</a:t>
            </a:r>
          </a:p>
          <a:p>
            <a:pPr marL="342900" indent="-342900">
              <a:buAutoNum type="arabicPeriod"/>
            </a:pPr>
            <a:r>
              <a:rPr lang="en-US" dirty="0" smtClean="0"/>
              <a:t>Journal</a:t>
            </a:r>
          </a:p>
          <a:p>
            <a:pPr marL="342900" indent="-342900">
              <a:buAutoNum type="arabicPeriod"/>
            </a:pPr>
            <a:r>
              <a:rPr lang="en-US" dirty="0" smtClean="0"/>
              <a:t>Debit Note</a:t>
            </a:r>
          </a:p>
          <a:p>
            <a:pPr marL="342900" indent="-342900">
              <a:buAutoNum type="arabicPeriod"/>
            </a:pPr>
            <a:r>
              <a:rPr lang="en-US" dirty="0" smtClean="0"/>
              <a:t>Credit Note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sp>
        <p:nvSpPr>
          <p:cNvPr id="76" name="Rectangle 75"/>
          <p:cNvSpPr/>
          <p:nvPr/>
        </p:nvSpPr>
        <p:spPr>
          <a:xfrm>
            <a:off x="381000" y="3924301"/>
            <a:ext cx="1905000" cy="16382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smtClean="0"/>
              <a:t>Entry &amp; Print</a:t>
            </a:r>
          </a:p>
          <a:p>
            <a:pPr marL="342900" indent="-342900">
              <a:buAutoNum type="arabicPeriod"/>
            </a:pPr>
            <a:r>
              <a:rPr lang="en-US" dirty="0" smtClean="0"/>
              <a:t>Register</a:t>
            </a:r>
          </a:p>
          <a:p>
            <a:pPr marL="342900" indent="-342900">
              <a:buAutoNum type="arabicPeriod"/>
            </a:pPr>
            <a:r>
              <a:rPr lang="en-US" dirty="0" smtClean="0"/>
              <a:t>Reports</a:t>
            </a:r>
          </a:p>
          <a:p>
            <a:pPr marL="342900" indent="-342900">
              <a:buAutoNum type="arabicPeriod"/>
            </a:pPr>
            <a:r>
              <a:rPr lang="en-US" dirty="0" smtClean="0"/>
              <a:t>Utility</a:t>
            </a:r>
          </a:p>
        </p:txBody>
      </p:sp>
      <p:cxnSp>
        <p:nvCxnSpPr>
          <p:cNvPr id="78" name="Straight Arrow Connector 77"/>
          <p:cNvCxnSpPr>
            <a:endCxn id="76" idx="0"/>
          </p:cNvCxnSpPr>
          <p:nvPr/>
        </p:nvCxnSpPr>
        <p:spPr>
          <a:xfrm>
            <a:off x="1066800" y="2819400"/>
            <a:ext cx="266700" cy="1104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2209800" y="3315169"/>
            <a:ext cx="756557" cy="875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313225" y="3276600"/>
            <a:ext cx="4779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73" idx="1"/>
          </p:cNvCxnSpPr>
          <p:nvPr/>
        </p:nvCxnSpPr>
        <p:spPr>
          <a:xfrm>
            <a:off x="1594757" y="4648200"/>
            <a:ext cx="2421209" cy="2019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-1910576" y="3924301"/>
            <a:ext cx="1986776" cy="15435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smtClean="0"/>
              <a:t>Trial Balance</a:t>
            </a:r>
          </a:p>
          <a:p>
            <a:pPr marL="342900" indent="-342900">
              <a:buAutoNum type="arabicPeriod"/>
            </a:pPr>
            <a:r>
              <a:rPr lang="en-US" dirty="0" smtClean="0"/>
              <a:t>Balance Sheet</a:t>
            </a:r>
          </a:p>
          <a:p>
            <a:pPr marL="342900" indent="-342900">
              <a:buAutoNum type="arabicPeriod"/>
            </a:pPr>
            <a:r>
              <a:rPr lang="en-US" dirty="0" smtClean="0"/>
              <a:t>Ledger</a:t>
            </a:r>
          </a:p>
          <a:p>
            <a:pPr marL="342900" indent="-342900">
              <a:buAutoNum type="arabicPeriod"/>
            </a:pPr>
            <a:r>
              <a:rPr lang="en-US" dirty="0" smtClean="0"/>
              <a:t>Audit(1-15 reports)</a:t>
            </a:r>
            <a:endParaRPr lang="en-US" dirty="0"/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76200" y="4953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-1524000" y="6248400"/>
            <a:ext cx="19050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 smtClean="0"/>
              <a:t>View &amp; Print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Export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38200" y="7162800"/>
            <a:ext cx="1967161" cy="1295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 smtClean="0"/>
              <a:t>PDF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Excel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Text</a:t>
            </a:r>
            <a:endParaRPr lang="en-US" dirty="0"/>
          </a:p>
        </p:txBody>
      </p:sp>
      <p:cxnSp>
        <p:nvCxnSpPr>
          <p:cNvPr id="99" name="Straight Arrow Connector 98"/>
          <p:cNvCxnSpPr>
            <a:stCxn id="91" idx="2"/>
            <a:endCxn id="96" idx="0"/>
          </p:cNvCxnSpPr>
          <p:nvPr/>
        </p:nvCxnSpPr>
        <p:spPr>
          <a:xfrm>
            <a:off x="-917188" y="5467815"/>
            <a:ext cx="345688" cy="780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97" idx="1"/>
          </p:cNvCxnSpPr>
          <p:nvPr/>
        </p:nvCxnSpPr>
        <p:spPr>
          <a:xfrm>
            <a:off x="-381000" y="7010400"/>
            <a:ext cx="12192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9677400" y="381000"/>
            <a:ext cx="1447800" cy="1066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 smtClean="0"/>
              <a:t>Receipt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Dispatch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Invoice</a:t>
            </a:r>
            <a:endParaRPr lang="en-US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9677400" y="1447800"/>
            <a:ext cx="1143000" cy="904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11160977" y="4878659"/>
            <a:ext cx="1909646" cy="1447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 smtClean="0"/>
              <a:t>Receipt(Print all or specific go-down)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Dispatch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Invoice</a:t>
            </a:r>
            <a:endParaRPr lang="en-US" dirty="0"/>
          </a:p>
        </p:txBody>
      </p:sp>
      <p:cxnSp>
        <p:nvCxnSpPr>
          <p:cNvPr id="116" name="Straight Arrow Connector 115"/>
          <p:cNvCxnSpPr>
            <a:endCxn id="108" idx="1"/>
          </p:cNvCxnSpPr>
          <p:nvPr/>
        </p:nvCxnSpPr>
        <p:spPr>
          <a:xfrm>
            <a:off x="9525000" y="5334000"/>
            <a:ext cx="1635977" cy="268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561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Utility Pending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25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228600" y="152400"/>
            <a:ext cx="4724400" cy="1600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248400" y="304800"/>
            <a:ext cx="2438400" cy="624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3810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9050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37338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5486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276600" y="952500"/>
            <a:ext cx="1371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505200" y="2133600"/>
            <a:ext cx="1066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05200" y="3886200"/>
            <a:ext cx="1143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571500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4" idx="3"/>
            <a:endCxn id="8" idx="2"/>
          </p:cNvCxnSpPr>
          <p:nvPr/>
        </p:nvCxnSpPr>
        <p:spPr>
          <a:xfrm>
            <a:off x="2209800" y="990600"/>
            <a:ext cx="10668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9" idx="2"/>
          </p:cNvCxnSpPr>
          <p:nvPr/>
        </p:nvCxnSpPr>
        <p:spPr>
          <a:xfrm>
            <a:off x="2209800" y="2514600"/>
            <a:ext cx="1295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10" idx="2"/>
          </p:cNvCxnSpPr>
          <p:nvPr/>
        </p:nvCxnSpPr>
        <p:spPr>
          <a:xfrm flipV="1">
            <a:off x="2057400" y="4305300"/>
            <a:ext cx="1447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11" idx="2"/>
          </p:cNvCxnSpPr>
          <p:nvPr/>
        </p:nvCxnSpPr>
        <p:spPr>
          <a:xfrm>
            <a:off x="2057400" y="6096000"/>
            <a:ext cx="1676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Magnetic Disk 19"/>
          <p:cNvSpPr/>
          <p:nvPr/>
        </p:nvSpPr>
        <p:spPr>
          <a:xfrm>
            <a:off x="6400800" y="1752600"/>
            <a:ext cx="1600200" cy="4267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8" idx="6"/>
            <a:endCxn id="20" idx="2"/>
          </p:cNvCxnSpPr>
          <p:nvPr/>
        </p:nvCxnSpPr>
        <p:spPr>
          <a:xfrm>
            <a:off x="4648200" y="1333500"/>
            <a:ext cx="1752600" cy="255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6"/>
            <a:endCxn id="20" idx="2"/>
          </p:cNvCxnSpPr>
          <p:nvPr/>
        </p:nvCxnSpPr>
        <p:spPr>
          <a:xfrm>
            <a:off x="4572000" y="2590800"/>
            <a:ext cx="18288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20" idx="2"/>
          </p:cNvCxnSpPr>
          <p:nvPr/>
        </p:nvCxnSpPr>
        <p:spPr>
          <a:xfrm flipV="1">
            <a:off x="4648200" y="3886200"/>
            <a:ext cx="17526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6"/>
            <a:endCxn id="20" idx="2"/>
          </p:cNvCxnSpPr>
          <p:nvPr/>
        </p:nvCxnSpPr>
        <p:spPr>
          <a:xfrm flipV="1">
            <a:off x="4876800" y="3886200"/>
            <a:ext cx="152400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477000" y="457200"/>
            <a:ext cx="1066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057400" y="533400"/>
            <a:ext cx="464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16200000" flipH="1">
            <a:off x="6858000" y="1371600"/>
            <a:ext cx="495300" cy="1905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696200" y="3048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54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335</Words>
  <Application>Microsoft Office PowerPoint</Application>
  <PresentationFormat>On-screen Show (4:3)</PresentationFormat>
  <Paragraphs>168</Paragraphs>
  <Slides>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Package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163</cp:revision>
  <dcterms:created xsi:type="dcterms:W3CDTF">2018-07-29T04:14:53Z</dcterms:created>
  <dcterms:modified xsi:type="dcterms:W3CDTF">2018-08-12T17:32:45Z</dcterms:modified>
</cp:coreProperties>
</file>