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3" r:id="rId48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3"/>
    <p:restoredTop sz="94795"/>
  </p:normalViewPr>
  <p:slideViewPr>
    <p:cSldViewPr>
      <p:cViewPr varScale="1">
        <p:scale>
          <a:sx n="145" d="100"/>
          <a:sy n="145" d="100"/>
        </p:scale>
        <p:origin x="104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Trebuchet MS" charset="0"/>
                <a:cs typeface="Trebuchet MS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2/24/18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Trebuchet MS" charset="0"/>
                <a:cs typeface="Trebuchet MS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2/24/18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Trebuchet MS" charset="0"/>
                <a:cs typeface="Trebuchet MS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2/24/18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Trebuchet MS" charset="0"/>
                <a:cs typeface="Trebuchet MS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2/24/18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2/24/18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0613" y="244762"/>
            <a:ext cx="6133972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2374" y="1268008"/>
            <a:ext cx="5630450" cy="121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2/24/18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Comic Sans MS" charset="0"/>
          <a:ea typeface="+mj-ea"/>
          <a:cs typeface="Comic Sans MS" charset="0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localhost/Users/Mili/Downloads/BJ6_LectureSlides/ch02/code/section_9_3/RectangleViewer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file:///localhost/Users/Mili/Downloads/BJ6_LectureSlides/ch03/code/section_8/Car.java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file:///localhost/Users/Mili/Downloads/BJ6_LectureSlides/ch03/code/section_8/CarComponent.java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file:///localhost/Users/Mili/Downloads/BJ6_LectureSlides/ch03/code/section_8/CarViewer.java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file:///localhost/Users/Mili/Downloads/BJ6_LectureSlides/ch02/code/section_9_1/EmptyFrameViewer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file:///localhost/Users/Mili/Downloads/BJ6_LectureSlides/ch10/code/section_7_1/ClickListener.jav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file:///localhost/Users/Mili/Downloads/BJ6_LectureSlides/ch10/code/section_7_1/ButtonViewer.java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localhost/Users/Mili/Downloads/BJ6_LectureSlides/ch02/code/section_9_2/RectangleComponent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313" y="572791"/>
            <a:ext cx="5508625" cy="60325"/>
          </a:xfrm>
          <a:custGeom>
            <a:avLst/>
            <a:gdLst/>
            <a:ahLst/>
            <a:cxnLst/>
            <a:rect l="l" t="t" r="r" b="b"/>
            <a:pathLst>
              <a:path w="5508625" h="60325">
                <a:moveTo>
                  <a:pt x="0" y="0"/>
                </a:moveTo>
                <a:lnTo>
                  <a:pt x="5508288" y="0"/>
                </a:lnTo>
                <a:lnTo>
                  <a:pt x="5508288" y="59954"/>
                </a:lnTo>
                <a:lnTo>
                  <a:pt x="0" y="59954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pc="90" dirty="0"/>
              <a:t>Graphics</a:t>
            </a:r>
            <a:endParaRPr spc="85" dirty="0"/>
          </a:p>
        </p:txBody>
      </p:sp>
      <p:sp>
        <p:nvSpPr>
          <p:cNvPr id="4" name="object 2"/>
          <p:cNvSpPr>
            <a:spLocks noChangeAspect="1"/>
          </p:cNvSpPr>
          <p:nvPr/>
        </p:nvSpPr>
        <p:spPr>
          <a:xfrm>
            <a:off x="1792224" y="770542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9036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0" dirty="0"/>
              <a:t>Displaying </a:t>
            </a:r>
            <a:r>
              <a:rPr spc="110" dirty="0"/>
              <a:t>a </a:t>
            </a:r>
            <a:r>
              <a:rPr spc="130" dirty="0"/>
              <a:t>Component </a:t>
            </a:r>
            <a:r>
              <a:rPr spc="95" dirty="0"/>
              <a:t>in </a:t>
            </a:r>
            <a:r>
              <a:rPr spc="110" dirty="0"/>
              <a:t>a</a:t>
            </a:r>
            <a:r>
              <a:rPr spc="-335" dirty="0"/>
              <a:t> </a:t>
            </a:r>
            <a:r>
              <a:rPr spc="85" dirty="0"/>
              <a:t>Frame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07719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671438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791791"/>
            <a:ext cx="3376295" cy="150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In </a:t>
            </a:r>
            <a:r>
              <a:rPr sz="1300" spc="15" dirty="0">
                <a:latin typeface="Arial"/>
                <a:cs typeface="Arial"/>
              </a:rPr>
              <a:t>a graphical </a:t>
            </a:r>
            <a:r>
              <a:rPr sz="1300" spc="10" dirty="0">
                <a:latin typeface="Arial"/>
                <a:cs typeface="Arial"/>
              </a:rPr>
              <a:t>application </a:t>
            </a:r>
            <a:r>
              <a:rPr sz="1300" spc="15" dirty="0">
                <a:latin typeface="Arial"/>
                <a:cs typeface="Arial"/>
              </a:rPr>
              <a:t>you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need:</a:t>
            </a:r>
            <a:endParaRPr sz="1300">
              <a:latin typeface="Arial"/>
              <a:cs typeface="Arial"/>
            </a:endParaRPr>
          </a:p>
          <a:p>
            <a:pPr marL="317500" marR="1243330">
              <a:lnSpc>
                <a:spcPct val="134000"/>
              </a:lnSpc>
              <a:spcBef>
                <a:spcPts val="415"/>
              </a:spcBef>
            </a:pPr>
            <a:r>
              <a:rPr sz="1000" spc="10" dirty="0">
                <a:latin typeface="Arial"/>
                <a:cs typeface="Arial"/>
              </a:rPr>
              <a:t>A frame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10" dirty="0">
                <a:latin typeface="Arial"/>
                <a:cs typeface="Arial"/>
              </a:rPr>
              <a:t>show </a:t>
            </a:r>
            <a:r>
              <a:rPr sz="1000" spc="5" dirty="0">
                <a:latin typeface="Arial"/>
                <a:cs typeface="Arial"/>
              </a:rPr>
              <a:t>the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application  </a:t>
            </a:r>
            <a:r>
              <a:rPr sz="1000" spc="10" dirty="0">
                <a:latin typeface="Arial"/>
                <a:cs typeface="Arial"/>
              </a:rPr>
              <a:t>A component </a:t>
            </a:r>
            <a:r>
              <a:rPr sz="1000" spc="5" dirty="0">
                <a:latin typeface="Arial"/>
                <a:cs typeface="Arial"/>
              </a:rPr>
              <a:t>for the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drawing.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300" spc="15" dirty="0">
                <a:latin typeface="Arial"/>
                <a:cs typeface="Arial"/>
              </a:rPr>
              <a:t>The steps </a:t>
            </a:r>
            <a:r>
              <a:rPr sz="1300" spc="10" dirty="0">
                <a:latin typeface="Arial"/>
                <a:cs typeface="Arial"/>
              </a:rPr>
              <a:t>for </a:t>
            </a:r>
            <a:r>
              <a:rPr sz="1300" spc="15" dirty="0">
                <a:latin typeface="Arial"/>
                <a:cs typeface="Arial"/>
              </a:rPr>
              <a:t>combining the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two:</a:t>
            </a:r>
            <a:endParaRPr sz="1300">
              <a:latin typeface="Arial"/>
              <a:cs typeface="Arial"/>
            </a:endParaRPr>
          </a:p>
          <a:p>
            <a:pPr marL="481965" indent="-20193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82600" algn="l"/>
              </a:tabLst>
            </a:pPr>
            <a:r>
              <a:rPr sz="1100" spc="15" dirty="0">
                <a:latin typeface="Arial"/>
                <a:cs typeface="Arial"/>
              </a:rPr>
              <a:t>Construct a frame object and configure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  <a:p>
            <a:pPr marL="481965" indent="-20193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482600" algn="l"/>
              </a:tabLst>
            </a:pPr>
            <a:r>
              <a:rPr sz="1100" spc="15" dirty="0">
                <a:latin typeface="Arial"/>
                <a:cs typeface="Arial"/>
              </a:rPr>
              <a:t>Construct an object </a:t>
            </a:r>
            <a:r>
              <a:rPr sz="1100" spc="10" dirty="0">
                <a:latin typeface="Arial"/>
                <a:cs typeface="Arial"/>
              </a:rPr>
              <a:t>of </a:t>
            </a:r>
            <a:r>
              <a:rPr sz="1100" spc="15" dirty="0">
                <a:latin typeface="Arial"/>
                <a:cs typeface="Arial"/>
              </a:rPr>
              <a:t>your component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class: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7085" y="2355761"/>
            <a:ext cx="4975860" cy="21544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60"/>
              </a:spcBef>
            </a:pPr>
            <a:r>
              <a:rPr sz="1100" dirty="0">
                <a:latin typeface="Courier" charset="0"/>
                <a:cs typeface="Courier" charset="0"/>
              </a:rPr>
              <a:t>RectangleComponent component = new</a:t>
            </a:r>
            <a:r>
              <a:rPr sz="1100" spc="-10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RectangleComponent();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5728" y="2647094"/>
            <a:ext cx="2324735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3.  </a:t>
            </a:r>
            <a:r>
              <a:rPr sz="1100" spc="20" dirty="0">
                <a:latin typeface="Arial"/>
                <a:cs typeface="Arial"/>
              </a:rPr>
              <a:t>Add </a:t>
            </a:r>
            <a:r>
              <a:rPr sz="1100" spc="15" dirty="0">
                <a:latin typeface="Arial"/>
                <a:cs typeface="Arial"/>
              </a:rPr>
              <a:t>the component </a:t>
            </a:r>
            <a:r>
              <a:rPr sz="1100" spc="10" dirty="0">
                <a:latin typeface="Arial"/>
                <a:cs typeface="Arial"/>
              </a:rPr>
              <a:t>to </a:t>
            </a:r>
            <a:r>
              <a:rPr sz="1100" spc="15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frame: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7085" y="2892633"/>
            <a:ext cx="4975860" cy="21544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60"/>
              </a:spcBef>
            </a:pPr>
            <a:r>
              <a:rPr sz="1100" dirty="0">
                <a:latin typeface="Courier" charset="0"/>
                <a:cs typeface="Courier" charset="0"/>
              </a:rPr>
              <a:t>frame.add(component);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15728" y="3183966"/>
            <a:ext cx="170815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4.  </a:t>
            </a:r>
            <a:r>
              <a:rPr sz="1100" spc="20" dirty="0">
                <a:latin typeface="Arial"/>
                <a:cs typeface="Arial"/>
              </a:rPr>
              <a:t>Make </a:t>
            </a:r>
            <a:r>
              <a:rPr sz="1100" spc="15" dirty="0">
                <a:latin typeface="Arial"/>
                <a:cs typeface="Arial"/>
              </a:rPr>
              <a:t>the frame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visible.</a:t>
            </a:r>
            <a:endParaRPr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2144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8287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section_9_3/</a:t>
            </a:r>
            <a:r>
              <a:rPr spc="75" dirty="0">
                <a:solidFill>
                  <a:srgbClr val="000080"/>
                </a:solidFill>
                <a:hlinkClick r:id="rId2"/>
              </a:rPr>
              <a:t>RectangleViewer.java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3212" y="1713693"/>
            <a:ext cx="3152140" cy="35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8491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frame.setSize(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300</a:t>
            </a:r>
            <a:r>
              <a:rPr sz="750" spc="10" dirty="0">
                <a:latin typeface="Courier New"/>
                <a:cs typeface="Courier New"/>
              </a:rPr>
              <a:t>,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400</a:t>
            </a:r>
            <a:r>
              <a:rPr sz="750" spc="10" dirty="0">
                <a:latin typeface="Courier New"/>
                <a:cs typeface="Courier New"/>
              </a:rPr>
              <a:t>);  frame.setTitle(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"Two</a:t>
            </a:r>
            <a:r>
              <a:rPr sz="750" spc="4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solidFill>
                  <a:srgbClr val="1F9060"/>
                </a:solidFill>
                <a:latin typeface="Courier New"/>
                <a:cs typeface="Courier New"/>
              </a:rPr>
              <a:t>rectangles"</a:t>
            </a:r>
            <a:r>
              <a:rPr sz="750" spc="10" dirty="0">
                <a:latin typeface="Courier New"/>
                <a:cs typeface="Courier New"/>
              </a:rPr>
              <a:t>);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spc="10" dirty="0">
                <a:latin typeface="Courier New"/>
                <a:cs typeface="Courier New"/>
              </a:rPr>
              <a:t>frame.setDefaultCloseOperation(JFrame.EXIT_ON_CLOSE);</a:t>
            </a:r>
            <a:endParaRPr sz="7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212" y="2167388"/>
            <a:ext cx="332867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RectangleComponent component =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50" spc="10" dirty="0">
                <a:latin typeface="Courier New"/>
                <a:cs typeface="Courier New"/>
              </a:rPr>
              <a:t>RectangleComponent();  frame.add(component);</a:t>
            </a:r>
            <a:endParaRPr sz="7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3212" y="2507659"/>
            <a:ext cx="138239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frame.setVisible(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true</a:t>
            </a:r>
            <a:r>
              <a:rPr sz="750" spc="10" dirty="0">
                <a:latin typeface="Courier New"/>
                <a:cs typeface="Courier New"/>
              </a:rPr>
              <a:t>);</a:t>
            </a:r>
            <a:endParaRPr sz="7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6323" y="2621083"/>
            <a:ext cx="8445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3442" y="806303"/>
            <a:ext cx="2679700" cy="206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javax.swing.JFrame;</a:t>
            </a:r>
            <a:endParaRPr sz="750" dirty="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50" dirty="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3 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50" spc="3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RectangleViewer</a:t>
            </a:r>
            <a:endParaRPr sz="750" dirty="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r>
              <a:rPr sz="750" b="1" spc="38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{</a:t>
            </a:r>
            <a:endParaRPr sz="750" dirty="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  <a:tabLst>
                <a:tab pos="424815" algn="l"/>
              </a:tabLst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50" spc="10" dirty="0">
                <a:latin typeface="Courier New"/>
                <a:cs typeface="Courier New"/>
              </a:rPr>
              <a:t>main(String[]</a:t>
            </a:r>
            <a:r>
              <a:rPr sz="750" spc="5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args)</a:t>
            </a:r>
            <a:endParaRPr sz="750" dirty="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  <a:tabLst>
                <a:tab pos="425450" algn="l"/>
              </a:tabLst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750" spc="10" dirty="0">
                <a:latin typeface="Courier New"/>
                <a:cs typeface="Courier New"/>
              </a:rPr>
              <a:t>{</a:t>
            </a:r>
            <a:endParaRPr sz="750" dirty="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  <a:tabLst>
                <a:tab pos="601980" algn="l"/>
              </a:tabLst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7	</a:t>
            </a:r>
            <a:r>
              <a:rPr sz="750" spc="10" dirty="0">
                <a:latin typeface="Courier New"/>
                <a:cs typeface="Courier New"/>
              </a:rPr>
              <a:t>JFrame frame =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5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JFrame();</a:t>
            </a:r>
            <a:endParaRPr sz="750" dirty="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750" dirty="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r>
              <a:rPr sz="750" b="1" spc="38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}</a:t>
            </a:r>
            <a:endParaRPr sz="7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297111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3790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E</a:t>
            </a:r>
            <a:r>
              <a:rPr spc="60" dirty="0"/>
              <a:t>ll</a:t>
            </a:r>
            <a:r>
              <a:rPr spc="55" dirty="0"/>
              <a:t>i</a:t>
            </a:r>
            <a:r>
              <a:rPr spc="155" dirty="0"/>
              <a:t>p</a:t>
            </a:r>
            <a:r>
              <a:rPr spc="250" dirty="0"/>
              <a:t>s</a:t>
            </a:r>
            <a:r>
              <a:rPr spc="35" dirty="0"/>
              <a:t>e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02472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86546"/>
            <a:ext cx="3989704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To construct an </a:t>
            </a:r>
            <a:r>
              <a:rPr sz="1300" spc="10" dirty="0">
                <a:latin typeface="Arial"/>
                <a:cs typeface="Arial"/>
              </a:rPr>
              <a:t>ellipse, </a:t>
            </a:r>
            <a:r>
              <a:rPr sz="1300" spc="15" dirty="0">
                <a:latin typeface="Arial"/>
                <a:cs typeface="Arial"/>
              </a:rPr>
              <a:t>you specify </a:t>
            </a:r>
            <a:r>
              <a:rPr sz="1300" spc="10" dirty="0">
                <a:latin typeface="Arial"/>
                <a:cs typeface="Arial"/>
              </a:rPr>
              <a:t>its </a:t>
            </a:r>
            <a:r>
              <a:rPr sz="1300" spc="15" dirty="0">
                <a:latin typeface="Arial"/>
                <a:cs typeface="Arial"/>
              </a:rPr>
              <a:t>bounding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box.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3739" y="1022540"/>
            <a:ext cx="1897862" cy="1572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541" y="325412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8001" y="2767680"/>
            <a:ext cx="5434965" cy="131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Figure 22 </a:t>
            </a:r>
            <a:r>
              <a:rPr sz="1300" spc="20" dirty="0">
                <a:latin typeface="Arial"/>
                <a:cs typeface="Arial"/>
              </a:rPr>
              <a:t>An </a:t>
            </a:r>
            <a:r>
              <a:rPr sz="1300" spc="10" dirty="0">
                <a:latin typeface="Arial"/>
                <a:cs typeface="Arial"/>
              </a:rPr>
              <a:t>Ellipse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10" dirty="0">
                <a:latin typeface="Arial"/>
                <a:cs typeface="Arial"/>
              </a:rPr>
              <a:t>Its </a:t>
            </a:r>
            <a:r>
              <a:rPr sz="1300" spc="15" dirty="0">
                <a:latin typeface="Arial"/>
                <a:cs typeface="Arial"/>
              </a:rPr>
              <a:t>Bounding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Box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To construct an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Ellipse: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080">
              <a:lnSpc>
                <a:spcPct val="122100"/>
              </a:lnSpc>
            </a:pPr>
            <a:r>
              <a:rPr sz="1300" spc="20" dirty="0">
                <a:latin typeface="Courier" charset="0"/>
                <a:cs typeface="Courier" charset="0"/>
              </a:rPr>
              <a:t>Ellipse2D.Double ellipse = new Ellipse2D.Double(x,</a:t>
            </a:r>
            <a:r>
              <a:rPr sz="1300" spc="-70" dirty="0">
                <a:latin typeface="Courier" charset="0"/>
                <a:cs typeface="Courier" charset="0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y,  width,</a:t>
            </a:r>
            <a:r>
              <a:rPr sz="1300" spc="-80" dirty="0">
                <a:latin typeface="Courier" charset="0"/>
                <a:cs typeface="Courier" charset="0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height);</a:t>
            </a:r>
            <a:endParaRPr sz="1300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25036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3040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E</a:t>
            </a:r>
            <a:r>
              <a:rPr spc="60" dirty="0"/>
              <a:t>ll</a:t>
            </a:r>
            <a:r>
              <a:rPr spc="55" dirty="0"/>
              <a:t>i</a:t>
            </a:r>
            <a:r>
              <a:rPr spc="155" dirty="0"/>
              <a:t>p</a:t>
            </a:r>
            <a:r>
              <a:rPr spc="250" dirty="0"/>
              <a:t>s</a:t>
            </a:r>
            <a:r>
              <a:rPr spc="35" dirty="0"/>
              <a:t>e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0928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49574"/>
            <a:ext cx="5456555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100"/>
              </a:lnSpc>
            </a:pPr>
            <a:r>
              <a:rPr sz="1300" spc="20" dirty="0">
                <a:latin typeface="Courier" charset="0"/>
                <a:cs typeface="Courier" charset="0"/>
              </a:rPr>
              <a:t>Ellipse2D.Double</a:t>
            </a:r>
            <a:r>
              <a:rPr sz="1300" spc="-560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an inner class </a:t>
            </a:r>
            <a:r>
              <a:rPr sz="1300" spc="30" dirty="0">
                <a:latin typeface="Arial"/>
                <a:cs typeface="Arial"/>
              </a:rPr>
              <a:t>— </a:t>
            </a:r>
            <a:r>
              <a:rPr sz="1300" spc="15" dirty="0">
                <a:latin typeface="Arial"/>
                <a:cs typeface="Arial"/>
              </a:rPr>
              <a:t>doesn't matter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us except </a:t>
            </a:r>
            <a:r>
              <a:rPr sz="1300" spc="10" dirty="0">
                <a:latin typeface="Arial"/>
                <a:cs typeface="Arial"/>
              </a:rPr>
              <a:t>for 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import</a:t>
            </a:r>
            <a:r>
              <a:rPr sz="1300" spc="-515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statement: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53" y="1313829"/>
            <a:ext cx="5482590" cy="215444"/>
          </a:xfrm>
          <a:prstGeom prst="rect">
            <a:avLst/>
          </a:prstGeom>
          <a:ln w="7561">
            <a:noFill/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1100" dirty="0">
                <a:latin typeface="Courier" charset="0"/>
                <a:cs typeface="Courier" charset="0"/>
              </a:rPr>
              <a:t>import java.awt.geom.Ellipse2D; // No</a:t>
            </a:r>
            <a:r>
              <a:rPr sz="1100" spc="-10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.Double</a:t>
            </a:r>
          </a:p>
        </p:txBody>
      </p:sp>
      <p:sp>
        <p:nvSpPr>
          <p:cNvPr id="7" name="object 7"/>
          <p:cNvSpPr/>
          <p:nvPr/>
        </p:nvSpPr>
        <p:spPr>
          <a:xfrm>
            <a:off x="712541" y="171837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8001" y="1602447"/>
            <a:ext cx="147574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To </a:t>
            </a:r>
            <a:r>
              <a:rPr sz="1300" i="1" spc="15" dirty="0">
                <a:latin typeface="Arial"/>
                <a:cs typeface="Arial"/>
              </a:rPr>
              <a:t>draw </a:t>
            </a:r>
            <a:r>
              <a:rPr sz="1300" spc="15" dirty="0">
                <a:latin typeface="Arial"/>
                <a:cs typeface="Arial"/>
              </a:rPr>
              <a:t>the</a:t>
            </a:r>
            <a:r>
              <a:rPr sz="1300" spc="-8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shape: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7553" y="1888509"/>
            <a:ext cx="5482590" cy="215444"/>
          </a:xfrm>
          <a:prstGeom prst="rect">
            <a:avLst/>
          </a:prstGeom>
          <a:ln w="7561">
            <a:noFill/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1100" dirty="0">
                <a:latin typeface="Courier" charset="0"/>
                <a:cs typeface="Courier" charset="0"/>
              </a:rPr>
              <a:t>g2.draw(ellipse);</a:t>
            </a:r>
          </a:p>
        </p:txBody>
      </p:sp>
    </p:spTree>
    <p:extLst>
      <p:ext uri="{BB962C8B-B14F-4D97-AF65-F5344CB8AC3E}">
        <p14:creationId xmlns:p14="http://schemas.microsoft.com/office/powerpoint/2010/main" val="3766452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2291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C</a:t>
            </a:r>
            <a:r>
              <a:rPr spc="55" dirty="0"/>
              <a:t>i</a:t>
            </a:r>
            <a:r>
              <a:rPr spc="60" dirty="0"/>
              <a:t>r</a:t>
            </a:r>
            <a:r>
              <a:rPr spc="50" dirty="0"/>
              <a:t>c</a:t>
            </a:r>
            <a:r>
              <a:rPr spc="60" dirty="0"/>
              <a:t>l</a:t>
            </a:r>
            <a:r>
              <a:rPr spc="35" dirty="0"/>
              <a:t>e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00973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85047"/>
            <a:ext cx="462026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To draw a </a:t>
            </a:r>
            <a:r>
              <a:rPr sz="1300" spc="10" dirty="0">
                <a:latin typeface="Arial"/>
                <a:cs typeface="Arial"/>
              </a:rPr>
              <a:t>circle, </a:t>
            </a:r>
            <a:r>
              <a:rPr sz="1300" spc="15" dirty="0">
                <a:latin typeface="Arial"/>
                <a:cs typeface="Arial"/>
              </a:rPr>
              <a:t>set the width and height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Arial"/>
                <a:cs typeface="Arial"/>
              </a:rPr>
              <a:t>same</a:t>
            </a:r>
            <a:r>
              <a:rPr sz="1300" spc="-12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values: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52" y="1063547"/>
            <a:ext cx="7438247" cy="384721"/>
          </a:xfrm>
          <a:prstGeom prst="rect">
            <a:avLst/>
          </a:prstGeom>
          <a:ln w="7561">
            <a:noFill/>
          </a:ln>
        </p:spPr>
        <p:txBody>
          <a:bodyPr vert="horz" wrap="square" lIns="0" tIns="45720" rIns="0" bIns="0" rtlCol="0">
            <a:spAutoFit/>
          </a:bodyPr>
          <a:lstStyle/>
          <a:p>
            <a:pPr marL="47625" marR="948690">
              <a:lnSpc>
                <a:spcPct val="100000"/>
              </a:lnSpc>
              <a:spcBef>
                <a:spcPts val="360"/>
              </a:spcBef>
            </a:pPr>
            <a:r>
              <a:rPr sz="1100" dirty="0">
                <a:latin typeface="Courier" charset="0"/>
                <a:cs typeface="Courier" charset="0"/>
              </a:rPr>
              <a:t>Ellipse2D.Double circle = new Ellipse2D.Double(x, y, diameter,</a:t>
            </a:r>
            <a:r>
              <a:rPr sz="1100" spc="-100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diameter);  g2.draw(circle);</a:t>
            </a:r>
          </a:p>
        </p:txBody>
      </p:sp>
      <p:sp>
        <p:nvSpPr>
          <p:cNvPr id="7" name="object 7"/>
          <p:cNvSpPr/>
          <p:nvPr/>
        </p:nvSpPr>
        <p:spPr>
          <a:xfrm>
            <a:off x="712541" y="158907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8001" y="1473151"/>
            <a:ext cx="6009999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(</a:t>
            </a:r>
            <a:r>
              <a:rPr sz="1300" i="1" spc="10" dirty="0">
                <a:latin typeface="Arial"/>
                <a:cs typeface="Arial"/>
              </a:rPr>
              <a:t>x, y</a:t>
            </a:r>
            <a:r>
              <a:rPr sz="1300" spc="10" dirty="0">
                <a:latin typeface="Arial"/>
                <a:cs typeface="Arial"/>
              </a:rPr>
              <a:t>) is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top-left </a:t>
            </a:r>
            <a:r>
              <a:rPr sz="1300" spc="15" dirty="0">
                <a:latin typeface="Arial"/>
                <a:cs typeface="Arial"/>
              </a:rPr>
              <a:t>corner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bounding box, </a:t>
            </a:r>
            <a:r>
              <a:rPr sz="1300" b="1" spc="15" dirty="0">
                <a:latin typeface="Arial"/>
                <a:cs typeface="Arial"/>
              </a:rPr>
              <a:t>not the center </a:t>
            </a:r>
            <a:r>
              <a:rPr sz="1300" b="1" spc="10" dirty="0">
                <a:latin typeface="Arial"/>
                <a:cs typeface="Arial"/>
              </a:rPr>
              <a:t>of </a:t>
            </a:r>
            <a:r>
              <a:rPr sz="1300" b="1" spc="15" dirty="0">
                <a:latin typeface="Arial"/>
                <a:cs typeface="Arial"/>
              </a:rPr>
              <a:t>the</a:t>
            </a:r>
            <a:r>
              <a:rPr sz="1300" b="1" spc="-100" dirty="0">
                <a:latin typeface="Arial"/>
                <a:cs typeface="Arial"/>
              </a:rPr>
              <a:t> </a:t>
            </a:r>
            <a:r>
              <a:rPr sz="1300" b="1" spc="10" dirty="0">
                <a:latin typeface="Arial"/>
                <a:cs typeface="Arial"/>
              </a:rPr>
              <a:t>circle</a:t>
            </a:r>
            <a:r>
              <a:rPr sz="1300" spc="10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744584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1541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L</a:t>
            </a:r>
            <a:r>
              <a:rPr spc="55" dirty="0"/>
              <a:t>i</a:t>
            </a:r>
            <a:r>
              <a:rPr spc="130" dirty="0"/>
              <a:t>n</a:t>
            </a:r>
            <a:r>
              <a:rPr spc="35" dirty="0"/>
              <a:t>e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0022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84298"/>
            <a:ext cx="280289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To draw a </a:t>
            </a:r>
            <a:r>
              <a:rPr sz="1300" spc="10" dirty="0">
                <a:latin typeface="Arial"/>
                <a:cs typeface="Arial"/>
              </a:rPr>
              <a:t>line, </a:t>
            </a:r>
            <a:r>
              <a:rPr sz="1300" spc="15" dirty="0">
                <a:latin typeface="Arial"/>
                <a:cs typeface="Arial"/>
              </a:rPr>
              <a:t>specify </a:t>
            </a:r>
            <a:r>
              <a:rPr sz="1300" spc="10" dirty="0">
                <a:latin typeface="Arial"/>
                <a:cs typeface="Arial"/>
              </a:rPr>
              <a:t>its </a:t>
            </a:r>
            <a:r>
              <a:rPr sz="1300" spc="15" dirty="0">
                <a:latin typeface="Arial"/>
                <a:cs typeface="Arial"/>
              </a:rPr>
              <a:t>end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points: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52" y="1062798"/>
            <a:ext cx="6981047" cy="384721"/>
          </a:xfrm>
          <a:prstGeom prst="rect">
            <a:avLst/>
          </a:prstGeom>
          <a:ln w="7561">
            <a:noFill/>
          </a:ln>
        </p:spPr>
        <p:txBody>
          <a:bodyPr vert="horz" wrap="square" lIns="0" tIns="45720" rIns="0" bIns="0" rtlCol="0">
            <a:spAutoFit/>
          </a:bodyPr>
          <a:lstStyle/>
          <a:p>
            <a:pPr marL="47625" marR="1867535">
              <a:lnSpc>
                <a:spcPct val="100000"/>
              </a:lnSpc>
              <a:spcBef>
                <a:spcPts val="360"/>
              </a:spcBef>
            </a:pPr>
            <a:r>
              <a:rPr sz="1100" dirty="0">
                <a:latin typeface="Courier" charset="0"/>
                <a:cs typeface="Courier" charset="0"/>
              </a:rPr>
              <a:t>Line2D.Double segment = new Line2D.Double(x1, y1, x2,</a:t>
            </a:r>
            <a:r>
              <a:rPr sz="1100" spc="-100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y2);  g2.draw(segment);</a:t>
            </a:r>
          </a:p>
        </p:txBody>
      </p:sp>
      <p:sp>
        <p:nvSpPr>
          <p:cNvPr id="7" name="object 7"/>
          <p:cNvSpPr/>
          <p:nvPr/>
        </p:nvSpPr>
        <p:spPr>
          <a:xfrm>
            <a:off x="712541" y="158832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8001" y="1472402"/>
            <a:ext cx="17653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7552" y="1758463"/>
            <a:ext cx="6828647" cy="723275"/>
          </a:xfrm>
          <a:prstGeom prst="rect">
            <a:avLst/>
          </a:prstGeom>
          <a:ln w="7561">
            <a:noFill/>
          </a:ln>
        </p:spPr>
        <p:txBody>
          <a:bodyPr vert="horz" wrap="square" lIns="0" tIns="45720" rIns="0" bIns="0" rtlCol="0">
            <a:spAutoFit/>
          </a:bodyPr>
          <a:lstStyle/>
          <a:p>
            <a:pPr marL="47625" marR="2234565">
              <a:lnSpc>
                <a:spcPct val="100000"/>
              </a:lnSpc>
              <a:spcBef>
                <a:spcPts val="360"/>
              </a:spcBef>
            </a:pPr>
            <a:r>
              <a:rPr sz="1100" dirty="0">
                <a:latin typeface="Courier" charset="0"/>
                <a:cs typeface="Courier" charset="0"/>
              </a:rPr>
              <a:t>Point2D.Double from = new Point2D.Double(x1, y1);  Point2D.Double to = new Point2D.Double(x2, y2);  Line2D.Double segment = new Line2D.Double(from,</a:t>
            </a:r>
            <a:r>
              <a:rPr sz="1100" spc="-100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to);  g2.draw(segment);</a:t>
            </a:r>
          </a:p>
        </p:txBody>
      </p:sp>
    </p:spTree>
    <p:extLst>
      <p:ext uri="{BB962C8B-B14F-4D97-AF65-F5344CB8AC3E}">
        <p14:creationId xmlns:p14="http://schemas.microsoft.com/office/powerpoint/2010/main" val="10068995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13492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Drawing</a:t>
            </a:r>
            <a:r>
              <a:rPr spc="-40" dirty="0"/>
              <a:t> </a:t>
            </a:r>
            <a:r>
              <a:rPr spc="75" dirty="0"/>
              <a:t>Text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1973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803811"/>
            <a:ext cx="514032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To draw </a:t>
            </a:r>
            <a:r>
              <a:rPr sz="1300" spc="10" dirty="0">
                <a:latin typeface="Arial"/>
                <a:cs typeface="Arial"/>
              </a:rPr>
              <a:t>text, </a:t>
            </a:r>
            <a:r>
              <a:rPr sz="1300" spc="15" dirty="0">
                <a:latin typeface="Arial"/>
                <a:cs typeface="Arial"/>
              </a:rPr>
              <a:t>use the </a:t>
            </a:r>
            <a:r>
              <a:rPr sz="1300" spc="20" dirty="0">
                <a:latin typeface="Courier" charset="0"/>
                <a:cs typeface="Courier" charset="0"/>
              </a:rPr>
              <a:t>drawString</a:t>
            </a:r>
            <a:r>
              <a:rPr sz="1300" spc="-49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5" dirty="0">
                <a:latin typeface="Arial"/>
                <a:cs typeface="Arial"/>
              </a:rPr>
              <a:t>Specify the string </a:t>
            </a:r>
            <a:r>
              <a:rPr sz="1000" spc="10" dirty="0">
                <a:latin typeface="Arial"/>
                <a:cs typeface="Arial"/>
              </a:rPr>
              <a:t>and </a:t>
            </a:r>
            <a:r>
              <a:rPr sz="1000" spc="5" dirty="0">
                <a:latin typeface="Arial"/>
                <a:cs typeface="Arial"/>
              </a:rPr>
              <a:t>the x- </a:t>
            </a:r>
            <a:r>
              <a:rPr sz="1000" spc="10" dirty="0">
                <a:latin typeface="Arial"/>
                <a:cs typeface="Arial"/>
              </a:rPr>
              <a:t>and </a:t>
            </a:r>
            <a:r>
              <a:rPr sz="1000" spc="5" dirty="0">
                <a:latin typeface="Arial"/>
                <a:cs typeface="Arial"/>
              </a:rPr>
              <a:t>y-coordinates of the basepoint of the first</a:t>
            </a:r>
            <a:r>
              <a:rPr sz="1000" spc="16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character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0016" y="1331842"/>
            <a:ext cx="4960620" cy="205184"/>
          </a:xfrm>
          <a:prstGeom prst="rect">
            <a:avLst/>
          </a:prstGeom>
          <a:ln w="7561">
            <a:noFill/>
          </a:ln>
        </p:spPr>
        <p:txBody>
          <a:bodyPr vert="horz" wrap="square" lIns="0" tIns="3556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280"/>
              </a:spcBef>
            </a:pPr>
            <a:r>
              <a:rPr sz="1100" spc="10" dirty="0">
                <a:latin typeface="Courier" charset="0"/>
                <a:cs typeface="Courier" charset="0"/>
              </a:rPr>
              <a:t>g2.drawString("Message", 50,</a:t>
            </a:r>
            <a:r>
              <a:rPr sz="1100" spc="-30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100);</a:t>
            </a:r>
            <a:endParaRPr sz="11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3739" y="1740846"/>
            <a:ext cx="2653982" cy="521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7306" y="2437112"/>
            <a:ext cx="260540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Figure 23 </a:t>
            </a:r>
            <a:r>
              <a:rPr sz="1300" spc="15" dirty="0">
                <a:latin typeface="Arial"/>
                <a:cs typeface="Arial"/>
              </a:rPr>
              <a:t>Basepoint and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Baseline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92621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12742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C</a:t>
            </a:r>
            <a:r>
              <a:rPr spc="145" dirty="0"/>
              <a:t>o</a:t>
            </a:r>
            <a:r>
              <a:rPr spc="60" dirty="0"/>
              <a:t>l</a:t>
            </a:r>
            <a:r>
              <a:rPr spc="145" dirty="0"/>
              <a:t>o</a:t>
            </a:r>
            <a:r>
              <a:rPr spc="60" dirty="0"/>
              <a:t>r</a:t>
            </a:r>
            <a:r>
              <a:rPr spc="2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1898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9876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803061"/>
            <a:ext cx="5226685" cy="477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To draw </a:t>
            </a:r>
            <a:r>
              <a:rPr sz="1300" spc="10" dirty="0">
                <a:latin typeface="Arial"/>
                <a:cs typeface="Arial"/>
              </a:rPr>
              <a:t>in color, </a:t>
            </a:r>
            <a:r>
              <a:rPr sz="1300" spc="15" dirty="0">
                <a:latin typeface="Arial"/>
                <a:cs typeface="Arial"/>
              </a:rPr>
              <a:t>you need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supply a </a:t>
            </a:r>
            <a:r>
              <a:rPr sz="1300" spc="20" dirty="0">
                <a:latin typeface="Courier" charset="0"/>
                <a:cs typeface="Courier" charset="0"/>
              </a:rPr>
              <a:t>Color</a:t>
            </a:r>
            <a:r>
              <a:rPr sz="1300" spc="-465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object.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15" dirty="0">
                <a:latin typeface="Arial"/>
                <a:cs typeface="Arial"/>
              </a:rPr>
              <a:t>Specify the amount </a:t>
            </a:r>
            <a:r>
              <a:rPr sz="1300" spc="10" dirty="0">
                <a:latin typeface="Arial"/>
                <a:cs typeface="Arial"/>
              </a:rPr>
              <a:t>of red, </a:t>
            </a:r>
            <a:r>
              <a:rPr sz="1300" spc="15" dirty="0">
                <a:latin typeface="Arial"/>
                <a:cs typeface="Arial"/>
              </a:rPr>
              <a:t>green, blue as values between </a:t>
            </a:r>
            <a:r>
              <a:rPr sz="1300" spc="20" dirty="0">
                <a:latin typeface="Courier" charset="0"/>
                <a:cs typeface="Courier" charset="0"/>
              </a:rPr>
              <a:t>0</a:t>
            </a:r>
            <a:r>
              <a:rPr sz="1300" spc="-50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and </a:t>
            </a:r>
            <a:r>
              <a:rPr sz="1300" spc="15" dirty="0">
                <a:latin typeface="Courier" charset="0"/>
                <a:cs typeface="Courier" charset="0"/>
              </a:rPr>
              <a:t>255</a:t>
            </a:r>
            <a:r>
              <a:rPr sz="1300" spc="15" dirty="0">
                <a:latin typeface="Arial"/>
                <a:cs typeface="Arial"/>
              </a:rPr>
              <a:t>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7553" y="1368900"/>
            <a:ext cx="5482590" cy="215444"/>
          </a:xfrm>
          <a:prstGeom prst="rect">
            <a:avLst/>
          </a:prstGeom>
          <a:ln w="7561">
            <a:noFill/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1100" dirty="0">
                <a:latin typeface="Courier" charset="0"/>
                <a:cs typeface="Courier" charset="0"/>
              </a:rPr>
              <a:t>Color magenta = new Color(255, 0,</a:t>
            </a:r>
            <a:r>
              <a:rPr sz="1100" spc="-10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255);</a:t>
            </a:r>
          </a:p>
        </p:txBody>
      </p:sp>
      <p:sp>
        <p:nvSpPr>
          <p:cNvPr id="8" name="object 8"/>
          <p:cNvSpPr/>
          <p:nvPr/>
        </p:nvSpPr>
        <p:spPr>
          <a:xfrm>
            <a:off x="712541" y="178100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2541" y="240861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842374" y="1527175"/>
            <a:ext cx="5630450" cy="1216025"/>
          </a:xfrm>
          <a:prstGeom prst="rect">
            <a:avLst/>
          </a:prstGeom>
        </p:spPr>
        <p:txBody>
          <a:bodyPr vert="horz" wrap="square" lIns="0" tIns="212605" rIns="0" bIns="0" rtlCol="0">
            <a:spAutoFit/>
          </a:bodyPr>
          <a:lstStyle/>
          <a:p>
            <a:pPr marL="317500" indent="-305435">
              <a:lnSpc>
                <a:spcPct val="100000"/>
              </a:lnSpc>
            </a:pPr>
            <a:r>
              <a:rPr spc="15" dirty="0"/>
              <a:t>The </a:t>
            </a:r>
            <a:r>
              <a:rPr spc="20" dirty="0">
                <a:latin typeface="Courier" charset="0"/>
                <a:cs typeface="Courier" charset="0"/>
              </a:rPr>
              <a:t>Color</a:t>
            </a:r>
            <a:r>
              <a:rPr spc="-475" dirty="0">
                <a:latin typeface="Courier" charset="0"/>
                <a:cs typeface="Courier" charset="0"/>
              </a:rPr>
              <a:t> </a:t>
            </a:r>
            <a:r>
              <a:rPr spc="15" dirty="0"/>
              <a:t>class declares a </a:t>
            </a:r>
            <a:r>
              <a:rPr spc="10" dirty="0"/>
              <a:t>variety of colors:</a:t>
            </a:r>
          </a:p>
          <a:p>
            <a:pPr marL="317500">
              <a:lnSpc>
                <a:spcPct val="100000"/>
              </a:lnSpc>
              <a:spcBef>
                <a:spcPts val="980"/>
              </a:spcBef>
            </a:pPr>
            <a:r>
              <a:rPr sz="1200" spc="-5" dirty="0">
                <a:latin typeface="Courier" charset="0"/>
                <a:cs typeface="Courier" charset="0"/>
              </a:rPr>
              <a:t>Color.BLUE</a:t>
            </a:r>
            <a:r>
              <a:rPr sz="1200" spc="-5" dirty="0">
                <a:latin typeface="Arial"/>
                <a:cs typeface="Arial"/>
              </a:rPr>
              <a:t>, </a:t>
            </a:r>
            <a:r>
              <a:rPr sz="1200" spc="-5" dirty="0">
                <a:latin typeface="Courier" charset="0"/>
                <a:cs typeface="Courier" charset="0"/>
              </a:rPr>
              <a:t>Color.RED</a:t>
            </a:r>
            <a:r>
              <a:rPr sz="1200" spc="-5" dirty="0">
                <a:latin typeface="Arial"/>
                <a:cs typeface="Arial"/>
              </a:rPr>
              <a:t>, </a:t>
            </a:r>
            <a:r>
              <a:rPr sz="1200" dirty="0">
                <a:latin typeface="Courier" charset="0"/>
                <a:cs typeface="Courier" charset="0"/>
              </a:rPr>
              <a:t>Color.PINK</a:t>
            </a:r>
            <a:r>
              <a:rPr sz="1200" spc="-400" dirty="0">
                <a:latin typeface="Courier" charset="0"/>
                <a:cs typeface="Courier" charset="0"/>
              </a:rPr>
              <a:t> </a:t>
            </a:r>
            <a:r>
              <a:rPr sz="1200" dirty="0">
                <a:latin typeface="Arial"/>
                <a:cs typeface="Arial"/>
              </a:rPr>
              <a:t>etc.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pc="15" dirty="0"/>
              <a:t>To draw a shape </a:t>
            </a:r>
            <a:r>
              <a:rPr spc="10" dirty="0"/>
              <a:t>in </a:t>
            </a:r>
            <a:r>
              <a:rPr spc="15" dirty="0"/>
              <a:t>a </a:t>
            </a:r>
            <a:r>
              <a:rPr spc="10" dirty="0"/>
              <a:t>different</a:t>
            </a:r>
            <a:r>
              <a:rPr spc="-45" dirty="0"/>
              <a:t> </a:t>
            </a:r>
            <a:r>
              <a:rPr spc="10" dirty="0"/>
              <a:t>color</a:t>
            </a: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5" dirty="0">
                <a:latin typeface="Arial"/>
                <a:cs typeface="Arial"/>
              </a:rPr>
              <a:t>First set color in graphics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context: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0016" y="2820723"/>
            <a:ext cx="4960620" cy="394210"/>
          </a:xfrm>
          <a:prstGeom prst="rect">
            <a:avLst/>
          </a:prstGeom>
          <a:ln w="7561">
            <a:noFill/>
          </a:ln>
        </p:spPr>
        <p:txBody>
          <a:bodyPr vert="horz" wrap="square" lIns="0" tIns="35560" rIns="0" bIns="0" rtlCol="0">
            <a:spAutoFit/>
          </a:bodyPr>
          <a:lstStyle/>
          <a:p>
            <a:pPr marL="44450">
              <a:lnSpc>
                <a:spcPts val="835"/>
              </a:lnSpc>
              <a:spcBef>
                <a:spcPts val="280"/>
              </a:spcBef>
            </a:pPr>
            <a:r>
              <a:rPr sz="1100" spc="10" dirty="0">
                <a:latin typeface="Courier" charset="0"/>
                <a:cs typeface="Courier" charset="0"/>
              </a:rPr>
              <a:t>g2.setColor(Color.Red);</a:t>
            </a:r>
            <a:endParaRPr lang="en-CA" sz="1100" spc="10" dirty="0">
              <a:latin typeface="Courier" charset="0"/>
              <a:cs typeface="Courier" charset="0"/>
            </a:endParaRPr>
          </a:p>
          <a:p>
            <a:pPr marL="44450">
              <a:lnSpc>
                <a:spcPts val="835"/>
              </a:lnSpc>
              <a:spcBef>
                <a:spcPts val="280"/>
              </a:spcBef>
            </a:pPr>
            <a:endParaRPr sz="1100" dirty="0">
              <a:latin typeface="Courier" charset="0"/>
              <a:cs typeface="Courier" charset="0"/>
            </a:endParaRPr>
          </a:p>
          <a:p>
            <a:pPr marL="44450">
              <a:lnSpc>
                <a:spcPts val="835"/>
              </a:lnSpc>
            </a:pPr>
            <a:r>
              <a:rPr sz="1100" spc="10" dirty="0">
                <a:latin typeface="Courier" charset="0"/>
                <a:cs typeface="Courier" charset="0"/>
              </a:rPr>
              <a:t>g2.draw(circle); // Draws the shape in</a:t>
            </a:r>
            <a:r>
              <a:rPr sz="1100" spc="-20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red</a:t>
            </a:r>
            <a:endParaRPr sz="1100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87094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11993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Colors </a:t>
            </a:r>
            <a:r>
              <a:rPr spc="-110" dirty="0"/>
              <a:t>-</a:t>
            </a:r>
            <a:r>
              <a:rPr spc="-114" dirty="0"/>
              <a:t> </a:t>
            </a:r>
            <a:r>
              <a:rPr spc="95" dirty="0"/>
              <a:t>continued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1067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94750"/>
            <a:ext cx="390461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Arial"/>
                <a:cs typeface="Arial"/>
              </a:rPr>
              <a:t>To </a:t>
            </a:r>
            <a:r>
              <a:rPr sz="1300" spc="10" dirty="0">
                <a:latin typeface="Arial"/>
                <a:cs typeface="Arial"/>
              </a:rPr>
              <a:t>color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inside of </a:t>
            </a:r>
            <a:r>
              <a:rPr sz="1300" spc="15" dirty="0">
                <a:latin typeface="Arial"/>
                <a:cs typeface="Arial"/>
              </a:rPr>
              <a:t>the shape, use the </a:t>
            </a:r>
            <a:r>
              <a:rPr sz="1300" spc="5" dirty="0">
                <a:latin typeface="Arial"/>
                <a:cs typeface="Arial"/>
              </a:rPr>
              <a:t>fill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method: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53" y="1073249"/>
            <a:ext cx="5482590" cy="215444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60"/>
              </a:spcBef>
            </a:pPr>
            <a:r>
              <a:rPr sz="1100" dirty="0">
                <a:latin typeface="Courier" charset="0"/>
                <a:cs typeface="Courier" charset="0"/>
              </a:rPr>
              <a:t>g2.fill(circle); // Fills with current</a:t>
            </a:r>
            <a:r>
              <a:rPr sz="1100" spc="-10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color</a:t>
            </a:r>
          </a:p>
        </p:txBody>
      </p:sp>
      <p:sp>
        <p:nvSpPr>
          <p:cNvPr id="7" name="object 7"/>
          <p:cNvSpPr/>
          <p:nvPr/>
        </p:nvSpPr>
        <p:spPr>
          <a:xfrm>
            <a:off x="712541" y="147779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8001" y="1325613"/>
            <a:ext cx="472376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300" spc="20" dirty="0">
                <a:latin typeface="Arial"/>
                <a:cs typeface="Arial"/>
              </a:rPr>
              <a:t>When </a:t>
            </a:r>
            <a:r>
              <a:rPr sz="1300" spc="15" dirty="0">
                <a:latin typeface="Arial"/>
                <a:cs typeface="Arial"/>
              </a:rPr>
              <a:t>you set a </a:t>
            </a:r>
            <a:r>
              <a:rPr sz="1300" spc="20" dirty="0">
                <a:latin typeface="Arial"/>
                <a:cs typeface="Arial"/>
              </a:rPr>
              <a:t>new </a:t>
            </a:r>
            <a:r>
              <a:rPr sz="1300" spc="10" dirty="0">
                <a:latin typeface="Arial"/>
                <a:cs typeface="Arial"/>
              </a:rPr>
              <a:t>color in </a:t>
            </a:r>
            <a:r>
              <a:rPr sz="1300" spc="15" dirty="0">
                <a:latin typeface="Arial"/>
                <a:cs typeface="Arial"/>
              </a:rPr>
              <a:t>the graphics </a:t>
            </a:r>
            <a:r>
              <a:rPr sz="1300" spc="10" dirty="0">
                <a:latin typeface="Arial"/>
                <a:cs typeface="Arial"/>
              </a:rPr>
              <a:t>context, </a:t>
            </a:r>
            <a:r>
              <a:rPr sz="1300" spc="5" dirty="0">
                <a:latin typeface="Arial"/>
                <a:cs typeface="Arial"/>
              </a:rPr>
              <a:t>it </a:t>
            </a:r>
            <a:r>
              <a:rPr sz="1300" spc="10" dirty="0">
                <a:latin typeface="Arial"/>
                <a:cs typeface="Arial"/>
              </a:rPr>
              <a:t>is </a:t>
            </a:r>
            <a:r>
              <a:rPr sz="1300" spc="15" dirty="0">
                <a:latin typeface="Arial"/>
                <a:cs typeface="Arial"/>
              </a:rPr>
              <a:t>used</a:t>
            </a:r>
            <a:r>
              <a:rPr sz="1300" spc="-6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for  </a:t>
            </a:r>
            <a:r>
              <a:rPr sz="1300" spc="15" dirty="0">
                <a:latin typeface="Arial"/>
                <a:cs typeface="Arial"/>
              </a:rPr>
              <a:t>subsequent drawing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operations.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220570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11243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Predefined</a:t>
            </a:r>
            <a:r>
              <a:rPr spc="-5" dirty="0"/>
              <a:t> </a:t>
            </a:r>
            <a:r>
              <a:rPr spc="140" dirty="0"/>
              <a:t>Colors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8888" y="862347"/>
            <a:ext cx="35687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2D3B65"/>
                </a:solidFill>
                <a:latin typeface="Arial"/>
                <a:cs typeface="Arial"/>
              </a:rPr>
              <a:t>Color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1303" y="862347"/>
            <a:ext cx="68199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2D3B65"/>
                </a:solidFill>
                <a:latin typeface="Arial"/>
                <a:cs typeface="Arial"/>
              </a:rPr>
              <a:t>RGB</a:t>
            </a:r>
            <a:r>
              <a:rPr sz="1000" b="1" spc="-100" dirty="0">
                <a:solidFill>
                  <a:srgbClr val="2D3B65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D3B65"/>
                </a:solidFill>
                <a:latin typeface="Arial"/>
                <a:cs typeface="Arial"/>
              </a:rPr>
              <a:t>Value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3919" y="1164811"/>
            <a:ext cx="8674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Color.BLACK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01674" y="1164811"/>
            <a:ext cx="5613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0, 0,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82203" y="1467274"/>
            <a:ext cx="7905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Color.BLUE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25113" y="1467274"/>
            <a:ext cx="7143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0, 0,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255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82203" y="1769737"/>
            <a:ext cx="7905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Color.CYAN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48673" y="1769737"/>
            <a:ext cx="8674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0, 255,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255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82203" y="2072200"/>
            <a:ext cx="7905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Color.GRAY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672112" y="2072200"/>
            <a:ext cx="10204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128, 128,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128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90918" y="2374663"/>
            <a:ext cx="11734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Color.DARK_GRAY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86958" y="2374663"/>
            <a:ext cx="7905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64, 64,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64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52634" y="2677126"/>
            <a:ext cx="12496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Color.LIGHT_GRAY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672112" y="2677126"/>
            <a:ext cx="10204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192, 192,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192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43919" y="2979590"/>
            <a:ext cx="8674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Color.GREEN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825113" y="2979590"/>
            <a:ext cx="7143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0, 255,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67358" y="3282053"/>
            <a:ext cx="10204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Color.MAGENTA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748673" y="3282053"/>
            <a:ext cx="8674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255, 0,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255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205642" y="3584516"/>
            <a:ext cx="9436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Color.ORANGE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748673" y="3584516"/>
            <a:ext cx="8674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255, 200,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282203" y="3886979"/>
            <a:ext cx="7905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Color.PINK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672112" y="3886979"/>
            <a:ext cx="10204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255, 175,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175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320367" y="4189443"/>
            <a:ext cx="7143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Color.RED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825113" y="4189443"/>
            <a:ext cx="7143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255, 0,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243919" y="4491906"/>
            <a:ext cx="8674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Color.WHITE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672112" y="4491906"/>
            <a:ext cx="10204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255, 255,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255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205642" y="4794369"/>
            <a:ext cx="9436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Color.YELLOW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748673" y="4794369"/>
            <a:ext cx="86741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Courier" charset="0"/>
                <a:cs typeface="Courier" charset="0"/>
              </a:rPr>
              <a:t>255, 255,</a:t>
            </a:r>
            <a:r>
              <a:rPr sz="1000" spc="-110" dirty="0">
                <a:latin typeface="Courier" charset="0"/>
                <a:cs typeface="Courier" charset="0"/>
              </a:rPr>
              <a:t> </a:t>
            </a:r>
            <a:r>
              <a:rPr sz="1000" dirty="0">
                <a:latin typeface="Courier" charset="0"/>
                <a:cs typeface="Courier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6467978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3082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Frame</a:t>
            </a:r>
            <a:r>
              <a:rPr spc="-30" dirty="0"/>
              <a:t> </a:t>
            </a:r>
            <a:r>
              <a:rPr spc="135" dirty="0"/>
              <a:t>Windows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050" y="788550"/>
            <a:ext cx="2865120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To show a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frame: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1.  </a:t>
            </a:r>
            <a:r>
              <a:rPr sz="1100" spc="5" dirty="0">
                <a:latin typeface="Arial"/>
                <a:cs typeface="Arial"/>
              </a:rPr>
              <a:t>Construct an </a:t>
            </a:r>
            <a:r>
              <a:rPr sz="1100" dirty="0">
                <a:latin typeface="Arial"/>
                <a:cs typeface="Arial"/>
              </a:rPr>
              <a:t>object of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spc="5" dirty="0">
                <a:latin typeface="Courier" charset="0"/>
                <a:cs typeface="Courier" charset="0"/>
              </a:rPr>
              <a:t>JFrame</a:t>
            </a:r>
            <a:r>
              <a:rPr sz="1100" spc="-33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class: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3908" y="1366801"/>
            <a:ext cx="5376545" cy="211596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30"/>
              </a:spcBef>
            </a:pPr>
            <a:r>
              <a:rPr sz="1100" spc="10" dirty="0">
                <a:latin typeface="Courier" charset="0"/>
                <a:cs typeface="Courier" charset="0"/>
              </a:rPr>
              <a:t>JFrame frame = new</a:t>
            </a:r>
            <a:r>
              <a:rPr sz="1100" spc="-90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JFrame();</a:t>
            </a:r>
            <a:endParaRPr sz="11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0826" y="1643009"/>
            <a:ext cx="1790700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2.  </a:t>
            </a:r>
            <a:r>
              <a:rPr sz="1100" spc="5" dirty="0">
                <a:latin typeface="Arial"/>
                <a:cs typeface="Arial"/>
              </a:rPr>
              <a:t>Set the </a:t>
            </a:r>
            <a:r>
              <a:rPr sz="1100" dirty="0">
                <a:latin typeface="Arial"/>
                <a:cs typeface="Arial"/>
              </a:rPr>
              <a:t>size of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frame: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3908" y="1888550"/>
            <a:ext cx="5376545" cy="211596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30"/>
              </a:spcBef>
            </a:pPr>
            <a:r>
              <a:rPr sz="1100" spc="10" dirty="0">
                <a:latin typeface="Courier" charset="0"/>
                <a:cs typeface="Courier" charset="0"/>
              </a:rPr>
              <a:t>frame.setSize(300,</a:t>
            </a:r>
            <a:r>
              <a:rPr sz="1100" spc="-90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400);</a:t>
            </a:r>
            <a:endParaRPr sz="11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0826" y="2164758"/>
            <a:ext cx="2515870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3.  </a:t>
            </a:r>
            <a:r>
              <a:rPr sz="1100" dirty="0">
                <a:latin typeface="Arial"/>
                <a:cs typeface="Arial"/>
              </a:rPr>
              <a:t>If </a:t>
            </a:r>
            <a:r>
              <a:rPr sz="1100" spc="5" dirty="0">
                <a:latin typeface="Arial"/>
                <a:cs typeface="Arial"/>
              </a:rPr>
              <a:t>you'd </a:t>
            </a:r>
            <a:r>
              <a:rPr sz="1100" dirty="0">
                <a:latin typeface="Arial"/>
                <a:cs typeface="Arial"/>
              </a:rPr>
              <a:t>like, set </a:t>
            </a:r>
            <a:r>
              <a:rPr sz="1100" spc="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title of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frame: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3908" y="2410299"/>
            <a:ext cx="5376545" cy="211596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30"/>
              </a:spcBef>
            </a:pPr>
            <a:r>
              <a:rPr sz="1100" spc="10" dirty="0">
                <a:latin typeface="Courier" charset="0"/>
                <a:cs typeface="Courier" charset="0"/>
              </a:rPr>
              <a:t>frame.setTitle("An empty</a:t>
            </a:r>
            <a:r>
              <a:rPr sz="1100" spc="-90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Frame");</a:t>
            </a:r>
            <a:endParaRPr sz="11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0826" y="2686507"/>
            <a:ext cx="226758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4.  </a:t>
            </a:r>
            <a:r>
              <a:rPr sz="1100" spc="5" dirty="0">
                <a:latin typeface="Arial"/>
                <a:cs typeface="Arial"/>
              </a:rPr>
              <a:t>Set the </a:t>
            </a:r>
            <a:r>
              <a:rPr sz="1100" dirty="0">
                <a:latin typeface="Arial"/>
                <a:cs typeface="Arial"/>
              </a:rPr>
              <a:t>"default </a:t>
            </a:r>
            <a:r>
              <a:rPr sz="1100" spc="5" dirty="0">
                <a:latin typeface="Arial"/>
                <a:cs typeface="Arial"/>
              </a:rPr>
              <a:t>close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operation":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3908" y="2924487"/>
            <a:ext cx="5376545" cy="211596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30"/>
              </a:spcBef>
            </a:pPr>
            <a:r>
              <a:rPr sz="1100" spc="10" dirty="0">
                <a:latin typeface="Courier" charset="0"/>
                <a:cs typeface="Courier" charset="0"/>
              </a:rPr>
              <a:t>frame.setDefaultCloseOperation(JFrame.EXIT_ON_CLOSE);</a:t>
            </a:r>
            <a:endParaRPr sz="110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0826" y="3208256"/>
            <a:ext cx="167322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5.  </a:t>
            </a:r>
            <a:r>
              <a:rPr sz="1100" spc="5" dirty="0">
                <a:latin typeface="Arial"/>
                <a:cs typeface="Arial"/>
              </a:rPr>
              <a:t>Make the frame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visible: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3908" y="3446236"/>
            <a:ext cx="5376545" cy="211596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30"/>
              </a:spcBef>
            </a:pPr>
            <a:r>
              <a:rPr sz="1100" spc="10" dirty="0">
                <a:latin typeface="Courier" charset="0"/>
                <a:cs typeface="Courier" charset="0"/>
              </a:rPr>
              <a:t>frame.setVisible(true);</a:t>
            </a:r>
            <a:endParaRPr sz="1100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06726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0013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75225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5" dirty="0"/>
              <a:t>Shape</a:t>
            </a:r>
            <a:r>
              <a:rPr spc="-20" dirty="0"/>
              <a:t> </a:t>
            </a:r>
            <a:r>
              <a:rPr spc="180" dirty="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71948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4905" y="735756"/>
            <a:ext cx="5454650" cy="52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Good practice: Make a class for each part of a drawing that occurs  more than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once.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5074" y="1333517"/>
            <a:ext cx="5357495" cy="2253822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415"/>
              </a:spcBef>
            </a:pPr>
            <a:r>
              <a:rPr sz="1100" spc="10" dirty="0">
                <a:latin typeface="Courier" charset="0"/>
                <a:cs typeface="Courier" charset="0"/>
              </a:rPr>
              <a:t>public class</a:t>
            </a:r>
            <a:r>
              <a:rPr sz="1100" spc="-4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Car</a:t>
            </a:r>
            <a:endParaRPr sz="110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1100" spc="10" dirty="0">
                <a:latin typeface="Courier" charset="0"/>
                <a:cs typeface="Courier" charset="0"/>
              </a:rPr>
              <a:t>{</a:t>
            </a:r>
            <a:endParaRPr sz="110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1100" spc="10" dirty="0">
                <a:latin typeface="Courier" charset="0"/>
                <a:cs typeface="Courier" charset="0"/>
              </a:rPr>
              <a:t>public Car(int x, int</a:t>
            </a:r>
            <a:r>
              <a:rPr sz="1100" spc="-2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y)</a:t>
            </a:r>
            <a:endParaRPr sz="110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1100" spc="10" dirty="0">
                <a:latin typeface="Courier" charset="0"/>
                <a:cs typeface="Courier" charset="0"/>
              </a:rPr>
              <a:t>{</a:t>
            </a:r>
            <a:endParaRPr sz="1100" dirty="0">
              <a:latin typeface="Courier" charset="0"/>
              <a:cs typeface="Courier" charset="0"/>
            </a:endParaRPr>
          </a:p>
          <a:p>
            <a:pPr marL="452120">
              <a:lnSpc>
                <a:spcPct val="100000"/>
              </a:lnSpc>
              <a:spcBef>
                <a:spcPts val="15"/>
              </a:spcBef>
            </a:pPr>
            <a:r>
              <a:rPr sz="1100" spc="10" dirty="0">
                <a:latin typeface="Courier" charset="0"/>
                <a:cs typeface="Courier" charset="0"/>
              </a:rPr>
              <a:t>// </a:t>
            </a:r>
            <a:r>
              <a:rPr sz="1100" spc="10" dirty="0">
                <a:latin typeface="Trebuchet MS" charset="0"/>
                <a:cs typeface="Trebuchet MS" charset="0"/>
              </a:rPr>
              <a:t>Remember</a:t>
            </a:r>
            <a:r>
              <a:rPr sz="1100" spc="-60" dirty="0">
                <a:latin typeface="Trebuchet MS" charset="0"/>
                <a:cs typeface="Trebuchet MS" charset="0"/>
              </a:rPr>
              <a:t> </a:t>
            </a:r>
            <a:r>
              <a:rPr sz="1100" spc="10" dirty="0">
                <a:latin typeface="Trebuchet MS" charset="0"/>
                <a:cs typeface="Trebuchet MS" charset="0"/>
              </a:rPr>
              <a:t>position</a:t>
            </a:r>
            <a:endParaRPr sz="1100" dirty="0">
              <a:latin typeface="Trebuchet MS" charset="0"/>
              <a:cs typeface="Trebuchet MS" charset="0"/>
            </a:endParaRPr>
          </a:p>
          <a:p>
            <a:pPr marL="452120">
              <a:lnSpc>
                <a:spcPct val="100000"/>
              </a:lnSpc>
              <a:spcBef>
                <a:spcPts val="15"/>
              </a:spcBef>
            </a:pPr>
            <a:r>
              <a:rPr sz="1100" spc="10" dirty="0">
                <a:latin typeface="Courier" charset="0"/>
                <a:cs typeface="Courier" charset="0"/>
              </a:rPr>
              <a:t>. .</a:t>
            </a:r>
            <a:r>
              <a:rPr sz="1100" spc="-80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.</a:t>
            </a:r>
            <a:endParaRPr sz="110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1100" spc="10" dirty="0">
                <a:latin typeface="Courier" charset="0"/>
                <a:cs typeface="Courier" charset="0"/>
              </a:rPr>
              <a:t>}</a:t>
            </a:r>
            <a:endParaRPr sz="110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1100" spc="10" dirty="0">
                <a:latin typeface="Courier" charset="0"/>
                <a:cs typeface="Courier" charset="0"/>
              </a:rPr>
              <a:t>public void draw(Graphics2D</a:t>
            </a:r>
            <a:r>
              <a:rPr sz="1100" spc="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g2)</a:t>
            </a:r>
            <a:endParaRPr sz="110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1100" spc="10" dirty="0">
                <a:latin typeface="Courier" charset="0"/>
                <a:cs typeface="Courier" charset="0"/>
              </a:rPr>
              <a:t>{</a:t>
            </a:r>
            <a:endParaRPr sz="1100" dirty="0">
              <a:latin typeface="Courier" charset="0"/>
              <a:cs typeface="Courier" charset="0"/>
            </a:endParaRPr>
          </a:p>
          <a:p>
            <a:pPr marL="452120">
              <a:lnSpc>
                <a:spcPct val="100000"/>
              </a:lnSpc>
              <a:spcBef>
                <a:spcPts val="15"/>
              </a:spcBef>
            </a:pPr>
            <a:r>
              <a:rPr sz="1100" spc="10" dirty="0">
                <a:latin typeface="Courier" charset="0"/>
                <a:cs typeface="Courier" charset="0"/>
              </a:rPr>
              <a:t>// </a:t>
            </a:r>
            <a:r>
              <a:rPr sz="1100" spc="10" dirty="0">
                <a:latin typeface="Trebuchet MS" charset="0"/>
                <a:cs typeface="Trebuchet MS" charset="0"/>
              </a:rPr>
              <a:t>Drawing</a:t>
            </a:r>
            <a:r>
              <a:rPr sz="1100" spc="-75" dirty="0">
                <a:latin typeface="Trebuchet MS" charset="0"/>
                <a:cs typeface="Trebuchet MS" charset="0"/>
              </a:rPr>
              <a:t> </a:t>
            </a:r>
            <a:r>
              <a:rPr sz="1100" spc="10" dirty="0">
                <a:latin typeface="Trebuchet MS" charset="0"/>
                <a:cs typeface="Trebuchet MS" charset="0"/>
              </a:rPr>
              <a:t>instructions</a:t>
            </a:r>
            <a:endParaRPr sz="1100" dirty="0">
              <a:latin typeface="Trebuchet MS" charset="0"/>
              <a:cs typeface="Trebuchet MS" charset="0"/>
            </a:endParaRPr>
          </a:p>
          <a:p>
            <a:pPr marL="452120">
              <a:lnSpc>
                <a:spcPct val="100000"/>
              </a:lnSpc>
              <a:spcBef>
                <a:spcPts val="15"/>
              </a:spcBef>
            </a:pPr>
            <a:r>
              <a:rPr sz="1100" spc="10" dirty="0">
                <a:latin typeface="Courier" charset="0"/>
                <a:cs typeface="Courier" charset="0"/>
              </a:rPr>
              <a:t>. .</a:t>
            </a:r>
            <a:r>
              <a:rPr sz="1100" spc="-80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.</a:t>
            </a:r>
            <a:endParaRPr sz="1100" dirty="0">
              <a:latin typeface="Courier" charset="0"/>
              <a:cs typeface="Courier" charset="0"/>
            </a:endParaRPr>
          </a:p>
          <a:p>
            <a:pPr marL="252095">
              <a:lnSpc>
                <a:spcPct val="100000"/>
              </a:lnSpc>
              <a:spcBef>
                <a:spcPts val="15"/>
              </a:spcBef>
            </a:pPr>
            <a:r>
              <a:rPr sz="1100" spc="10" dirty="0">
                <a:latin typeface="Courier" charset="0"/>
                <a:cs typeface="Courier" charset="0"/>
              </a:rPr>
              <a:t>}</a:t>
            </a:r>
            <a:endParaRPr sz="1100" dirty="0">
              <a:latin typeface="Courier" charset="0"/>
              <a:cs typeface="Courier" charset="0"/>
            </a:endParaRPr>
          </a:p>
          <a:p>
            <a:pPr marL="51435">
              <a:lnSpc>
                <a:spcPct val="100000"/>
              </a:lnSpc>
              <a:spcBef>
                <a:spcPts val="15"/>
              </a:spcBef>
            </a:pPr>
            <a:r>
              <a:rPr sz="1100" spc="10" dirty="0">
                <a:latin typeface="Courier" charset="0"/>
                <a:cs typeface="Courier" charset="0"/>
              </a:rPr>
              <a:t>}</a:t>
            </a:r>
            <a:endParaRPr sz="1100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58337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73828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5" dirty="0"/>
              <a:t>Drawing</a:t>
            </a:r>
            <a:r>
              <a:rPr spc="-35" dirty="0"/>
              <a:t> </a:t>
            </a:r>
            <a:r>
              <a:rPr spc="170" dirty="0"/>
              <a:t>Cars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51128"/>
            <a:ext cx="588200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Goal: draw two cars </a:t>
            </a:r>
            <a:r>
              <a:rPr sz="1200" dirty="0">
                <a:latin typeface="Arial"/>
                <a:cs typeface="Arial"/>
              </a:rPr>
              <a:t>- </a:t>
            </a:r>
            <a:r>
              <a:rPr sz="1200" spc="5" dirty="0">
                <a:latin typeface="Arial"/>
                <a:cs typeface="Arial"/>
              </a:rPr>
              <a:t>one </a:t>
            </a:r>
            <a:r>
              <a:rPr sz="1200" dirty="0">
                <a:latin typeface="Arial"/>
                <a:cs typeface="Arial"/>
              </a:rPr>
              <a:t>in top-left </a:t>
            </a:r>
            <a:r>
              <a:rPr sz="1200" spc="5" dirty="0">
                <a:latin typeface="Arial"/>
                <a:cs typeface="Arial"/>
              </a:rPr>
              <a:t>corner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5" dirty="0">
                <a:latin typeface="Arial"/>
                <a:cs typeface="Arial"/>
              </a:rPr>
              <a:t>window, and another </a:t>
            </a:r>
            <a:r>
              <a:rPr sz="1200" dirty="0">
                <a:latin typeface="Arial"/>
                <a:cs typeface="Arial"/>
              </a:rPr>
              <a:t>in </a:t>
            </a:r>
            <a:r>
              <a:rPr sz="1200" spc="5" dirty="0">
                <a:latin typeface="Arial"/>
                <a:cs typeface="Arial"/>
              </a:rPr>
              <a:t>the bottom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right.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739" y="978687"/>
            <a:ext cx="1607350" cy="2134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8015" y="3108426"/>
            <a:ext cx="372681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Arial"/>
                <a:cs typeface="Arial"/>
              </a:rPr>
              <a:t>Figure 8 </a:t>
            </a:r>
            <a:r>
              <a:rPr sz="1200" spc="5" dirty="0">
                <a:latin typeface="Arial"/>
                <a:cs typeface="Arial"/>
              </a:rPr>
              <a:t>The Car Component Draws Two Car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Shapes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67846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72431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Plan </a:t>
            </a:r>
            <a:r>
              <a:rPr spc="140" dirty="0"/>
              <a:t>Complex </a:t>
            </a:r>
            <a:r>
              <a:rPr spc="150" dirty="0"/>
              <a:t>Shapes </a:t>
            </a:r>
            <a:r>
              <a:rPr spc="155" dirty="0"/>
              <a:t>on </a:t>
            </a:r>
            <a:r>
              <a:rPr spc="135" dirty="0"/>
              <a:t>Graph</a:t>
            </a:r>
            <a:r>
              <a:rPr spc="-350" dirty="0"/>
              <a:t> </a:t>
            </a:r>
            <a:r>
              <a:rPr spc="95" dirty="0"/>
              <a:t>Paper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8015" y="4724400"/>
            <a:ext cx="3855720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5" dirty="0">
                <a:latin typeface="Arial"/>
                <a:cs typeface="Arial"/>
              </a:rPr>
              <a:t>Figure 9 </a:t>
            </a:r>
            <a:r>
              <a:rPr sz="1200" spc="5" dirty="0">
                <a:latin typeface="Arial"/>
                <a:cs typeface="Arial"/>
              </a:rPr>
              <a:t>Using Graph Paper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5" dirty="0">
                <a:latin typeface="Arial"/>
                <a:cs typeface="Arial"/>
              </a:rPr>
              <a:t>Find Shape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Coordinates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Picture 5" descr="horstmann_6e_fig_03_09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5" y="924594"/>
            <a:ext cx="4792098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31743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3734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5" dirty="0"/>
              <a:t>Drawing</a:t>
            </a:r>
            <a:r>
              <a:rPr spc="-35" dirty="0"/>
              <a:t> </a:t>
            </a:r>
            <a:r>
              <a:rPr spc="170" dirty="0"/>
              <a:t>Cars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125136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86953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6107" y="2182740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1785" y="785761"/>
            <a:ext cx="4787265" cy="179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The program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5" dirty="0">
                <a:latin typeface="Arial"/>
                <a:cs typeface="Arial"/>
              </a:rPr>
              <a:t>produces the drawing </a:t>
            </a:r>
            <a:r>
              <a:rPr sz="1200" dirty="0">
                <a:latin typeface="Arial"/>
                <a:cs typeface="Arial"/>
              </a:rPr>
              <a:t>is </a:t>
            </a:r>
            <a:r>
              <a:rPr sz="1200" spc="5" dirty="0">
                <a:latin typeface="Arial"/>
                <a:cs typeface="Arial"/>
              </a:rPr>
              <a:t>composed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5" dirty="0">
                <a:latin typeface="Arial"/>
                <a:cs typeface="Arial"/>
              </a:rPr>
              <a:t>three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classes: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35255">
              <a:lnSpc>
                <a:spcPct val="100000"/>
              </a:lnSpc>
            </a:pPr>
            <a:r>
              <a:rPr sz="1450" dirty="0">
                <a:latin typeface="Arial"/>
                <a:cs typeface="Arial"/>
              </a:rPr>
              <a:t>The </a:t>
            </a:r>
            <a:r>
              <a:rPr sz="1450" dirty="0">
                <a:latin typeface="Courier" charset="0"/>
                <a:cs typeface="Courier" charset="0"/>
              </a:rPr>
              <a:t>Car</a:t>
            </a:r>
            <a:r>
              <a:rPr sz="1450" spc="-50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class is responsible for drawing a single car.</a:t>
            </a:r>
          </a:p>
          <a:p>
            <a:pPr marR="162560" algn="ctr">
              <a:lnSpc>
                <a:spcPct val="100000"/>
              </a:lnSpc>
              <a:spcBef>
                <a:spcPts val="880"/>
              </a:spcBef>
            </a:pPr>
            <a:r>
              <a:rPr sz="1100" spc="5" dirty="0">
                <a:latin typeface="Arial"/>
                <a:cs typeface="Arial"/>
              </a:rPr>
              <a:t>Two objects </a:t>
            </a:r>
            <a:r>
              <a:rPr sz="1100" dirty="0">
                <a:latin typeface="Arial"/>
                <a:cs typeface="Arial"/>
              </a:rPr>
              <a:t>of this </a:t>
            </a:r>
            <a:r>
              <a:rPr sz="1100" spc="5" dirty="0">
                <a:latin typeface="Arial"/>
                <a:cs typeface="Arial"/>
              </a:rPr>
              <a:t>class are constructed, one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5" dirty="0">
                <a:latin typeface="Arial"/>
                <a:cs typeface="Arial"/>
              </a:rPr>
              <a:t>each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car.</a:t>
            </a:r>
          </a:p>
          <a:p>
            <a:pPr marL="135255">
              <a:lnSpc>
                <a:spcPct val="100000"/>
              </a:lnSpc>
              <a:spcBef>
                <a:spcPts val="925"/>
              </a:spcBef>
            </a:pPr>
            <a:r>
              <a:rPr sz="1450" dirty="0">
                <a:latin typeface="Arial"/>
                <a:cs typeface="Arial"/>
              </a:rPr>
              <a:t>The </a:t>
            </a:r>
            <a:r>
              <a:rPr sz="1450" dirty="0">
                <a:latin typeface="Courier" charset="0"/>
                <a:cs typeface="Courier" charset="0"/>
              </a:rPr>
              <a:t>CarComponent</a:t>
            </a:r>
            <a:r>
              <a:rPr sz="1450" spc="-50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class displays the drawing.</a:t>
            </a:r>
          </a:p>
          <a:p>
            <a:pPr marL="135255">
              <a:lnSpc>
                <a:spcPct val="100000"/>
              </a:lnSpc>
              <a:spcBef>
                <a:spcPts val="725"/>
              </a:spcBef>
            </a:pPr>
            <a:r>
              <a:rPr sz="1450" dirty="0">
                <a:latin typeface="Arial"/>
                <a:cs typeface="Arial"/>
              </a:rPr>
              <a:t>The </a:t>
            </a:r>
            <a:r>
              <a:rPr sz="1450" dirty="0">
                <a:latin typeface="Courier" charset="0"/>
                <a:cs typeface="Courier" charset="0"/>
              </a:rPr>
              <a:t>CarViewer</a:t>
            </a:r>
            <a:r>
              <a:rPr sz="1450" spc="-49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class shows a frame that contains a</a:t>
            </a:r>
          </a:p>
          <a:p>
            <a:pPr marL="135255">
              <a:lnSpc>
                <a:spcPct val="100000"/>
              </a:lnSpc>
              <a:spcBef>
                <a:spcPts val="335"/>
              </a:spcBef>
            </a:pPr>
            <a:r>
              <a:rPr sz="1450" dirty="0">
                <a:latin typeface="Courier" charset="0"/>
                <a:cs typeface="Courier" charset="0"/>
              </a:rPr>
              <a:t>CarComponent</a:t>
            </a:r>
            <a:r>
              <a:rPr sz="145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953710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2337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75" dirty="0"/>
              <a:t>Drawing</a:t>
            </a:r>
            <a:r>
              <a:rPr spc="-35" dirty="0"/>
              <a:t> </a:t>
            </a:r>
            <a:r>
              <a:rPr spc="170" dirty="0"/>
              <a:t>Cars</a:t>
            </a:r>
          </a:p>
        </p:txBody>
      </p:sp>
      <p:sp>
        <p:nvSpPr>
          <p:cNvPr id="4" name="object 4"/>
          <p:cNvSpPr/>
          <p:nvPr/>
        </p:nvSpPr>
        <p:spPr>
          <a:xfrm>
            <a:off x="756107" y="887302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6107" y="1439536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4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4905" y="751110"/>
            <a:ext cx="4991100" cy="82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450" dirty="0">
                <a:latin typeface="Arial"/>
                <a:cs typeface="Arial"/>
              </a:rPr>
              <a:t>The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Courier" charset="0"/>
                <a:cs typeface="Courier" charset="0"/>
              </a:rPr>
              <a:t>paintComponent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method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of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the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Courier" charset="0"/>
                <a:cs typeface="Courier" charset="0"/>
              </a:rPr>
              <a:t>CarComponent</a:t>
            </a:r>
            <a:r>
              <a:rPr sz="1450" spc="-48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class  draws the two</a:t>
            </a:r>
            <a:r>
              <a:rPr sz="1450" spc="-7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cars.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50" dirty="0">
                <a:latin typeface="Arial"/>
                <a:cs typeface="Arial"/>
              </a:rPr>
              <a:t>To compute bottom right</a:t>
            </a:r>
            <a:r>
              <a:rPr sz="1450" spc="-50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position: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5074" y="1653836"/>
            <a:ext cx="5357495" cy="584391"/>
          </a:xfrm>
          <a:prstGeom prst="rect">
            <a:avLst/>
          </a:prstGeom>
          <a:ln w="8242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51435" marR="3620770">
              <a:lnSpc>
                <a:spcPct val="101800"/>
              </a:lnSpc>
              <a:spcBef>
                <a:spcPts val="395"/>
              </a:spcBef>
            </a:pPr>
            <a:r>
              <a:rPr sz="850" spc="10" dirty="0">
                <a:latin typeface="Courier" charset="0"/>
                <a:cs typeface="Courier" charset="0"/>
              </a:rPr>
              <a:t>Car car1 = new Car(0, 0);  int x = getWidth() - 60;  int y = getHeight() - 30;  Car car2 = new Car(x,</a:t>
            </a:r>
            <a:r>
              <a:rPr sz="850" spc="-25" dirty="0">
                <a:latin typeface="Courier" charset="0"/>
                <a:cs typeface="Courier" charset="0"/>
              </a:rPr>
              <a:t> </a:t>
            </a:r>
            <a:r>
              <a:rPr sz="850" spc="10" dirty="0">
                <a:latin typeface="Courier" charset="0"/>
                <a:cs typeface="Courier" charset="0"/>
              </a:rPr>
              <a:t>y);</a:t>
            </a:r>
            <a:endParaRPr sz="8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6107" y="2997331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4" h="57785">
                <a:moveTo>
                  <a:pt x="0" y="0"/>
                </a:moveTo>
                <a:lnTo>
                  <a:pt x="57696" y="0"/>
                </a:lnTo>
                <a:lnTo>
                  <a:pt x="57696" y="57696"/>
                </a:lnTo>
                <a:lnTo>
                  <a:pt x="0" y="576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4905" y="2324628"/>
            <a:ext cx="4904105" cy="1320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805" marR="5080">
              <a:lnSpc>
                <a:spcPct val="137700"/>
              </a:lnSpc>
            </a:pPr>
            <a:r>
              <a:rPr sz="1100" spc="5" dirty="0">
                <a:latin typeface="Courier" charset="0"/>
                <a:cs typeface="Courier" charset="0"/>
              </a:rPr>
              <a:t>getWidth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Courier" charset="0"/>
                <a:cs typeface="Courier" charset="0"/>
              </a:rPr>
              <a:t>getHeight</a:t>
            </a:r>
            <a:r>
              <a:rPr sz="1100" spc="-360" dirty="0">
                <a:latin typeface="Courier" charset="0"/>
                <a:cs typeface="Courier" charset="0"/>
              </a:rPr>
              <a:t> </a:t>
            </a:r>
            <a:r>
              <a:rPr sz="1100" spc="5" dirty="0">
                <a:latin typeface="Arial"/>
                <a:cs typeface="Arial"/>
              </a:rPr>
              <a:t>return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dimensions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CarComponent  Subtract the dimensions </a:t>
            </a:r>
            <a:r>
              <a:rPr sz="1100" dirty="0">
                <a:latin typeface="Arial"/>
                <a:cs typeface="Arial"/>
              </a:rPr>
              <a:t>of </a:t>
            </a:r>
            <a:r>
              <a:rPr sz="1100" spc="5" dirty="0">
                <a:latin typeface="Arial"/>
                <a:cs typeface="Arial"/>
              </a:rPr>
              <a:t>the car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determine the position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car2: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50" dirty="0">
                <a:latin typeface="Arial"/>
                <a:cs typeface="Arial"/>
              </a:rPr>
              <a:t>When window is</a:t>
            </a:r>
            <a:r>
              <a:rPr sz="1450" spc="-6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resized</a:t>
            </a:r>
          </a:p>
          <a:p>
            <a:pPr marL="344805">
              <a:lnSpc>
                <a:spcPct val="100000"/>
              </a:lnSpc>
              <a:spcBef>
                <a:spcPts val="944"/>
              </a:spcBef>
            </a:pPr>
            <a:r>
              <a:rPr sz="1100" spc="5" dirty="0">
                <a:latin typeface="Courier" charset="0"/>
                <a:cs typeface="Courier" charset="0"/>
              </a:rPr>
              <a:t>paintComponent</a:t>
            </a:r>
            <a:r>
              <a:rPr sz="1100" spc="-420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called</a:t>
            </a:r>
            <a:endParaRPr sz="1100" dirty="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430"/>
              </a:spcBef>
            </a:pPr>
            <a:r>
              <a:rPr sz="1100" spc="5" dirty="0">
                <a:latin typeface="Arial"/>
                <a:cs typeface="Arial"/>
              </a:rPr>
              <a:t>car position </a:t>
            </a:r>
            <a:r>
              <a:rPr sz="1100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recomputed using current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dimensions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186289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80940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75" dirty="0"/>
              <a:t>s</a:t>
            </a:r>
            <a:r>
              <a:rPr spc="40" dirty="0"/>
              <a:t>e</a:t>
            </a:r>
            <a:r>
              <a:rPr spc="55" dirty="0"/>
              <a:t>c</a:t>
            </a:r>
            <a:r>
              <a:rPr spc="30" dirty="0"/>
              <a:t>t</a:t>
            </a:r>
            <a:r>
              <a:rPr spc="60" dirty="0"/>
              <a:t>i</a:t>
            </a:r>
            <a:r>
              <a:rPr spc="160" dirty="0"/>
              <a:t>o</a:t>
            </a:r>
            <a:r>
              <a:rPr spc="150" dirty="0"/>
              <a:t>n</a:t>
            </a:r>
            <a:r>
              <a:rPr spc="-145" dirty="0"/>
              <a:t>_</a:t>
            </a:r>
            <a:r>
              <a:rPr spc="120" dirty="0"/>
              <a:t>8</a:t>
            </a:r>
            <a:r>
              <a:rPr spc="310" dirty="0"/>
              <a:t>/</a:t>
            </a:r>
            <a:r>
              <a:rPr spc="215" dirty="0">
                <a:solidFill>
                  <a:srgbClr val="000080"/>
                </a:solidFill>
                <a:hlinkClick r:id="rId2"/>
              </a:rPr>
              <a:t>C</a:t>
            </a:r>
            <a:r>
              <a:rPr spc="125" dirty="0">
                <a:solidFill>
                  <a:srgbClr val="000080"/>
                </a:solidFill>
                <a:hlinkClick r:id="rId2"/>
              </a:rPr>
              <a:t>a</a:t>
            </a:r>
            <a:r>
              <a:rPr spc="65" dirty="0">
                <a:solidFill>
                  <a:srgbClr val="000080"/>
                </a:solidFill>
                <a:hlinkClick r:id="rId2"/>
              </a:rPr>
              <a:t>r</a:t>
            </a:r>
            <a:r>
              <a:rPr spc="-220" dirty="0">
                <a:solidFill>
                  <a:srgbClr val="000080"/>
                </a:solidFill>
                <a:hlinkClick r:id="rId2"/>
              </a:rPr>
              <a:t>.</a:t>
            </a:r>
            <a:r>
              <a:rPr spc="-55" dirty="0">
                <a:solidFill>
                  <a:srgbClr val="000080"/>
                </a:solidFill>
                <a:hlinkClick r:id="rId2"/>
              </a:rPr>
              <a:t>j</a:t>
            </a:r>
            <a:r>
              <a:rPr spc="125" dirty="0">
                <a:solidFill>
                  <a:srgbClr val="000080"/>
                </a:solidFill>
                <a:hlinkClick r:id="rId2"/>
              </a:rPr>
              <a:t>a</a:t>
            </a:r>
            <a:r>
              <a:rPr spc="145" dirty="0">
                <a:solidFill>
                  <a:srgbClr val="000080"/>
                </a:solidFill>
                <a:hlinkClick r:id="rId2"/>
              </a:rPr>
              <a:t>v</a:t>
            </a:r>
            <a:r>
              <a:rPr spc="125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graphicFrame>
        <p:nvGraphicFramePr>
          <p:cNvPr id="4" name="object 2"/>
          <p:cNvGraphicFramePr>
            <a:graphicFrameLocks noGrp="1"/>
          </p:cNvGraphicFramePr>
          <p:nvPr>
            <p:extLst/>
          </p:nvPr>
        </p:nvGraphicFramePr>
        <p:xfrm>
          <a:off x="1447801" y="838197"/>
          <a:ext cx="4267199" cy="4495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3978"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import</a:t>
                      </a:r>
                      <a:r>
                        <a:rPr sz="850" spc="-7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java.awt.Graphics2D;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31">
                  <a:txBody>
                    <a:bodyPr/>
                    <a:lstStyle/>
                    <a:p>
                      <a:pPr marL="0" algn="l" rtl="0"/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869"/>
                        </a:lnSpc>
                      </a:pP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import</a:t>
                      </a:r>
                      <a:r>
                        <a:rPr sz="850" spc="-7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java.awt.Rectangle;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869"/>
                        </a:lnSpc>
                      </a:pP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import</a:t>
                      </a:r>
                      <a:r>
                        <a:rPr sz="850" spc="-7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java.awt.geom.Ellipse2D;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869"/>
                        </a:lnSpc>
                      </a:pP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import</a:t>
                      </a:r>
                      <a:r>
                        <a:rPr sz="850" spc="-7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java.awt.geom.Line2D;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869"/>
                        </a:lnSpc>
                      </a:pP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import</a:t>
                      </a:r>
                      <a:r>
                        <a:rPr sz="850" spc="-7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java.awt.geom.Point2D;</a:t>
                      </a:r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970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869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/**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5993">
                <a:tc>
                  <a:txBody>
                    <a:bodyPr/>
                    <a:lstStyle/>
                    <a:p>
                      <a:pPr marR="56515" algn="r">
                        <a:lnSpc>
                          <a:spcPts val="1005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1035"/>
                        </a:lnSpc>
                      </a:pPr>
                      <a:r>
                        <a:rPr sz="1000" spc="2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000" spc="1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car shape </a:t>
                      </a:r>
                      <a:r>
                        <a:rPr sz="1000" spc="10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sz="1000" spc="1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can be positioned anywhere on the</a:t>
                      </a:r>
                      <a:r>
                        <a:rPr sz="1000" spc="-90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screen.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75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875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*/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869"/>
                        </a:lnSpc>
                      </a:pP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public class</a:t>
                      </a:r>
                      <a:r>
                        <a:rPr sz="850" spc="-9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Car</a:t>
                      </a:r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869"/>
                        </a:lnSpc>
                      </a:pPr>
                      <a:r>
                        <a:rPr sz="850" dirty="0">
                          <a:latin typeface="Courier New"/>
                          <a:cs typeface="Courier New"/>
                        </a:rPr>
                        <a:t>{</a:t>
                      </a: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869"/>
                        </a:lnSpc>
                      </a:pP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private int</a:t>
                      </a:r>
                      <a:r>
                        <a:rPr sz="850" spc="-9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xLeft;</a:t>
                      </a:r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869"/>
                        </a:lnSpc>
                      </a:pP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private int</a:t>
                      </a:r>
                      <a:r>
                        <a:rPr sz="850" spc="-9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yTop;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970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869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/**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5263">
                <a:tc>
                  <a:txBody>
                    <a:bodyPr/>
                    <a:lstStyle/>
                    <a:p>
                      <a:pPr marR="56515" algn="r">
                        <a:lnSpc>
                          <a:spcPts val="1005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ts val="1035"/>
                        </a:lnSpc>
                      </a:pPr>
                      <a:r>
                        <a:rPr sz="1000" spc="1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Constructs a car with a given top </a:t>
                      </a:r>
                      <a:r>
                        <a:rPr sz="1000" spc="10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left</a:t>
                      </a:r>
                      <a:r>
                        <a:rPr sz="1000" spc="-110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corner.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5993">
                <a:tc>
                  <a:txBody>
                    <a:bodyPr/>
                    <a:lstStyle/>
                    <a:p>
                      <a:pPr marR="56515" algn="r">
                        <a:lnSpc>
                          <a:spcPts val="1015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ts val="1045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@param x</a:t>
                      </a:r>
                      <a:r>
                        <a:rPr sz="850" spc="-3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1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the x coordinate of the top </a:t>
                      </a:r>
                      <a:r>
                        <a:rPr sz="1000" spc="10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left </a:t>
                      </a:r>
                      <a:r>
                        <a:rPr sz="1000" spc="1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corner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6745">
                <a:tc>
                  <a:txBody>
                    <a:bodyPr/>
                    <a:lstStyle/>
                    <a:p>
                      <a:pPr marR="56515" algn="r">
                        <a:lnSpc>
                          <a:spcPts val="1015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ts val="1045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@param y</a:t>
                      </a:r>
                      <a:r>
                        <a:rPr sz="850" spc="-3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1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the y coordinate of the top </a:t>
                      </a:r>
                      <a:r>
                        <a:rPr sz="1000" spc="10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left </a:t>
                      </a:r>
                      <a:r>
                        <a:rPr sz="1000" spc="1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corner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75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19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875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*/</a:t>
                      </a:r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869"/>
                        </a:lnSpc>
                      </a:pP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public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Car(</a:t>
                      </a: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x, </a:t>
                      </a: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850" spc="-90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y)</a:t>
                      </a:r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869"/>
                        </a:lnSpc>
                      </a:pPr>
                      <a:r>
                        <a:rPr sz="850" dirty="0">
                          <a:latin typeface="Courier New"/>
                          <a:cs typeface="Courier New"/>
                        </a:rPr>
                        <a:t>{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ts val="869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xLeft =</a:t>
                      </a:r>
                      <a:r>
                        <a:rPr sz="85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x;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ts val="869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yTop =</a:t>
                      </a:r>
                      <a:r>
                        <a:rPr sz="85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y;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869"/>
                        </a:lnSpc>
                      </a:pPr>
                      <a:r>
                        <a:rPr sz="850" dirty="0">
                          <a:latin typeface="Courier New"/>
                          <a:cs typeface="Courier New"/>
                        </a:rPr>
                        <a:t>}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7970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26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869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/**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5263">
                <a:tc>
                  <a:txBody>
                    <a:bodyPr/>
                    <a:lstStyle/>
                    <a:p>
                      <a:pPr marR="56515" algn="r">
                        <a:lnSpc>
                          <a:spcPts val="1005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27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ts val="1035"/>
                        </a:lnSpc>
                      </a:pPr>
                      <a:r>
                        <a:rPr sz="1000" spc="20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Draws </a:t>
                      </a:r>
                      <a:r>
                        <a:rPr sz="1000" spc="1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000" spc="-9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0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car.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6745">
                <a:tc>
                  <a:txBody>
                    <a:bodyPr/>
                    <a:lstStyle/>
                    <a:p>
                      <a:pPr marR="56515" algn="r">
                        <a:lnSpc>
                          <a:spcPts val="1015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28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ts val="1045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@param g2</a:t>
                      </a:r>
                      <a:r>
                        <a:rPr sz="850" spc="-3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15" dirty="0">
                          <a:solidFill>
                            <a:srgbClr val="0073FF"/>
                          </a:solidFill>
                          <a:latin typeface="Times New Roman"/>
                          <a:cs typeface="Times New Roman"/>
                        </a:rPr>
                        <a:t>the graphics context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75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29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875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*/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869"/>
                        </a:lnSpc>
                      </a:pP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public void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draw(Graphics2D</a:t>
                      </a:r>
                      <a:r>
                        <a:rPr sz="85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g2)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31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869"/>
                        </a:lnSpc>
                      </a:pPr>
                      <a:r>
                        <a:rPr sz="850" dirty="0">
                          <a:latin typeface="Courier New"/>
                          <a:cs typeface="Courier New"/>
                        </a:rPr>
                        <a:t>{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32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69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Rectangle body = </a:t>
                      </a: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Rectangle(xLeft, yTop +</a:t>
                      </a:r>
                      <a:r>
                        <a:rPr sz="85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10" dirty="0">
                          <a:solidFill>
                            <a:srgbClr val="66FF18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850" spc="-10" dirty="0">
                          <a:latin typeface="Courier New"/>
                          <a:cs typeface="Courier New"/>
                        </a:rPr>
                        <a:t>,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869"/>
                        </a:lnSpc>
                      </a:pPr>
                      <a:r>
                        <a:rPr sz="850" spc="-10" dirty="0">
                          <a:solidFill>
                            <a:srgbClr val="66FF18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  <a:r>
                        <a:rPr sz="850" spc="-1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85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solidFill>
                            <a:srgbClr val="66FF18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);</a:t>
                      </a:r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7970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33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ts val="869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Ellipse2D.Double</a:t>
                      </a:r>
                      <a:r>
                        <a:rPr sz="85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frontTire</a:t>
                      </a:r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 rtl="0"/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173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34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869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850" spc="-5" dirty="0">
                          <a:solidFill>
                            <a:srgbClr val="CC0066"/>
                          </a:solidFill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Ellipse2D.Double(xLeft + </a:t>
                      </a:r>
                      <a:r>
                        <a:rPr sz="850" spc="-10" dirty="0">
                          <a:solidFill>
                            <a:srgbClr val="66FF18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850" spc="-1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yTop +</a:t>
                      </a:r>
                      <a:r>
                        <a:rPr sz="85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10" dirty="0">
                          <a:solidFill>
                            <a:srgbClr val="66FF18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r>
                        <a:rPr sz="850" spc="-10" dirty="0">
                          <a:latin typeface="Courier New"/>
                          <a:cs typeface="Courier New"/>
                        </a:rPr>
                        <a:t>,</a:t>
                      </a:r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869"/>
                        </a:lnSpc>
                      </a:pPr>
                      <a:r>
                        <a:rPr sz="850" spc="-10" dirty="0">
                          <a:solidFill>
                            <a:srgbClr val="66FF18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850" spc="-1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85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solidFill>
                            <a:srgbClr val="66FF18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);</a:t>
                      </a:r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63978">
                <a:tc>
                  <a:txBody>
                    <a:bodyPr/>
                    <a:lstStyle/>
                    <a:p>
                      <a:pPr marR="56515" algn="r">
                        <a:lnSpc>
                          <a:spcPts val="869"/>
                        </a:lnSpc>
                      </a:pPr>
                      <a:r>
                        <a:rPr sz="850" b="1" dirty="0">
                          <a:solidFill>
                            <a:srgbClr val="0073FF"/>
                          </a:solidFill>
                          <a:latin typeface="Courier New"/>
                          <a:cs typeface="Courier New"/>
                        </a:rPr>
                        <a:t>35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ts val="869"/>
                        </a:lnSpc>
                      </a:pPr>
                      <a:r>
                        <a:rPr sz="850" spc="-5" dirty="0">
                          <a:latin typeface="Courier New"/>
                          <a:cs typeface="Courier New"/>
                        </a:rPr>
                        <a:t>Ellipse2D.Double</a:t>
                      </a:r>
                      <a:r>
                        <a:rPr sz="85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850" spc="-5" dirty="0">
                          <a:latin typeface="Courier New"/>
                          <a:cs typeface="Courier New"/>
                        </a:rPr>
                        <a:t>rearTire</a:t>
                      </a:r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 rtl="0"/>
                      <a:endParaRPr sz="85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09988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78146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75" dirty="0"/>
              <a:t>s</a:t>
            </a:r>
            <a:r>
              <a:rPr spc="40" dirty="0"/>
              <a:t>e</a:t>
            </a:r>
            <a:r>
              <a:rPr spc="55" dirty="0"/>
              <a:t>c</a:t>
            </a:r>
            <a:r>
              <a:rPr spc="30" dirty="0"/>
              <a:t>t</a:t>
            </a:r>
            <a:r>
              <a:rPr spc="60" dirty="0"/>
              <a:t>i</a:t>
            </a:r>
            <a:r>
              <a:rPr spc="160" dirty="0"/>
              <a:t>o</a:t>
            </a:r>
            <a:r>
              <a:rPr spc="150" dirty="0"/>
              <a:t>n</a:t>
            </a:r>
            <a:r>
              <a:rPr spc="-145" dirty="0"/>
              <a:t>_</a:t>
            </a:r>
            <a:r>
              <a:rPr spc="120" dirty="0"/>
              <a:t>8</a:t>
            </a:r>
            <a:r>
              <a:rPr spc="310" dirty="0"/>
              <a:t>/</a:t>
            </a:r>
            <a:r>
              <a:rPr spc="215" dirty="0">
                <a:solidFill>
                  <a:srgbClr val="000080"/>
                </a:solidFill>
                <a:hlinkClick r:id="rId2"/>
              </a:rPr>
              <a:t>C</a:t>
            </a:r>
            <a:r>
              <a:rPr spc="125" dirty="0">
                <a:solidFill>
                  <a:srgbClr val="000080"/>
                </a:solidFill>
                <a:hlinkClick r:id="rId2"/>
              </a:rPr>
              <a:t>a</a:t>
            </a:r>
            <a:r>
              <a:rPr spc="65" dirty="0">
                <a:solidFill>
                  <a:srgbClr val="000080"/>
                </a:solidFill>
                <a:hlinkClick r:id="rId2"/>
              </a:rPr>
              <a:t>r</a:t>
            </a:r>
            <a:r>
              <a:rPr spc="215" dirty="0">
                <a:solidFill>
                  <a:srgbClr val="000080"/>
                </a:solidFill>
                <a:hlinkClick r:id="rId2"/>
              </a:rPr>
              <a:t>C</a:t>
            </a:r>
            <a:r>
              <a:rPr spc="160" dirty="0">
                <a:solidFill>
                  <a:srgbClr val="000080"/>
                </a:solidFill>
                <a:hlinkClick r:id="rId2"/>
              </a:rPr>
              <a:t>o</a:t>
            </a:r>
            <a:r>
              <a:rPr spc="245" dirty="0">
                <a:solidFill>
                  <a:srgbClr val="000080"/>
                </a:solidFill>
                <a:hlinkClick r:id="rId2"/>
              </a:rPr>
              <a:t>m</a:t>
            </a:r>
            <a:r>
              <a:rPr spc="175" dirty="0">
                <a:solidFill>
                  <a:srgbClr val="000080"/>
                </a:solidFill>
                <a:hlinkClick r:id="rId2"/>
              </a:rPr>
              <a:t>p</a:t>
            </a:r>
            <a:r>
              <a:rPr spc="160" dirty="0">
                <a:solidFill>
                  <a:srgbClr val="000080"/>
                </a:solidFill>
                <a:hlinkClick r:id="rId2"/>
              </a:rPr>
              <a:t>o</a:t>
            </a:r>
            <a:r>
              <a:rPr spc="150" dirty="0">
                <a:solidFill>
                  <a:srgbClr val="000080"/>
                </a:solidFill>
                <a:hlinkClick r:id="rId2"/>
              </a:rPr>
              <a:t>n</a:t>
            </a:r>
            <a:r>
              <a:rPr spc="40" dirty="0">
                <a:solidFill>
                  <a:srgbClr val="000080"/>
                </a:solidFill>
                <a:hlinkClick r:id="rId2"/>
              </a:rPr>
              <a:t>e</a:t>
            </a:r>
            <a:r>
              <a:rPr spc="150" dirty="0">
                <a:solidFill>
                  <a:srgbClr val="000080"/>
                </a:solidFill>
                <a:hlinkClick r:id="rId2"/>
              </a:rPr>
              <a:t>n</a:t>
            </a:r>
            <a:r>
              <a:rPr spc="30" dirty="0">
                <a:solidFill>
                  <a:srgbClr val="000080"/>
                </a:solidFill>
                <a:hlinkClick r:id="rId2"/>
              </a:rPr>
              <a:t>t</a:t>
            </a:r>
            <a:r>
              <a:rPr spc="-220" dirty="0">
                <a:solidFill>
                  <a:srgbClr val="000080"/>
                </a:solidFill>
                <a:hlinkClick r:id="rId2"/>
              </a:rPr>
              <a:t>.</a:t>
            </a:r>
            <a:r>
              <a:rPr spc="-55" dirty="0">
                <a:solidFill>
                  <a:srgbClr val="000080"/>
                </a:solidFill>
                <a:hlinkClick r:id="rId2"/>
              </a:rPr>
              <a:t>j</a:t>
            </a:r>
            <a:r>
              <a:rPr spc="125" dirty="0">
                <a:solidFill>
                  <a:srgbClr val="000080"/>
                </a:solidFill>
                <a:hlinkClick r:id="rId2"/>
              </a:rPr>
              <a:t>a</a:t>
            </a:r>
            <a:r>
              <a:rPr spc="145" dirty="0">
                <a:solidFill>
                  <a:srgbClr val="000080"/>
                </a:solidFill>
                <a:hlinkClick r:id="rId2"/>
              </a:rPr>
              <a:t>v</a:t>
            </a:r>
            <a:r>
              <a:rPr spc="125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015" y="714195"/>
            <a:ext cx="48583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java.awt.Graphics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java.awt.Graphics2D;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3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javax.swing.JComponent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4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5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/**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6 </a:t>
            </a:r>
            <a:r>
              <a:rPr lang="en-US" sz="1100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This component draws two car shapes.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7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*/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8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CarComponent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JComponent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9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10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paintComponent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(Graphics g)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11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12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Graphics2D g2 = (Graphics2D) g;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13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14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Car car1 =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Car(</a:t>
            </a:r>
            <a:r>
              <a:rPr lang="en-US" sz="1100" dirty="0">
                <a:solidFill>
                  <a:srgbClr val="66FF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100" dirty="0">
                <a:solidFill>
                  <a:srgbClr val="66FF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);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15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16 </a:t>
            </a:r>
            <a:r>
              <a:rPr lang="en-US" sz="1100" dirty="0" err="1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x =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getWidth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() - </a:t>
            </a:r>
            <a:r>
              <a:rPr lang="en-US" sz="1100" dirty="0">
                <a:solidFill>
                  <a:srgbClr val="66FF19"/>
                </a:solidFill>
                <a:latin typeface="Courier" charset="0"/>
                <a:ea typeface="Courier" charset="0"/>
                <a:cs typeface="Courier" charset="0"/>
              </a:rPr>
              <a:t>60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17 </a:t>
            </a:r>
            <a:r>
              <a:rPr lang="en-US" sz="1100" dirty="0" err="1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y =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getHeight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() - </a:t>
            </a:r>
            <a:r>
              <a:rPr lang="en-US" sz="1100" dirty="0">
                <a:solidFill>
                  <a:srgbClr val="66FF19"/>
                </a:solidFill>
                <a:latin typeface="Courier" charset="0"/>
                <a:ea typeface="Courier" charset="0"/>
                <a:cs typeface="Courier" charset="0"/>
              </a:rPr>
              <a:t>30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18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19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Car car2 =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Car(x, y);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20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21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car1.draw(g2);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22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car2.draw(g2);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23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24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424213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75351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section_8/</a:t>
            </a:r>
            <a:r>
              <a:rPr spc="90" dirty="0">
                <a:solidFill>
                  <a:srgbClr val="000080"/>
                </a:solidFill>
                <a:hlinkClick r:id="rId2"/>
              </a:rPr>
              <a:t>CarViewer.java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715" y="914400"/>
            <a:ext cx="4845685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javax.swing.JFrame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3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CarViewer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4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5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public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static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void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main(String[]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args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6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{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7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JFrame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frame =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JFrame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();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8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9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frame.setSize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100" dirty="0">
                <a:solidFill>
                  <a:srgbClr val="66FF19"/>
                </a:solidFill>
                <a:latin typeface="Courier" charset="0"/>
                <a:ea typeface="Courier" charset="0"/>
                <a:cs typeface="Courier" charset="0"/>
              </a:rPr>
              <a:t>300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100" dirty="0">
                <a:solidFill>
                  <a:srgbClr val="66FF19"/>
                </a:solidFill>
                <a:latin typeface="Courier" charset="0"/>
                <a:ea typeface="Courier" charset="0"/>
                <a:cs typeface="Courier" charset="0"/>
              </a:rPr>
              <a:t>400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);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10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frame.setTitle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100" dirty="0">
                <a:solidFill>
                  <a:srgbClr val="32E598"/>
                </a:solidFill>
                <a:latin typeface="Courier" charset="0"/>
                <a:ea typeface="Courier" charset="0"/>
                <a:cs typeface="Courier" charset="0"/>
              </a:rPr>
              <a:t>"Two cars"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);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11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frame.setDefaultCloseOperation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JFrame.EXIT_ON_CLOSE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);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12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13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CarComponent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component = </a:t>
            </a:r>
            <a:r>
              <a:rPr lang="en-US" sz="1100" dirty="0">
                <a:solidFill>
                  <a:srgbClr val="CC0066"/>
                </a:solidFill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CarComponent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();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14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frame.add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(component);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15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16 </a:t>
            </a:r>
            <a:r>
              <a:rPr lang="en-US" sz="1100" dirty="0" err="1">
                <a:latin typeface="Courier" charset="0"/>
                <a:ea typeface="Courier" charset="0"/>
                <a:cs typeface="Courier" charset="0"/>
              </a:rPr>
              <a:t>frame.setVisible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100" dirty="0">
                <a:solidFill>
                  <a:srgbClr val="66FF19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);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17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</a:t>
            </a:r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sz="1100" b="1" dirty="0">
                <a:solidFill>
                  <a:srgbClr val="0073FF"/>
                </a:solidFill>
                <a:latin typeface="Courier" charset="0"/>
                <a:ea typeface="Courier" charset="0"/>
                <a:cs typeface="Courier" charset="0"/>
              </a:rPr>
              <a:t>18 </a:t>
            </a: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1659610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72557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70" dirty="0"/>
              <a:t> </a:t>
            </a:r>
            <a:r>
              <a:rPr spc="35" dirty="0"/>
              <a:t>3.27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49858"/>
            <a:ext cx="5839460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Which class needs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5" dirty="0">
                <a:latin typeface="Arial"/>
                <a:cs typeface="Arial"/>
              </a:rPr>
              <a:t>be modified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5" dirty="0">
                <a:latin typeface="Arial"/>
                <a:cs typeface="Arial"/>
              </a:rPr>
              <a:t>have the two cars positioned next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5" dirty="0">
                <a:latin typeface="Arial"/>
                <a:cs typeface="Arial"/>
              </a:rPr>
              <a:t>each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other?</a:t>
            </a:r>
            <a:endParaRPr sz="12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905"/>
              </a:spcBef>
            </a:pPr>
            <a:r>
              <a:rPr sz="1450" b="1" dirty="0">
                <a:latin typeface="Arial"/>
                <a:cs typeface="Arial"/>
              </a:rPr>
              <a:t>Answer:</a:t>
            </a:r>
            <a:r>
              <a:rPr sz="1450" b="1" spc="-60" dirty="0">
                <a:latin typeface="Arial"/>
                <a:cs typeface="Arial"/>
              </a:rPr>
              <a:t> </a:t>
            </a:r>
            <a:r>
              <a:rPr sz="1450" dirty="0">
                <a:latin typeface="Courier" charset="0"/>
                <a:cs typeface="Courier" charset="0"/>
              </a:rPr>
              <a:t>CarComponent</a:t>
            </a:r>
          </a:p>
        </p:txBody>
      </p:sp>
    </p:spTree>
    <p:extLst>
      <p:ext uri="{BB962C8B-B14F-4D97-AF65-F5344CB8AC3E}">
        <p14:creationId xmlns:p14="http://schemas.microsoft.com/office/powerpoint/2010/main" val="15702689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2332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section_9_1/</a:t>
            </a:r>
            <a:r>
              <a:rPr spc="75" dirty="0">
                <a:solidFill>
                  <a:srgbClr val="000080"/>
                </a:solidFill>
                <a:hlinkClick r:id="rId2"/>
              </a:rPr>
              <a:t>EmptyFrameViewer.java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3441" y="806302"/>
            <a:ext cx="6007779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894"/>
              </a:lnSpc>
            </a:pPr>
            <a:r>
              <a:rPr sz="1050" b="1" spc="10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10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1050" spc="2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javax.swing.JFrame;</a:t>
            </a:r>
            <a:endParaRPr sz="1050" dirty="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1050" b="1" spc="10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1050" dirty="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1050" b="1" spc="10" dirty="0">
                <a:solidFill>
                  <a:srgbClr val="0073FF"/>
                </a:solidFill>
                <a:latin typeface="Courier New"/>
                <a:cs typeface="Courier New"/>
              </a:rPr>
              <a:t>3  </a:t>
            </a:r>
            <a:r>
              <a:rPr sz="1050" spc="1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1050" spc="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EmptyFrameViewer</a:t>
            </a:r>
            <a:endParaRPr sz="1050" dirty="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1050" b="1" spc="10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r>
              <a:rPr sz="1050" b="1" spc="38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{</a:t>
            </a:r>
            <a:endParaRPr sz="1050" dirty="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  <a:tabLst>
                <a:tab pos="424815" algn="l"/>
              </a:tabLst>
            </a:pPr>
            <a:r>
              <a:rPr sz="1050" b="1" spc="10" dirty="0">
                <a:solidFill>
                  <a:srgbClr val="0073FF"/>
                </a:solidFill>
                <a:latin typeface="Courier New"/>
                <a:cs typeface="Courier New"/>
              </a:rPr>
              <a:t>5	</a:t>
            </a:r>
            <a:r>
              <a:rPr sz="1050" spc="1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1050" spc="10" dirty="0">
                <a:latin typeface="Courier New"/>
                <a:cs typeface="Courier New"/>
              </a:rPr>
              <a:t>main(String[]</a:t>
            </a:r>
            <a:r>
              <a:rPr sz="1050" spc="55" dirty="0"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args)</a:t>
            </a:r>
            <a:endParaRPr sz="1050" dirty="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  <a:tabLst>
                <a:tab pos="425450" algn="l"/>
              </a:tabLst>
            </a:pPr>
            <a:r>
              <a:rPr sz="1050" b="1" spc="10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1050" spc="10" dirty="0">
                <a:latin typeface="Courier New"/>
                <a:cs typeface="Courier New"/>
              </a:rPr>
              <a:t>{</a:t>
            </a:r>
            <a:endParaRPr sz="1050" dirty="0">
              <a:latin typeface="Courier New"/>
              <a:cs typeface="Courier New"/>
            </a:endParaRPr>
          </a:p>
          <a:p>
            <a:pPr marL="601980" indent="-530860">
              <a:lnSpc>
                <a:spcPts val="894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602615" algn="l"/>
              </a:tabLst>
            </a:pPr>
            <a:r>
              <a:rPr sz="1050" spc="10" dirty="0">
                <a:latin typeface="Courier New"/>
                <a:cs typeface="Courier New"/>
              </a:rPr>
              <a:t>JFrame frame = </a:t>
            </a:r>
            <a:r>
              <a:rPr sz="1050" spc="10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105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JFrame();</a:t>
            </a:r>
            <a:endParaRPr sz="1050" dirty="0">
              <a:latin typeface="Courier New"/>
              <a:cs typeface="Courier New"/>
            </a:endParaRPr>
          </a:p>
          <a:p>
            <a:pPr marL="601980" indent="-530860">
              <a:lnSpc>
                <a:spcPts val="894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602615" algn="l"/>
              </a:tabLst>
            </a:pPr>
            <a:r>
              <a:rPr sz="1050" spc="10" dirty="0">
                <a:latin typeface="Courier New"/>
                <a:cs typeface="Courier New"/>
              </a:rPr>
              <a:t>frame.setSize(</a:t>
            </a:r>
            <a:r>
              <a:rPr sz="1050" spc="10" dirty="0">
                <a:solidFill>
                  <a:srgbClr val="66FF18"/>
                </a:solidFill>
                <a:latin typeface="Courier New"/>
                <a:cs typeface="Courier New"/>
              </a:rPr>
              <a:t>300</a:t>
            </a:r>
            <a:r>
              <a:rPr sz="1050" spc="10" dirty="0">
                <a:latin typeface="Courier New"/>
                <a:cs typeface="Courier New"/>
              </a:rPr>
              <a:t>,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10" dirty="0">
                <a:solidFill>
                  <a:srgbClr val="66FF18"/>
                </a:solidFill>
                <a:latin typeface="Courier New"/>
                <a:cs typeface="Courier New"/>
              </a:rPr>
              <a:t>400</a:t>
            </a:r>
            <a:r>
              <a:rPr sz="1050" spc="10" dirty="0">
                <a:latin typeface="Courier New"/>
                <a:cs typeface="Courier New"/>
              </a:rPr>
              <a:t>);</a:t>
            </a:r>
            <a:endParaRPr sz="1050" dirty="0">
              <a:latin typeface="Courier New"/>
              <a:cs typeface="Courier New"/>
            </a:endParaRPr>
          </a:p>
          <a:p>
            <a:pPr marL="601980" indent="-530860">
              <a:lnSpc>
                <a:spcPts val="894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602615" algn="l"/>
              </a:tabLst>
            </a:pPr>
            <a:r>
              <a:rPr sz="1050" spc="10" dirty="0">
                <a:latin typeface="Courier New"/>
                <a:cs typeface="Courier New"/>
              </a:rPr>
              <a:t>frame.setTitle(</a:t>
            </a:r>
            <a:r>
              <a:rPr sz="1050" spc="10" dirty="0">
                <a:solidFill>
                  <a:srgbClr val="1F9060"/>
                </a:solidFill>
                <a:latin typeface="Courier New"/>
                <a:cs typeface="Courier New"/>
              </a:rPr>
              <a:t>"An empty</a:t>
            </a:r>
            <a:r>
              <a:rPr sz="1050" spc="3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1050" spc="10" dirty="0">
                <a:solidFill>
                  <a:srgbClr val="1F9060"/>
                </a:solidFill>
                <a:latin typeface="Courier New"/>
                <a:cs typeface="Courier New"/>
              </a:rPr>
              <a:t>frame"</a:t>
            </a:r>
            <a:r>
              <a:rPr sz="1050" spc="10" dirty="0">
                <a:latin typeface="Courier New"/>
                <a:cs typeface="Courier New"/>
              </a:rPr>
              <a:t>);</a:t>
            </a:r>
            <a:endParaRPr sz="1050" dirty="0">
              <a:latin typeface="Courier New"/>
              <a:cs typeface="Courier New"/>
            </a:endParaRPr>
          </a:p>
          <a:p>
            <a:pPr marL="601980" indent="-589280">
              <a:lnSpc>
                <a:spcPts val="894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602615" algn="l"/>
              </a:tabLst>
            </a:pPr>
            <a:r>
              <a:rPr sz="1050" spc="10" dirty="0">
                <a:latin typeface="Courier New"/>
                <a:cs typeface="Courier New"/>
              </a:rPr>
              <a:t>frame.setDefaultCloseOperation(JFrame.EXIT_ON_CLOSE);</a:t>
            </a:r>
            <a:endParaRPr sz="1050" dirty="0">
              <a:latin typeface="Courier New"/>
              <a:cs typeface="Courier New"/>
            </a:endParaRPr>
          </a:p>
          <a:p>
            <a:pPr marL="601980" indent="-589280">
              <a:lnSpc>
                <a:spcPts val="894"/>
              </a:lnSpc>
              <a:buClr>
                <a:srgbClr val="0073FF"/>
              </a:buClr>
              <a:buFont typeface="Courier New"/>
              <a:buAutoNum type="arabicPlain" startAt="7"/>
              <a:tabLst>
                <a:tab pos="602615" algn="l"/>
              </a:tabLst>
            </a:pPr>
            <a:r>
              <a:rPr sz="1050" spc="10" dirty="0">
                <a:latin typeface="Courier New"/>
                <a:cs typeface="Courier New"/>
              </a:rPr>
              <a:t>frame.setVisible(</a:t>
            </a:r>
            <a:r>
              <a:rPr sz="1050" spc="10" dirty="0">
                <a:solidFill>
                  <a:srgbClr val="66FF18"/>
                </a:solidFill>
                <a:latin typeface="Courier New"/>
                <a:cs typeface="Courier New"/>
              </a:rPr>
              <a:t>true</a:t>
            </a:r>
            <a:r>
              <a:rPr sz="1050" spc="10" dirty="0">
                <a:latin typeface="Courier New"/>
                <a:cs typeface="Courier New"/>
              </a:rPr>
              <a:t>);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  <a:tabLst>
                <a:tab pos="425450" algn="l"/>
              </a:tabLst>
            </a:pPr>
            <a:r>
              <a:rPr sz="1050" b="1" spc="10" dirty="0">
                <a:solidFill>
                  <a:srgbClr val="0073FF"/>
                </a:solidFill>
                <a:latin typeface="Courier New"/>
                <a:cs typeface="Courier New"/>
              </a:rPr>
              <a:t>12	</a:t>
            </a:r>
            <a:r>
              <a:rPr sz="1050" spc="10" dirty="0">
                <a:latin typeface="Courier New"/>
                <a:cs typeface="Courier New"/>
              </a:rPr>
              <a:t>}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105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r>
              <a:rPr sz="1050" b="1" spc="38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1050" spc="10" dirty="0">
                <a:latin typeface="Courier New"/>
                <a:cs typeface="Courier New"/>
              </a:rPr>
              <a:t>}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0322" y="3086735"/>
            <a:ext cx="2631287" cy="20188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124200" y="4927693"/>
            <a:ext cx="1774189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Figure 20 </a:t>
            </a:r>
            <a:r>
              <a:rPr sz="1100" spc="5" dirty="0">
                <a:latin typeface="Arial"/>
                <a:cs typeface="Arial"/>
              </a:rPr>
              <a:t>A Frame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Window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853946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571160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70" dirty="0"/>
              <a:t> </a:t>
            </a:r>
            <a:r>
              <a:rPr spc="35" dirty="0"/>
              <a:t>3.28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55573"/>
            <a:ext cx="553148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30"/>
              </a:lnSpc>
            </a:pPr>
            <a:r>
              <a:rPr sz="1200" spc="5" dirty="0">
                <a:latin typeface="Arial"/>
                <a:cs typeface="Arial"/>
              </a:rPr>
              <a:t>Which class needs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5" dirty="0">
                <a:latin typeface="Arial"/>
                <a:cs typeface="Arial"/>
              </a:rPr>
              <a:t>be modified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5" dirty="0">
                <a:latin typeface="Arial"/>
                <a:cs typeface="Arial"/>
              </a:rPr>
              <a:t>have the car </a:t>
            </a:r>
            <a:r>
              <a:rPr sz="1200" dirty="0">
                <a:latin typeface="Arial"/>
                <a:cs typeface="Arial"/>
              </a:rPr>
              <a:t>tires </a:t>
            </a:r>
            <a:r>
              <a:rPr sz="1200" spc="5" dirty="0">
                <a:latin typeface="Arial"/>
                <a:cs typeface="Arial"/>
              </a:rPr>
              <a:t>painted </a:t>
            </a:r>
            <a:r>
              <a:rPr sz="1200" dirty="0">
                <a:latin typeface="Arial"/>
                <a:cs typeface="Arial"/>
              </a:rPr>
              <a:t>in black, </a:t>
            </a:r>
            <a:r>
              <a:rPr sz="1200" spc="5" dirty="0">
                <a:latin typeface="Arial"/>
                <a:cs typeface="Arial"/>
              </a:rPr>
              <a:t>and what  modification do you need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make?</a:t>
            </a:r>
            <a:endParaRPr sz="12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860"/>
              </a:spcBef>
            </a:pPr>
            <a:r>
              <a:rPr sz="1450" b="1" dirty="0">
                <a:latin typeface="Arial"/>
                <a:cs typeface="Arial"/>
              </a:rPr>
              <a:t>Answer:</a:t>
            </a:r>
            <a:r>
              <a:rPr sz="1450" b="1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In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the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Courier" charset="0"/>
                <a:cs typeface="Courier" charset="0"/>
              </a:rPr>
              <a:t>draw</a:t>
            </a:r>
            <a:r>
              <a:rPr sz="1450" spc="-475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method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of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the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Courier" charset="0"/>
                <a:cs typeface="Courier" charset="0"/>
              </a:rPr>
              <a:t>Car</a:t>
            </a:r>
            <a:r>
              <a:rPr sz="1450" spc="-48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class,</a:t>
            </a:r>
            <a:r>
              <a:rPr sz="1450" spc="-5" dirty="0">
                <a:latin typeface="Arial"/>
                <a:cs typeface="Arial"/>
              </a:rPr>
              <a:t> </a:t>
            </a:r>
            <a:r>
              <a:rPr sz="1450" dirty="0">
                <a:latin typeface="Arial"/>
                <a:cs typeface="Arial"/>
              </a:rPr>
              <a:t>call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5074" y="1535509"/>
            <a:ext cx="5932926" cy="396006"/>
          </a:xfrm>
          <a:prstGeom prst="rect">
            <a:avLst/>
          </a:prstGeom>
          <a:ln w="8242">
            <a:noFill/>
          </a:ln>
        </p:spPr>
        <p:txBody>
          <a:bodyPr vert="horz" wrap="square" lIns="0" tIns="50165" rIns="0" bIns="0" rtlCol="0">
            <a:spAutoFit/>
          </a:bodyPr>
          <a:lstStyle/>
          <a:p>
            <a:pPr marL="51435" marR="4020820">
              <a:lnSpc>
                <a:spcPct val="101800"/>
              </a:lnSpc>
              <a:spcBef>
                <a:spcPts val="395"/>
              </a:spcBef>
            </a:pPr>
            <a:r>
              <a:rPr sz="1100" spc="10" dirty="0">
                <a:latin typeface="Courier" charset="0"/>
                <a:cs typeface="Courier" charset="0"/>
              </a:rPr>
              <a:t>g2.fill(frontTire);  g2.fill(rearTire);</a:t>
            </a:r>
            <a:endParaRPr sz="1100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878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715" y="609600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Self </a:t>
            </a:r>
            <a:r>
              <a:rPr spc="130" dirty="0"/>
              <a:t>Check</a:t>
            </a:r>
            <a:r>
              <a:rPr spc="-70" dirty="0"/>
              <a:t> </a:t>
            </a:r>
            <a:r>
              <a:rPr spc="35" dirty="0"/>
              <a:t>3.29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8015" y="747064"/>
            <a:ext cx="5740400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How do you make the cars twice as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big?</a:t>
            </a:r>
            <a:endParaRPr sz="12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905"/>
              </a:spcBef>
            </a:pPr>
            <a:r>
              <a:rPr sz="1450" b="1" dirty="0">
                <a:latin typeface="Arial"/>
                <a:cs typeface="Arial"/>
              </a:rPr>
              <a:t>Answer: </a:t>
            </a:r>
            <a:r>
              <a:rPr sz="1450" dirty="0">
                <a:latin typeface="Arial"/>
                <a:cs typeface="Arial"/>
              </a:rPr>
              <a:t>Double all measurements in the </a:t>
            </a:r>
            <a:r>
              <a:rPr sz="1450" dirty="0">
                <a:latin typeface="Courier" charset="0"/>
                <a:cs typeface="Courier" charset="0"/>
              </a:rPr>
              <a:t>draw</a:t>
            </a:r>
            <a:r>
              <a:rPr sz="1450" spc="-470" dirty="0">
                <a:latin typeface="Courier" charset="0"/>
                <a:cs typeface="Courier" charset="0"/>
              </a:rPr>
              <a:t> </a:t>
            </a:r>
            <a:r>
              <a:rPr sz="1450" dirty="0">
                <a:latin typeface="Arial"/>
                <a:cs typeface="Arial"/>
              </a:rPr>
              <a:t>method of the </a:t>
            </a:r>
            <a:r>
              <a:rPr sz="1450" dirty="0">
                <a:latin typeface="Courier" charset="0"/>
                <a:cs typeface="Courier" charset="0"/>
              </a:rPr>
              <a:t>Car</a:t>
            </a:r>
          </a:p>
          <a:p>
            <a:pPr marL="289560">
              <a:lnSpc>
                <a:spcPct val="100000"/>
              </a:lnSpc>
              <a:spcBef>
                <a:spcPts val="270"/>
              </a:spcBef>
            </a:pPr>
            <a:r>
              <a:rPr sz="1450" dirty="0">
                <a:latin typeface="Arial"/>
                <a:cs typeface="Arial"/>
              </a:rPr>
              <a:t>class.</a:t>
            </a:r>
          </a:p>
        </p:txBody>
      </p:sp>
    </p:spTree>
    <p:extLst>
      <p:ext uri="{BB962C8B-B14F-4D97-AF65-F5344CB8AC3E}">
        <p14:creationId xmlns:p14="http://schemas.microsoft.com/office/powerpoint/2010/main" val="7330528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1377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Event</a:t>
            </a:r>
            <a:r>
              <a:rPr spc="-75" dirty="0"/>
              <a:t> </a:t>
            </a:r>
            <a:r>
              <a:rPr spc="120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058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69" y="679068"/>
            <a:ext cx="5479415" cy="439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spc="15" dirty="0">
                <a:latin typeface="Arial"/>
                <a:cs typeface="Arial"/>
              </a:rPr>
              <a:t>In </a:t>
            </a: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event-driven user interface, the </a:t>
            </a:r>
            <a:r>
              <a:rPr sz="1200" b="1" spc="20" dirty="0">
                <a:latin typeface="Arial"/>
                <a:cs typeface="Arial"/>
              </a:rPr>
              <a:t>program </a:t>
            </a:r>
            <a:r>
              <a:rPr sz="1200" b="1" spc="15" dirty="0">
                <a:latin typeface="Arial"/>
                <a:cs typeface="Arial"/>
              </a:rPr>
              <a:t>receives </a:t>
            </a:r>
            <a:r>
              <a:rPr sz="1200" b="1" spc="20" dirty="0">
                <a:latin typeface="Arial"/>
                <a:cs typeface="Arial"/>
              </a:rPr>
              <a:t>an </a:t>
            </a:r>
            <a:r>
              <a:rPr sz="1200" b="1" spc="15" dirty="0">
                <a:latin typeface="Arial"/>
                <a:cs typeface="Arial"/>
              </a:rPr>
              <a:t>event </a:t>
            </a:r>
            <a:r>
              <a:rPr sz="1200" b="1" spc="20" dirty="0">
                <a:latin typeface="Arial"/>
                <a:cs typeface="Arial"/>
              </a:rPr>
              <a:t>whenever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the user manipulates </a:t>
            </a:r>
            <a:r>
              <a:rPr sz="1200" b="1" spc="20" dirty="0">
                <a:latin typeface="Arial"/>
                <a:cs typeface="Arial"/>
              </a:rPr>
              <a:t>an </a:t>
            </a:r>
            <a:r>
              <a:rPr sz="1200" b="1" spc="15" dirty="0">
                <a:latin typeface="Arial"/>
                <a:cs typeface="Arial"/>
              </a:rPr>
              <a:t>input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component</a:t>
            </a:r>
            <a:r>
              <a:rPr sz="1200" spc="1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8233" y="1148143"/>
            <a:ext cx="1214363" cy="1382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834" y="272982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834" y="320713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834" y="345983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2669" y="2588316"/>
            <a:ext cx="5548630" cy="966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spc="20" dirty="0">
                <a:latin typeface="Arial"/>
                <a:cs typeface="Arial"/>
              </a:rPr>
              <a:t>User </a:t>
            </a:r>
            <a:r>
              <a:rPr sz="1200" spc="15" dirty="0">
                <a:latin typeface="Arial"/>
                <a:cs typeface="Arial"/>
              </a:rPr>
              <a:t>interface </a:t>
            </a:r>
            <a:r>
              <a:rPr sz="1200" b="1" spc="20" dirty="0">
                <a:latin typeface="Arial"/>
                <a:cs typeface="Arial"/>
              </a:rPr>
              <a:t>events </a:t>
            </a:r>
            <a:r>
              <a:rPr sz="1200" spc="15" dirty="0">
                <a:latin typeface="Arial"/>
                <a:cs typeface="Arial"/>
              </a:rPr>
              <a:t>include </a:t>
            </a:r>
            <a:r>
              <a:rPr sz="1200" b="1" spc="15" dirty="0">
                <a:latin typeface="Arial"/>
                <a:cs typeface="Arial"/>
              </a:rPr>
              <a:t>key presses</a:t>
            </a:r>
            <a:r>
              <a:rPr sz="1200" spc="15" dirty="0">
                <a:latin typeface="Arial"/>
                <a:cs typeface="Arial"/>
              </a:rPr>
              <a:t>, </a:t>
            </a:r>
            <a:r>
              <a:rPr sz="1200" b="1" spc="20" dirty="0">
                <a:latin typeface="Arial"/>
                <a:cs typeface="Arial"/>
              </a:rPr>
              <a:t>mouse moves</a:t>
            </a:r>
            <a:r>
              <a:rPr sz="1200" spc="20" dirty="0">
                <a:latin typeface="Arial"/>
                <a:cs typeface="Arial"/>
              </a:rPr>
              <a:t>, </a:t>
            </a:r>
            <a:r>
              <a:rPr sz="1200" b="1" spc="15" dirty="0">
                <a:latin typeface="Arial"/>
                <a:cs typeface="Arial"/>
              </a:rPr>
              <a:t>button </a:t>
            </a:r>
            <a:r>
              <a:rPr sz="1200" b="1" spc="10" dirty="0">
                <a:latin typeface="Arial"/>
                <a:cs typeface="Arial"/>
              </a:rPr>
              <a:t>clicks</a:t>
            </a:r>
            <a:r>
              <a:rPr sz="1200" spc="10" dirty="0">
                <a:latin typeface="Arial"/>
                <a:cs typeface="Arial"/>
              </a:rPr>
              <a:t>, </a:t>
            </a:r>
            <a:r>
              <a:rPr sz="1200" spc="2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so </a:t>
            </a:r>
            <a:r>
              <a:rPr sz="1200" spc="15" dirty="0">
                <a:latin typeface="Arial"/>
                <a:cs typeface="Arial"/>
              </a:rPr>
              <a:t>on.</a:t>
            </a:r>
            <a:endParaRPr sz="1200" dirty="0">
              <a:latin typeface="Arial"/>
              <a:cs typeface="Arial"/>
            </a:endParaRPr>
          </a:p>
          <a:p>
            <a:pPr marL="12700" marR="1320165">
              <a:lnSpc>
                <a:spcPct val="138200"/>
              </a:lnSpc>
              <a:spcBef>
                <a:spcPts val="55"/>
              </a:spcBef>
            </a:pPr>
            <a:r>
              <a:rPr sz="1200" spc="20" dirty="0">
                <a:latin typeface="Arial"/>
                <a:cs typeface="Arial"/>
              </a:rPr>
              <a:t>Most programs </a:t>
            </a:r>
            <a:r>
              <a:rPr sz="1200" spc="15" dirty="0">
                <a:latin typeface="Arial"/>
                <a:cs typeface="Arial"/>
              </a:rPr>
              <a:t>don't </a:t>
            </a:r>
            <a:r>
              <a:rPr sz="1200" spc="20" dirty="0">
                <a:latin typeface="Arial"/>
                <a:cs typeface="Arial"/>
              </a:rPr>
              <a:t>want </a:t>
            </a: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20" dirty="0">
                <a:latin typeface="Arial"/>
                <a:cs typeface="Arial"/>
              </a:rPr>
              <a:t>be </a:t>
            </a:r>
            <a:r>
              <a:rPr sz="1200" spc="15" dirty="0">
                <a:latin typeface="Arial"/>
                <a:cs typeface="Arial"/>
              </a:rPr>
              <a:t>flooded </a:t>
            </a:r>
            <a:r>
              <a:rPr sz="1200" spc="20" dirty="0">
                <a:latin typeface="Arial"/>
                <a:cs typeface="Arial"/>
              </a:rPr>
              <a:t>by </a:t>
            </a:r>
            <a:r>
              <a:rPr sz="1200" spc="15" dirty="0">
                <a:latin typeface="Arial"/>
                <a:cs typeface="Arial"/>
              </a:rPr>
              <a:t>irrelevant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events.  </a:t>
            </a:r>
            <a:r>
              <a:rPr sz="1200" spc="25" dirty="0">
                <a:latin typeface="Arial"/>
                <a:cs typeface="Arial"/>
              </a:rPr>
              <a:t>A </a:t>
            </a:r>
            <a:r>
              <a:rPr sz="1200" spc="20" dirty="0">
                <a:latin typeface="Arial"/>
                <a:cs typeface="Arial"/>
              </a:rPr>
              <a:t>program must </a:t>
            </a:r>
            <a:r>
              <a:rPr sz="1200" spc="15" dirty="0">
                <a:latin typeface="Arial"/>
                <a:cs typeface="Arial"/>
              </a:rPr>
              <a:t>indicate which events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20" dirty="0">
                <a:latin typeface="Arial"/>
                <a:cs typeface="Arial"/>
              </a:rPr>
              <a:t>needs </a:t>
            </a:r>
            <a:r>
              <a:rPr sz="1200" spc="15" dirty="0">
                <a:latin typeface="Arial"/>
                <a:cs typeface="Arial"/>
              </a:rPr>
              <a:t>to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receive.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2"/>
          <p:cNvSpPr/>
          <p:nvPr/>
        </p:nvSpPr>
        <p:spPr>
          <a:xfrm>
            <a:off x="640715" y="56976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0165754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Event</a:t>
            </a:r>
            <a:r>
              <a:rPr spc="-75" dirty="0"/>
              <a:t> </a:t>
            </a:r>
            <a:r>
              <a:rPr spc="120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100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91601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668" y="714237"/>
            <a:ext cx="5293332" cy="1986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latin typeface="Arial"/>
                <a:cs typeface="Arial"/>
              </a:rPr>
              <a:t>Event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listeners:</a:t>
            </a:r>
            <a:endParaRPr sz="1200" dirty="0">
              <a:latin typeface="Arial"/>
              <a:cs typeface="Arial"/>
            </a:endParaRPr>
          </a:p>
          <a:p>
            <a:pPr marL="295275" marR="5080">
              <a:lnSpc>
                <a:spcPct val="130900"/>
              </a:lnSpc>
              <a:spcBef>
                <a:spcPts val="390"/>
              </a:spcBef>
            </a:pPr>
            <a:r>
              <a:rPr sz="950" b="1" spc="-5" dirty="0">
                <a:latin typeface="Arial"/>
                <a:cs typeface="Arial"/>
              </a:rPr>
              <a:t>A program indicates which events it needs to receive by installing event listener objects  </a:t>
            </a:r>
            <a:r>
              <a:rPr sz="950" spc="-5" dirty="0">
                <a:latin typeface="Arial"/>
                <a:cs typeface="Arial"/>
              </a:rPr>
              <a:t>Belongs to a class provided by the application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programmer</a:t>
            </a:r>
            <a:endParaRPr sz="950" dirty="0">
              <a:latin typeface="Arial"/>
              <a:cs typeface="Arial"/>
            </a:endParaRPr>
          </a:p>
          <a:p>
            <a:pPr marL="295275" marR="1080770">
              <a:lnSpc>
                <a:spcPts val="1550"/>
              </a:lnSpc>
              <a:spcBef>
                <a:spcPts val="60"/>
              </a:spcBef>
            </a:pPr>
            <a:r>
              <a:rPr sz="950" spc="-5" dirty="0">
                <a:latin typeface="Arial"/>
                <a:cs typeface="Arial"/>
              </a:rPr>
              <a:t>Its methods describe the actions to be taken when an event occurs  Notified when event</a:t>
            </a:r>
            <a:r>
              <a:rPr sz="950" spc="-2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happens</a:t>
            </a:r>
            <a:endParaRPr sz="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b="1" spc="20" dirty="0">
                <a:latin typeface="Arial"/>
                <a:cs typeface="Arial"/>
              </a:rPr>
              <a:t>Event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source:</a:t>
            </a:r>
            <a:endParaRPr sz="1200" dirty="0">
              <a:latin typeface="Arial"/>
              <a:cs typeface="Arial"/>
            </a:endParaRPr>
          </a:p>
          <a:p>
            <a:pPr marL="295275" marR="1454785">
              <a:lnSpc>
                <a:spcPct val="130900"/>
              </a:lnSpc>
              <a:spcBef>
                <a:spcPts val="390"/>
              </a:spcBef>
            </a:pPr>
            <a:r>
              <a:rPr sz="950" spc="-5" dirty="0">
                <a:latin typeface="Arial"/>
                <a:cs typeface="Arial"/>
              </a:rPr>
              <a:t>User interface component that generates a particular event  </a:t>
            </a:r>
            <a:endParaRPr lang="en-CA" sz="950" spc="-5" dirty="0">
              <a:latin typeface="Arial"/>
              <a:cs typeface="Arial"/>
            </a:endParaRPr>
          </a:p>
          <a:p>
            <a:pPr marL="295275" marR="1454785">
              <a:lnSpc>
                <a:spcPct val="130900"/>
              </a:lnSpc>
              <a:spcBef>
                <a:spcPts val="390"/>
              </a:spcBef>
            </a:pPr>
            <a:r>
              <a:rPr sz="950" b="1" spc="-5" dirty="0">
                <a:latin typeface="Arial"/>
                <a:cs typeface="Arial"/>
              </a:rPr>
              <a:t>Add an event listener object to the appropriate event</a:t>
            </a:r>
            <a:r>
              <a:rPr sz="950" b="1" spc="7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source</a:t>
            </a:r>
            <a:endParaRPr sz="950" b="1" dirty="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350"/>
              </a:spcBef>
            </a:pPr>
            <a:r>
              <a:rPr sz="950" spc="-5" dirty="0">
                <a:latin typeface="Arial"/>
                <a:cs typeface="Arial"/>
              </a:rPr>
              <a:t>When an event occurs, the event source notifies all event</a:t>
            </a:r>
            <a:r>
              <a:rPr sz="950" spc="9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listeners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640715" y="56976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023652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Events</a:t>
            </a:r>
            <a:r>
              <a:rPr spc="-55" dirty="0"/>
              <a:t> </a:t>
            </a:r>
            <a:r>
              <a:rPr spc="120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142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081137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669" y="637849"/>
            <a:ext cx="5503545" cy="755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2000"/>
              </a:lnSpc>
            </a:pPr>
            <a:r>
              <a:rPr sz="1200" b="1" spc="20" dirty="0">
                <a:latin typeface="Arial"/>
                <a:cs typeface="Arial"/>
              </a:rPr>
              <a:t>Example: </a:t>
            </a:r>
            <a:r>
              <a:rPr sz="1200" spc="25" dirty="0">
                <a:latin typeface="Arial"/>
                <a:cs typeface="Arial"/>
              </a:rPr>
              <a:t>A </a:t>
            </a:r>
            <a:r>
              <a:rPr sz="1200" spc="20" dirty="0">
                <a:latin typeface="Arial"/>
                <a:cs typeface="Arial"/>
              </a:rPr>
              <a:t>program </a:t>
            </a:r>
            <a:r>
              <a:rPr sz="1200" spc="15" dirty="0">
                <a:latin typeface="Arial"/>
                <a:cs typeface="Arial"/>
              </a:rPr>
              <a:t>that prints </a:t>
            </a:r>
            <a:r>
              <a:rPr sz="1200" spc="20" dirty="0">
                <a:latin typeface="Arial"/>
                <a:cs typeface="Arial"/>
              </a:rPr>
              <a:t>a message whenever a </a:t>
            </a:r>
            <a:r>
              <a:rPr sz="1200" spc="15" dirty="0">
                <a:latin typeface="Arial"/>
                <a:cs typeface="Arial"/>
              </a:rPr>
              <a:t>button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clicked.  Button listeners </a:t>
            </a:r>
            <a:r>
              <a:rPr sz="1200" spc="20" dirty="0">
                <a:latin typeface="Arial"/>
                <a:cs typeface="Arial"/>
              </a:rPr>
              <a:t>must </a:t>
            </a:r>
            <a:r>
              <a:rPr sz="1200" spc="15" dirty="0">
                <a:latin typeface="Arial"/>
                <a:cs typeface="Arial"/>
              </a:rPr>
              <a:t>belong to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class that implements the </a:t>
            </a:r>
            <a:r>
              <a:rPr sz="1200" spc="20" dirty="0">
                <a:latin typeface="Courier" charset="0"/>
                <a:cs typeface="Courier" charset="0"/>
              </a:rPr>
              <a:t>ActionListener</a:t>
            </a:r>
            <a:endParaRPr sz="12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15" dirty="0">
                <a:latin typeface="Arial"/>
                <a:cs typeface="Arial"/>
              </a:rPr>
              <a:t>interface: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729" y="1456669"/>
            <a:ext cx="5580380" cy="508794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25"/>
              </a:spcBef>
            </a:pPr>
            <a:r>
              <a:rPr sz="1000" spc="-5" dirty="0">
                <a:latin typeface="Courier" charset="0"/>
                <a:cs typeface="Courier" charset="0"/>
              </a:rPr>
              <a:t>public interface</a:t>
            </a:r>
            <a:r>
              <a:rPr sz="1000" spc="-90" dirty="0">
                <a:latin typeface="Courier" charset="0"/>
                <a:cs typeface="Courier" charset="0"/>
              </a:rPr>
              <a:t> </a:t>
            </a:r>
            <a:r>
              <a:rPr sz="1000" spc="-5" dirty="0">
                <a:latin typeface="Courier" charset="0"/>
                <a:cs typeface="Courier" charset="0"/>
              </a:rPr>
              <a:t>ActionListener</a:t>
            </a:r>
            <a:endParaRPr sz="100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1000" spc="-5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1000" spc="-5" dirty="0">
                <a:latin typeface="Courier" charset="0"/>
                <a:cs typeface="Courier" charset="0"/>
              </a:rPr>
              <a:t>void actionPerformed(ActionEvent</a:t>
            </a:r>
            <a:r>
              <a:rPr sz="1000" spc="-80" dirty="0">
                <a:latin typeface="Courier" charset="0"/>
                <a:cs typeface="Courier" charset="0"/>
              </a:rPr>
              <a:t> </a:t>
            </a:r>
            <a:r>
              <a:rPr sz="1000" spc="-5" dirty="0">
                <a:latin typeface="Courier" charset="0"/>
                <a:cs typeface="Courier" charset="0"/>
              </a:rPr>
              <a:t>event);</a:t>
            </a:r>
            <a:endParaRPr sz="1000" dirty="0">
              <a:latin typeface="Courier" charset="0"/>
              <a:cs typeface="Courier" charset="0"/>
            </a:endParaRPr>
          </a:p>
          <a:p>
            <a:pPr marL="43815">
              <a:lnSpc>
                <a:spcPts val="890"/>
              </a:lnSpc>
            </a:pPr>
            <a:r>
              <a:rPr sz="1000" spc="-5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7834" y="217614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2669" y="2034635"/>
            <a:ext cx="5396865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spc="20" dirty="0">
                <a:latin typeface="Arial"/>
                <a:cs typeface="Arial"/>
              </a:rPr>
              <a:t>Your </a:t>
            </a:r>
            <a:r>
              <a:rPr sz="1200" spc="15" dirty="0">
                <a:latin typeface="Arial"/>
                <a:cs typeface="Arial"/>
              </a:rPr>
              <a:t>job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to supply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class </a:t>
            </a:r>
            <a:r>
              <a:rPr sz="1200" spc="20" dirty="0">
                <a:latin typeface="Arial"/>
                <a:cs typeface="Arial"/>
              </a:rPr>
              <a:t>whose </a:t>
            </a:r>
            <a:r>
              <a:rPr sz="1200" spc="20" dirty="0">
                <a:latin typeface="Courier" charset="0"/>
                <a:cs typeface="Courier" charset="0"/>
              </a:rPr>
              <a:t>actionPerformed</a:t>
            </a:r>
            <a:r>
              <a:rPr sz="1200" spc="-409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method </a:t>
            </a:r>
            <a:r>
              <a:rPr sz="1200" spc="15" dirty="0">
                <a:latin typeface="Arial"/>
                <a:cs typeface="Arial"/>
              </a:rPr>
              <a:t>contains the  instructions that </a:t>
            </a:r>
            <a:r>
              <a:rPr sz="1200" spc="20" dirty="0">
                <a:latin typeface="Arial"/>
                <a:cs typeface="Arial"/>
              </a:rPr>
              <a:t>you want </a:t>
            </a:r>
            <a:r>
              <a:rPr sz="1200" spc="15" dirty="0">
                <a:latin typeface="Arial"/>
                <a:cs typeface="Arial"/>
              </a:rPr>
              <a:t>executed </a:t>
            </a:r>
            <a:r>
              <a:rPr sz="1200" spc="20" dirty="0">
                <a:latin typeface="Arial"/>
                <a:cs typeface="Arial"/>
              </a:rPr>
              <a:t>whenever </a:t>
            </a:r>
            <a:r>
              <a:rPr sz="1200" spc="15" dirty="0">
                <a:latin typeface="Arial"/>
                <a:cs typeface="Arial"/>
              </a:rPr>
              <a:t>the button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clicked.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>
            <a:spLocks noChangeAspect="1"/>
          </p:cNvSpPr>
          <p:nvPr/>
        </p:nvSpPr>
        <p:spPr>
          <a:xfrm>
            <a:off x="818233" y="2502889"/>
            <a:ext cx="3456343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/>
          <p:cNvSpPr/>
          <p:nvPr/>
        </p:nvSpPr>
        <p:spPr>
          <a:xfrm>
            <a:off x="640715" y="56976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6389964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section_7_1/</a:t>
            </a:r>
            <a:r>
              <a:rPr spc="55" dirty="0">
                <a:solidFill>
                  <a:srgbClr val="000080"/>
                </a:solidFill>
                <a:hlinkClick r:id="rId2"/>
              </a:rPr>
              <a:t>ClickListener.java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786" y="764426"/>
            <a:ext cx="2270760" cy="140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140" indent="-163830">
              <a:lnSpc>
                <a:spcPts val="835"/>
              </a:lnSpc>
              <a:buClr>
                <a:srgbClr val="0073FF"/>
              </a:buClr>
              <a:buFont typeface="Courier New"/>
              <a:buAutoNum type="arabicPlain"/>
              <a:tabLst>
                <a:tab pos="23177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5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java.awt.event.ActionEvent;</a:t>
            </a:r>
            <a:endParaRPr sz="700" dirty="0">
              <a:latin typeface="Courier New"/>
              <a:cs typeface="Courier New"/>
            </a:endParaRPr>
          </a:p>
          <a:p>
            <a:pPr marL="231140" indent="-163830">
              <a:lnSpc>
                <a:spcPts val="830"/>
              </a:lnSpc>
              <a:buClr>
                <a:srgbClr val="0073FF"/>
              </a:buClr>
              <a:buFont typeface="Courier New"/>
              <a:buAutoNum type="arabicPlain"/>
              <a:tabLst>
                <a:tab pos="231775" algn="l"/>
              </a:tabLst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5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java.awt.event.ActionListener;</a:t>
            </a:r>
            <a:endParaRPr sz="700" dirty="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endParaRPr sz="700" dirty="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4</a:t>
            </a:r>
            <a:endParaRPr sz="700" dirty="0">
              <a:latin typeface="Courier New"/>
              <a:cs typeface="Courier New"/>
            </a:endParaRPr>
          </a:p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700" dirty="0">
              <a:latin typeface="Courier New"/>
              <a:cs typeface="Courier New"/>
            </a:endParaRPr>
          </a:p>
          <a:p>
            <a:pPr marL="67310">
              <a:lnSpc>
                <a:spcPts val="835"/>
              </a:lnSpc>
              <a:spcBef>
                <a:spcPts val="45"/>
              </a:spcBef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700" dirty="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700" dirty="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700" dirty="0">
              <a:latin typeface="Courier New"/>
              <a:cs typeface="Courier New"/>
            </a:endParaRPr>
          </a:p>
          <a:p>
            <a:pPr marL="6731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00" dirty="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778" y="1080294"/>
            <a:ext cx="2872740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sz="700" spc="10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176530">
              <a:lnSpc>
                <a:spcPts val="994"/>
              </a:lnSpc>
            </a:pPr>
            <a:r>
              <a:rPr sz="850" spc="20" dirty="0">
                <a:solidFill>
                  <a:srgbClr val="0073FF"/>
                </a:solidFill>
                <a:latin typeface="Times New Roman"/>
                <a:cs typeface="Times New Roman"/>
              </a:rPr>
              <a:t>An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action listener that prints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a</a:t>
            </a:r>
            <a:r>
              <a:rPr sz="850" spc="-5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5" dirty="0">
                <a:solidFill>
                  <a:srgbClr val="0073FF"/>
                </a:solidFill>
                <a:latin typeface="Times New Roman"/>
                <a:cs typeface="Times New Roman"/>
              </a:rPr>
              <a:t>message.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ts val="835"/>
              </a:lnSpc>
              <a:spcBef>
                <a:spcPts val="15"/>
              </a:spcBef>
            </a:pPr>
            <a:r>
              <a:rPr sz="700" spc="10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700" spc="10" dirty="0">
                <a:latin typeface="Courier New"/>
                <a:cs typeface="Courier New"/>
              </a:rPr>
              <a:t>ClickListener </a:t>
            </a: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implements</a:t>
            </a:r>
            <a:r>
              <a:rPr sz="700" spc="-4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ActionListener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6530">
              <a:lnSpc>
                <a:spcPts val="830"/>
              </a:lnSpc>
            </a:pPr>
            <a:r>
              <a:rPr sz="700" spc="10" dirty="0">
                <a:solidFill>
                  <a:srgbClr val="CC0066"/>
                </a:solidFill>
                <a:latin typeface="Courier New"/>
                <a:cs typeface="Courier New"/>
              </a:rPr>
              <a:t>public void </a:t>
            </a:r>
            <a:r>
              <a:rPr sz="700" spc="10" dirty="0">
                <a:latin typeface="Courier New"/>
                <a:cs typeface="Courier New"/>
              </a:rPr>
              <a:t>actionPerformed(ActionEvent</a:t>
            </a:r>
            <a:r>
              <a:rPr sz="700" spc="-45" dirty="0">
                <a:latin typeface="Courier New"/>
                <a:cs typeface="Courier New"/>
              </a:rPr>
              <a:t> </a:t>
            </a:r>
            <a:r>
              <a:rPr sz="700" spc="10" dirty="0">
                <a:latin typeface="Courier New"/>
                <a:cs typeface="Courier New"/>
              </a:rPr>
              <a:t>event)</a:t>
            </a:r>
            <a:endParaRPr sz="700">
              <a:latin typeface="Courier New"/>
              <a:cs typeface="Courier New"/>
            </a:endParaRPr>
          </a:p>
          <a:p>
            <a:pPr marL="176530">
              <a:lnSpc>
                <a:spcPts val="830"/>
              </a:lnSpc>
            </a:pPr>
            <a:r>
              <a:rPr sz="700" spc="10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340995">
              <a:lnSpc>
                <a:spcPts val="830"/>
              </a:lnSpc>
            </a:pPr>
            <a:r>
              <a:rPr sz="700" spc="10" dirty="0">
                <a:latin typeface="Courier New"/>
                <a:cs typeface="Courier New"/>
              </a:rPr>
              <a:t>System.out.println(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"I was</a:t>
            </a:r>
            <a:r>
              <a:rPr sz="700" spc="-6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700" spc="10" dirty="0">
                <a:solidFill>
                  <a:srgbClr val="1F9060"/>
                </a:solidFill>
                <a:latin typeface="Courier New"/>
                <a:cs typeface="Courier New"/>
              </a:rPr>
              <a:t>clicked."</a:t>
            </a:r>
            <a:r>
              <a:rPr sz="700" spc="10" dirty="0">
                <a:latin typeface="Courier New"/>
                <a:cs typeface="Courier New"/>
              </a:rPr>
              <a:t>);</a:t>
            </a:r>
            <a:endParaRPr sz="700">
              <a:latin typeface="Courier New"/>
              <a:cs typeface="Courier New"/>
            </a:endParaRPr>
          </a:p>
          <a:p>
            <a:pPr marL="176530">
              <a:lnSpc>
                <a:spcPts val="830"/>
              </a:lnSpc>
            </a:pPr>
            <a:r>
              <a:rPr sz="700" spc="10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5"/>
              </a:lnSpc>
            </a:pPr>
            <a:r>
              <a:rPr sz="700" spc="10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2"/>
          <p:cNvSpPr/>
          <p:nvPr/>
        </p:nvSpPr>
        <p:spPr>
          <a:xfrm>
            <a:off x="640715" y="56976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5181377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Event </a:t>
            </a:r>
            <a:r>
              <a:rPr spc="120" dirty="0"/>
              <a:t>Handling </a:t>
            </a:r>
            <a:r>
              <a:rPr spc="-110" dirty="0"/>
              <a:t>- </a:t>
            </a:r>
            <a:r>
              <a:rPr spc="95" dirty="0"/>
              <a:t>Listening </a:t>
            </a:r>
            <a:r>
              <a:rPr spc="65" dirty="0"/>
              <a:t>to</a:t>
            </a:r>
            <a:r>
              <a:rPr spc="-80" dirty="0"/>
              <a:t> </a:t>
            </a:r>
            <a:r>
              <a:rPr spc="85" dirty="0"/>
              <a:t>Events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801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298308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669" y="686504"/>
            <a:ext cx="5574030" cy="706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spc="20" dirty="0">
                <a:latin typeface="Courier" charset="0"/>
                <a:cs typeface="Courier" charset="0"/>
              </a:rPr>
              <a:t>event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parameter of </a:t>
            </a:r>
            <a:r>
              <a:rPr sz="1200" spc="20" dirty="0">
                <a:latin typeface="Courier" charset="0"/>
                <a:cs typeface="Courier" charset="0"/>
              </a:rPr>
              <a:t>actionPerformed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contains details about the event, </a:t>
            </a:r>
            <a:r>
              <a:rPr sz="1200" spc="20" dirty="0">
                <a:latin typeface="Arial"/>
                <a:cs typeface="Arial"/>
              </a:rPr>
              <a:t>such  as </a:t>
            </a:r>
            <a:r>
              <a:rPr sz="1200" spc="15" dirty="0">
                <a:latin typeface="Arial"/>
                <a:cs typeface="Arial"/>
              </a:rPr>
              <a:t>the time at which </a:t>
            </a:r>
            <a:r>
              <a:rPr sz="1200" spc="5" dirty="0">
                <a:latin typeface="Arial"/>
                <a:cs typeface="Arial"/>
              </a:rPr>
              <a:t>it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occurred.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15" dirty="0">
                <a:latin typeface="Arial"/>
                <a:cs typeface="Arial"/>
              </a:rPr>
              <a:t>Construct </a:t>
            </a: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object of the listener </a:t>
            </a:r>
            <a:r>
              <a:rPr sz="1200" spc="20" dirty="0">
                <a:latin typeface="Arial"/>
                <a:cs typeface="Arial"/>
              </a:rPr>
              <a:t>and add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5" dirty="0">
                <a:latin typeface="Arial"/>
                <a:cs typeface="Arial"/>
              </a:rPr>
              <a:t>to the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button: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728" y="1456242"/>
            <a:ext cx="6569672" cy="278281"/>
          </a:xfrm>
          <a:prstGeom prst="rect">
            <a:avLst/>
          </a:prstGeom>
          <a:ln w="7019">
            <a:noFill/>
          </a:ln>
        </p:spPr>
        <p:txBody>
          <a:bodyPr vert="horz" wrap="square" lIns="0" tIns="46990" rIns="0" bIns="0" rtlCol="0">
            <a:spAutoFit/>
          </a:bodyPr>
          <a:lstStyle/>
          <a:p>
            <a:pPr marL="43815" marR="2906395">
              <a:lnSpc>
                <a:spcPts val="880"/>
              </a:lnSpc>
              <a:spcBef>
                <a:spcPts val="370"/>
              </a:spcBef>
            </a:pPr>
            <a:r>
              <a:rPr sz="1000" spc="-5" dirty="0">
                <a:latin typeface="Courier" charset="0"/>
                <a:cs typeface="Courier" charset="0"/>
              </a:rPr>
              <a:t>ActionListener listener = new</a:t>
            </a:r>
            <a:r>
              <a:rPr sz="1000" spc="-75" dirty="0">
                <a:latin typeface="Courier" charset="0"/>
                <a:cs typeface="Courier" charset="0"/>
              </a:rPr>
              <a:t> </a:t>
            </a:r>
            <a:r>
              <a:rPr sz="1000" spc="-5" dirty="0">
                <a:latin typeface="Courier" charset="0"/>
                <a:cs typeface="Courier" charset="0"/>
              </a:rPr>
              <a:t>ClickListener();  button.addActionListener(listener);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7834" y="201176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2669" y="1905000"/>
            <a:ext cx="273494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Whenever </a:t>
            </a:r>
            <a:r>
              <a:rPr sz="1200" spc="15" dirty="0">
                <a:latin typeface="Arial"/>
                <a:cs typeface="Arial"/>
              </a:rPr>
              <a:t>the button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clicked, </a:t>
            </a:r>
            <a:r>
              <a:rPr sz="1200" spc="5" dirty="0">
                <a:latin typeface="Arial"/>
                <a:cs typeface="Arial"/>
              </a:rPr>
              <a:t>it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calls: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729" y="2192038"/>
            <a:ext cx="5580380" cy="195566"/>
          </a:xfrm>
          <a:prstGeom prst="rect">
            <a:avLst/>
          </a:prstGeom>
          <a:ln w="7019">
            <a:noFill/>
          </a:ln>
        </p:spPr>
        <p:txBody>
          <a:bodyPr vert="horz" wrap="square" lIns="0" tIns="4127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25"/>
              </a:spcBef>
            </a:pPr>
            <a:r>
              <a:rPr sz="1000" spc="-5" dirty="0">
                <a:latin typeface="Courier" charset="0"/>
                <a:cs typeface="Courier" charset="0"/>
              </a:rPr>
              <a:t>listener.actionPerformed(event);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7834" y="293554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2669" y="2492259"/>
            <a:ext cx="5476240" cy="740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506470">
              <a:lnSpc>
                <a:spcPct val="142000"/>
              </a:lnSpc>
            </a:pPr>
            <a:r>
              <a:rPr sz="1200" spc="20" dirty="0">
                <a:latin typeface="Arial"/>
                <a:cs typeface="Arial"/>
              </a:rPr>
              <a:t>And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20" dirty="0">
                <a:latin typeface="Arial"/>
                <a:cs typeface="Arial"/>
              </a:rPr>
              <a:t>message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printed.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330"/>
              </a:spcBef>
            </a:pPr>
            <a:r>
              <a:rPr sz="1200" spc="20" dirty="0">
                <a:latin typeface="Arial"/>
                <a:cs typeface="Arial"/>
              </a:rPr>
              <a:t>Use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JButton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component</a:t>
            </a:r>
            <a:r>
              <a:rPr sz="1200" spc="10" dirty="0">
                <a:latin typeface="Arial"/>
                <a:cs typeface="Arial"/>
              </a:rPr>
              <a:t> for </a:t>
            </a:r>
            <a:r>
              <a:rPr sz="1200" spc="15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button;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attach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an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ActionListener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to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  button.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2"/>
          <p:cNvSpPr/>
          <p:nvPr/>
        </p:nvSpPr>
        <p:spPr>
          <a:xfrm>
            <a:off x="640715" y="56976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9631203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section_7_1/</a:t>
            </a:r>
            <a:r>
              <a:rPr spc="50" dirty="0">
                <a:solidFill>
                  <a:srgbClr val="000080"/>
                </a:solidFill>
                <a:hlinkClick r:id="rId2"/>
              </a:rPr>
              <a:t>ButtonViewer.java</a:t>
            </a:r>
          </a:p>
        </p:txBody>
      </p:sp>
      <p:sp>
        <p:nvSpPr>
          <p:cNvPr id="9" name="Rectangle 8"/>
          <p:cNvSpPr/>
          <p:nvPr/>
        </p:nvSpPr>
        <p:spPr>
          <a:xfrm>
            <a:off x="347534" y="609600"/>
            <a:ext cx="6739065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BA2DA2"/>
                </a:solidFill>
                <a:latin typeface="Menlo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java.awt.event.ActionListener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000" dirty="0">
                <a:solidFill>
                  <a:srgbClr val="BA2DA2"/>
                </a:solidFill>
                <a:latin typeface="Menlo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javax.swing.JButton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000" dirty="0">
                <a:solidFill>
                  <a:srgbClr val="BA2DA2"/>
                </a:solidFill>
                <a:latin typeface="Menlo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javax.swing.JFrame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8400"/>
                </a:solidFill>
                <a:latin typeface="Menlo" charset="0"/>
              </a:rPr>
              <a:t>/**</a:t>
            </a:r>
          </a:p>
          <a:p>
            <a:r>
              <a:rPr lang="en-US" sz="1000" dirty="0">
                <a:solidFill>
                  <a:srgbClr val="008400"/>
                </a:solidFill>
                <a:latin typeface="Menlo" charset="0"/>
              </a:rPr>
              <a:t>   This program demonstrates how to install an action listener.</a:t>
            </a:r>
          </a:p>
          <a:p>
            <a:r>
              <a:rPr lang="en-US" sz="1000" dirty="0">
                <a:solidFill>
                  <a:srgbClr val="008400"/>
                </a:solidFill>
                <a:latin typeface="Menlo" charset="0"/>
              </a:rPr>
              <a:t>*/</a:t>
            </a:r>
          </a:p>
          <a:p>
            <a:r>
              <a:rPr lang="en-US" sz="1000" dirty="0">
                <a:solidFill>
                  <a:srgbClr val="BA2DA2"/>
                </a:solidFill>
                <a:latin typeface="Menlo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ButtonViewer</a:t>
            </a: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{  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final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FRAME_WIDTH =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100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final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BA2DA2"/>
                </a:solidFill>
                <a:latin typeface="Menlo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FRAME_HEIGHT = </a:t>
            </a:r>
            <a:r>
              <a:rPr lang="en-US" sz="1000" dirty="0">
                <a:solidFill>
                  <a:srgbClr val="272AD8"/>
                </a:solidFill>
                <a:latin typeface="Menlo" charset="0"/>
              </a:rPr>
              <a:t>60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br>
              <a:rPr lang="en-US" sz="1000" dirty="0">
                <a:solidFill>
                  <a:srgbClr val="000000"/>
                </a:solidFill>
                <a:latin typeface="Menlo" charset="0"/>
              </a:rPr>
            </a:b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main(String[]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 {  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 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JFrame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frame =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JFrame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 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JButton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button =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JButton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dirty="0">
                <a:solidFill>
                  <a:srgbClr val="D12F1B"/>
                </a:solidFill>
                <a:latin typeface="Menlo" charset="0"/>
              </a:rPr>
              <a:t>"Click me!"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 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frame.add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(button);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 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 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ActionListener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listener = 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ClickListener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 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button.addActionListener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(listener);</a:t>
            </a:r>
          </a:p>
          <a:p>
            <a:br>
              <a:rPr lang="en-US" sz="1000" dirty="0">
                <a:solidFill>
                  <a:srgbClr val="000000"/>
                </a:solidFill>
                <a:latin typeface="Menlo" charset="0"/>
              </a:rPr>
            </a:br>
            <a:endParaRPr lang="en-US" sz="10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 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frame.setSize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(FRAME_WIDTH, FRAME_HEIGHT);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 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frame.setDefaultCloseOperation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JFrame.EXIT_ON_CLOSE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    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</a:rPr>
              <a:t>frame.setVisible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dirty="0">
                <a:solidFill>
                  <a:srgbClr val="BA2DA2"/>
                </a:solidFill>
                <a:latin typeface="Menlo" charset="0"/>
              </a:rPr>
              <a:t>true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   }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00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640715" y="56976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5364540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Using </a:t>
            </a:r>
            <a:r>
              <a:rPr spc="70" dirty="0"/>
              <a:t>Inner </a:t>
            </a:r>
            <a:r>
              <a:rPr spc="140" dirty="0"/>
              <a:t>Classes </a:t>
            </a:r>
            <a:r>
              <a:rPr spc="75" dirty="0"/>
              <a:t>for</a:t>
            </a:r>
            <a:r>
              <a:rPr spc="-260" dirty="0"/>
              <a:t> </a:t>
            </a:r>
            <a:r>
              <a:rPr spc="80" dirty="0"/>
              <a:t>Listeners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056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69" y="713806"/>
            <a:ext cx="415925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Implement simple listener classes </a:t>
            </a:r>
            <a:r>
              <a:rPr sz="1200" spc="20" dirty="0">
                <a:latin typeface="Arial"/>
                <a:cs typeface="Arial"/>
              </a:rPr>
              <a:t>as </a:t>
            </a:r>
            <a:r>
              <a:rPr sz="1200" spc="15" dirty="0">
                <a:latin typeface="Arial"/>
                <a:cs typeface="Arial"/>
              </a:rPr>
              <a:t>inner classes </a:t>
            </a:r>
            <a:r>
              <a:rPr sz="1200" spc="10" dirty="0">
                <a:latin typeface="Arial"/>
                <a:cs typeface="Arial"/>
              </a:rPr>
              <a:t>like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this: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1" y="971484"/>
            <a:ext cx="8000999" cy="1977124"/>
          </a:xfrm>
          <a:prstGeom prst="rect">
            <a:avLst/>
          </a:prstGeom>
          <a:ln w="7019">
            <a:noFill/>
          </a:ln>
        </p:spPr>
        <p:txBody>
          <a:bodyPr vert="horz" wrap="square" lIns="0" tIns="933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900" spc="10" dirty="0">
                <a:latin typeface="Courier" charset="0"/>
                <a:cs typeface="Courier" charset="0"/>
              </a:rPr>
              <a:t>JButton button = new JButton(". .</a:t>
            </a:r>
            <a:r>
              <a:rPr sz="900" spc="-3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.");</a:t>
            </a:r>
            <a:endParaRPr sz="9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marL="43815" marR="2618740">
              <a:lnSpc>
                <a:spcPct val="147400"/>
              </a:lnSpc>
              <a:spcBef>
                <a:spcPts val="309"/>
              </a:spcBef>
            </a:pPr>
            <a:r>
              <a:rPr sz="900" spc="10" dirty="0">
                <a:latin typeface="Courier" charset="0"/>
                <a:cs typeface="Courier" charset="0"/>
              </a:rPr>
              <a:t>// This inner class is declared in the same method as the button variable  class MyListener implements</a:t>
            </a:r>
            <a:r>
              <a:rPr sz="900" spc="-2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ActionListener</a:t>
            </a:r>
            <a:endParaRPr sz="9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marL="43815" marR="3811270">
              <a:lnSpc>
                <a:spcPct val="147400"/>
              </a:lnSpc>
              <a:spcBef>
                <a:spcPts val="309"/>
              </a:spcBef>
            </a:pPr>
            <a:r>
              <a:rPr sz="900" spc="10" dirty="0">
                <a:latin typeface="Courier" charset="0"/>
                <a:cs typeface="Courier" charset="0"/>
              </a:rPr>
              <a:t>ActionListener listener = new MyListener();  button.addActionListener(listener);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834" y="320040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669" y="3089275"/>
            <a:ext cx="5381625" cy="796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Advantages</a:t>
            </a:r>
            <a:endParaRPr sz="1200" dirty="0">
              <a:latin typeface="Arial"/>
              <a:cs typeface="Arial"/>
            </a:endParaRPr>
          </a:p>
          <a:p>
            <a:pPr marL="295275" marR="12065">
              <a:lnSpc>
                <a:spcPct val="111500"/>
              </a:lnSpc>
              <a:spcBef>
                <a:spcPts val="665"/>
              </a:spcBef>
            </a:pPr>
            <a:r>
              <a:rPr sz="950" spc="-5" dirty="0">
                <a:latin typeface="Arial"/>
                <a:cs typeface="Arial"/>
              </a:rPr>
              <a:t>Places the trivial listener class exactly where it is needed, without cluttering up the remainder of  the</a:t>
            </a:r>
            <a:r>
              <a:rPr sz="950" spc="-7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project</a:t>
            </a:r>
            <a:endParaRPr sz="950" dirty="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350"/>
              </a:spcBef>
            </a:pPr>
            <a:r>
              <a:rPr sz="950" spc="-5" dirty="0">
                <a:latin typeface="Arial"/>
                <a:cs typeface="Arial"/>
              </a:rPr>
              <a:t>Methods of an inner class can access instance variables and methods of the surrounding</a:t>
            </a:r>
            <a:r>
              <a:rPr sz="950" spc="16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class: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640715" y="56976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308445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0833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Drawing </a:t>
            </a:r>
            <a:r>
              <a:rPr spc="135" dirty="0"/>
              <a:t>on </a:t>
            </a:r>
            <a:r>
              <a:rPr spc="110" dirty="0"/>
              <a:t>a</a:t>
            </a:r>
            <a:r>
              <a:rPr spc="-210" dirty="0"/>
              <a:t> </a:t>
            </a:r>
            <a:r>
              <a:rPr spc="130" dirty="0"/>
              <a:t>Component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951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421265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783587"/>
            <a:ext cx="5873219" cy="972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In </a:t>
            </a:r>
            <a:r>
              <a:rPr sz="1300" spc="15" dirty="0">
                <a:latin typeface="Arial"/>
                <a:cs typeface="Arial"/>
              </a:rPr>
              <a:t>order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display a drawing </a:t>
            </a:r>
            <a:r>
              <a:rPr sz="1300" spc="10" dirty="0">
                <a:latin typeface="Arial"/>
                <a:cs typeface="Arial"/>
              </a:rPr>
              <a:t>in </a:t>
            </a:r>
            <a:r>
              <a:rPr sz="1300" spc="15" dirty="0">
                <a:latin typeface="Arial"/>
                <a:cs typeface="Arial"/>
              </a:rPr>
              <a:t>a frame, define a class </a:t>
            </a:r>
            <a:r>
              <a:rPr sz="1300" spc="10" dirty="0">
                <a:latin typeface="Arial"/>
                <a:cs typeface="Arial"/>
              </a:rPr>
              <a:t>that </a:t>
            </a:r>
            <a:r>
              <a:rPr sz="1300" b="1" spc="15" dirty="0">
                <a:latin typeface="Arial"/>
                <a:cs typeface="Arial"/>
              </a:rPr>
              <a:t>extends</a:t>
            </a:r>
            <a:r>
              <a:rPr sz="1300" spc="-114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the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300" spc="20" dirty="0">
                <a:latin typeface="Courier" charset="0"/>
                <a:cs typeface="Courier" charset="0"/>
              </a:rPr>
              <a:t>JComponent</a:t>
            </a:r>
            <a:r>
              <a:rPr sz="1300" spc="-490" dirty="0">
                <a:latin typeface="Courier" charset="0"/>
                <a:cs typeface="Courier" charset="0"/>
              </a:rPr>
              <a:t> </a:t>
            </a:r>
            <a:r>
              <a:rPr sz="1300" spc="10" dirty="0">
                <a:latin typeface="Arial"/>
                <a:cs typeface="Arial"/>
              </a:rPr>
              <a:t>class.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15" dirty="0">
                <a:latin typeface="Arial"/>
                <a:cs typeface="Arial"/>
              </a:rPr>
              <a:t>Place drawing </a:t>
            </a:r>
            <a:r>
              <a:rPr sz="1300" spc="10" dirty="0">
                <a:latin typeface="Arial"/>
                <a:cs typeface="Arial"/>
              </a:rPr>
              <a:t>instructions inside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20" dirty="0">
                <a:latin typeface="Courier" charset="0"/>
                <a:cs typeface="Courier" charset="0"/>
              </a:rPr>
              <a:t>paintComponent</a:t>
            </a:r>
            <a:r>
              <a:rPr sz="1300" spc="-434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method.</a:t>
            </a:r>
            <a:endParaRPr sz="13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819"/>
              </a:spcBef>
            </a:pPr>
            <a:r>
              <a:rPr sz="1000" spc="10" dirty="0">
                <a:latin typeface="Arial"/>
                <a:cs typeface="Arial"/>
              </a:rPr>
              <a:t>That method </a:t>
            </a:r>
            <a:r>
              <a:rPr sz="1000" spc="5" dirty="0">
                <a:latin typeface="Arial"/>
                <a:cs typeface="Arial"/>
              </a:rPr>
              <a:t>is called </a:t>
            </a:r>
            <a:r>
              <a:rPr sz="1000" spc="10" dirty="0">
                <a:latin typeface="Arial"/>
                <a:cs typeface="Arial"/>
              </a:rPr>
              <a:t>whenever </a:t>
            </a:r>
            <a:r>
              <a:rPr sz="1000" spc="5" dirty="0">
                <a:latin typeface="Arial"/>
                <a:cs typeface="Arial"/>
              </a:rPr>
              <a:t>the </a:t>
            </a:r>
            <a:r>
              <a:rPr sz="1000" spc="10" dirty="0">
                <a:latin typeface="Arial"/>
                <a:cs typeface="Arial"/>
              </a:rPr>
              <a:t>component needs </a:t>
            </a:r>
            <a:r>
              <a:rPr sz="1000" spc="5" dirty="0">
                <a:latin typeface="Arial"/>
                <a:cs typeface="Arial"/>
              </a:rPr>
              <a:t>to </a:t>
            </a:r>
            <a:r>
              <a:rPr sz="1000" spc="10" dirty="0">
                <a:latin typeface="Arial"/>
                <a:cs typeface="Arial"/>
              </a:rPr>
              <a:t>be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repainted: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0016" y="1833371"/>
            <a:ext cx="5306984" cy="762709"/>
          </a:xfrm>
          <a:prstGeom prst="rect">
            <a:avLst/>
          </a:prstGeom>
          <a:ln w="7561">
            <a:solidFill>
              <a:srgbClr val="CCCCC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44450">
              <a:lnSpc>
                <a:spcPts val="835"/>
              </a:lnSpc>
              <a:spcBef>
                <a:spcPts val="280"/>
              </a:spcBef>
            </a:pPr>
            <a:r>
              <a:rPr sz="1100" spc="10" dirty="0">
                <a:latin typeface="Courier" charset="0"/>
                <a:cs typeface="Courier" charset="0"/>
              </a:rPr>
              <a:t>public class RectangleComponent extends</a:t>
            </a:r>
            <a:r>
              <a:rPr sz="1100" spc="-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JComponent</a:t>
            </a:r>
            <a:endParaRPr sz="1100" dirty="0">
              <a:latin typeface="Courier" charset="0"/>
              <a:cs typeface="Courier" charset="0"/>
            </a:endParaRPr>
          </a:p>
          <a:p>
            <a:pPr marL="44450">
              <a:lnSpc>
                <a:spcPts val="835"/>
              </a:lnSpc>
            </a:pPr>
            <a:r>
              <a:rPr sz="1100" spc="10" dirty="0">
                <a:latin typeface="Courier" charset="0"/>
                <a:cs typeface="Courier" charset="0"/>
              </a:rPr>
              <a:t>{</a:t>
            </a:r>
            <a:endParaRPr sz="1100" dirty="0">
              <a:latin typeface="Courier" charset="0"/>
              <a:cs typeface="Courier" charset="0"/>
            </a:endParaRPr>
          </a:p>
          <a:p>
            <a:pPr marL="210185">
              <a:lnSpc>
                <a:spcPts val="835"/>
              </a:lnSpc>
            </a:pPr>
            <a:r>
              <a:rPr sz="1100" spc="10" dirty="0">
                <a:latin typeface="Courier" charset="0"/>
                <a:cs typeface="Courier" charset="0"/>
              </a:rPr>
              <a:t>public void paintComponent(Graphics</a:t>
            </a:r>
            <a:r>
              <a:rPr sz="1100" spc="-25" dirty="0">
                <a:latin typeface="Courier" charset="0"/>
                <a:cs typeface="Courier" charset="0"/>
              </a:rPr>
              <a:t> </a:t>
            </a:r>
            <a:r>
              <a:rPr sz="1100" spc="10" dirty="0">
                <a:latin typeface="Courier" charset="0"/>
                <a:cs typeface="Courier" charset="0"/>
              </a:rPr>
              <a:t>g)</a:t>
            </a:r>
            <a:endParaRPr sz="1100" dirty="0">
              <a:latin typeface="Courier" charset="0"/>
              <a:cs typeface="Courier" charset="0"/>
            </a:endParaRPr>
          </a:p>
          <a:p>
            <a:pPr marL="210185">
              <a:lnSpc>
                <a:spcPts val="835"/>
              </a:lnSpc>
            </a:pPr>
            <a:r>
              <a:rPr sz="1100" spc="10" dirty="0">
                <a:latin typeface="Courier" charset="0"/>
                <a:cs typeface="Courier" charset="0"/>
              </a:rPr>
              <a:t>{</a:t>
            </a:r>
            <a:endParaRPr sz="1100" dirty="0">
              <a:latin typeface="Courier" charset="0"/>
              <a:cs typeface="Courier" charset="0"/>
            </a:endParaRPr>
          </a:p>
          <a:p>
            <a:pPr marL="375285">
              <a:lnSpc>
                <a:spcPts val="835"/>
              </a:lnSpc>
            </a:pPr>
            <a:r>
              <a:rPr sz="1100" spc="10" dirty="0">
                <a:latin typeface="Trebuchet MS" charset="0"/>
                <a:cs typeface="Trebuchet MS" charset="0"/>
              </a:rPr>
              <a:t>Drawing </a:t>
            </a:r>
            <a:r>
              <a:rPr sz="1100" spc="5" dirty="0">
                <a:latin typeface="Trebuchet MS" charset="0"/>
                <a:cs typeface="Trebuchet MS" charset="0"/>
              </a:rPr>
              <a:t>instructions </a:t>
            </a:r>
            <a:r>
              <a:rPr sz="1100" spc="10" dirty="0">
                <a:latin typeface="Trebuchet MS" charset="0"/>
                <a:cs typeface="Trebuchet MS" charset="0"/>
              </a:rPr>
              <a:t>go</a:t>
            </a:r>
            <a:r>
              <a:rPr sz="1100" spc="-45" dirty="0">
                <a:latin typeface="Trebuchet MS" charset="0"/>
                <a:cs typeface="Trebuchet MS" charset="0"/>
              </a:rPr>
              <a:t> </a:t>
            </a:r>
            <a:r>
              <a:rPr sz="1100" spc="10" dirty="0">
                <a:latin typeface="Trebuchet MS" charset="0"/>
                <a:cs typeface="Trebuchet MS" charset="0"/>
              </a:rPr>
              <a:t>here</a:t>
            </a:r>
            <a:endParaRPr sz="1100" dirty="0">
              <a:latin typeface="Trebuchet MS" charset="0"/>
              <a:cs typeface="Trebuchet MS" charset="0"/>
            </a:endParaRPr>
          </a:p>
          <a:p>
            <a:pPr marL="210185">
              <a:lnSpc>
                <a:spcPts val="835"/>
              </a:lnSpc>
            </a:pPr>
            <a:r>
              <a:rPr sz="1100" spc="10" dirty="0">
                <a:latin typeface="Courier" charset="0"/>
                <a:cs typeface="Courier" charset="0"/>
              </a:rPr>
              <a:t>}</a:t>
            </a:r>
            <a:endParaRPr sz="1100" dirty="0">
              <a:latin typeface="Courier" charset="0"/>
              <a:cs typeface="Courier" charset="0"/>
            </a:endParaRPr>
          </a:p>
          <a:p>
            <a:pPr marL="44450">
              <a:lnSpc>
                <a:spcPts val="835"/>
              </a:lnSpc>
            </a:pPr>
            <a:r>
              <a:rPr sz="1100" spc="10" dirty="0">
                <a:latin typeface="Courier" charset="0"/>
                <a:cs typeface="Courier" charset="0"/>
              </a:rPr>
              <a:t>}</a:t>
            </a:r>
            <a:endParaRPr sz="1100" dirty="0">
              <a:latin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03401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Using </a:t>
            </a:r>
            <a:r>
              <a:rPr spc="70" dirty="0"/>
              <a:t>Inner </a:t>
            </a:r>
            <a:r>
              <a:rPr spc="140" dirty="0"/>
              <a:t>Classes </a:t>
            </a:r>
            <a:r>
              <a:rPr spc="75" dirty="0"/>
              <a:t>for</a:t>
            </a:r>
            <a:r>
              <a:rPr spc="-260" dirty="0"/>
              <a:t> </a:t>
            </a:r>
            <a:r>
              <a:rPr spc="80" dirty="0"/>
              <a:t>Listeners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1972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29703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669" y="712957"/>
            <a:ext cx="5610225" cy="678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Local variables that are </a:t>
            </a:r>
            <a:r>
              <a:rPr sz="1200" spc="20" dirty="0">
                <a:latin typeface="Arial"/>
                <a:cs typeface="Arial"/>
              </a:rPr>
              <a:t>accessed by an </a:t>
            </a:r>
            <a:r>
              <a:rPr sz="1200" spc="15" dirty="0">
                <a:latin typeface="Arial"/>
                <a:cs typeface="Arial"/>
              </a:rPr>
              <a:t>inner class </a:t>
            </a:r>
            <a:r>
              <a:rPr sz="1200" spc="20" dirty="0">
                <a:latin typeface="Arial"/>
                <a:cs typeface="Arial"/>
              </a:rPr>
              <a:t>method must be </a:t>
            </a:r>
            <a:r>
              <a:rPr sz="1200" spc="15" dirty="0">
                <a:latin typeface="Arial"/>
                <a:cs typeface="Arial"/>
              </a:rPr>
              <a:t>declared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as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200" spc="20" dirty="0">
                <a:latin typeface="Courier" charset="0"/>
                <a:cs typeface="Courier" charset="0"/>
              </a:rPr>
              <a:t>final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(or</a:t>
            </a:r>
            <a:r>
              <a:rPr sz="1200" spc="10" dirty="0">
                <a:latin typeface="Arial"/>
                <a:cs typeface="Arial"/>
              </a:rPr>
              <a:t> in </a:t>
            </a:r>
            <a:r>
              <a:rPr sz="1200" spc="20" dirty="0">
                <a:latin typeface="Arial"/>
                <a:cs typeface="Arial"/>
              </a:rPr>
              <a:t>Java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8,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effectively</a:t>
            </a:r>
            <a:r>
              <a:rPr sz="1200" spc="30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final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[not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modified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after</a:t>
            </a:r>
            <a:r>
              <a:rPr sz="1200" spc="10" dirty="0">
                <a:latin typeface="Arial"/>
                <a:cs typeface="Arial"/>
              </a:rPr>
              <a:t> initialized]).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b="1" spc="20" dirty="0">
                <a:latin typeface="Arial"/>
                <a:cs typeface="Arial"/>
              </a:rPr>
              <a:t>Example: </a:t>
            </a:r>
            <a:r>
              <a:rPr sz="1200" spc="20" dirty="0">
                <a:latin typeface="Arial"/>
                <a:cs typeface="Arial"/>
              </a:rPr>
              <a:t>add </a:t>
            </a:r>
            <a:r>
              <a:rPr sz="1200" spc="15" dirty="0">
                <a:latin typeface="Arial"/>
                <a:cs typeface="Arial"/>
              </a:rPr>
              <a:t>interest to </a:t>
            </a:r>
            <a:r>
              <a:rPr sz="1200" spc="20" dirty="0">
                <a:latin typeface="Arial"/>
                <a:cs typeface="Arial"/>
              </a:rPr>
              <a:t>a bank </a:t>
            </a:r>
            <a:r>
              <a:rPr sz="1200" spc="15" dirty="0">
                <a:latin typeface="Arial"/>
                <a:cs typeface="Arial"/>
              </a:rPr>
              <a:t>account </a:t>
            </a:r>
            <a:r>
              <a:rPr sz="1200" spc="20" dirty="0">
                <a:latin typeface="Arial"/>
                <a:cs typeface="Arial"/>
              </a:rPr>
              <a:t>whenever a </a:t>
            </a:r>
            <a:r>
              <a:rPr sz="1200" spc="15" dirty="0">
                <a:latin typeface="Arial"/>
                <a:cs typeface="Arial"/>
              </a:rPr>
              <a:t>button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clicked: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728" y="1454966"/>
            <a:ext cx="7941271" cy="3075842"/>
          </a:xfrm>
          <a:prstGeom prst="rect">
            <a:avLst/>
          </a:prstGeom>
          <a:ln w="7019">
            <a:noFill/>
          </a:ln>
        </p:spPr>
        <p:txBody>
          <a:bodyPr vert="horz" wrap="square" lIns="0" tIns="22860" rIns="0" bIns="0" rtlCol="0">
            <a:spAutoFit/>
          </a:bodyPr>
          <a:lstStyle/>
          <a:p>
            <a:pPr marL="43815" marR="3731895">
              <a:lnSpc>
                <a:spcPct val="147400"/>
              </a:lnSpc>
              <a:spcBef>
                <a:spcPts val="180"/>
              </a:spcBef>
            </a:pPr>
            <a:r>
              <a:rPr sz="900" spc="10" dirty="0">
                <a:latin typeface="Courier" charset="0"/>
                <a:cs typeface="Courier" charset="0"/>
              </a:rPr>
              <a:t>JButton button = new JButton("Add Interest");  frame.add(button);</a:t>
            </a:r>
            <a:endParaRPr sz="9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900" spc="10" dirty="0">
                <a:latin typeface="Courier" charset="0"/>
                <a:cs typeface="Courier" charset="0"/>
              </a:rPr>
              <a:t>final BankAccount </a:t>
            </a:r>
            <a:r>
              <a:rPr sz="90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account </a:t>
            </a:r>
            <a:r>
              <a:rPr sz="900" spc="10" dirty="0">
                <a:latin typeface="Courier" charset="0"/>
                <a:cs typeface="Courier" charset="0"/>
              </a:rPr>
              <a:t>= new</a:t>
            </a:r>
            <a:r>
              <a:rPr sz="900" spc="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BankAccount(INITIAL_BALANCE);</a:t>
            </a:r>
            <a:endParaRPr sz="9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900" spc="10" dirty="0">
                <a:latin typeface="Courier" charset="0"/>
                <a:cs typeface="Courier" charset="0"/>
              </a:rPr>
              <a:t>class AddInterestListener implements</a:t>
            </a:r>
            <a:r>
              <a:rPr sz="900" spc="-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ActionListener</a:t>
            </a:r>
            <a:endParaRPr sz="9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 actionPerformed(ActionEvent</a:t>
            </a:r>
            <a:r>
              <a:rPr sz="900" spc="-1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event)</a:t>
            </a:r>
            <a:endParaRPr sz="9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82575">
              <a:lnSpc>
                <a:spcPct val="100000"/>
              </a:lnSpc>
              <a:spcBef>
                <a:spcPts val="284"/>
              </a:spcBef>
            </a:pPr>
            <a:r>
              <a:rPr sz="900" spc="10" dirty="0">
                <a:latin typeface="Courier" charset="0"/>
                <a:cs typeface="Courier" charset="0"/>
              </a:rPr>
              <a:t>// The listener method accesses the account</a:t>
            </a:r>
            <a:r>
              <a:rPr sz="900" spc="-1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variable</a:t>
            </a:r>
            <a:endParaRPr sz="900" dirty="0">
              <a:latin typeface="Courier" charset="0"/>
              <a:cs typeface="Courier" charset="0"/>
            </a:endParaRPr>
          </a:p>
          <a:p>
            <a:pPr marL="282575">
              <a:lnSpc>
                <a:spcPct val="100000"/>
              </a:lnSpc>
              <a:spcBef>
                <a:spcPts val="284"/>
              </a:spcBef>
            </a:pPr>
            <a:r>
              <a:rPr sz="900" spc="10" dirty="0">
                <a:latin typeface="Courier" charset="0"/>
                <a:cs typeface="Courier" charset="0"/>
              </a:rPr>
              <a:t>// from the surrounding</a:t>
            </a:r>
            <a:r>
              <a:rPr sz="900" spc="-5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block</a:t>
            </a:r>
            <a:endParaRPr sz="900" dirty="0">
              <a:latin typeface="Courier" charset="0"/>
              <a:cs typeface="Courier" charset="0"/>
            </a:endParaRPr>
          </a:p>
          <a:p>
            <a:pPr marL="282575" marR="2857500">
              <a:lnSpc>
                <a:spcPct val="147400"/>
              </a:lnSpc>
            </a:pPr>
            <a:r>
              <a:rPr sz="900" spc="10" dirty="0">
                <a:latin typeface="Courier" charset="0"/>
                <a:cs typeface="Courier" charset="0"/>
              </a:rPr>
              <a:t>double interest = </a:t>
            </a:r>
            <a:r>
              <a:rPr sz="90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account</a:t>
            </a:r>
            <a:r>
              <a:rPr sz="900" spc="10" dirty="0">
                <a:latin typeface="Courier" charset="0"/>
                <a:cs typeface="Courier" charset="0"/>
              </a:rPr>
              <a:t>.getBalance() * INTEREST_RATE / 100;  </a:t>
            </a:r>
            <a:r>
              <a:rPr sz="90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account</a:t>
            </a:r>
            <a:r>
              <a:rPr sz="900" spc="10" dirty="0">
                <a:latin typeface="Courier" charset="0"/>
                <a:cs typeface="Courier" charset="0"/>
              </a:rPr>
              <a:t>.deposit(interest);</a:t>
            </a:r>
            <a:endParaRPr sz="9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43815" marR="3453765">
              <a:lnSpc>
                <a:spcPct val="147400"/>
              </a:lnSpc>
            </a:pPr>
            <a:r>
              <a:rPr sz="900" spc="10" dirty="0">
                <a:latin typeface="Courier" charset="0"/>
                <a:cs typeface="Courier" charset="0"/>
              </a:rPr>
              <a:t>ActionListener listener = new AddInterestListener();  button.addActionListener(listener);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640715" y="56976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889956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0" dirty="0"/>
              <a:t>Self </a:t>
            </a:r>
            <a:r>
              <a:rPr spc="90" dirty="0"/>
              <a:t>Check</a:t>
            </a:r>
            <a:r>
              <a:rPr spc="-85" dirty="0"/>
              <a:t> </a:t>
            </a:r>
            <a:r>
              <a:rPr spc="30" dirty="0"/>
              <a:t>10.28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864" y="702829"/>
            <a:ext cx="4570095" cy="441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0" dirty="0">
                <a:latin typeface="Arial"/>
                <a:cs typeface="Arial"/>
              </a:rPr>
              <a:t>When </a:t>
            </a:r>
            <a:r>
              <a:rPr sz="1000" spc="15" dirty="0">
                <a:latin typeface="Arial"/>
                <a:cs typeface="Arial"/>
              </a:rPr>
              <a:t>do you </a:t>
            </a:r>
            <a:r>
              <a:rPr sz="1000" spc="10" dirty="0">
                <a:latin typeface="Arial"/>
                <a:cs typeface="Arial"/>
              </a:rPr>
              <a:t>call the </a:t>
            </a:r>
            <a:r>
              <a:rPr sz="1000" spc="15" dirty="0">
                <a:latin typeface="Courier" charset="0"/>
                <a:cs typeface="Courier" charset="0"/>
              </a:rPr>
              <a:t>actionPerformed</a:t>
            </a:r>
            <a:r>
              <a:rPr sz="1000" spc="-360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Arial"/>
                <a:cs typeface="Arial"/>
              </a:rPr>
              <a:t>method?</a:t>
            </a:r>
            <a:endParaRPr sz="1000" dirty="0">
              <a:latin typeface="Arial"/>
              <a:cs typeface="Arial"/>
            </a:endParaRPr>
          </a:p>
          <a:p>
            <a:pPr marL="248285">
              <a:lnSpc>
                <a:spcPct val="100000"/>
              </a:lnSpc>
              <a:spcBef>
                <a:spcPts val="755"/>
              </a:spcBef>
            </a:pPr>
            <a:r>
              <a:rPr sz="1200" b="1" spc="20" dirty="0">
                <a:latin typeface="Arial"/>
                <a:cs typeface="Arial"/>
              </a:rPr>
              <a:t>Answer: </a:t>
            </a:r>
            <a:r>
              <a:rPr sz="1200" spc="20" dirty="0">
                <a:latin typeface="Arial"/>
                <a:cs typeface="Arial"/>
              </a:rPr>
              <a:t>You </a:t>
            </a:r>
            <a:r>
              <a:rPr sz="1200" spc="15" dirty="0">
                <a:latin typeface="Arial"/>
                <a:cs typeface="Arial"/>
              </a:rPr>
              <a:t>don’t. </a:t>
            </a:r>
            <a:r>
              <a:rPr sz="1200" spc="10" dirty="0">
                <a:latin typeface="Arial"/>
                <a:cs typeface="Arial"/>
              </a:rPr>
              <a:t>It is </a:t>
            </a:r>
            <a:r>
              <a:rPr sz="1200" spc="15" dirty="0">
                <a:latin typeface="Arial"/>
                <a:cs typeface="Arial"/>
              </a:rPr>
              <a:t>called </a:t>
            </a:r>
            <a:r>
              <a:rPr sz="1200" spc="20" dirty="0">
                <a:latin typeface="Arial"/>
                <a:cs typeface="Arial"/>
              </a:rPr>
              <a:t>whenever </a:t>
            </a:r>
            <a:r>
              <a:rPr sz="1200" spc="15" dirty="0">
                <a:latin typeface="Arial"/>
                <a:cs typeface="Arial"/>
              </a:rPr>
              <a:t>the button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clicked.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2"/>
          <p:cNvSpPr/>
          <p:nvPr/>
        </p:nvSpPr>
        <p:spPr>
          <a:xfrm>
            <a:off x="640715" y="56976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1441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Building </a:t>
            </a:r>
            <a:r>
              <a:rPr spc="95" dirty="0"/>
              <a:t>Applications </a:t>
            </a:r>
            <a:r>
              <a:rPr spc="70" dirty="0"/>
              <a:t>with</a:t>
            </a:r>
            <a:r>
              <a:rPr spc="-145" dirty="0"/>
              <a:t> </a:t>
            </a:r>
            <a:r>
              <a:rPr spc="90" dirty="0"/>
              <a:t>Buttons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1420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69" y="672693"/>
            <a:ext cx="5347335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b="1" spc="20" dirty="0">
                <a:latin typeface="Arial"/>
                <a:cs typeface="Arial"/>
              </a:rPr>
              <a:t>Example: </a:t>
            </a:r>
            <a:r>
              <a:rPr sz="1200" spc="15" dirty="0">
                <a:latin typeface="Arial"/>
                <a:cs typeface="Arial"/>
              </a:rPr>
              <a:t>investment viewer program; </a:t>
            </a:r>
            <a:r>
              <a:rPr sz="1200" spc="20" dirty="0">
                <a:latin typeface="Arial"/>
                <a:cs typeface="Arial"/>
              </a:rPr>
              <a:t>whenever </a:t>
            </a:r>
            <a:r>
              <a:rPr sz="1200" spc="15" dirty="0">
                <a:latin typeface="Arial"/>
                <a:cs typeface="Arial"/>
              </a:rPr>
              <a:t>button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clicked, interest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is  </a:t>
            </a:r>
            <a:r>
              <a:rPr sz="1200" spc="15" dirty="0">
                <a:latin typeface="Arial"/>
                <a:cs typeface="Arial"/>
              </a:rPr>
              <a:t>added, </a:t>
            </a:r>
            <a:r>
              <a:rPr sz="1200" spc="20" dirty="0">
                <a:latin typeface="Arial"/>
                <a:cs typeface="Arial"/>
              </a:rPr>
              <a:t>and new </a:t>
            </a:r>
            <a:r>
              <a:rPr sz="1200" spc="15" dirty="0">
                <a:latin typeface="Arial"/>
                <a:cs typeface="Arial"/>
              </a:rPr>
              <a:t>balance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displayed: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8233" y="1148154"/>
            <a:ext cx="3264039" cy="877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7834" y="2225079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669" y="2118318"/>
            <a:ext cx="29698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Construct </a:t>
            </a:r>
            <a:r>
              <a:rPr sz="1200" spc="20" dirty="0">
                <a:latin typeface="Arial"/>
                <a:cs typeface="Arial"/>
              </a:rPr>
              <a:t>an </a:t>
            </a:r>
            <a:r>
              <a:rPr sz="1200" spc="15" dirty="0">
                <a:latin typeface="Arial"/>
                <a:cs typeface="Arial"/>
              </a:rPr>
              <a:t>object of the </a:t>
            </a:r>
            <a:r>
              <a:rPr sz="1200" spc="20" dirty="0">
                <a:latin typeface="Courier" charset="0"/>
                <a:cs typeface="Courier" charset="0"/>
              </a:rPr>
              <a:t>JButton</a:t>
            </a:r>
            <a:r>
              <a:rPr sz="1200" spc="-44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class: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1728" y="2383013"/>
            <a:ext cx="6874471" cy="277943"/>
          </a:xfrm>
          <a:prstGeom prst="rect">
            <a:avLst/>
          </a:prstGeom>
          <a:ln w="7019">
            <a:noFill/>
          </a:ln>
        </p:spPr>
        <p:txBody>
          <a:bodyPr vert="horz" wrap="square" lIns="0" tIns="9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900" spc="10" dirty="0">
                <a:latin typeface="Courier" charset="0"/>
                <a:cs typeface="Courier" charset="0"/>
              </a:rPr>
              <a:t>JButton button = new JButton(</a:t>
            </a:r>
            <a:r>
              <a:rPr sz="90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"Add</a:t>
            </a:r>
            <a:r>
              <a:rPr sz="900" spc="-30" dirty="0">
                <a:solidFill>
                  <a:srgbClr val="006BB8"/>
                </a:solidFill>
                <a:latin typeface="Courier" charset="0"/>
                <a:cs typeface="Courier" charset="0"/>
              </a:rPr>
              <a:t> </a:t>
            </a:r>
            <a:r>
              <a:rPr sz="900" spc="10" dirty="0">
                <a:solidFill>
                  <a:srgbClr val="006BB8"/>
                </a:solidFill>
                <a:latin typeface="Courier" charset="0"/>
                <a:cs typeface="Courier" charset="0"/>
              </a:rPr>
              <a:t>Interest"</a:t>
            </a:r>
            <a:r>
              <a:rPr sz="900" spc="10" dirty="0">
                <a:latin typeface="Courier" charset="0"/>
                <a:cs typeface="Courier" charset="0"/>
              </a:rPr>
              <a:t>);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7834" y="301706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2669" y="2910304"/>
            <a:ext cx="437832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5" dirty="0">
                <a:latin typeface="Arial"/>
                <a:cs typeface="Arial"/>
              </a:rPr>
              <a:t>We </a:t>
            </a:r>
            <a:r>
              <a:rPr sz="1200" spc="20" dirty="0">
                <a:latin typeface="Arial"/>
                <a:cs typeface="Arial"/>
              </a:rPr>
              <a:t>need a </a:t>
            </a:r>
            <a:r>
              <a:rPr sz="1200" spc="15" dirty="0">
                <a:latin typeface="Arial"/>
                <a:cs typeface="Arial"/>
              </a:rPr>
              <a:t>user interface </a:t>
            </a:r>
            <a:r>
              <a:rPr sz="1200" spc="20" dirty="0">
                <a:latin typeface="Arial"/>
                <a:cs typeface="Arial"/>
              </a:rPr>
              <a:t>component </a:t>
            </a:r>
            <a:r>
              <a:rPr sz="1200" spc="15" dirty="0">
                <a:latin typeface="Arial"/>
                <a:cs typeface="Arial"/>
              </a:rPr>
              <a:t>that displays </a:t>
            </a:r>
            <a:r>
              <a:rPr sz="1200" spc="20" dirty="0">
                <a:latin typeface="Arial"/>
                <a:cs typeface="Arial"/>
              </a:rPr>
              <a:t>a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message: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1728" y="3174999"/>
            <a:ext cx="6874471" cy="277943"/>
          </a:xfrm>
          <a:prstGeom prst="rect">
            <a:avLst/>
          </a:prstGeom>
          <a:ln w="7019">
            <a:noFill/>
          </a:ln>
        </p:spPr>
        <p:txBody>
          <a:bodyPr vert="horz" wrap="square" lIns="0" tIns="9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900" spc="10" dirty="0">
                <a:latin typeface="Courier" charset="0"/>
                <a:cs typeface="Courier" charset="0"/>
              </a:rPr>
              <a:t>JLabel label = new JLabel("balance: " +</a:t>
            </a:r>
            <a:r>
              <a:rPr sz="900" spc="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account.getBalance());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7834" y="378615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2669" y="3679389"/>
            <a:ext cx="550608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Use a </a:t>
            </a:r>
            <a:r>
              <a:rPr sz="1200" spc="20" dirty="0">
                <a:latin typeface="Courier" charset="0"/>
                <a:cs typeface="Courier" charset="0"/>
              </a:rPr>
              <a:t>JPanel</a:t>
            </a:r>
            <a:r>
              <a:rPr sz="1200" spc="-41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container to group multiple user interface </a:t>
            </a:r>
            <a:r>
              <a:rPr sz="1200" spc="20" dirty="0">
                <a:latin typeface="Arial"/>
                <a:cs typeface="Arial"/>
              </a:rPr>
              <a:t>components </a:t>
            </a:r>
            <a:r>
              <a:rPr sz="1200" spc="15" dirty="0">
                <a:latin typeface="Arial"/>
                <a:cs typeface="Arial"/>
              </a:rPr>
              <a:t>together: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1728" y="3944085"/>
            <a:ext cx="6874471" cy="837409"/>
          </a:xfrm>
          <a:prstGeom prst="rect">
            <a:avLst/>
          </a:prstGeom>
          <a:ln w="7019">
            <a:noFill/>
          </a:ln>
        </p:spPr>
        <p:txBody>
          <a:bodyPr vert="horz" wrap="square" lIns="0" tIns="22860" rIns="0" bIns="0" rtlCol="0">
            <a:spAutoFit/>
          </a:bodyPr>
          <a:lstStyle/>
          <a:p>
            <a:pPr marL="43815" marR="4408170">
              <a:lnSpc>
                <a:spcPct val="147400"/>
              </a:lnSpc>
              <a:spcBef>
                <a:spcPts val="180"/>
              </a:spcBef>
            </a:pPr>
            <a:r>
              <a:rPr sz="900" spc="10" dirty="0">
                <a:latin typeface="Courier" charset="0"/>
                <a:cs typeface="Courier" charset="0"/>
              </a:rPr>
              <a:t>JPanel panel = new JPanel();  panel.add(button);  panel.add(label);  frame.add(panel);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5" name="object 2"/>
          <p:cNvSpPr/>
          <p:nvPr/>
        </p:nvSpPr>
        <p:spPr>
          <a:xfrm>
            <a:off x="640715" y="56976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4903034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Building </a:t>
            </a:r>
            <a:r>
              <a:rPr spc="95" dirty="0"/>
              <a:t>Applications </a:t>
            </a:r>
            <a:r>
              <a:rPr spc="70" dirty="0"/>
              <a:t>with</a:t>
            </a:r>
            <a:r>
              <a:rPr spc="-145" dirty="0"/>
              <a:t> </a:t>
            </a:r>
            <a:r>
              <a:rPr spc="90" dirty="0"/>
              <a:t>Buttons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0125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69" y="713364"/>
            <a:ext cx="488505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AddInterestListener class </a:t>
            </a:r>
            <a:r>
              <a:rPr sz="1200" spc="20" dirty="0">
                <a:latin typeface="Arial"/>
                <a:cs typeface="Arial"/>
              </a:rPr>
              <a:t>adds </a:t>
            </a:r>
            <a:r>
              <a:rPr sz="1200" spc="15" dirty="0">
                <a:latin typeface="Arial"/>
                <a:cs typeface="Arial"/>
              </a:rPr>
              <a:t>interest </a:t>
            </a:r>
            <a:r>
              <a:rPr sz="1200" spc="20" dirty="0">
                <a:latin typeface="Arial"/>
                <a:cs typeface="Arial"/>
              </a:rPr>
              <a:t>and </a:t>
            </a:r>
            <a:r>
              <a:rPr sz="1200" spc="15" dirty="0">
                <a:latin typeface="Arial"/>
                <a:cs typeface="Arial"/>
              </a:rPr>
              <a:t>displays the </a:t>
            </a:r>
            <a:r>
              <a:rPr sz="1200" spc="20" dirty="0">
                <a:latin typeface="Arial"/>
                <a:cs typeface="Arial"/>
              </a:rPr>
              <a:t>new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balance: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728" y="971040"/>
            <a:ext cx="8169872" cy="1915314"/>
          </a:xfrm>
          <a:prstGeom prst="rect">
            <a:avLst/>
          </a:prstGeom>
          <a:ln w="7019">
            <a:noFill/>
          </a:ln>
        </p:spPr>
        <p:txBody>
          <a:bodyPr vert="horz" wrap="square" lIns="0" tIns="9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1000" spc="10" dirty="0">
                <a:latin typeface="Courier" charset="0"/>
                <a:cs typeface="Courier" charset="0"/>
              </a:rPr>
              <a:t>class AddInterestListener implements</a:t>
            </a:r>
            <a:r>
              <a:rPr sz="1000" spc="-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ActionListener</a:t>
            </a:r>
            <a:endParaRPr sz="10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1000" spc="1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1000" spc="10" dirty="0">
                <a:latin typeface="Courier" charset="0"/>
                <a:cs typeface="Courier" charset="0"/>
              </a:rPr>
              <a:t>public void actionPerformed(ActionEvent</a:t>
            </a:r>
            <a:r>
              <a:rPr sz="1000" spc="-1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event)</a:t>
            </a:r>
            <a:endParaRPr sz="10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1000" spc="1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282575" marR="2857500">
              <a:lnSpc>
                <a:spcPct val="147400"/>
              </a:lnSpc>
            </a:pPr>
            <a:r>
              <a:rPr sz="1000" spc="10" dirty="0">
                <a:latin typeface="Courier" charset="0"/>
                <a:cs typeface="Courier" charset="0"/>
              </a:rPr>
              <a:t>double interest = account.getBalance() * INTEREST_RATE / 100;  account.deposit(interest);</a:t>
            </a:r>
            <a:endParaRPr sz="1000" dirty="0">
              <a:latin typeface="Courier" charset="0"/>
              <a:cs typeface="Courier" charset="0"/>
            </a:endParaRPr>
          </a:p>
          <a:p>
            <a:pPr marL="282575">
              <a:lnSpc>
                <a:spcPct val="100000"/>
              </a:lnSpc>
              <a:spcBef>
                <a:spcPts val="284"/>
              </a:spcBef>
            </a:pPr>
            <a:r>
              <a:rPr sz="1000" spc="10" dirty="0">
                <a:latin typeface="Courier" charset="0"/>
                <a:cs typeface="Courier" charset="0"/>
              </a:rPr>
              <a:t>label.setText("balance=" +</a:t>
            </a:r>
            <a:r>
              <a:rPr sz="1000" spc="-1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account.getBalance());</a:t>
            </a:r>
            <a:endParaRPr sz="10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1000" spc="1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1000" spc="1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834" y="318947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669" y="3041015"/>
            <a:ext cx="5444490" cy="69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800"/>
              </a:lnSpc>
            </a:pPr>
            <a:r>
              <a:rPr sz="1200" spc="20" dirty="0">
                <a:latin typeface="Arial"/>
                <a:cs typeface="Arial"/>
              </a:rPr>
              <a:t>Add </a:t>
            </a:r>
            <a:r>
              <a:rPr sz="1200" spc="20" dirty="0">
                <a:latin typeface="Courier" charset="0"/>
                <a:cs typeface="Courier" charset="0"/>
              </a:rPr>
              <a:t>AddInterestListener </a:t>
            </a:r>
            <a:r>
              <a:rPr sz="1200" spc="20" dirty="0">
                <a:latin typeface="Arial"/>
                <a:cs typeface="Arial"/>
              </a:rPr>
              <a:t>as </a:t>
            </a:r>
            <a:r>
              <a:rPr sz="1200" spc="15" dirty="0">
                <a:latin typeface="Arial"/>
                <a:cs typeface="Arial"/>
              </a:rPr>
              <a:t>inner class </a:t>
            </a:r>
            <a:r>
              <a:rPr sz="1200" spc="20" dirty="0">
                <a:latin typeface="Arial"/>
                <a:cs typeface="Arial"/>
              </a:rPr>
              <a:t>so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20" dirty="0">
                <a:latin typeface="Arial"/>
                <a:cs typeface="Arial"/>
              </a:rPr>
              <a:t>can have </a:t>
            </a:r>
            <a:r>
              <a:rPr sz="1200" spc="15" dirty="0">
                <a:latin typeface="Arial"/>
                <a:cs typeface="Arial"/>
              </a:rPr>
              <a:t>access to  surrounding variables </a:t>
            </a:r>
            <a:r>
              <a:rPr sz="1200" spc="10" dirty="0">
                <a:latin typeface="Arial"/>
                <a:cs typeface="Arial"/>
              </a:rPr>
              <a:t>(prior</a:t>
            </a:r>
            <a:r>
              <a:rPr sz="1200" spc="15" dirty="0">
                <a:latin typeface="Arial"/>
                <a:cs typeface="Arial"/>
              </a:rPr>
              <a:t> to </a:t>
            </a:r>
            <a:r>
              <a:rPr sz="1200" spc="20" dirty="0">
                <a:latin typeface="Arial"/>
                <a:cs typeface="Arial"/>
              </a:rPr>
              <a:t>Java</a:t>
            </a:r>
            <a:r>
              <a:rPr sz="1200" spc="15" dirty="0">
                <a:latin typeface="Arial"/>
                <a:cs typeface="Arial"/>
              </a:rPr>
              <a:t> 8,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account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and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label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must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be</a:t>
            </a:r>
            <a:r>
              <a:rPr sz="1200" spc="15" dirty="0">
                <a:latin typeface="Arial"/>
                <a:cs typeface="Arial"/>
              </a:rPr>
              <a:t> declared  </a:t>
            </a:r>
            <a:r>
              <a:rPr sz="1200" spc="15" dirty="0">
                <a:latin typeface="Courier" charset="0"/>
                <a:cs typeface="Courier" charset="0"/>
              </a:rPr>
              <a:t>final</a:t>
            </a:r>
            <a:r>
              <a:rPr sz="1200" spc="15" dirty="0">
                <a:latin typeface="Arial"/>
                <a:cs typeface="Arial"/>
              </a:rPr>
              <a:t>).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640715" y="56976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6364585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/>
              <a:t>Processing </a:t>
            </a:r>
            <a:r>
              <a:rPr spc="80" dirty="0"/>
              <a:t>Timer</a:t>
            </a:r>
            <a:r>
              <a:rPr spc="-100" dirty="0"/>
              <a:t> </a:t>
            </a:r>
            <a:r>
              <a:rPr spc="85" dirty="0"/>
              <a:t>Events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629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296583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7834" y="156331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2669" y="684782"/>
            <a:ext cx="5691505" cy="990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spc="20" dirty="0">
                <a:latin typeface="Courier" charset="0"/>
                <a:cs typeface="Courier" charset="0"/>
              </a:rPr>
              <a:t>javax.swing.Timer</a:t>
            </a:r>
            <a:r>
              <a:rPr sz="1200" spc="-34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generates equally </a:t>
            </a:r>
            <a:r>
              <a:rPr sz="1200" spc="20" dirty="0">
                <a:latin typeface="Arial"/>
                <a:cs typeface="Arial"/>
              </a:rPr>
              <a:t>spaced </a:t>
            </a:r>
            <a:r>
              <a:rPr sz="1200" spc="15" dirty="0">
                <a:latin typeface="Arial"/>
                <a:cs typeface="Arial"/>
              </a:rPr>
              <a:t>timer events, sending events to  installed action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listeners.</a:t>
            </a:r>
            <a:endParaRPr sz="1200" dirty="0">
              <a:latin typeface="Arial"/>
              <a:cs typeface="Arial"/>
            </a:endParaRPr>
          </a:p>
          <a:p>
            <a:pPr marL="12700" marR="601345">
              <a:lnSpc>
                <a:spcPts val="2100"/>
              </a:lnSpc>
              <a:spcBef>
                <a:spcPts val="70"/>
              </a:spcBef>
            </a:pPr>
            <a:r>
              <a:rPr sz="1200" spc="15" dirty="0">
                <a:latin typeface="Arial"/>
                <a:cs typeface="Arial"/>
              </a:rPr>
              <a:t>Useful </a:t>
            </a:r>
            <a:r>
              <a:rPr sz="1200" spc="20" dirty="0">
                <a:latin typeface="Arial"/>
                <a:cs typeface="Arial"/>
              </a:rPr>
              <a:t>whenever you want </a:t>
            </a: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20" dirty="0">
                <a:latin typeface="Arial"/>
                <a:cs typeface="Arial"/>
              </a:rPr>
              <a:t>have an </a:t>
            </a:r>
            <a:r>
              <a:rPr sz="1200" spc="15" dirty="0">
                <a:latin typeface="Arial"/>
                <a:cs typeface="Arial"/>
              </a:rPr>
              <a:t>object updated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regular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intervals.  Declare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class that implements the </a:t>
            </a:r>
            <a:r>
              <a:rPr sz="1200" spc="20" dirty="0">
                <a:latin typeface="Courier" charset="0"/>
                <a:cs typeface="Courier" charset="0"/>
              </a:rPr>
              <a:t>ActionListener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1729" y="1714231"/>
            <a:ext cx="5580380" cy="1311256"/>
          </a:xfrm>
          <a:prstGeom prst="rect">
            <a:avLst/>
          </a:prstGeom>
          <a:ln w="7019">
            <a:noFill/>
          </a:ln>
        </p:spPr>
        <p:txBody>
          <a:bodyPr vert="horz" wrap="square" lIns="0" tIns="4127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25"/>
              </a:spcBef>
            </a:pPr>
            <a:r>
              <a:rPr sz="1000" spc="-5" dirty="0">
                <a:latin typeface="Courier" charset="0"/>
                <a:cs typeface="Courier" charset="0"/>
              </a:rPr>
              <a:t>class MyListener implements</a:t>
            </a:r>
            <a:r>
              <a:rPr sz="1000" spc="-80" dirty="0">
                <a:latin typeface="Courier" charset="0"/>
                <a:cs typeface="Courier" charset="0"/>
              </a:rPr>
              <a:t> </a:t>
            </a:r>
            <a:r>
              <a:rPr sz="1000" spc="-5" dirty="0">
                <a:latin typeface="Courier" charset="0"/>
                <a:cs typeface="Courier" charset="0"/>
              </a:rPr>
              <a:t>ActionListener</a:t>
            </a:r>
            <a:endParaRPr sz="100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1000" spc="-5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endParaRPr lang="en-CA" sz="1000" spc="-5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1000" spc="-5" dirty="0">
                <a:latin typeface="Courier" charset="0"/>
                <a:cs typeface="Courier" charset="0"/>
              </a:rPr>
              <a:t>void actionPerformed(ActionEvent</a:t>
            </a:r>
            <a:r>
              <a:rPr sz="1000" spc="-80" dirty="0">
                <a:latin typeface="Courier" charset="0"/>
                <a:cs typeface="Courier" charset="0"/>
              </a:rPr>
              <a:t> </a:t>
            </a:r>
            <a:r>
              <a:rPr sz="1000" spc="-5" dirty="0">
                <a:latin typeface="Courier" charset="0"/>
                <a:cs typeface="Courier" charset="0"/>
              </a:rPr>
              <a:t>event)</a:t>
            </a:r>
            <a:endParaRPr sz="100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endParaRPr lang="en-CA" sz="1000" spc="-5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1000" spc="-5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413384">
              <a:lnSpc>
                <a:spcPts val="885"/>
              </a:lnSpc>
            </a:pPr>
            <a:endParaRPr lang="en-CA" sz="1000" spc="-5" dirty="0">
              <a:latin typeface="Comic Sans MS"/>
              <a:cs typeface="Comic Sans MS"/>
            </a:endParaRPr>
          </a:p>
          <a:p>
            <a:pPr marL="413384">
              <a:lnSpc>
                <a:spcPts val="885"/>
              </a:lnSpc>
            </a:pPr>
            <a:r>
              <a:rPr sz="1000" spc="-5" dirty="0">
                <a:latin typeface="Comic Sans MS"/>
                <a:cs typeface="Comic Sans MS"/>
              </a:rPr>
              <a:t>Listener action (executed at each timer</a:t>
            </a:r>
            <a:r>
              <a:rPr sz="1000" spc="-50" dirty="0">
                <a:latin typeface="Comic Sans MS"/>
                <a:cs typeface="Comic Sans MS"/>
              </a:rPr>
              <a:t> </a:t>
            </a:r>
            <a:r>
              <a:rPr sz="1000" spc="-5" dirty="0">
                <a:latin typeface="Comic Sans MS"/>
                <a:cs typeface="Comic Sans MS"/>
              </a:rPr>
              <a:t>event)</a:t>
            </a:r>
            <a:endParaRPr sz="1000" dirty="0">
              <a:latin typeface="Comic Sans MS"/>
              <a:cs typeface="Comic Sans MS"/>
            </a:endParaRPr>
          </a:p>
          <a:p>
            <a:pPr marL="214629">
              <a:lnSpc>
                <a:spcPts val="885"/>
              </a:lnSpc>
            </a:pPr>
            <a:endParaRPr lang="en-CA" sz="1000" spc="-5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1000" spc="-5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  <a:p>
            <a:pPr marL="43815">
              <a:lnSpc>
                <a:spcPts val="890"/>
              </a:lnSpc>
            </a:pPr>
            <a:r>
              <a:rPr sz="1000" spc="-5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7834" y="336675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2669" y="3218296"/>
            <a:ext cx="5426710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800"/>
              </a:lnSpc>
            </a:pPr>
            <a:r>
              <a:rPr sz="1200" spc="2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create </a:t>
            </a: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timer, specify the frequency of the events </a:t>
            </a:r>
            <a:r>
              <a:rPr sz="1200" spc="20" dirty="0">
                <a:latin typeface="Arial"/>
                <a:cs typeface="Arial"/>
              </a:rPr>
              <a:t>and an </a:t>
            </a:r>
            <a:r>
              <a:rPr sz="1200" spc="15" dirty="0">
                <a:latin typeface="Arial"/>
                <a:cs typeface="Arial"/>
              </a:rPr>
              <a:t>object of </a:t>
            </a:r>
            <a:r>
              <a:rPr sz="1200" spc="20" dirty="0">
                <a:latin typeface="Arial"/>
                <a:cs typeface="Arial"/>
              </a:rPr>
              <a:t>a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class  that implements the </a:t>
            </a:r>
            <a:r>
              <a:rPr sz="1200" spc="20" dirty="0">
                <a:latin typeface="Courier" charset="0"/>
                <a:cs typeface="Courier" charset="0"/>
              </a:rPr>
              <a:t>ActionListener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1728" y="3742286"/>
            <a:ext cx="6493471" cy="829714"/>
          </a:xfrm>
          <a:prstGeom prst="rect">
            <a:avLst/>
          </a:prstGeom>
          <a:ln w="7019">
            <a:noFill/>
          </a:ln>
        </p:spPr>
        <p:txBody>
          <a:bodyPr vert="horz" wrap="square" lIns="0" tIns="46990" rIns="0" bIns="0" rtlCol="0">
            <a:spAutoFit/>
          </a:bodyPr>
          <a:lstStyle/>
          <a:p>
            <a:pPr marL="43815" marR="3247390">
              <a:lnSpc>
                <a:spcPts val="880"/>
              </a:lnSpc>
              <a:spcBef>
                <a:spcPts val="370"/>
              </a:spcBef>
            </a:pPr>
            <a:r>
              <a:rPr sz="1000" spc="-5" dirty="0">
                <a:latin typeface="Courier" charset="0"/>
                <a:cs typeface="Courier" charset="0"/>
              </a:rPr>
              <a:t>MyListener listener = new </a:t>
            </a:r>
            <a:r>
              <a:rPr sz="1000" i="1" spc="55" dirty="0">
                <a:latin typeface="Trebuchet MS"/>
                <a:cs typeface="Trebuchet MS"/>
              </a:rPr>
              <a:t>MyListener</a:t>
            </a:r>
            <a:r>
              <a:rPr sz="1000" spc="55" dirty="0">
                <a:latin typeface="Courier" charset="0"/>
                <a:cs typeface="Courier" charset="0"/>
              </a:rPr>
              <a:t>(); </a:t>
            </a:r>
            <a:endParaRPr lang="en-CA" sz="1000" spc="55" dirty="0">
              <a:latin typeface="Courier" charset="0"/>
              <a:cs typeface="Courier" charset="0"/>
            </a:endParaRPr>
          </a:p>
          <a:p>
            <a:pPr marL="43815" marR="3247390">
              <a:lnSpc>
                <a:spcPts val="880"/>
              </a:lnSpc>
              <a:spcBef>
                <a:spcPts val="370"/>
              </a:spcBef>
            </a:pPr>
            <a:endParaRPr lang="en-CA" sz="1000" spc="55" dirty="0">
              <a:latin typeface="Courier" charset="0"/>
              <a:cs typeface="Courier" charset="0"/>
            </a:endParaRPr>
          </a:p>
          <a:p>
            <a:pPr marL="43815" marR="3247390">
              <a:lnSpc>
                <a:spcPts val="880"/>
              </a:lnSpc>
              <a:spcBef>
                <a:spcPts val="370"/>
              </a:spcBef>
            </a:pPr>
            <a:r>
              <a:rPr sz="1000" spc="-5" dirty="0">
                <a:latin typeface="Courier" charset="0"/>
                <a:cs typeface="Courier" charset="0"/>
              </a:rPr>
              <a:t>Timer t = new Timer(interval,</a:t>
            </a:r>
            <a:r>
              <a:rPr sz="1000" spc="-80" dirty="0">
                <a:latin typeface="Courier" charset="0"/>
                <a:cs typeface="Courier" charset="0"/>
              </a:rPr>
              <a:t> </a:t>
            </a:r>
            <a:r>
              <a:rPr sz="1000" spc="-5" dirty="0">
                <a:latin typeface="Courier" charset="0"/>
                <a:cs typeface="Courier" charset="0"/>
              </a:rPr>
              <a:t>listener);  </a:t>
            </a:r>
            <a:endParaRPr lang="en-CA" sz="1000" spc="-5" dirty="0">
              <a:latin typeface="Courier" charset="0"/>
              <a:cs typeface="Courier" charset="0"/>
            </a:endParaRPr>
          </a:p>
          <a:p>
            <a:pPr marL="43815" marR="3247390">
              <a:lnSpc>
                <a:spcPts val="880"/>
              </a:lnSpc>
              <a:spcBef>
                <a:spcPts val="370"/>
              </a:spcBef>
            </a:pPr>
            <a:endParaRPr lang="en-CA" sz="1000" spc="-5" dirty="0">
              <a:latin typeface="Courier" charset="0"/>
              <a:cs typeface="Courier" charset="0"/>
            </a:endParaRPr>
          </a:p>
          <a:p>
            <a:pPr marL="43815" marR="3247390">
              <a:lnSpc>
                <a:spcPts val="880"/>
              </a:lnSpc>
              <a:spcBef>
                <a:spcPts val="370"/>
              </a:spcBef>
            </a:pPr>
            <a:r>
              <a:rPr sz="1000" spc="-5" dirty="0">
                <a:latin typeface="Courier" charset="0"/>
                <a:cs typeface="Courier" charset="0"/>
              </a:rPr>
              <a:t>t.start();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11" name="object 2"/>
          <p:cNvSpPr/>
          <p:nvPr/>
        </p:nvSpPr>
        <p:spPr>
          <a:xfrm>
            <a:off x="640715" y="56976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453435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Mouse</a:t>
            </a:r>
            <a:r>
              <a:rPr spc="-45" dirty="0"/>
              <a:t> </a:t>
            </a:r>
            <a:r>
              <a:rPr spc="85" dirty="0"/>
              <a:t>Events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4340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08405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669" y="717580"/>
            <a:ext cx="4665345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Use a mouse </a:t>
            </a:r>
            <a:r>
              <a:rPr sz="1200" spc="15" dirty="0">
                <a:latin typeface="Arial"/>
                <a:cs typeface="Arial"/>
              </a:rPr>
              <a:t>listener to capture </a:t>
            </a:r>
            <a:r>
              <a:rPr sz="1200" spc="20" dirty="0">
                <a:latin typeface="Arial"/>
                <a:cs typeface="Arial"/>
              </a:rPr>
              <a:t>mouse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events.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00" spc="15" dirty="0">
                <a:latin typeface="Arial"/>
                <a:cs typeface="Arial"/>
              </a:rPr>
              <a:t>Implement the </a:t>
            </a:r>
            <a:r>
              <a:rPr sz="1200" spc="20" dirty="0">
                <a:latin typeface="Courier" charset="0"/>
                <a:cs typeface="Courier" charset="0"/>
              </a:rPr>
              <a:t>MouseListener</a:t>
            </a:r>
            <a:r>
              <a:rPr sz="1200" spc="-33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interface which </a:t>
            </a:r>
            <a:r>
              <a:rPr sz="1200" spc="20" dirty="0">
                <a:latin typeface="Arial"/>
                <a:cs typeface="Arial"/>
              </a:rPr>
              <a:t>has </a:t>
            </a:r>
            <a:r>
              <a:rPr sz="1200" spc="10" dirty="0">
                <a:latin typeface="Arial"/>
                <a:cs typeface="Arial"/>
              </a:rPr>
              <a:t>five </a:t>
            </a:r>
            <a:r>
              <a:rPr sz="1200" spc="15" dirty="0">
                <a:latin typeface="Arial"/>
                <a:cs typeface="Arial"/>
              </a:rPr>
              <a:t>methods: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669" y="1241988"/>
            <a:ext cx="7960331" cy="2887890"/>
          </a:xfrm>
          <a:prstGeom prst="rect">
            <a:avLst/>
          </a:prstGeom>
          <a:ln w="7019">
            <a:noFill/>
          </a:ln>
        </p:spPr>
        <p:txBody>
          <a:bodyPr vert="horz" wrap="square" lIns="0" tIns="937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1000" spc="10" dirty="0">
                <a:latin typeface="Courier" charset="0"/>
                <a:cs typeface="Courier" charset="0"/>
              </a:rPr>
              <a:t>public interface</a:t>
            </a:r>
            <a:r>
              <a:rPr sz="1000" spc="-4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MouseListener</a:t>
            </a:r>
            <a:endParaRPr sz="10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1000" spc="10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163195">
              <a:lnSpc>
                <a:spcPct val="100000"/>
              </a:lnSpc>
              <a:spcBef>
                <a:spcPts val="284"/>
              </a:spcBef>
            </a:pPr>
            <a:r>
              <a:rPr sz="1000" spc="10" dirty="0">
                <a:latin typeface="Courier" charset="0"/>
                <a:cs typeface="Courier" charset="0"/>
              </a:rPr>
              <a:t>void mousePressed(MouseEvent</a:t>
            </a:r>
            <a:r>
              <a:rPr sz="1000" spc="-3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event);</a:t>
            </a:r>
            <a:endParaRPr sz="1000" dirty="0">
              <a:latin typeface="Courier" charset="0"/>
              <a:cs typeface="Courier" charset="0"/>
            </a:endParaRPr>
          </a:p>
          <a:p>
            <a:pPr marL="163195" marR="2817495" indent="158750">
              <a:lnSpc>
                <a:spcPct val="147400"/>
              </a:lnSpc>
            </a:pPr>
            <a:r>
              <a:rPr sz="1000" spc="10" dirty="0">
                <a:latin typeface="Courier" charset="0"/>
                <a:cs typeface="Courier" charset="0"/>
              </a:rPr>
              <a:t>// Called when a mouse button has been pressed on a component  void mouseReleased(MouseEvent</a:t>
            </a:r>
            <a:r>
              <a:rPr sz="1000" spc="-3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event);</a:t>
            </a:r>
            <a:endParaRPr sz="1000" dirty="0">
              <a:latin typeface="Courier" charset="0"/>
              <a:cs typeface="Courier" charset="0"/>
            </a:endParaRPr>
          </a:p>
          <a:p>
            <a:pPr marL="163195" marR="2778125" indent="158750">
              <a:lnSpc>
                <a:spcPct val="147400"/>
              </a:lnSpc>
            </a:pPr>
            <a:r>
              <a:rPr sz="1000" spc="10" dirty="0">
                <a:latin typeface="Courier" charset="0"/>
                <a:cs typeface="Courier" charset="0"/>
              </a:rPr>
              <a:t>// Called when a mouse button has been released on a component  void mouseClicked(MouseEvent</a:t>
            </a:r>
            <a:r>
              <a:rPr sz="1000" spc="-3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event);</a:t>
            </a:r>
            <a:endParaRPr sz="1000" dirty="0">
              <a:latin typeface="Courier" charset="0"/>
              <a:cs typeface="Courier" charset="0"/>
            </a:endParaRPr>
          </a:p>
          <a:p>
            <a:pPr marL="163195" marR="3016250" indent="158750">
              <a:lnSpc>
                <a:spcPct val="147400"/>
              </a:lnSpc>
            </a:pPr>
            <a:r>
              <a:rPr sz="1000" spc="10" dirty="0">
                <a:latin typeface="Courier" charset="0"/>
                <a:cs typeface="Courier" charset="0"/>
              </a:rPr>
              <a:t>// Called when the mouse has been clicked on a component  void mouseEntered(MouseEvent</a:t>
            </a:r>
            <a:r>
              <a:rPr sz="1000" spc="-3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event);</a:t>
            </a:r>
            <a:endParaRPr sz="1000" dirty="0">
              <a:latin typeface="Courier" charset="0"/>
              <a:cs typeface="Courier" charset="0"/>
            </a:endParaRPr>
          </a:p>
          <a:p>
            <a:pPr marL="163195" marR="3533140" indent="158750">
              <a:lnSpc>
                <a:spcPct val="147400"/>
              </a:lnSpc>
            </a:pPr>
            <a:r>
              <a:rPr sz="1000" spc="10" dirty="0">
                <a:latin typeface="Courier" charset="0"/>
                <a:cs typeface="Courier" charset="0"/>
              </a:rPr>
              <a:t>// Called when the mouse enters a component  </a:t>
            </a:r>
            <a:endParaRPr lang="en-CA" sz="1000" spc="10" dirty="0">
              <a:latin typeface="Courier" charset="0"/>
              <a:cs typeface="Courier" charset="0"/>
            </a:endParaRPr>
          </a:p>
          <a:p>
            <a:pPr marL="163195" marR="3533140" indent="158750">
              <a:lnSpc>
                <a:spcPct val="147400"/>
              </a:lnSpc>
            </a:pPr>
            <a:r>
              <a:rPr sz="1000" spc="10" dirty="0">
                <a:latin typeface="Courier" charset="0"/>
                <a:cs typeface="Courier" charset="0"/>
              </a:rPr>
              <a:t>void mouseExited(MouseEvent</a:t>
            </a:r>
            <a:r>
              <a:rPr sz="1000" spc="-3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event);</a:t>
            </a:r>
            <a:endParaRPr sz="1000" dirty="0">
              <a:latin typeface="Courier" charset="0"/>
              <a:cs typeface="Courier" charset="0"/>
            </a:endParaRPr>
          </a:p>
          <a:p>
            <a:pPr marL="322580">
              <a:lnSpc>
                <a:spcPct val="100000"/>
              </a:lnSpc>
              <a:spcBef>
                <a:spcPts val="284"/>
              </a:spcBef>
            </a:pPr>
            <a:r>
              <a:rPr sz="1000" spc="10" dirty="0">
                <a:latin typeface="Courier" charset="0"/>
                <a:cs typeface="Courier" charset="0"/>
              </a:rPr>
              <a:t>// Called when the mouse exits a</a:t>
            </a:r>
            <a:r>
              <a:rPr sz="1000" spc="-3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component</a:t>
            </a:r>
            <a:endParaRPr sz="10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84"/>
              </a:spcBef>
            </a:pPr>
            <a:r>
              <a:rPr sz="1000" spc="10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640715" y="56976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7820058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Mouse</a:t>
            </a:r>
            <a:r>
              <a:rPr spc="-45" dirty="0"/>
              <a:t> </a:t>
            </a:r>
            <a:r>
              <a:rPr spc="85" dirty="0"/>
              <a:t>Events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797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69" y="721211"/>
            <a:ext cx="515112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Add a mouse </a:t>
            </a:r>
            <a:r>
              <a:rPr sz="1200" spc="15" dirty="0">
                <a:latin typeface="Arial"/>
                <a:cs typeface="Arial"/>
              </a:rPr>
              <a:t>listener to </a:t>
            </a:r>
            <a:r>
              <a:rPr sz="1200" spc="20" dirty="0">
                <a:latin typeface="Arial"/>
                <a:cs typeface="Arial"/>
              </a:rPr>
              <a:t>a component by </a:t>
            </a:r>
            <a:r>
              <a:rPr sz="1200" spc="15" dirty="0">
                <a:latin typeface="Arial"/>
                <a:cs typeface="Arial"/>
              </a:rPr>
              <a:t>calling the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20" dirty="0">
                <a:latin typeface="Courier" charset="0"/>
                <a:cs typeface="Courier" charset="0"/>
              </a:rPr>
              <a:t>addMouseListener</a:t>
            </a:r>
            <a:endParaRPr sz="12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15" dirty="0">
                <a:latin typeface="Arial"/>
                <a:cs typeface="Arial"/>
              </a:rPr>
              <a:t>method: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728" y="1196483"/>
            <a:ext cx="7712672" cy="1195840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25"/>
              </a:spcBef>
            </a:pPr>
            <a:r>
              <a:rPr sz="1050" spc="-5" dirty="0">
                <a:latin typeface="Courier" charset="0"/>
                <a:cs typeface="Courier" charset="0"/>
              </a:rPr>
              <a:t>public class MyMouseListener implements</a:t>
            </a:r>
            <a:r>
              <a:rPr sz="1050" spc="-75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Courier" charset="0"/>
                <a:cs typeface="Courier" charset="0"/>
              </a:rPr>
              <a:t>MouseListener</a:t>
            </a:r>
            <a:endParaRPr sz="105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endParaRPr lang="en-CA" sz="1050" spc="-5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1050" spc="-5" dirty="0">
                <a:latin typeface="Courier" charset="0"/>
                <a:cs typeface="Courier" charset="0"/>
              </a:rPr>
              <a:t>{</a:t>
            </a:r>
            <a:endParaRPr sz="105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endParaRPr lang="en-CA" sz="1050" spc="-5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1050" spc="-5" dirty="0">
                <a:latin typeface="Courier" charset="0"/>
                <a:cs typeface="Courier" charset="0"/>
              </a:rPr>
              <a:t>// Implements five</a:t>
            </a:r>
            <a:r>
              <a:rPr sz="1050" spc="-90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Courier" charset="0"/>
                <a:cs typeface="Courier" charset="0"/>
              </a:rPr>
              <a:t>methods</a:t>
            </a:r>
            <a:endParaRPr sz="105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1050" spc="-5" dirty="0">
                <a:latin typeface="Courier" charset="0"/>
                <a:cs typeface="Courier" charset="0"/>
              </a:rPr>
              <a:t>}</a:t>
            </a:r>
            <a:endParaRPr lang="en-CA" sz="1050" spc="-5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endParaRPr sz="1050" dirty="0">
              <a:latin typeface="Courier" charset="0"/>
              <a:cs typeface="Courier" charset="0"/>
            </a:endParaRPr>
          </a:p>
          <a:p>
            <a:pPr marL="43815" marR="2849245">
              <a:lnSpc>
                <a:spcPts val="880"/>
              </a:lnSpc>
              <a:spcBef>
                <a:spcPts val="35"/>
              </a:spcBef>
            </a:pPr>
            <a:r>
              <a:rPr sz="1050" spc="-5" dirty="0">
                <a:latin typeface="Courier" charset="0"/>
                <a:cs typeface="Courier" charset="0"/>
              </a:rPr>
              <a:t>MouseListener listener = new</a:t>
            </a:r>
            <a:r>
              <a:rPr sz="1050" spc="-75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Courier" charset="0"/>
                <a:cs typeface="Courier" charset="0"/>
              </a:rPr>
              <a:t>MyMouseListener();  </a:t>
            </a:r>
            <a:endParaRPr lang="en-CA" sz="1050" spc="-5" dirty="0">
              <a:latin typeface="Courier" charset="0"/>
              <a:cs typeface="Courier" charset="0"/>
            </a:endParaRPr>
          </a:p>
          <a:p>
            <a:pPr marL="43815" marR="2849245">
              <a:lnSpc>
                <a:spcPts val="880"/>
              </a:lnSpc>
              <a:spcBef>
                <a:spcPts val="35"/>
              </a:spcBef>
            </a:pPr>
            <a:endParaRPr lang="en-CA" sz="1050" spc="-5" dirty="0">
              <a:latin typeface="Courier" charset="0"/>
              <a:cs typeface="Courier" charset="0"/>
            </a:endParaRPr>
          </a:p>
          <a:p>
            <a:pPr marL="43815" marR="2849245">
              <a:lnSpc>
                <a:spcPts val="880"/>
              </a:lnSpc>
              <a:spcBef>
                <a:spcPts val="35"/>
              </a:spcBef>
            </a:pPr>
            <a:r>
              <a:rPr sz="1050" spc="-5" dirty="0">
                <a:latin typeface="Courier" charset="0"/>
                <a:cs typeface="Courier" charset="0"/>
              </a:rPr>
              <a:t>component.addMouseListener(listener);</a:t>
            </a:r>
            <a:endParaRPr sz="10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7834" y="2964082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2669" y="2822575"/>
            <a:ext cx="5173980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spc="20" dirty="0">
                <a:latin typeface="Arial"/>
                <a:cs typeface="Arial"/>
              </a:rPr>
              <a:t>Sample </a:t>
            </a:r>
            <a:r>
              <a:rPr sz="1200" spc="15" dirty="0">
                <a:latin typeface="Arial"/>
                <a:cs typeface="Arial"/>
              </a:rPr>
              <a:t>program: </a:t>
            </a:r>
            <a:r>
              <a:rPr sz="1200" spc="20" dirty="0">
                <a:latin typeface="Arial"/>
                <a:cs typeface="Arial"/>
              </a:rPr>
              <a:t>enhance </a:t>
            </a:r>
            <a:r>
              <a:rPr sz="1200" spc="20" dirty="0">
                <a:latin typeface="Courier" charset="0"/>
                <a:cs typeface="Courier" charset="0"/>
              </a:rPr>
              <a:t>RectangleComponent</a:t>
            </a:r>
            <a:r>
              <a:rPr sz="1200" spc="-415" dirty="0">
                <a:latin typeface="Courier" charset="0"/>
                <a:cs typeface="Courier" charset="0"/>
              </a:rPr>
              <a:t> </a:t>
            </a:r>
            <a:r>
              <a:rPr sz="1200" spc="20" dirty="0">
                <a:latin typeface="Arial"/>
                <a:cs typeface="Arial"/>
              </a:rPr>
              <a:t>– when </a:t>
            </a:r>
            <a:r>
              <a:rPr sz="1200" spc="15" dirty="0">
                <a:latin typeface="Arial"/>
                <a:cs typeface="Arial"/>
              </a:rPr>
              <a:t>user clicks </a:t>
            </a:r>
            <a:r>
              <a:rPr sz="1200" spc="20" dirty="0">
                <a:latin typeface="Arial"/>
                <a:cs typeface="Arial"/>
              </a:rPr>
              <a:t>on  </a:t>
            </a:r>
            <a:r>
              <a:rPr sz="1200" spc="15" dirty="0">
                <a:latin typeface="Arial"/>
                <a:cs typeface="Arial"/>
              </a:rPr>
              <a:t>rectangle component, </a:t>
            </a:r>
            <a:r>
              <a:rPr sz="1200" spc="20" dirty="0">
                <a:latin typeface="Arial"/>
                <a:cs typeface="Arial"/>
              </a:rPr>
              <a:t>move </a:t>
            </a:r>
            <a:r>
              <a:rPr sz="1200" spc="15" dirty="0">
                <a:latin typeface="Arial"/>
                <a:cs typeface="Arial"/>
              </a:rPr>
              <a:t>the rectangle to the </a:t>
            </a:r>
            <a:r>
              <a:rPr sz="1200" spc="20" dirty="0">
                <a:latin typeface="Arial"/>
                <a:cs typeface="Arial"/>
              </a:rPr>
              <a:t>mouse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location.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640715" y="56976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1701628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5" dirty="0"/>
              <a:t>Mouse</a:t>
            </a:r>
            <a:r>
              <a:rPr spc="-45" dirty="0"/>
              <a:t> </a:t>
            </a:r>
            <a:r>
              <a:rPr spc="85" dirty="0"/>
              <a:t>Events</a:t>
            </a:r>
          </a:p>
        </p:txBody>
      </p:sp>
      <p:sp>
        <p:nvSpPr>
          <p:cNvPr id="3" name="object 3"/>
          <p:cNvSpPr/>
          <p:nvPr/>
        </p:nvSpPr>
        <p:spPr>
          <a:xfrm>
            <a:off x="677834" y="821194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834" y="1291486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2669" y="679687"/>
            <a:ext cx="5609590" cy="923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spc="15" dirty="0">
                <a:latin typeface="Arial"/>
                <a:cs typeface="Arial"/>
              </a:rPr>
              <a:t>Call </a:t>
            </a:r>
            <a:r>
              <a:rPr sz="1200" spc="20" dirty="0">
                <a:latin typeface="Courier" charset="0"/>
                <a:cs typeface="Courier" charset="0"/>
              </a:rPr>
              <a:t>repaint</a:t>
            </a:r>
            <a:r>
              <a:rPr sz="1200" spc="-409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tell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20" dirty="0">
                <a:latin typeface="Arial"/>
                <a:cs typeface="Arial"/>
              </a:rPr>
              <a:t>component </a:t>
            </a:r>
            <a:r>
              <a:rPr sz="1200" spc="15" dirty="0">
                <a:latin typeface="Arial"/>
                <a:cs typeface="Arial"/>
              </a:rPr>
              <a:t>to repaint </a:t>
            </a:r>
            <a:r>
              <a:rPr sz="1200" spc="10" dirty="0">
                <a:latin typeface="Arial"/>
                <a:cs typeface="Arial"/>
              </a:rPr>
              <a:t>itself </a:t>
            </a:r>
            <a:r>
              <a:rPr sz="1200" spc="20" dirty="0">
                <a:latin typeface="Arial"/>
                <a:cs typeface="Arial"/>
              </a:rPr>
              <a:t>and show </a:t>
            </a:r>
            <a:r>
              <a:rPr sz="1200" spc="15" dirty="0">
                <a:latin typeface="Arial"/>
                <a:cs typeface="Arial"/>
              </a:rPr>
              <a:t>the rectangle </a:t>
            </a:r>
            <a:r>
              <a:rPr sz="1200" spc="10" dirty="0">
                <a:latin typeface="Arial"/>
                <a:cs typeface="Arial"/>
              </a:rPr>
              <a:t>in its  </a:t>
            </a:r>
            <a:r>
              <a:rPr sz="1200" spc="20" dirty="0">
                <a:latin typeface="Arial"/>
                <a:cs typeface="Arial"/>
              </a:rPr>
              <a:t>new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position.</a:t>
            </a:r>
            <a:endParaRPr sz="1200" dirty="0">
              <a:latin typeface="Arial"/>
              <a:cs typeface="Arial"/>
            </a:endParaRPr>
          </a:p>
          <a:p>
            <a:pPr marL="12700" marR="414655">
              <a:lnSpc>
                <a:spcPct val="119000"/>
              </a:lnSpc>
              <a:spcBef>
                <a:spcPts val="275"/>
              </a:spcBef>
            </a:pPr>
            <a:r>
              <a:rPr sz="1200" spc="20" dirty="0">
                <a:latin typeface="Arial"/>
                <a:cs typeface="Arial"/>
              </a:rPr>
              <a:t>When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20" dirty="0">
                <a:latin typeface="Arial"/>
                <a:cs typeface="Arial"/>
              </a:rPr>
              <a:t>mouse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pressed,the </a:t>
            </a:r>
            <a:r>
              <a:rPr sz="1200" spc="20" dirty="0">
                <a:latin typeface="Arial"/>
                <a:cs typeface="Arial"/>
              </a:rPr>
              <a:t>mouse </a:t>
            </a:r>
            <a:r>
              <a:rPr sz="1200" spc="15" dirty="0">
                <a:latin typeface="Arial"/>
                <a:cs typeface="Arial"/>
              </a:rPr>
              <a:t>listener </a:t>
            </a:r>
            <a:r>
              <a:rPr sz="1200" spc="20" dirty="0">
                <a:latin typeface="Arial"/>
                <a:cs typeface="Arial"/>
              </a:rPr>
              <a:t>moves </a:t>
            </a:r>
            <a:r>
              <a:rPr sz="1200" spc="15" dirty="0">
                <a:latin typeface="Arial"/>
                <a:cs typeface="Arial"/>
              </a:rPr>
              <a:t>the rectangle to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  </a:t>
            </a:r>
            <a:r>
              <a:rPr sz="1200" spc="20" dirty="0">
                <a:latin typeface="Arial"/>
                <a:cs typeface="Arial"/>
              </a:rPr>
              <a:t>mouse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location: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728" y="1667018"/>
            <a:ext cx="6569671" cy="2350002"/>
          </a:xfrm>
          <a:prstGeom prst="rect">
            <a:avLst/>
          </a:prstGeom>
          <a:ln w="7019">
            <a:solidFill>
              <a:srgbClr val="CCCC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815">
              <a:lnSpc>
                <a:spcPts val="890"/>
              </a:lnSpc>
              <a:spcBef>
                <a:spcPts val="325"/>
              </a:spcBef>
            </a:pPr>
            <a:r>
              <a:rPr sz="1000" spc="-5" dirty="0">
                <a:latin typeface="Courier" charset="0"/>
                <a:cs typeface="Courier" charset="0"/>
              </a:rPr>
              <a:t>class MousePressListener implements</a:t>
            </a:r>
            <a:r>
              <a:rPr sz="1000" spc="-75" dirty="0">
                <a:latin typeface="Courier" charset="0"/>
                <a:cs typeface="Courier" charset="0"/>
              </a:rPr>
              <a:t> </a:t>
            </a:r>
            <a:r>
              <a:rPr sz="1000" spc="-5" dirty="0">
                <a:latin typeface="Courier" charset="0"/>
                <a:cs typeface="Courier" charset="0"/>
              </a:rPr>
              <a:t>MouseListener</a:t>
            </a:r>
            <a:endParaRPr sz="1000" dirty="0">
              <a:latin typeface="Courier" charset="0"/>
              <a:cs typeface="Courier" charset="0"/>
            </a:endParaRPr>
          </a:p>
          <a:p>
            <a:pPr marL="43815">
              <a:lnSpc>
                <a:spcPts val="885"/>
              </a:lnSpc>
            </a:pPr>
            <a:r>
              <a:rPr sz="1000" spc="-5" dirty="0">
                <a:latin typeface="Courier" charset="0"/>
                <a:cs typeface="Courier" charset="0"/>
              </a:rPr>
              <a:t>{</a:t>
            </a:r>
            <a:endParaRPr sz="100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1000" spc="-5" dirty="0">
                <a:latin typeface="Courier" charset="0"/>
                <a:cs typeface="Courier" charset="0"/>
              </a:rPr>
              <a:t>public void mousePressed(MouseEvent</a:t>
            </a:r>
            <a:r>
              <a:rPr sz="1000" spc="-80" dirty="0">
                <a:latin typeface="Courier" charset="0"/>
                <a:cs typeface="Courier" charset="0"/>
              </a:rPr>
              <a:t> </a:t>
            </a:r>
            <a:r>
              <a:rPr sz="1000" spc="-5" dirty="0">
                <a:latin typeface="Courier" charset="0"/>
                <a:cs typeface="Courier" charset="0"/>
              </a:rPr>
              <a:t>event)</a:t>
            </a:r>
            <a:endParaRPr sz="100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1000" spc="-5" dirty="0">
                <a:latin typeface="Courier" charset="0"/>
                <a:cs typeface="Courier" charset="0"/>
              </a:rPr>
              <a:t>{</a:t>
            </a:r>
            <a:endParaRPr lang="en-CA" sz="1000" spc="-5" dirty="0">
              <a:latin typeface="Courier" charset="0"/>
              <a:cs typeface="Courier" charset="0"/>
            </a:endParaRPr>
          </a:p>
          <a:p>
            <a:pPr marL="384810" marR="3872865">
              <a:lnSpc>
                <a:spcPts val="880"/>
              </a:lnSpc>
              <a:spcBef>
                <a:spcPts val="35"/>
              </a:spcBef>
            </a:pPr>
            <a:r>
              <a:rPr sz="1000" spc="-5" dirty="0">
                <a:latin typeface="Courier" charset="0"/>
                <a:cs typeface="Courier" charset="0"/>
              </a:rPr>
              <a:t>int x = event.getX();  </a:t>
            </a:r>
            <a:endParaRPr lang="en-CA" sz="1000" spc="-5" dirty="0">
              <a:latin typeface="Courier" charset="0"/>
              <a:cs typeface="Courier" charset="0"/>
            </a:endParaRPr>
          </a:p>
          <a:p>
            <a:pPr marL="384810" marR="3872865">
              <a:lnSpc>
                <a:spcPts val="880"/>
              </a:lnSpc>
              <a:spcBef>
                <a:spcPts val="35"/>
              </a:spcBef>
            </a:pPr>
            <a:r>
              <a:rPr sz="1000" spc="-5" dirty="0" err="1">
                <a:latin typeface="Courier" charset="0"/>
                <a:cs typeface="Courier" charset="0"/>
              </a:rPr>
              <a:t>int</a:t>
            </a:r>
            <a:r>
              <a:rPr sz="1000" spc="-5" dirty="0">
                <a:latin typeface="Courier" charset="0"/>
                <a:cs typeface="Courier" charset="0"/>
              </a:rPr>
              <a:t> y = </a:t>
            </a:r>
            <a:r>
              <a:rPr sz="1000" spc="-5" dirty="0" err="1">
                <a:latin typeface="Courier" charset="0"/>
                <a:cs typeface="Courier" charset="0"/>
              </a:rPr>
              <a:t>event.getY</a:t>
            </a:r>
            <a:r>
              <a:rPr sz="1000" spc="-5" dirty="0">
                <a:latin typeface="Courier" charset="0"/>
                <a:cs typeface="Courier" charset="0"/>
              </a:rPr>
              <a:t>();  </a:t>
            </a:r>
            <a:endParaRPr lang="en-CA" sz="1000" spc="-5" dirty="0">
              <a:latin typeface="Courier" charset="0"/>
              <a:cs typeface="Courier" charset="0"/>
            </a:endParaRPr>
          </a:p>
          <a:p>
            <a:pPr marL="384810" marR="3872865">
              <a:lnSpc>
                <a:spcPts val="880"/>
              </a:lnSpc>
              <a:spcBef>
                <a:spcPts val="35"/>
              </a:spcBef>
            </a:pPr>
            <a:endParaRPr lang="en-CA" sz="1000" spc="-5" dirty="0">
              <a:latin typeface="Courier" charset="0"/>
              <a:cs typeface="Courier" charset="0"/>
            </a:endParaRPr>
          </a:p>
          <a:p>
            <a:pPr marL="384810" marR="3872865">
              <a:lnSpc>
                <a:spcPts val="880"/>
              </a:lnSpc>
              <a:spcBef>
                <a:spcPts val="35"/>
              </a:spcBef>
            </a:pPr>
            <a:r>
              <a:rPr sz="1000" spc="-5" dirty="0">
                <a:latin typeface="Courier" charset="0"/>
                <a:cs typeface="Courier" charset="0"/>
              </a:rPr>
              <a:t>component.moveTo(x,</a:t>
            </a:r>
            <a:r>
              <a:rPr sz="1000" spc="-95" dirty="0">
                <a:latin typeface="Courier" charset="0"/>
                <a:cs typeface="Courier" charset="0"/>
              </a:rPr>
              <a:t> </a:t>
            </a:r>
            <a:r>
              <a:rPr sz="1000" spc="-5" dirty="0">
                <a:latin typeface="Courier" charset="0"/>
                <a:cs typeface="Courier" charset="0"/>
              </a:rPr>
              <a:t>y);</a:t>
            </a:r>
            <a:endParaRPr sz="1000" dirty="0">
              <a:latin typeface="Courier" charset="0"/>
              <a:cs typeface="Courier" charset="0"/>
            </a:endParaRPr>
          </a:p>
          <a:p>
            <a:pPr marL="214629">
              <a:lnSpc>
                <a:spcPts val="850"/>
              </a:lnSpc>
            </a:pPr>
            <a:r>
              <a:rPr sz="1000" spc="-5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endParaRPr lang="en-CA" sz="1000" spc="-5" dirty="0">
              <a:latin typeface="Courier" charset="0"/>
              <a:cs typeface="Courier" charset="0"/>
            </a:endParaRPr>
          </a:p>
          <a:p>
            <a:pPr marL="214629">
              <a:lnSpc>
                <a:spcPts val="885"/>
              </a:lnSpc>
            </a:pPr>
            <a:r>
              <a:rPr sz="1000" spc="-5" dirty="0">
                <a:latin typeface="Courier" charset="0"/>
                <a:cs typeface="Courier" charset="0"/>
              </a:rPr>
              <a:t>// Do-nothing</a:t>
            </a:r>
            <a:r>
              <a:rPr sz="1000" spc="-95" dirty="0">
                <a:latin typeface="Courier" charset="0"/>
                <a:cs typeface="Courier" charset="0"/>
              </a:rPr>
              <a:t> </a:t>
            </a:r>
            <a:r>
              <a:rPr sz="1000" spc="-5" dirty="0">
                <a:latin typeface="Courier" charset="0"/>
                <a:cs typeface="Courier" charset="0"/>
              </a:rPr>
              <a:t>methods</a:t>
            </a:r>
            <a:endParaRPr sz="1000" dirty="0">
              <a:latin typeface="Courier" charset="0"/>
              <a:cs typeface="Courier" charset="0"/>
            </a:endParaRPr>
          </a:p>
          <a:p>
            <a:pPr marL="214629" marR="2735580">
              <a:lnSpc>
                <a:spcPts val="880"/>
              </a:lnSpc>
              <a:spcBef>
                <a:spcPts val="35"/>
              </a:spcBef>
            </a:pPr>
            <a:endParaRPr lang="en-CA" sz="1000" spc="-5" dirty="0">
              <a:latin typeface="Courier" charset="0"/>
              <a:cs typeface="Courier" charset="0"/>
            </a:endParaRPr>
          </a:p>
          <a:p>
            <a:pPr marL="214629" marR="2735580">
              <a:lnSpc>
                <a:spcPts val="880"/>
              </a:lnSpc>
              <a:spcBef>
                <a:spcPts val="35"/>
              </a:spcBef>
            </a:pPr>
            <a:r>
              <a:rPr sz="1000" spc="-5" dirty="0">
                <a:latin typeface="Courier" charset="0"/>
                <a:cs typeface="Courier" charset="0"/>
              </a:rPr>
              <a:t>public void mouseReleased(MouseEvent event)</a:t>
            </a:r>
            <a:r>
              <a:rPr sz="1000" spc="-75" dirty="0">
                <a:latin typeface="Courier" charset="0"/>
                <a:cs typeface="Courier" charset="0"/>
              </a:rPr>
              <a:t> </a:t>
            </a:r>
            <a:r>
              <a:rPr sz="1000" spc="-5" dirty="0">
                <a:latin typeface="Courier" charset="0"/>
                <a:cs typeface="Courier" charset="0"/>
              </a:rPr>
              <a:t>{}  </a:t>
            </a:r>
            <a:endParaRPr lang="en-CA" sz="1000" spc="-5" dirty="0">
              <a:latin typeface="Courier" charset="0"/>
              <a:cs typeface="Courier" charset="0"/>
            </a:endParaRPr>
          </a:p>
          <a:p>
            <a:pPr marL="214629" marR="2735580">
              <a:lnSpc>
                <a:spcPts val="880"/>
              </a:lnSpc>
              <a:spcBef>
                <a:spcPts val="35"/>
              </a:spcBef>
            </a:pPr>
            <a:endParaRPr lang="en-CA" sz="1000" spc="-5" dirty="0">
              <a:latin typeface="Courier" charset="0"/>
              <a:cs typeface="Courier" charset="0"/>
            </a:endParaRPr>
          </a:p>
          <a:p>
            <a:pPr marL="214629" marR="2735580">
              <a:lnSpc>
                <a:spcPts val="880"/>
              </a:lnSpc>
              <a:spcBef>
                <a:spcPts val="35"/>
              </a:spcBef>
            </a:pPr>
            <a:r>
              <a:rPr sz="1000" spc="-5" dirty="0">
                <a:latin typeface="Courier" charset="0"/>
                <a:cs typeface="Courier" charset="0"/>
              </a:rPr>
              <a:t>public void mouseClicked(MouseEvent event) {}  </a:t>
            </a:r>
            <a:endParaRPr lang="en-CA" sz="1000" spc="-5" dirty="0">
              <a:latin typeface="Courier" charset="0"/>
              <a:cs typeface="Courier" charset="0"/>
            </a:endParaRPr>
          </a:p>
          <a:p>
            <a:pPr marL="214629" marR="2735580">
              <a:lnSpc>
                <a:spcPts val="880"/>
              </a:lnSpc>
              <a:spcBef>
                <a:spcPts val="35"/>
              </a:spcBef>
            </a:pPr>
            <a:endParaRPr lang="en-CA" sz="1000" spc="-5" dirty="0">
              <a:latin typeface="Courier" charset="0"/>
              <a:cs typeface="Courier" charset="0"/>
            </a:endParaRPr>
          </a:p>
          <a:p>
            <a:pPr marL="214629" marR="2735580">
              <a:lnSpc>
                <a:spcPts val="880"/>
              </a:lnSpc>
              <a:spcBef>
                <a:spcPts val="35"/>
              </a:spcBef>
            </a:pPr>
            <a:r>
              <a:rPr sz="1000" spc="-5" dirty="0">
                <a:latin typeface="Courier" charset="0"/>
                <a:cs typeface="Courier" charset="0"/>
              </a:rPr>
              <a:t>public void mouseEntered(MouseEvent event) {}  </a:t>
            </a:r>
            <a:endParaRPr lang="en-CA" sz="1000" spc="-5" dirty="0">
              <a:latin typeface="Courier" charset="0"/>
              <a:cs typeface="Courier" charset="0"/>
            </a:endParaRPr>
          </a:p>
          <a:p>
            <a:pPr marL="214629" marR="2735580">
              <a:lnSpc>
                <a:spcPts val="880"/>
              </a:lnSpc>
              <a:spcBef>
                <a:spcPts val="35"/>
              </a:spcBef>
            </a:pPr>
            <a:endParaRPr lang="en-CA" sz="1000" spc="-5" dirty="0">
              <a:latin typeface="Courier" charset="0"/>
              <a:cs typeface="Courier" charset="0"/>
            </a:endParaRPr>
          </a:p>
          <a:p>
            <a:pPr marL="214629" marR="2735580">
              <a:lnSpc>
                <a:spcPts val="880"/>
              </a:lnSpc>
              <a:spcBef>
                <a:spcPts val="35"/>
              </a:spcBef>
            </a:pPr>
            <a:r>
              <a:rPr sz="1000" spc="-5" dirty="0">
                <a:latin typeface="Courier" charset="0"/>
                <a:cs typeface="Courier" charset="0"/>
              </a:rPr>
              <a:t>public void mouseExited(MouseEvent event)</a:t>
            </a:r>
            <a:r>
              <a:rPr sz="1000" spc="-80" dirty="0">
                <a:latin typeface="Courier" charset="0"/>
                <a:cs typeface="Courier" charset="0"/>
              </a:rPr>
              <a:t> </a:t>
            </a:r>
            <a:r>
              <a:rPr sz="1000" spc="-5" dirty="0">
                <a:latin typeface="Courier" charset="0"/>
                <a:cs typeface="Courier" charset="0"/>
              </a:rPr>
              <a:t>{}</a:t>
            </a:r>
            <a:endParaRPr sz="1000" dirty="0">
              <a:latin typeface="Courier" charset="0"/>
              <a:cs typeface="Courier" charset="0"/>
            </a:endParaRPr>
          </a:p>
          <a:p>
            <a:pPr marL="43815">
              <a:lnSpc>
                <a:spcPts val="860"/>
              </a:lnSpc>
            </a:pPr>
            <a:r>
              <a:rPr sz="1000" spc="-5" dirty="0">
                <a:latin typeface="Courier" charset="0"/>
                <a:cs typeface="Courier" charset="0"/>
              </a:rPr>
              <a:t>}</a:t>
            </a:r>
            <a:endParaRPr sz="10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7834" y="4564281"/>
            <a:ext cx="49530" cy="0"/>
          </a:xfrm>
          <a:custGeom>
            <a:avLst/>
            <a:gdLst/>
            <a:ahLst/>
            <a:cxnLst/>
            <a:rect l="l" t="t" r="r" b="b"/>
            <a:pathLst>
              <a:path w="49529">
                <a:moveTo>
                  <a:pt x="0" y="0"/>
                </a:moveTo>
                <a:lnTo>
                  <a:pt x="49135" y="0"/>
                </a:lnTo>
              </a:path>
            </a:pathLst>
          </a:custGeom>
          <a:ln w="491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2669" y="4422775"/>
            <a:ext cx="5532120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000"/>
              </a:lnSpc>
            </a:pPr>
            <a:r>
              <a:rPr sz="1200" spc="10" dirty="0">
                <a:latin typeface="Arial"/>
                <a:cs typeface="Arial"/>
              </a:rPr>
              <a:t>All five </a:t>
            </a:r>
            <a:r>
              <a:rPr sz="1200" spc="20" dirty="0">
                <a:latin typeface="Arial"/>
                <a:cs typeface="Arial"/>
              </a:rPr>
              <a:t>methods </a:t>
            </a:r>
            <a:r>
              <a:rPr sz="1200" spc="15" dirty="0">
                <a:latin typeface="Arial"/>
                <a:cs typeface="Arial"/>
              </a:rPr>
              <a:t>of the interface </a:t>
            </a:r>
            <a:r>
              <a:rPr sz="1200" spc="20" dirty="0">
                <a:latin typeface="Arial"/>
                <a:cs typeface="Arial"/>
              </a:rPr>
              <a:t>must be </a:t>
            </a:r>
            <a:r>
              <a:rPr sz="1200" spc="15" dirty="0">
                <a:latin typeface="Arial"/>
                <a:cs typeface="Arial"/>
              </a:rPr>
              <a:t>implemented; </a:t>
            </a:r>
            <a:r>
              <a:rPr sz="1200" spc="20" dirty="0">
                <a:latin typeface="Arial"/>
                <a:cs typeface="Arial"/>
              </a:rPr>
              <a:t>unused methods can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20" dirty="0">
                <a:latin typeface="Arial"/>
                <a:cs typeface="Arial"/>
              </a:rPr>
              <a:t>be  </a:t>
            </a:r>
            <a:r>
              <a:rPr sz="1200" spc="15" dirty="0">
                <a:latin typeface="Arial"/>
                <a:cs typeface="Arial"/>
              </a:rPr>
              <a:t>empty.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2"/>
          <p:cNvSpPr/>
          <p:nvPr/>
        </p:nvSpPr>
        <p:spPr>
          <a:xfrm>
            <a:off x="640715" y="569763"/>
            <a:ext cx="5374005" cy="66040"/>
          </a:xfrm>
          <a:custGeom>
            <a:avLst/>
            <a:gdLst/>
            <a:ahLst/>
            <a:cxnLst/>
            <a:rect l="l" t="t" r="r" b="b"/>
            <a:pathLst>
              <a:path w="5374005" h="66040">
                <a:moveTo>
                  <a:pt x="0" y="0"/>
                </a:moveTo>
                <a:lnTo>
                  <a:pt x="5373979" y="0"/>
                </a:lnTo>
                <a:lnTo>
                  <a:pt x="5373979" y="65938"/>
                </a:lnTo>
                <a:lnTo>
                  <a:pt x="0" y="65938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820347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0084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5" dirty="0"/>
              <a:t>Classes </a:t>
            </a:r>
            <a:r>
              <a:rPr spc="185" dirty="0"/>
              <a:t>Graphics </a:t>
            </a:r>
            <a:r>
              <a:rPr spc="135" dirty="0"/>
              <a:t>and</a:t>
            </a:r>
            <a:r>
              <a:rPr spc="-290" dirty="0"/>
              <a:t> </a:t>
            </a:r>
            <a:r>
              <a:rPr spc="145" dirty="0"/>
              <a:t>Graphics2D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06328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8610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2541" y="1473446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8001" y="790399"/>
            <a:ext cx="5502142" cy="1005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20" dirty="0">
                <a:latin typeface="Courier" charset="0"/>
                <a:cs typeface="Courier" charset="0"/>
              </a:rPr>
              <a:t>Graphics</a:t>
            </a:r>
            <a:r>
              <a:rPr sz="1300" spc="-5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class </a:t>
            </a:r>
            <a:r>
              <a:rPr sz="1300" b="1" spc="15" dirty="0">
                <a:latin typeface="Arial"/>
                <a:cs typeface="Arial"/>
              </a:rPr>
              <a:t>stores the graphics </a:t>
            </a:r>
            <a:r>
              <a:rPr sz="1300" b="1" spc="10" dirty="0">
                <a:latin typeface="Arial"/>
                <a:cs typeface="Arial"/>
              </a:rPr>
              <a:t>state </a:t>
            </a:r>
            <a:r>
              <a:rPr sz="1300" spc="15" dirty="0">
                <a:latin typeface="Arial"/>
                <a:cs typeface="Arial"/>
              </a:rPr>
              <a:t>(such as current </a:t>
            </a:r>
            <a:r>
              <a:rPr sz="1300" spc="10" dirty="0">
                <a:latin typeface="Arial"/>
                <a:cs typeface="Arial"/>
              </a:rPr>
              <a:t>color).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spc="20" dirty="0">
                <a:latin typeface="Courier" charset="0"/>
                <a:cs typeface="Courier" charset="0"/>
              </a:rPr>
              <a:t>Graphics2D</a:t>
            </a:r>
            <a:r>
              <a:rPr sz="1300" spc="-459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class has methods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b="1" spc="15" dirty="0">
                <a:latin typeface="Arial"/>
                <a:cs typeface="Arial"/>
              </a:rPr>
              <a:t>draw shape </a:t>
            </a:r>
            <a:r>
              <a:rPr sz="1300" b="1" spc="10" dirty="0">
                <a:latin typeface="Arial"/>
                <a:cs typeface="Arial"/>
              </a:rPr>
              <a:t>objects</a:t>
            </a:r>
            <a:r>
              <a:rPr sz="1300" spc="10" dirty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300" spc="20" dirty="0">
                <a:latin typeface="Arial"/>
                <a:cs typeface="Arial"/>
              </a:rPr>
              <a:t>Use </a:t>
            </a:r>
            <a:r>
              <a:rPr sz="1300" spc="15" dirty="0">
                <a:latin typeface="Arial"/>
                <a:cs typeface="Arial"/>
              </a:rPr>
              <a:t>a </a:t>
            </a:r>
            <a:r>
              <a:rPr sz="1300" b="1" spc="15" dirty="0">
                <a:latin typeface="Arial"/>
                <a:cs typeface="Arial"/>
              </a:rPr>
              <a:t>cast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to </a:t>
            </a:r>
            <a:r>
              <a:rPr sz="1300" spc="15" dirty="0">
                <a:latin typeface="Arial"/>
                <a:cs typeface="Arial"/>
              </a:rPr>
              <a:t>recover the </a:t>
            </a:r>
            <a:r>
              <a:rPr sz="1300" spc="20" dirty="0">
                <a:latin typeface="Courier" charset="0"/>
                <a:cs typeface="Courier" charset="0"/>
              </a:rPr>
              <a:t>Graphics2D</a:t>
            </a:r>
            <a:r>
              <a:rPr sz="1300" spc="-57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object from the </a:t>
            </a:r>
            <a:r>
              <a:rPr sz="1300" spc="20" dirty="0">
                <a:latin typeface="Courier" charset="0"/>
                <a:cs typeface="Courier" charset="0"/>
              </a:rPr>
              <a:t>Graphics</a:t>
            </a:r>
            <a:endParaRPr sz="13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300" spc="15" dirty="0">
                <a:latin typeface="Arial"/>
                <a:cs typeface="Arial"/>
              </a:rPr>
              <a:t>parameter: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552" y="1870429"/>
            <a:ext cx="6295247" cy="1187505"/>
          </a:xfrm>
          <a:prstGeom prst="rect">
            <a:avLst/>
          </a:prstGeom>
          <a:ln w="7561">
            <a:noFill/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ts val="955"/>
              </a:lnSpc>
              <a:spcBef>
                <a:spcPts val="360"/>
              </a:spcBef>
            </a:pPr>
            <a:r>
              <a:rPr sz="1100" dirty="0">
                <a:latin typeface="Courier" charset="0"/>
                <a:cs typeface="Courier" charset="0"/>
              </a:rPr>
              <a:t>public class RectangleComponent extends</a:t>
            </a:r>
            <a:r>
              <a:rPr sz="1100" spc="-10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JComponent</a:t>
            </a:r>
          </a:p>
          <a:p>
            <a:pPr marL="47625">
              <a:lnSpc>
                <a:spcPts val="955"/>
              </a:lnSpc>
            </a:pPr>
            <a:r>
              <a:rPr sz="1100" dirty="0">
                <a:latin typeface="Courier" charset="0"/>
                <a:cs typeface="Courier" charset="0"/>
              </a:rPr>
              <a:t>{</a:t>
            </a:r>
          </a:p>
          <a:p>
            <a:pPr marL="231140">
              <a:lnSpc>
                <a:spcPts val="955"/>
              </a:lnSpc>
            </a:pPr>
            <a:r>
              <a:rPr sz="1100" dirty="0">
                <a:latin typeface="Courier" charset="0"/>
                <a:cs typeface="Courier" charset="0"/>
              </a:rPr>
              <a:t>public void paintComponent(Graphics</a:t>
            </a:r>
            <a:r>
              <a:rPr sz="1100" spc="-10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g)</a:t>
            </a:r>
          </a:p>
          <a:p>
            <a:pPr marL="231140">
              <a:lnSpc>
                <a:spcPts val="955"/>
              </a:lnSpc>
            </a:pPr>
            <a:r>
              <a:rPr sz="1100" dirty="0">
                <a:latin typeface="Courier" charset="0"/>
                <a:cs typeface="Courier" charset="0"/>
              </a:rPr>
              <a:t>{</a:t>
            </a:r>
          </a:p>
          <a:p>
            <a:pPr marL="414655" marR="3153410">
              <a:lnSpc>
                <a:spcPts val="950"/>
              </a:lnSpc>
              <a:spcBef>
                <a:spcPts val="35"/>
              </a:spcBef>
            </a:pPr>
            <a:r>
              <a:rPr sz="1100" dirty="0">
                <a:latin typeface="Courier" charset="0"/>
                <a:cs typeface="Courier" charset="0"/>
              </a:rPr>
              <a:t>// Recover Graphics2D  Graphics2D g2 = (Graphics2D)</a:t>
            </a:r>
            <a:r>
              <a:rPr sz="1100" spc="-10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g;</a:t>
            </a:r>
          </a:p>
          <a:p>
            <a:pPr marL="414655">
              <a:lnSpc>
                <a:spcPts val="919"/>
              </a:lnSpc>
            </a:pPr>
            <a:r>
              <a:rPr sz="1100" dirty="0">
                <a:latin typeface="Courier" charset="0"/>
                <a:cs typeface="Courier" charset="0"/>
              </a:rPr>
              <a:t>. .</a:t>
            </a:r>
            <a:r>
              <a:rPr sz="1100" spc="-100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.</a:t>
            </a:r>
          </a:p>
          <a:p>
            <a:pPr marL="231140">
              <a:lnSpc>
                <a:spcPts val="955"/>
              </a:lnSpc>
            </a:pPr>
            <a:r>
              <a:rPr sz="1100" dirty="0">
                <a:latin typeface="Courier" charset="0"/>
                <a:cs typeface="Courier" charset="0"/>
              </a:rPr>
              <a:t>}</a:t>
            </a:r>
          </a:p>
          <a:p>
            <a:pPr marL="47625">
              <a:lnSpc>
                <a:spcPts val="955"/>
              </a:lnSpc>
            </a:pPr>
            <a:r>
              <a:rPr sz="1100" dirty="0">
                <a:latin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260116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9334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5" dirty="0"/>
              <a:t>Classes </a:t>
            </a:r>
            <a:r>
              <a:rPr spc="185" dirty="0"/>
              <a:t>Graphics </a:t>
            </a:r>
            <a:r>
              <a:rPr spc="135" dirty="0"/>
              <a:t>and</a:t>
            </a:r>
            <a:r>
              <a:rPr spc="-290" dirty="0"/>
              <a:t> </a:t>
            </a:r>
            <a:r>
              <a:rPr spc="145" dirty="0"/>
              <a:t>Graphics2D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905578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8001" y="753394"/>
            <a:ext cx="523557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300" spc="15" dirty="0">
                <a:latin typeface="Arial"/>
                <a:cs typeface="Arial"/>
              </a:rPr>
              <a:t>The</a:t>
            </a:r>
            <a:r>
              <a:rPr sz="1300" spc="6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draw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method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of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the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20" dirty="0">
                <a:latin typeface="Courier" charset="0"/>
                <a:cs typeface="Courier" charset="0"/>
              </a:rPr>
              <a:t>Graphics2D</a:t>
            </a:r>
            <a:r>
              <a:rPr sz="1300" spc="-420" dirty="0">
                <a:latin typeface="Courier" charset="0"/>
                <a:cs typeface="Courier" charset="0"/>
              </a:rPr>
              <a:t> </a:t>
            </a:r>
            <a:r>
              <a:rPr sz="1300" spc="15" dirty="0">
                <a:latin typeface="Arial"/>
                <a:cs typeface="Arial"/>
              </a:rPr>
              <a:t>class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draws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shapes,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such</a:t>
            </a:r>
            <a:r>
              <a:rPr sz="130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as  rectangles, </a:t>
            </a:r>
            <a:r>
              <a:rPr sz="1300" spc="10" dirty="0">
                <a:latin typeface="Arial"/>
                <a:cs typeface="Arial"/>
              </a:rPr>
              <a:t>ellipses, line </a:t>
            </a:r>
            <a:r>
              <a:rPr sz="1300" spc="15" dirty="0">
                <a:latin typeface="Arial"/>
                <a:cs typeface="Arial"/>
              </a:rPr>
              <a:t>segments, polygons, and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arcs: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52" y="1302561"/>
            <a:ext cx="6600047" cy="1323340"/>
          </a:xfrm>
          <a:prstGeom prst="rect">
            <a:avLst/>
          </a:prstGeom>
          <a:ln w="7561">
            <a:noFill/>
          </a:ln>
        </p:spPr>
        <p:txBody>
          <a:bodyPr vert="horz" wrap="square" lIns="0" tIns="45720" rIns="0" bIns="0" rtlCol="0">
            <a:spAutoFit/>
          </a:bodyPr>
          <a:lstStyle/>
          <a:p>
            <a:pPr marL="47625">
              <a:lnSpc>
                <a:spcPts val="955"/>
              </a:lnSpc>
              <a:spcBef>
                <a:spcPts val="360"/>
              </a:spcBef>
            </a:pPr>
            <a:r>
              <a:rPr sz="1100" dirty="0">
                <a:latin typeface="Courier" charset="0"/>
                <a:cs typeface="Courier" charset="0"/>
              </a:rPr>
              <a:t>public class RectangleComponent extends</a:t>
            </a:r>
            <a:r>
              <a:rPr sz="1100" spc="-10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JComponent</a:t>
            </a:r>
          </a:p>
          <a:p>
            <a:pPr marL="231140">
              <a:lnSpc>
                <a:spcPts val="955"/>
              </a:lnSpc>
            </a:pPr>
            <a:r>
              <a:rPr sz="1100" dirty="0">
                <a:latin typeface="Courier" charset="0"/>
                <a:cs typeface="Courier" charset="0"/>
              </a:rPr>
              <a:t>{</a:t>
            </a:r>
          </a:p>
          <a:p>
            <a:pPr marL="231140">
              <a:lnSpc>
                <a:spcPts val="955"/>
              </a:lnSpc>
            </a:pPr>
            <a:r>
              <a:rPr sz="1100" dirty="0">
                <a:latin typeface="Courier" charset="0"/>
                <a:cs typeface="Courier" charset="0"/>
              </a:rPr>
              <a:t>public void paintComponent(Graphics</a:t>
            </a:r>
            <a:r>
              <a:rPr sz="1100" spc="-105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g)</a:t>
            </a:r>
          </a:p>
          <a:p>
            <a:pPr marL="231140">
              <a:lnSpc>
                <a:spcPts val="955"/>
              </a:lnSpc>
            </a:pPr>
            <a:r>
              <a:rPr sz="1100" dirty="0">
                <a:latin typeface="Courier" charset="0"/>
                <a:cs typeface="Courier" charset="0"/>
              </a:rPr>
              <a:t>{</a:t>
            </a:r>
          </a:p>
          <a:p>
            <a:pPr marL="414655">
              <a:lnSpc>
                <a:spcPts val="955"/>
              </a:lnSpc>
            </a:pPr>
            <a:r>
              <a:rPr sz="1100" dirty="0">
                <a:latin typeface="Courier" charset="0"/>
                <a:cs typeface="Courier" charset="0"/>
              </a:rPr>
              <a:t>. .</a:t>
            </a:r>
            <a:r>
              <a:rPr sz="1100" spc="-100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.</a:t>
            </a:r>
          </a:p>
          <a:p>
            <a:pPr marL="414655" marR="2296160">
              <a:lnSpc>
                <a:spcPts val="950"/>
              </a:lnSpc>
              <a:spcBef>
                <a:spcPts val="35"/>
              </a:spcBef>
            </a:pPr>
            <a:r>
              <a:rPr sz="1100" dirty="0">
                <a:latin typeface="Courier" charset="0"/>
                <a:cs typeface="Courier" charset="0"/>
              </a:rPr>
              <a:t>Rectangle box = new Rectangle(5, 10, 20,</a:t>
            </a:r>
            <a:r>
              <a:rPr sz="1100" spc="-100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30);  </a:t>
            </a:r>
            <a:r>
              <a:rPr sz="1100" dirty="0">
                <a:solidFill>
                  <a:srgbClr val="006BB8"/>
                </a:solidFill>
                <a:latin typeface="Courier" charset="0"/>
                <a:cs typeface="Courier" charset="0"/>
              </a:rPr>
              <a:t>g2.draw(box);</a:t>
            </a:r>
            <a:endParaRPr sz="1100" dirty="0">
              <a:latin typeface="Courier" charset="0"/>
              <a:cs typeface="Courier" charset="0"/>
            </a:endParaRPr>
          </a:p>
          <a:p>
            <a:pPr marL="414655">
              <a:lnSpc>
                <a:spcPts val="919"/>
              </a:lnSpc>
            </a:pPr>
            <a:r>
              <a:rPr sz="1100" dirty="0">
                <a:latin typeface="Courier" charset="0"/>
                <a:cs typeface="Courier" charset="0"/>
              </a:rPr>
              <a:t>. .</a:t>
            </a:r>
            <a:r>
              <a:rPr sz="1100" spc="-100" dirty="0">
                <a:latin typeface="Courier" charset="0"/>
                <a:cs typeface="Courier" charset="0"/>
              </a:rPr>
              <a:t> </a:t>
            </a:r>
            <a:r>
              <a:rPr sz="1100" dirty="0">
                <a:latin typeface="Courier" charset="0"/>
                <a:cs typeface="Courier" charset="0"/>
              </a:rPr>
              <a:t>.</a:t>
            </a:r>
          </a:p>
          <a:p>
            <a:pPr marL="231140">
              <a:lnSpc>
                <a:spcPts val="955"/>
              </a:lnSpc>
            </a:pPr>
            <a:r>
              <a:rPr sz="1100" dirty="0">
                <a:latin typeface="Courier" charset="0"/>
                <a:cs typeface="Courier" charset="0"/>
              </a:rPr>
              <a:t>}</a:t>
            </a:r>
          </a:p>
          <a:p>
            <a:pPr marL="47625">
              <a:lnSpc>
                <a:spcPts val="955"/>
              </a:lnSpc>
            </a:pPr>
            <a:r>
              <a:rPr sz="1100" dirty="0">
                <a:latin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37338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8585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Coordinate </a:t>
            </a:r>
            <a:r>
              <a:rPr spc="125" dirty="0"/>
              <a:t>System </a:t>
            </a:r>
            <a:r>
              <a:rPr spc="114" dirty="0"/>
              <a:t>of </a:t>
            </a:r>
            <a:r>
              <a:rPr spc="110" dirty="0"/>
              <a:t>a</a:t>
            </a:r>
            <a:r>
              <a:rPr spc="-220" dirty="0"/>
              <a:t> </a:t>
            </a:r>
            <a:r>
              <a:rPr spc="130" dirty="0"/>
              <a:t>Component</a:t>
            </a:r>
          </a:p>
        </p:txBody>
      </p:sp>
      <p:sp>
        <p:nvSpPr>
          <p:cNvPr id="4" name="object 4"/>
          <p:cNvSpPr/>
          <p:nvPr/>
        </p:nvSpPr>
        <p:spPr>
          <a:xfrm>
            <a:off x="712541" y="897267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541" y="1169484"/>
            <a:ext cx="53340" cy="0"/>
          </a:xfrm>
          <a:custGeom>
            <a:avLst/>
            <a:gdLst/>
            <a:ahLst/>
            <a:cxnLst/>
            <a:rect l="l" t="t" r="r" b="b"/>
            <a:pathLst>
              <a:path w="53340">
                <a:moveTo>
                  <a:pt x="0" y="0"/>
                </a:moveTo>
                <a:lnTo>
                  <a:pt x="52931" y="0"/>
                </a:lnTo>
              </a:path>
            </a:pathLst>
          </a:custGeom>
          <a:ln w="52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8001" y="707242"/>
            <a:ext cx="455422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400"/>
              </a:lnSpc>
            </a:pP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origin (0, </a:t>
            </a:r>
            <a:r>
              <a:rPr sz="1300" spc="15" dirty="0">
                <a:latin typeface="Arial"/>
                <a:cs typeface="Arial"/>
              </a:rPr>
              <a:t>0) </a:t>
            </a:r>
            <a:r>
              <a:rPr sz="1300" spc="10" dirty="0">
                <a:latin typeface="Arial"/>
                <a:cs typeface="Arial"/>
              </a:rPr>
              <a:t>is at </a:t>
            </a:r>
            <a:r>
              <a:rPr sz="1300" spc="15" dirty="0">
                <a:latin typeface="Arial"/>
                <a:cs typeface="Arial"/>
              </a:rPr>
              <a:t>the </a:t>
            </a:r>
            <a:r>
              <a:rPr sz="1300" spc="10" dirty="0">
                <a:latin typeface="Arial"/>
                <a:cs typeface="Arial"/>
              </a:rPr>
              <a:t>upper-left </a:t>
            </a:r>
            <a:r>
              <a:rPr sz="1300" spc="15" dirty="0">
                <a:latin typeface="Arial"/>
                <a:cs typeface="Arial"/>
              </a:rPr>
              <a:t>corner </a:t>
            </a:r>
            <a:r>
              <a:rPr sz="1300" spc="10" dirty="0">
                <a:latin typeface="Arial"/>
                <a:cs typeface="Arial"/>
              </a:rPr>
              <a:t>of </a:t>
            </a:r>
            <a:r>
              <a:rPr sz="1300" spc="15" dirty="0">
                <a:latin typeface="Arial"/>
                <a:cs typeface="Arial"/>
              </a:rPr>
              <a:t>the component.  The </a:t>
            </a:r>
            <a:r>
              <a:rPr sz="1300" i="1" spc="15" dirty="0">
                <a:latin typeface="Arial"/>
                <a:cs typeface="Arial"/>
              </a:rPr>
              <a:t>y</a:t>
            </a:r>
            <a:r>
              <a:rPr sz="1300" spc="15" dirty="0">
                <a:latin typeface="Arial"/>
                <a:cs typeface="Arial"/>
              </a:rPr>
              <a:t>-coordinate grows</a:t>
            </a:r>
            <a:r>
              <a:rPr sz="1300" spc="-6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downward.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3739" y="1302296"/>
            <a:ext cx="1338326" cy="1481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998029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597835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Drawing</a:t>
            </a:r>
            <a:r>
              <a:rPr spc="-30" dirty="0"/>
              <a:t> </a:t>
            </a:r>
            <a:r>
              <a:rPr spc="114" dirty="0"/>
              <a:t>Rectangles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5050" y="783305"/>
            <a:ext cx="369633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Arial"/>
                <a:cs typeface="Arial"/>
              </a:rPr>
              <a:t>We want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5" dirty="0">
                <a:latin typeface="Arial"/>
                <a:cs typeface="Arial"/>
              </a:rPr>
              <a:t>create an </a:t>
            </a:r>
            <a:r>
              <a:rPr sz="1100" dirty="0">
                <a:latin typeface="Arial"/>
                <a:cs typeface="Arial"/>
              </a:rPr>
              <a:t>application to display </a:t>
            </a:r>
            <a:r>
              <a:rPr sz="1100" spc="5" dirty="0">
                <a:latin typeface="Arial"/>
                <a:cs typeface="Arial"/>
              </a:rPr>
              <a:t>two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rectangles.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0322" y="1083017"/>
            <a:ext cx="2283485" cy="3039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5050" y="4276755"/>
            <a:ext cx="1876425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Figure 2 </a:t>
            </a:r>
            <a:r>
              <a:rPr sz="1100" spc="5" dirty="0">
                <a:latin typeface="Arial"/>
                <a:cs typeface="Arial"/>
              </a:rPr>
              <a:t>Drawing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Rectangles</a:t>
            </a:r>
            <a:endParaRPr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24834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679" y="609786"/>
            <a:ext cx="5497830" cy="60960"/>
          </a:xfrm>
          <a:custGeom>
            <a:avLst/>
            <a:gdLst/>
            <a:ahLst/>
            <a:cxnLst/>
            <a:rect l="l" t="t" r="r" b="b"/>
            <a:pathLst>
              <a:path w="5497830" h="60959">
                <a:moveTo>
                  <a:pt x="0" y="0"/>
                </a:moveTo>
                <a:lnTo>
                  <a:pt x="5497268" y="0"/>
                </a:lnTo>
                <a:lnTo>
                  <a:pt x="5497268" y="60492"/>
                </a:lnTo>
                <a:lnTo>
                  <a:pt x="0" y="60492"/>
                </a:lnTo>
                <a:lnTo>
                  <a:pt x="0" y="0"/>
                </a:lnTo>
                <a:close/>
              </a:path>
            </a:pathLst>
          </a:custGeom>
          <a:solidFill>
            <a:srgbClr val="AFA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5" dirty="0"/>
              <a:t>section_9_2/</a:t>
            </a:r>
            <a:r>
              <a:rPr spc="85" dirty="0">
                <a:solidFill>
                  <a:srgbClr val="000080"/>
                </a:solidFill>
                <a:hlinkClick r:id="rId2"/>
              </a:rPr>
              <a:t>RectangleComponent.java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6224" y="1476569"/>
            <a:ext cx="1974214" cy="16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solidFill>
                  <a:srgbClr val="0073FF"/>
                </a:solidFill>
                <a:latin typeface="Times New Roman"/>
                <a:cs typeface="Times New Roman"/>
              </a:rPr>
              <a:t>A component that draws two</a:t>
            </a:r>
            <a:r>
              <a:rPr sz="950" spc="-65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0073FF"/>
                </a:solidFill>
                <a:latin typeface="Times New Roman"/>
                <a:cs typeface="Times New Roman"/>
              </a:rPr>
              <a:t>rectangles.</a:t>
            </a: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9354" y="1622954"/>
            <a:ext cx="2974975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94"/>
              </a:lnSpc>
            </a:pPr>
            <a:r>
              <a:rPr sz="750" spc="10" dirty="0">
                <a:latin typeface="Courier New"/>
                <a:cs typeface="Courier New"/>
              </a:rPr>
              <a:t>*/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class </a:t>
            </a:r>
            <a:r>
              <a:rPr sz="750" spc="10" dirty="0">
                <a:latin typeface="Courier New"/>
                <a:cs typeface="Courier New"/>
              </a:rPr>
              <a:t>RectangleComponent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extends</a:t>
            </a:r>
            <a:r>
              <a:rPr sz="750" spc="11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JComponent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spc="10" dirty="0">
                <a:latin typeface="Courier New"/>
                <a:cs typeface="Courier New"/>
              </a:rPr>
              <a:t>{</a:t>
            </a:r>
            <a:endParaRPr sz="750" dirty="0">
              <a:latin typeface="Courier New"/>
              <a:cs typeface="Courier New"/>
            </a:endParaRPr>
          </a:p>
          <a:p>
            <a:pPr marL="189230">
              <a:lnSpc>
                <a:spcPts val="894"/>
              </a:lnSpc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public void </a:t>
            </a:r>
            <a:r>
              <a:rPr sz="750" spc="10" dirty="0">
                <a:latin typeface="Courier New"/>
                <a:cs typeface="Courier New"/>
              </a:rPr>
              <a:t>paintComponent(Graphics</a:t>
            </a:r>
            <a:r>
              <a:rPr sz="750" spc="60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g)</a:t>
            </a:r>
            <a:endParaRPr sz="750" dirty="0">
              <a:latin typeface="Courier New"/>
              <a:cs typeface="Courier New"/>
            </a:endParaRPr>
          </a:p>
          <a:p>
            <a:pPr marL="189230">
              <a:lnSpc>
                <a:spcPts val="855"/>
              </a:lnSpc>
            </a:pPr>
            <a:r>
              <a:rPr sz="750" spc="10" dirty="0">
                <a:latin typeface="Courier New"/>
                <a:cs typeface="Courier New"/>
              </a:rPr>
              <a:t>{</a:t>
            </a:r>
            <a:endParaRPr sz="750" dirty="0">
              <a:latin typeface="Courier New"/>
              <a:cs typeface="Courier New"/>
            </a:endParaRPr>
          </a:p>
          <a:p>
            <a:pPr marL="366395">
              <a:lnSpc>
                <a:spcPts val="1095"/>
              </a:lnSpc>
            </a:pPr>
            <a:r>
              <a:rPr sz="750" spc="10" dirty="0">
                <a:latin typeface="Courier New"/>
                <a:cs typeface="Courier New"/>
              </a:rPr>
              <a:t>//</a:t>
            </a:r>
            <a:r>
              <a:rPr sz="750" spc="-285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73FF"/>
                </a:solidFill>
                <a:latin typeface="Times New Roman"/>
                <a:cs typeface="Times New Roman"/>
              </a:rPr>
              <a:t>Recover Graphics2D</a:t>
            </a:r>
            <a:endParaRPr sz="950" dirty="0">
              <a:latin typeface="Times New Roman"/>
              <a:cs typeface="Times New Roman"/>
            </a:endParaRPr>
          </a:p>
          <a:p>
            <a:pPr marL="366395">
              <a:lnSpc>
                <a:spcPct val="100000"/>
              </a:lnSpc>
              <a:spcBef>
                <a:spcPts val="10"/>
              </a:spcBef>
            </a:pPr>
            <a:r>
              <a:rPr sz="750" spc="10" dirty="0">
                <a:latin typeface="Courier New"/>
                <a:cs typeface="Courier New"/>
              </a:rPr>
              <a:t>Graphics2D g2 = (Graphics2D)</a:t>
            </a:r>
            <a:r>
              <a:rPr sz="750" spc="25" dirty="0"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g;</a:t>
            </a:r>
            <a:endParaRPr sz="7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3212" y="2542752"/>
            <a:ext cx="267970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//</a:t>
            </a:r>
            <a:r>
              <a:rPr sz="750" spc="-275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73FF"/>
                </a:solidFill>
                <a:latin typeface="Times New Roman"/>
                <a:cs typeface="Times New Roman"/>
              </a:rPr>
              <a:t>Construct a rectangle and draw it</a:t>
            </a:r>
            <a:endParaRPr sz="9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750" spc="10" dirty="0">
                <a:latin typeface="Courier New"/>
                <a:cs typeface="Courier New"/>
              </a:rPr>
              <a:t>Rectangle box = </a:t>
            </a: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new </a:t>
            </a:r>
            <a:r>
              <a:rPr sz="750" spc="10" dirty="0">
                <a:latin typeface="Courier New"/>
                <a:cs typeface="Courier New"/>
              </a:rPr>
              <a:t>Rectangle(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5</a:t>
            </a:r>
            <a:r>
              <a:rPr sz="750" spc="10" dirty="0">
                <a:latin typeface="Courier New"/>
                <a:cs typeface="Courier New"/>
              </a:rPr>
              <a:t>,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10</a:t>
            </a:r>
            <a:r>
              <a:rPr sz="750" spc="10" dirty="0">
                <a:latin typeface="Courier New"/>
                <a:cs typeface="Courier New"/>
              </a:rPr>
              <a:t>,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20</a:t>
            </a:r>
            <a:r>
              <a:rPr sz="750" spc="10" dirty="0">
                <a:latin typeface="Courier New"/>
                <a:cs typeface="Courier New"/>
              </a:rPr>
              <a:t>,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30</a:t>
            </a:r>
            <a:r>
              <a:rPr sz="750" spc="10" dirty="0">
                <a:latin typeface="Courier New"/>
                <a:cs typeface="Courier New"/>
              </a:rPr>
              <a:t>);  g2.draw(box);</a:t>
            </a:r>
            <a:endParaRPr sz="7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3212" y="3019131"/>
            <a:ext cx="282829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//</a:t>
            </a:r>
            <a:r>
              <a:rPr sz="750" spc="-254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73FF"/>
                </a:solidFill>
                <a:latin typeface="Times New Roman"/>
                <a:cs typeface="Times New Roman"/>
              </a:rPr>
              <a:t>Move rectangle 15 units to the right and 25 units down</a:t>
            </a: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10" dirty="0">
                <a:latin typeface="Courier New"/>
                <a:cs typeface="Courier New"/>
              </a:rPr>
              <a:t>box.translate(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15</a:t>
            </a:r>
            <a:r>
              <a:rPr sz="750" spc="10" dirty="0">
                <a:latin typeface="Courier New"/>
                <a:cs typeface="Courier New"/>
              </a:rPr>
              <a:t>,</a:t>
            </a:r>
            <a:r>
              <a:rPr sz="750" spc="-15" dirty="0">
                <a:latin typeface="Courier New"/>
                <a:cs typeface="Courier New"/>
              </a:rPr>
              <a:t> </a:t>
            </a:r>
            <a:r>
              <a:rPr sz="750" spc="10" dirty="0">
                <a:solidFill>
                  <a:srgbClr val="66FF18"/>
                </a:solidFill>
                <a:latin typeface="Courier New"/>
                <a:cs typeface="Courier New"/>
              </a:rPr>
              <a:t>25</a:t>
            </a:r>
            <a:r>
              <a:rPr sz="750" spc="10" dirty="0">
                <a:latin typeface="Courier New"/>
                <a:cs typeface="Courier New"/>
              </a:rPr>
              <a:t>);</a:t>
            </a:r>
            <a:endParaRPr sz="7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3212" y="3382087"/>
            <a:ext cx="127571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//</a:t>
            </a:r>
            <a:r>
              <a:rPr sz="750" spc="-285" dirty="0"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73FF"/>
                </a:solidFill>
                <a:latin typeface="Times New Roman"/>
                <a:cs typeface="Times New Roman"/>
              </a:rPr>
              <a:t>Draw moved rectangle</a:t>
            </a: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10" dirty="0">
                <a:latin typeface="Courier New"/>
                <a:cs typeface="Courier New"/>
              </a:rPr>
              <a:t>g2.draw(box);</a:t>
            </a:r>
            <a:endParaRPr sz="7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6323" y="3641896"/>
            <a:ext cx="8445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3442" y="806303"/>
            <a:ext cx="2031364" cy="3081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285" indent="-177165">
              <a:lnSpc>
                <a:spcPts val="894"/>
              </a:lnSpc>
              <a:buClr>
                <a:srgbClr val="0073FF"/>
              </a:buClr>
              <a:buFont typeface="Courier New"/>
              <a:buAutoNum type="arabicPlain"/>
              <a:tabLst>
                <a:tab pos="24892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java.awt.Graphics;</a:t>
            </a:r>
            <a:endParaRPr sz="750" dirty="0">
              <a:latin typeface="Courier New"/>
              <a:cs typeface="Courier New"/>
            </a:endParaRPr>
          </a:p>
          <a:p>
            <a:pPr marL="248285" indent="-177165">
              <a:lnSpc>
                <a:spcPts val="894"/>
              </a:lnSpc>
              <a:buClr>
                <a:srgbClr val="0073FF"/>
              </a:buClr>
              <a:buFont typeface="Courier New"/>
              <a:buAutoNum type="arabicPlain"/>
              <a:tabLst>
                <a:tab pos="24892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java.awt.Graphics2D;</a:t>
            </a:r>
            <a:endParaRPr sz="750" dirty="0">
              <a:latin typeface="Courier New"/>
              <a:cs typeface="Courier New"/>
            </a:endParaRPr>
          </a:p>
          <a:p>
            <a:pPr marL="248285" indent="-177165">
              <a:lnSpc>
                <a:spcPts val="894"/>
              </a:lnSpc>
              <a:buClr>
                <a:srgbClr val="0073FF"/>
              </a:buClr>
              <a:buFont typeface="Courier New"/>
              <a:buAutoNum type="arabicPlain"/>
              <a:tabLst>
                <a:tab pos="24892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2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java.awt.Rectangle;</a:t>
            </a:r>
            <a:endParaRPr sz="750" dirty="0">
              <a:latin typeface="Courier New"/>
              <a:cs typeface="Courier New"/>
            </a:endParaRPr>
          </a:p>
          <a:p>
            <a:pPr marL="248285" indent="-177165">
              <a:lnSpc>
                <a:spcPts val="894"/>
              </a:lnSpc>
              <a:buClr>
                <a:srgbClr val="0073FF"/>
              </a:buClr>
              <a:buFont typeface="Courier New"/>
              <a:buAutoNum type="arabicPlain"/>
              <a:tabLst>
                <a:tab pos="248920" algn="l"/>
              </a:tabLst>
            </a:pPr>
            <a:r>
              <a:rPr sz="750" spc="10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50" spc="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javax.swing.JComponent;</a:t>
            </a:r>
            <a:endParaRPr sz="750" dirty="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750" dirty="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r>
              <a:rPr sz="750" b="1" spc="38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/*</a:t>
            </a:r>
            <a:endParaRPr sz="750" dirty="0">
              <a:latin typeface="Courier New"/>
              <a:cs typeface="Courier New"/>
            </a:endParaRPr>
          </a:p>
          <a:p>
            <a:pPr marL="71120">
              <a:lnSpc>
                <a:spcPct val="100000"/>
              </a:lnSpc>
              <a:spcBef>
                <a:spcPts val="11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750" dirty="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  <a:spcBef>
                <a:spcPts val="5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750" dirty="0">
              <a:latin typeface="Courier New"/>
              <a:cs typeface="Courier New"/>
            </a:endParaRPr>
          </a:p>
          <a:p>
            <a:pPr marL="7112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  <a:spcBef>
                <a:spcPts val="5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  <a:spcBef>
                <a:spcPts val="5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  <a:spcBef>
                <a:spcPts val="5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  <a:spcBef>
                <a:spcPts val="50"/>
              </a:spcBef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50" dirty="0">
              <a:latin typeface="Courier New"/>
              <a:cs typeface="Courier New"/>
            </a:endParaRPr>
          </a:p>
          <a:p>
            <a:pPr marL="12700">
              <a:lnSpc>
                <a:spcPts val="894"/>
              </a:lnSpc>
            </a:pPr>
            <a:r>
              <a:rPr sz="750" b="1" spc="1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r>
              <a:rPr sz="750" b="1" spc="38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50" spc="10" dirty="0">
                <a:latin typeface="Courier New"/>
                <a:cs typeface="Courier New"/>
              </a:rPr>
              <a:t>}</a:t>
            </a:r>
            <a:endParaRPr sz="7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0340556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</TotalTime>
  <Words>3231</Words>
  <Application>Microsoft Macintosh PowerPoint</Application>
  <PresentationFormat>Custom</PresentationFormat>
  <Paragraphs>585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Comic Sans MS</vt:lpstr>
      <vt:lpstr>Courier</vt:lpstr>
      <vt:lpstr>Courier New</vt:lpstr>
      <vt:lpstr>Menlo</vt:lpstr>
      <vt:lpstr>Times New Roman</vt:lpstr>
      <vt:lpstr>Trebuchet MS</vt:lpstr>
      <vt:lpstr>Office Theme</vt:lpstr>
      <vt:lpstr>Graphics</vt:lpstr>
      <vt:lpstr>Frame Windows</vt:lpstr>
      <vt:lpstr>section_9_1/EmptyFrameViewer.java</vt:lpstr>
      <vt:lpstr>Drawing on a Component</vt:lpstr>
      <vt:lpstr>Classes Graphics and Graphics2D</vt:lpstr>
      <vt:lpstr>Classes Graphics and Graphics2D</vt:lpstr>
      <vt:lpstr>Coordinate System of a Component</vt:lpstr>
      <vt:lpstr>Drawing Rectangles</vt:lpstr>
      <vt:lpstr>section_9_2/RectangleComponent.java</vt:lpstr>
      <vt:lpstr>Displaying a Component in a Frame</vt:lpstr>
      <vt:lpstr>section_9_3/RectangleViewer.java</vt:lpstr>
      <vt:lpstr>Ellipses</vt:lpstr>
      <vt:lpstr>Ellipses</vt:lpstr>
      <vt:lpstr>Circles</vt:lpstr>
      <vt:lpstr>Lines</vt:lpstr>
      <vt:lpstr>Drawing Text</vt:lpstr>
      <vt:lpstr>Colors</vt:lpstr>
      <vt:lpstr>Colors - continued</vt:lpstr>
      <vt:lpstr>Predefined Colors</vt:lpstr>
      <vt:lpstr>PowerPoint Presentation</vt:lpstr>
      <vt:lpstr>Shape Classes</vt:lpstr>
      <vt:lpstr>Drawing Cars</vt:lpstr>
      <vt:lpstr>Plan Complex Shapes on Graph Paper</vt:lpstr>
      <vt:lpstr>Drawing Cars</vt:lpstr>
      <vt:lpstr>Drawing Cars</vt:lpstr>
      <vt:lpstr>section_8/Car.java</vt:lpstr>
      <vt:lpstr>section_8/CarComponent.java</vt:lpstr>
      <vt:lpstr>section_8/CarViewer.java</vt:lpstr>
      <vt:lpstr>Self Check 3.27</vt:lpstr>
      <vt:lpstr>Self Check 3.28</vt:lpstr>
      <vt:lpstr>Self Check 3.29</vt:lpstr>
      <vt:lpstr>PowerPoint Presentation</vt:lpstr>
      <vt:lpstr>Event Handling</vt:lpstr>
      <vt:lpstr>Event Handling</vt:lpstr>
      <vt:lpstr>Events Handling</vt:lpstr>
      <vt:lpstr>section_7_1/ClickListener.java</vt:lpstr>
      <vt:lpstr>Event Handling - Listening to Events</vt:lpstr>
      <vt:lpstr>section_7_1/ButtonViewer.java</vt:lpstr>
      <vt:lpstr>Using Inner Classes for Listeners</vt:lpstr>
      <vt:lpstr>Using Inner Classes for Listeners</vt:lpstr>
      <vt:lpstr>Self Check 10.28</vt:lpstr>
      <vt:lpstr>Building Applications with Buttons</vt:lpstr>
      <vt:lpstr>Building Applications with Buttons</vt:lpstr>
      <vt:lpstr>Processing Timer Events</vt:lpstr>
      <vt:lpstr>Mouse Events</vt:lpstr>
      <vt:lpstr>Mouse Events</vt:lpstr>
      <vt:lpstr>Mouse Events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– Introduction</dc:title>
  <cp:lastModifiedBy>Saeed Samet</cp:lastModifiedBy>
  <cp:revision>29</cp:revision>
  <dcterms:created xsi:type="dcterms:W3CDTF">2016-01-18T23:19:13Z</dcterms:created>
  <dcterms:modified xsi:type="dcterms:W3CDTF">2018-02-25T23:31:42Z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