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47"/>
  </p:notesMasterIdLst>
  <p:sldIdLst>
    <p:sldId id="257" r:id="rId2"/>
    <p:sldId id="260" r:id="rId3"/>
    <p:sldId id="334" r:id="rId4"/>
    <p:sldId id="335" r:id="rId5"/>
    <p:sldId id="261" r:id="rId6"/>
    <p:sldId id="270" r:id="rId7"/>
    <p:sldId id="282" r:id="rId8"/>
    <p:sldId id="288" r:id="rId9"/>
    <p:sldId id="283" r:id="rId10"/>
    <p:sldId id="294" r:id="rId11"/>
    <p:sldId id="273" r:id="rId12"/>
    <p:sldId id="280" r:id="rId13"/>
    <p:sldId id="331" r:id="rId14"/>
    <p:sldId id="290" r:id="rId15"/>
    <p:sldId id="295" r:id="rId16"/>
    <p:sldId id="291" r:id="rId17"/>
    <p:sldId id="263" r:id="rId18"/>
    <p:sldId id="298" r:id="rId19"/>
    <p:sldId id="300" r:id="rId20"/>
    <p:sldId id="299" r:id="rId21"/>
    <p:sldId id="265" r:id="rId22"/>
    <p:sldId id="266" r:id="rId23"/>
    <p:sldId id="287" r:id="rId24"/>
    <p:sldId id="303" r:id="rId25"/>
    <p:sldId id="321" r:id="rId26"/>
    <p:sldId id="320" r:id="rId27"/>
    <p:sldId id="305" r:id="rId28"/>
    <p:sldId id="316" r:id="rId29"/>
    <p:sldId id="318" r:id="rId30"/>
    <p:sldId id="323" r:id="rId31"/>
    <p:sldId id="326" r:id="rId32"/>
    <p:sldId id="329" r:id="rId33"/>
    <p:sldId id="324" r:id="rId34"/>
    <p:sldId id="327" r:id="rId35"/>
    <p:sldId id="330" r:id="rId36"/>
    <p:sldId id="314" r:id="rId37"/>
    <p:sldId id="275" r:id="rId38"/>
    <p:sldId id="292" r:id="rId39"/>
    <p:sldId id="293" r:id="rId40"/>
    <p:sldId id="332" r:id="rId41"/>
    <p:sldId id="267" r:id="rId42"/>
    <p:sldId id="271" r:id="rId43"/>
    <p:sldId id="333" r:id="rId44"/>
    <p:sldId id="272" r:id="rId45"/>
    <p:sldId id="26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6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45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200" y="632"/>
      </p:cViewPr>
      <p:guideLst>
        <p:guide orient="horz" pos="2159"/>
        <p:guide pos="6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17FB36FB-C10C-479A-9DFD-15DEB134881C}" type="datetime1">
              <a:rPr lang="ko-KR" altLang="en-US" smtClean="0"/>
              <a:t>2023. 3. 1.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tukcom2023CD/AOK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10358" y="3788633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AOK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0ABBC-805E-8F9F-97A0-00091CAC0592}"/>
              </a:ext>
            </a:extLst>
          </p:cNvPr>
          <p:cNvSpPr txBox="1"/>
          <p:nvPr/>
        </p:nvSpPr>
        <p:spPr>
          <a:xfrm>
            <a:off x="3172081" y="2465994"/>
            <a:ext cx="529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</a:t>
            </a:r>
            <a:r>
              <a:rPr kumimoji="1" lang="en-US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kumimoji="1"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발표 </a:t>
            </a:r>
            <a:endParaRPr kumimoji="1" lang="ko-Kore-KR" alt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E68AA-B012-4589-AD89-93190B2E4FFB}"/>
              </a:ext>
            </a:extLst>
          </p:cNvPr>
          <p:cNvSpPr txBox="1"/>
          <p:nvPr/>
        </p:nvSpPr>
        <p:spPr>
          <a:xfrm>
            <a:off x="3172081" y="3296991"/>
            <a:ext cx="529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autami" panose="020B0502040204020203" pitchFamily="34" charset="0"/>
              </a:rPr>
              <a:t>원격 저장소를 통한 그래픽 레이어 관리 플랫폼 </a:t>
            </a:r>
            <a:r>
              <a:rPr lang="en-US" altLang="ko-KR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autami" panose="020B0502040204020203" pitchFamily="34" charset="0"/>
              </a:rPr>
              <a:t>: Crepe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66BB75-F5B1-5E19-225D-6F995FC0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604" y="4461055"/>
            <a:ext cx="3496163" cy="20481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C4DEFB-6730-5FB8-9A89-68122B8F3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76" y="4583576"/>
            <a:ext cx="3401186" cy="8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1DE8C-C570-F909-5CE6-765CEC404C33}"/>
              </a:ext>
            </a:extLst>
          </p:cNvPr>
          <p:cNvSpPr txBox="1"/>
          <p:nvPr/>
        </p:nvSpPr>
        <p:spPr>
          <a:xfrm>
            <a:off x="743887" y="375837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연구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4BB4E-36AF-1E37-7615-9B916070BFEB}"/>
              </a:ext>
            </a:extLst>
          </p:cNvPr>
          <p:cNvSpPr txBox="1"/>
          <p:nvPr/>
        </p:nvSpPr>
        <p:spPr>
          <a:xfrm>
            <a:off x="4367971" y="64984"/>
            <a:ext cx="7948009" cy="710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상당한 양의 파일을 로컬 컴퓨터에 직접 백업</a:t>
            </a:r>
            <a:endParaRPr lang="en-US" altLang="ko-KR" b="1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작업물이 변경될 때마다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직접 파일을 관리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해야 함</a:t>
            </a:r>
            <a:endParaRPr lang="en-US" altLang="ko-KR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endParaRPr lang="ko-KR" altLang="en-US" b="1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 작업 별 반복적인 수정 필요</a:t>
            </a:r>
            <a:endParaRPr lang="en-US" altLang="ko-KR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피드백을 받기 위해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작업물을 매번 직접 전달</a:t>
            </a:r>
            <a:endParaRPr lang="en-US" altLang="ko-KR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메일 등 다른 시스템 이용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레이어 단위로 수정 시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수정될 부분의 파일을 직접 찾아야 함</a:t>
            </a:r>
            <a:endParaRPr lang="en-US" altLang="ko-KR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파트 별 작업물을 합치는 작업 필요</a:t>
            </a:r>
            <a:endParaRPr lang="en-US" altLang="ko-KR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(ex) 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 </a:t>
            </a:r>
            <a:r>
              <a:rPr lang="ko-KR" altLang="en-US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작업물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배경 </a:t>
            </a:r>
            <a:r>
              <a:rPr lang="ko-KR" altLang="en-US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작업물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합친 후</a:t>
            </a:r>
            <a:r>
              <a:rPr lang="en-US" altLang="ko-KR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최종본이 되기까지 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계속 피드백 반영</a:t>
            </a:r>
            <a:r>
              <a:rPr lang="en-US" altLang="ko-KR" b="1" i="0" u="none" strike="noStrike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작업물과 비교하여 최종본 선택</a:t>
            </a:r>
            <a:endParaRPr lang="en-US" altLang="ko-KR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이전 작업물이 괜찮다면</a:t>
            </a:r>
            <a:r>
              <a:rPr lang="en-US" altLang="ko-KR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작업했던 리소스 직접 찾아야 함</a:t>
            </a:r>
            <a:endParaRPr lang="en-US" altLang="ko-KR" b="1" i="0" u="none" strike="noStrike" dirty="0">
              <a:solidFill>
                <a:srgbClr val="FF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파일이 많거나 파일 이름이 겹칠 경우 </a:t>
            </a:r>
            <a:r>
              <a:rPr lang="ko-KR" altLang="en-US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파일 관리가 힘듦</a:t>
            </a:r>
            <a:endParaRPr lang="en-US" altLang="ko-KR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원하는 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파일이 손상</a:t>
            </a:r>
            <a:r>
              <a:rPr lang="ko-KR" altLang="en-US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되었을 수 있음</a:t>
            </a:r>
            <a:endParaRPr lang="en-US" altLang="ko-KR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273D456A-752A-C948-9FA8-586F0CDE9232}"/>
              </a:ext>
            </a:extLst>
          </p:cNvPr>
          <p:cNvSpPr txBox="1"/>
          <p:nvPr/>
        </p:nvSpPr>
        <p:spPr>
          <a:xfrm>
            <a:off x="935446" y="1006029"/>
            <a:ext cx="11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68A459-D32F-DB52-CFC0-1525C5BD5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7" b="5998"/>
          <a:stretch/>
        </p:blipFill>
        <p:spPr bwMode="auto">
          <a:xfrm>
            <a:off x="743887" y="1662886"/>
            <a:ext cx="3297698" cy="19819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디자이너 직업병 : Flog">
            <a:extLst>
              <a:ext uri="{FF2B5EF4-FFF2-40B4-BE49-F238E27FC236}">
                <a16:creationId xmlns:a16="http://schemas.microsoft.com/office/drawing/2014/main" id="{1599560D-716D-065E-E03D-CCA308BE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7" y="3844521"/>
            <a:ext cx="3297698" cy="27011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6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C2CD6-151D-4697-892D-E09E6D759F85}"/>
              </a:ext>
            </a:extLst>
          </p:cNvPr>
          <p:cNvSpPr txBox="1"/>
          <p:nvPr/>
        </p:nvSpPr>
        <p:spPr>
          <a:xfrm>
            <a:off x="935446" y="1006029"/>
            <a:ext cx="11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1DE8C-C570-F909-5CE6-765CEC404C33}"/>
              </a:ext>
            </a:extLst>
          </p:cNvPr>
          <p:cNvSpPr txBox="1"/>
          <p:nvPr/>
        </p:nvSpPr>
        <p:spPr>
          <a:xfrm>
            <a:off x="743887" y="375837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연구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FAE6A-EF3A-0A26-2523-989DE7B0CD87}"/>
              </a:ext>
            </a:extLst>
          </p:cNvPr>
          <p:cNvSpPr txBox="1"/>
          <p:nvPr/>
        </p:nvSpPr>
        <p:spPr>
          <a:xfrm>
            <a:off x="624204" y="2177564"/>
            <a:ext cx="1102182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그래픽 파일을 원격 저장소에서 관리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usb</a:t>
            </a:r>
            <a:r>
              <a:rPr lang="en" altLang="ko-Kore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등이 없어도 </a:t>
            </a:r>
            <a:r>
              <a:rPr lang="ko-KR" altLang="en-US" sz="1800" b="1" i="0" u="none" strike="noStrike" dirty="0">
                <a:solidFill>
                  <a:schemeClr val="accent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언제 어디서든 개인의 작업물에 접근이 가능</a:t>
            </a:r>
            <a:endParaRPr lang="en-US" altLang="ko-KR" sz="1800" b="1" i="0" u="none" strike="noStrike" dirty="0">
              <a:solidFill>
                <a:schemeClr val="accent5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지속적인 피드백을 받을 때 원격 저장소 접근 허용만 해주면 </a:t>
            </a:r>
            <a:r>
              <a:rPr lang="ko-KR" altLang="en-US" sz="1800" b="1" i="0" u="none" strike="noStrike" dirty="0">
                <a:solidFill>
                  <a:schemeClr val="accent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매번 작업물을 전달해 주지 않아도 됨</a:t>
            </a:r>
            <a:endParaRPr lang="en-US" altLang="ko-KR" b="1" dirty="0">
              <a:solidFill>
                <a:schemeClr val="accent5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로컬에서 </a:t>
            </a:r>
            <a:r>
              <a:rPr lang="ko-KR" altLang="en-US" sz="1800" b="1" i="0" u="none" strike="noStrike" dirty="0">
                <a:solidFill>
                  <a:schemeClr val="accent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파일이 손상되어도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원격 저장소에 저장되어 있기 때문에 </a:t>
            </a:r>
            <a:r>
              <a:rPr lang="ko-KR" altLang="en-US" sz="1800" b="1" i="0" u="none" strike="noStrike" dirty="0">
                <a:solidFill>
                  <a:schemeClr val="accent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작업에 지장이 없음</a:t>
            </a:r>
            <a:endParaRPr lang="en-US" altLang="ko-KR" sz="1800" b="1" i="0" u="none" strike="noStrike" dirty="0">
              <a:solidFill>
                <a:schemeClr val="accent5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작업 로그를 남겨 언제 어떤 부분을 작업했는지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기록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작업 로그를 기반으로 </a:t>
            </a:r>
            <a:r>
              <a:rPr lang="ko-KR" altLang="en-US" b="1" i="0" u="none" strike="noStrike" dirty="0">
                <a:solidFill>
                  <a:schemeClr val="accent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원하는 파일 쉽게 찾을 수 있음</a:t>
            </a:r>
            <a:endParaRPr lang="en-US" altLang="ko-KR" b="1" i="0" u="none" strike="noStrike" dirty="0">
              <a:solidFill>
                <a:schemeClr val="accent5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i="0" u="none" strike="noStrike" dirty="0">
                <a:solidFill>
                  <a:schemeClr val="accent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이전 작업으로 돌아가기 수월</a:t>
            </a:r>
            <a:endParaRPr lang="en-US" altLang="ko-KR" sz="1800" b="1" i="0" u="none" strike="noStrike" dirty="0">
              <a:solidFill>
                <a:schemeClr val="accent5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23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7B312A-8943-40C1-AFEB-E54FFFBC8BD9}"/>
              </a:ext>
            </a:extLst>
          </p:cNvPr>
          <p:cNvSpPr txBox="1"/>
          <p:nvPr/>
        </p:nvSpPr>
        <p:spPr>
          <a:xfrm>
            <a:off x="1091330" y="1728572"/>
            <a:ext cx="10009340" cy="441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파일을 로컬에서 직접 관리하지 않기 때문에 </a:t>
            </a:r>
            <a:r>
              <a:rPr lang="ko-KR" altLang="en-US" sz="2400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작업물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수월 </a:t>
            </a:r>
            <a:endParaRPr lang="en-US" altLang="ko-KR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별로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백업하지 않아도 됨</a:t>
            </a:r>
            <a:endParaRPr lang="en-US" altLang="ko-KR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쉽게 접근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작업 별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독립적으로 진행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레이어 단위로 관리하기 때문에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세세한 피드백과 수정 가능</a:t>
            </a:r>
            <a:endParaRPr lang="en-US" altLang="ko-KR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사람이 어떤 부분을 작업했는지 쉽게 확인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C2CD6-151D-4697-892D-E09E6D759F85}"/>
              </a:ext>
            </a:extLst>
          </p:cNvPr>
          <p:cNvSpPr txBox="1"/>
          <p:nvPr/>
        </p:nvSpPr>
        <p:spPr>
          <a:xfrm>
            <a:off x="935446" y="1006029"/>
            <a:ext cx="127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E5F53-9555-EF77-C3CD-CF2A2DF284D3}"/>
              </a:ext>
            </a:extLst>
          </p:cNvPr>
          <p:cNvSpPr txBox="1"/>
          <p:nvPr/>
        </p:nvSpPr>
        <p:spPr>
          <a:xfrm>
            <a:off x="743888" y="375837"/>
            <a:ext cx="3297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연구 개요</a:t>
            </a:r>
          </a:p>
        </p:txBody>
      </p:sp>
    </p:spTree>
    <p:extLst>
      <p:ext uri="{BB962C8B-B14F-4D97-AF65-F5344CB8AC3E}">
        <p14:creationId xmlns:p14="http://schemas.microsoft.com/office/powerpoint/2010/main" val="338315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</p:spTree>
    <p:extLst>
      <p:ext uri="{BB962C8B-B14F-4D97-AF65-F5344CB8AC3E}">
        <p14:creationId xmlns:p14="http://schemas.microsoft.com/office/powerpoint/2010/main" val="339293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C2CD6-151D-4697-892D-E09E6D759F85}"/>
              </a:ext>
            </a:extLst>
          </p:cNvPr>
          <p:cNvSpPr txBox="1"/>
          <p:nvPr/>
        </p:nvSpPr>
        <p:spPr>
          <a:xfrm>
            <a:off x="935446" y="1006029"/>
            <a:ext cx="11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 연구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DAA90-97AE-4A70-B968-3A35B2BAAFA2}"/>
              </a:ext>
            </a:extLst>
          </p:cNvPr>
          <p:cNvSpPr txBox="1"/>
          <p:nvPr/>
        </p:nvSpPr>
        <p:spPr>
          <a:xfrm>
            <a:off x="4041585" y="2246313"/>
            <a:ext cx="7604441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 저장소를 사용하여 코드를 관리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</a:t>
            </a:r>
            <a:r>
              <a:rPr lang="ko-KR" altLang="en-US" sz="2400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진입장벽이 높음</a:t>
            </a:r>
            <a:endParaRPr lang="en-US" altLang="ko-KR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툴이 존재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툴에 익숙해지는 데 많은 시간 소요</a:t>
            </a:r>
            <a:endParaRPr lang="en-US" altLang="ko-KR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일반인에게 친숙하지 않은 </a:t>
            </a: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/ UX</a:t>
            </a:r>
          </a:p>
        </p:txBody>
      </p:sp>
      <p:sp>
        <p:nvSpPr>
          <p:cNvPr id="2" name="AutoShape 2" descr="Gather 로고">
            <a:extLst>
              <a:ext uri="{FF2B5EF4-FFF2-40B4-BE49-F238E27FC236}">
                <a16:creationId xmlns:a16="http://schemas.microsoft.com/office/drawing/2014/main" id="{6A9A190C-4932-49D4-88F4-B7A37F415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301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6F767-1B00-063F-B43A-CB3892BC94F7}"/>
              </a:ext>
            </a:extLst>
          </p:cNvPr>
          <p:cNvSpPr txBox="1"/>
          <p:nvPr/>
        </p:nvSpPr>
        <p:spPr>
          <a:xfrm>
            <a:off x="743888" y="375837"/>
            <a:ext cx="3297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B647B-C5F9-065C-FB9F-8B9CDA5F5E57}"/>
              </a:ext>
            </a:extLst>
          </p:cNvPr>
          <p:cNvSpPr txBox="1"/>
          <p:nvPr/>
        </p:nvSpPr>
        <p:spPr>
          <a:xfrm>
            <a:off x="3964641" y="1526769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2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post-thumbnail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8113" y="2778062"/>
            <a:ext cx="3143810" cy="1312541"/>
          </a:xfrm>
          <a:prstGeom prst="rect">
            <a:avLst/>
          </a:prstGeom>
          <a:noFill/>
        </p:spPr>
      </p:pic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C6AEFA05-A10E-ED97-1227-C4F4ADD40A0F}"/>
              </a:ext>
            </a:extLst>
          </p:cNvPr>
          <p:cNvCxnSpPr>
            <a:cxnSpLocks/>
          </p:cNvCxnSpPr>
          <p:nvPr/>
        </p:nvCxnSpPr>
        <p:spPr>
          <a:xfrm>
            <a:off x="4162097" y="2201536"/>
            <a:ext cx="74839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C2CD6-151D-4697-892D-E09E6D759F85}"/>
              </a:ext>
            </a:extLst>
          </p:cNvPr>
          <p:cNvSpPr txBox="1"/>
          <p:nvPr/>
        </p:nvSpPr>
        <p:spPr>
          <a:xfrm>
            <a:off x="935446" y="1006029"/>
            <a:ext cx="11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 연구</a:t>
            </a:r>
          </a:p>
        </p:txBody>
      </p:sp>
      <p:sp>
        <p:nvSpPr>
          <p:cNvPr id="2" name="AutoShape 2" descr="Gather 로고">
            <a:extLst>
              <a:ext uri="{FF2B5EF4-FFF2-40B4-BE49-F238E27FC236}">
                <a16:creationId xmlns:a16="http://schemas.microsoft.com/office/drawing/2014/main" id="{6A9A190C-4932-49D4-88F4-B7A37F415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301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B647B-C5F9-065C-FB9F-8B9CDA5F5E57}"/>
              </a:ext>
            </a:extLst>
          </p:cNvPr>
          <p:cNvSpPr txBox="1"/>
          <p:nvPr/>
        </p:nvSpPr>
        <p:spPr>
          <a:xfrm>
            <a:off x="3964641" y="1526769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2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post-thumbnail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8113" y="2797112"/>
            <a:ext cx="3143810" cy="131254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50779-FAD7-9638-D606-4556B178845A}"/>
              </a:ext>
            </a:extLst>
          </p:cNvPr>
          <p:cNvSpPr txBox="1"/>
          <p:nvPr/>
        </p:nvSpPr>
        <p:spPr>
          <a:xfrm>
            <a:off x="5458961" y="1711434"/>
            <a:ext cx="3229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사항 및 차이점</a:t>
            </a:r>
          </a:p>
        </p:txBody>
      </p:sp>
      <p:cxnSp>
        <p:nvCxnSpPr>
          <p:cNvPr id="12" name="직선 연결선 3">
            <a:extLst>
              <a:ext uri="{FF2B5EF4-FFF2-40B4-BE49-F238E27FC236}">
                <a16:creationId xmlns:a16="http://schemas.microsoft.com/office/drawing/2014/main" id="{CBE8A09A-8375-B294-627B-430BE2A3F020}"/>
              </a:ext>
            </a:extLst>
          </p:cNvPr>
          <p:cNvCxnSpPr>
            <a:cxnSpLocks/>
          </p:cNvCxnSpPr>
          <p:nvPr/>
        </p:nvCxnSpPr>
        <p:spPr>
          <a:xfrm>
            <a:off x="4162097" y="2201536"/>
            <a:ext cx="74839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30A555-62FB-5EE0-D0B9-60D8F06B1D01}"/>
              </a:ext>
            </a:extLst>
          </p:cNvPr>
          <p:cNvSpPr txBox="1"/>
          <p:nvPr/>
        </p:nvSpPr>
        <p:spPr>
          <a:xfrm>
            <a:off x="4041585" y="2246313"/>
            <a:ext cx="7950718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기능을 </a:t>
            </a: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제공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바뀌는 부분과 최종 적용된 버전을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보여줌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 페이지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제공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/ UX </a:t>
            </a:r>
            <a:r>
              <a:rPr lang="ko-KR" altLang="en-US" sz="2400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사용자 친화적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개선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67392-BBDF-7E02-2321-0FF19C672832}"/>
              </a:ext>
            </a:extLst>
          </p:cNvPr>
          <p:cNvSpPr txBox="1"/>
          <p:nvPr/>
        </p:nvSpPr>
        <p:spPr>
          <a:xfrm>
            <a:off x="743888" y="375837"/>
            <a:ext cx="3297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</p:spTree>
    <p:extLst>
      <p:ext uri="{BB962C8B-B14F-4D97-AF65-F5344CB8AC3E}">
        <p14:creationId xmlns:p14="http://schemas.microsoft.com/office/powerpoint/2010/main" val="46668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C2CD6-151D-4697-892D-E09E6D759F85}"/>
              </a:ext>
            </a:extLst>
          </p:cNvPr>
          <p:cNvSpPr txBox="1"/>
          <p:nvPr/>
        </p:nvSpPr>
        <p:spPr>
          <a:xfrm>
            <a:off x="935446" y="1006029"/>
            <a:ext cx="11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 연구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DAA90-97AE-4A70-B968-3A35B2BAAFA2}"/>
              </a:ext>
            </a:extLst>
          </p:cNvPr>
          <p:cNvSpPr txBox="1"/>
          <p:nvPr/>
        </p:nvSpPr>
        <p:spPr>
          <a:xfrm>
            <a:off x="580609" y="2357488"/>
            <a:ext cx="11446512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그래픽 리소스를 레이어 별로 관리</a:t>
            </a:r>
            <a:endParaRPr lang="en-US" altLang="ko-KR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구체적인 데이터 저장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레이어 단위로 수정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전체가 수정되지 않고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일부분만 수정되었을 때 수정된 부분만 업로드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뿐만 아니라 사진 편집</a:t>
            </a: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등 다양한 디지털 아트 분야 활용 가능</a:t>
            </a:r>
            <a:endParaRPr lang="en-US" altLang="ko-KR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Gather 로고">
            <a:extLst>
              <a:ext uri="{FF2B5EF4-FFF2-40B4-BE49-F238E27FC236}">
                <a16:creationId xmlns:a16="http://schemas.microsoft.com/office/drawing/2014/main" id="{6A9A190C-4932-49D4-88F4-B7A37F415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301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B647B-C5F9-065C-FB9F-8B9CDA5F5E57}"/>
              </a:ext>
            </a:extLst>
          </p:cNvPr>
          <p:cNvSpPr txBox="1"/>
          <p:nvPr/>
        </p:nvSpPr>
        <p:spPr>
          <a:xfrm>
            <a:off x="601513" y="1588048"/>
            <a:ext cx="6880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졸업작품 </a:t>
            </a:r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깃 </a:t>
            </a:r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2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B492D-A472-27E0-1B85-CA445F54E06B}"/>
              </a:ext>
            </a:extLst>
          </p:cNvPr>
          <p:cNvSpPr txBox="1"/>
          <p:nvPr/>
        </p:nvSpPr>
        <p:spPr>
          <a:xfrm>
            <a:off x="6096000" y="1772713"/>
            <a:ext cx="3229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사항 및 차이점</a:t>
            </a:r>
          </a:p>
        </p:txBody>
      </p:sp>
      <p:cxnSp>
        <p:nvCxnSpPr>
          <p:cNvPr id="12" name="직선 연결선 3">
            <a:extLst>
              <a:ext uri="{FF2B5EF4-FFF2-40B4-BE49-F238E27FC236}">
                <a16:creationId xmlns:a16="http://schemas.microsoft.com/office/drawing/2014/main" id="{9D421E48-EBC4-8EA4-94BF-BFFE0DE1AD2C}"/>
              </a:ext>
            </a:extLst>
          </p:cNvPr>
          <p:cNvCxnSpPr>
            <a:cxnSpLocks/>
          </p:cNvCxnSpPr>
          <p:nvPr/>
        </p:nvCxnSpPr>
        <p:spPr>
          <a:xfrm>
            <a:off x="743887" y="2201536"/>
            <a:ext cx="76328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C68AD4-542E-05AD-1878-BE6D08020D7E}"/>
              </a:ext>
            </a:extLst>
          </p:cNvPr>
          <p:cNvSpPr txBox="1"/>
          <p:nvPr/>
        </p:nvSpPr>
        <p:spPr>
          <a:xfrm>
            <a:off x="743888" y="375837"/>
            <a:ext cx="3297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</p:spTree>
    <p:extLst>
      <p:ext uri="{BB962C8B-B14F-4D97-AF65-F5344CB8AC3E}">
        <p14:creationId xmlns:p14="http://schemas.microsoft.com/office/powerpoint/2010/main" val="313773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시스템 시나리오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04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746" y="437391"/>
            <a:ext cx="3047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시나리오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4627" y="1002733"/>
            <a:ext cx="207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흐름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3F68178-B865-16D0-6364-4C646483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708" y="2627623"/>
            <a:ext cx="1502581" cy="1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D57B3B-CAE2-50D7-42B2-5F9F566114F0}"/>
              </a:ext>
            </a:extLst>
          </p:cNvPr>
          <p:cNvSpPr txBox="1"/>
          <p:nvPr/>
        </p:nvSpPr>
        <p:spPr>
          <a:xfrm>
            <a:off x="8977537" y="4155846"/>
            <a:ext cx="1880922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피드백 하는 사람</a:t>
            </a:r>
            <a:endParaRPr lang="en-US" altLang="ko-KR" sz="1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D25E1286-B27E-C7F1-6FD1-4204EA80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73" y="2627623"/>
            <a:ext cx="1502581" cy="1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6FD321-3E22-7331-99FC-B80F6EED168F}"/>
              </a:ext>
            </a:extLst>
          </p:cNvPr>
          <p:cNvSpPr txBox="1"/>
          <p:nvPr/>
        </p:nvSpPr>
        <p:spPr>
          <a:xfrm>
            <a:off x="1162702" y="4155846"/>
            <a:ext cx="1880922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</a:t>
            </a:r>
            <a:endParaRPr lang="en-US" altLang="ko-KR" sz="1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 descr="데이터베이스 아이콘은 왜 원통(cylinder)모양일까?">
            <a:extLst>
              <a:ext uri="{FF2B5EF4-FFF2-40B4-BE49-F238E27FC236}">
                <a16:creationId xmlns:a16="http://schemas.microsoft.com/office/drawing/2014/main" id="{F9043CE0-B539-1D96-7128-6F9DDDA4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57" y="2731780"/>
            <a:ext cx="1677276" cy="16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오른쪽 63">
            <a:extLst>
              <a:ext uri="{FF2B5EF4-FFF2-40B4-BE49-F238E27FC236}">
                <a16:creationId xmlns:a16="http://schemas.microsoft.com/office/drawing/2014/main" id="{F34F6A1A-B79C-0411-B9B0-BF77D0C60E52}"/>
              </a:ext>
            </a:extLst>
          </p:cNvPr>
          <p:cNvSpPr/>
          <p:nvPr/>
        </p:nvSpPr>
        <p:spPr>
          <a:xfrm>
            <a:off x="3099316" y="2944368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63">
            <a:extLst>
              <a:ext uri="{FF2B5EF4-FFF2-40B4-BE49-F238E27FC236}">
                <a16:creationId xmlns:a16="http://schemas.microsoft.com/office/drawing/2014/main" id="{3E5ED751-FFA2-EDFD-55F8-635DC7A2EA58}"/>
              </a:ext>
            </a:extLst>
          </p:cNvPr>
          <p:cNvSpPr/>
          <p:nvPr/>
        </p:nvSpPr>
        <p:spPr>
          <a:xfrm rot="10800000">
            <a:off x="3094062" y="3745745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63">
            <a:extLst>
              <a:ext uri="{FF2B5EF4-FFF2-40B4-BE49-F238E27FC236}">
                <a16:creationId xmlns:a16="http://schemas.microsoft.com/office/drawing/2014/main" id="{9D5DA63C-171C-C459-114E-5EA9C5DA49E8}"/>
              </a:ext>
            </a:extLst>
          </p:cNvPr>
          <p:cNvSpPr/>
          <p:nvPr/>
        </p:nvSpPr>
        <p:spPr>
          <a:xfrm>
            <a:off x="7096707" y="2841810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63">
            <a:extLst>
              <a:ext uri="{FF2B5EF4-FFF2-40B4-BE49-F238E27FC236}">
                <a16:creationId xmlns:a16="http://schemas.microsoft.com/office/drawing/2014/main" id="{5EAC2B71-9A64-891B-5F16-22F034C193EF}"/>
              </a:ext>
            </a:extLst>
          </p:cNvPr>
          <p:cNvSpPr/>
          <p:nvPr/>
        </p:nvSpPr>
        <p:spPr>
          <a:xfrm rot="10800000">
            <a:off x="7091453" y="3643187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6EE35-24FB-E1DC-0C65-A2B04FC62210}"/>
              </a:ext>
            </a:extLst>
          </p:cNvPr>
          <p:cNvSpPr txBox="1"/>
          <p:nvPr/>
        </p:nvSpPr>
        <p:spPr>
          <a:xfrm>
            <a:off x="4975534" y="4155846"/>
            <a:ext cx="1880922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 저장소</a:t>
            </a:r>
            <a:endParaRPr lang="en-US" altLang="ko-KR" sz="1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57643E-487C-D700-FCC2-FDC31E577980}"/>
              </a:ext>
            </a:extLst>
          </p:cNvPr>
          <p:cNvSpPr txBox="1"/>
          <p:nvPr/>
        </p:nvSpPr>
        <p:spPr>
          <a:xfrm>
            <a:off x="2997493" y="2759827"/>
            <a:ext cx="164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내역 업로드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E8AD10-B701-693C-8621-0DE575991BA7}"/>
              </a:ext>
            </a:extLst>
          </p:cNvPr>
          <p:cNvSpPr txBox="1"/>
          <p:nvPr/>
        </p:nvSpPr>
        <p:spPr>
          <a:xfrm>
            <a:off x="6657419" y="2687921"/>
            <a:ext cx="216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내역 다운로드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EA2968-5EA9-9606-6192-49463170BD0F}"/>
              </a:ext>
            </a:extLst>
          </p:cNvPr>
          <p:cNvSpPr txBox="1"/>
          <p:nvPr/>
        </p:nvSpPr>
        <p:spPr>
          <a:xfrm>
            <a:off x="3264616" y="3613541"/>
            <a:ext cx="164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피드백 내역 확인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FF9A7B-DB9A-D9B7-88F6-8228B16E5E0A}"/>
              </a:ext>
            </a:extLst>
          </p:cNvPr>
          <p:cNvSpPr txBox="1"/>
          <p:nvPr/>
        </p:nvSpPr>
        <p:spPr>
          <a:xfrm>
            <a:off x="7041565" y="3507114"/>
            <a:ext cx="216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피드백 내용 작성</a:t>
            </a:r>
          </a:p>
        </p:txBody>
      </p:sp>
    </p:spTree>
    <p:extLst>
      <p:ext uri="{BB962C8B-B14F-4D97-AF65-F5344CB8AC3E}">
        <p14:creationId xmlns:p14="http://schemas.microsoft.com/office/powerpoint/2010/main" val="388846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04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746" y="437391"/>
            <a:ext cx="3047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시나리오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4627" y="1002733"/>
            <a:ext cx="207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브랜치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작업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3F68178-B865-16D0-6364-4C646483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58" y="2566397"/>
            <a:ext cx="1502581" cy="1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D57B3B-CAE2-50D7-42B2-5F9F566114F0}"/>
              </a:ext>
            </a:extLst>
          </p:cNvPr>
          <p:cNvSpPr txBox="1"/>
          <p:nvPr/>
        </p:nvSpPr>
        <p:spPr>
          <a:xfrm>
            <a:off x="9490431" y="4041276"/>
            <a:ext cx="1880922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작업자</a:t>
            </a:r>
            <a:endParaRPr lang="en-US" altLang="ko-KR" sz="1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D25E1286-B27E-C7F1-6FD1-4204EA80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50" y="2405645"/>
            <a:ext cx="1502581" cy="1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6FD321-3E22-7331-99FC-B80F6EED168F}"/>
              </a:ext>
            </a:extLst>
          </p:cNvPr>
          <p:cNvSpPr txBox="1"/>
          <p:nvPr/>
        </p:nvSpPr>
        <p:spPr>
          <a:xfrm>
            <a:off x="1192479" y="3933868"/>
            <a:ext cx="1880922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작업자</a:t>
            </a:r>
            <a:endParaRPr lang="en-US" altLang="ko-KR" sz="1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 descr="데이터베이스 아이콘은 왜 원통(cylinder)모양일까?">
            <a:extLst>
              <a:ext uri="{FF2B5EF4-FFF2-40B4-BE49-F238E27FC236}">
                <a16:creationId xmlns:a16="http://schemas.microsoft.com/office/drawing/2014/main" id="{F9043CE0-B539-1D96-7128-6F9DDDA4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21" y="2771452"/>
            <a:ext cx="1677276" cy="16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오른쪽 63">
            <a:extLst>
              <a:ext uri="{FF2B5EF4-FFF2-40B4-BE49-F238E27FC236}">
                <a16:creationId xmlns:a16="http://schemas.microsoft.com/office/drawing/2014/main" id="{F34F6A1A-B79C-0411-B9B0-BF77D0C60E52}"/>
              </a:ext>
            </a:extLst>
          </p:cNvPr>
          <p:cNvSpPr/>
          <p:nvPr/>
        </p:nvSpPr>
        <p:spPr>
          <a:xfrm>
            <a:off x="3129093" y="3099814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6EE35-24FB-E1DC-0C65-A2B04FC62210}"/>
              </a:ext>
            </a:extLst>
          </p:cNvPr>
          <p:cNvSpPr txBox="1"/>
          <p:nvPr/>
        </p:nvSpPr>
        <p:spPr>
          <a:xfrm>
            <a:off x="5498798" y="4143317"/>
            <a:ext cx="1880922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 저장소</a:t>
            </a:r>
            <a:endParaRPr lang="en-US" altLang="ko-KR" sz="1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57643E-487C-D700-FCC2-FDC31E577980}"/>
              </a:ext>
            </a:extLst>
          </p:cNvPr>
          <p:cNvSpPr txBox="1"/>
          <p:nvPr/>
        </p:nvSpPr>
        <p:spPr>
          <a:xfrm>
            <a:off x="3346868" y="2924002"/>
            <a:ext cx="164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내역 업로드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7328D-0AE4-A737-C169-4AF3E1FC351F}"/>
              </a:ext>
            </a:extLst>
          </p:cNvPr>
          <p:cNvSpPr txBox="1"/>
          <p:nvPr/>
        </p:nvSpPr>
        <p:spPr>
          <a:xfrm>
            <a:off x="7639673" y="2859502"/>
            <a:ext cx="164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내역 업로드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D3A942-266D-185B-F2C3-73A9FCEC8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021" y="2001777"/>
            <a:ext cx="923786" cy="877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2FBD3A-5C94-799C-4C84-A1D6B672E4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1087" y="1890817"/>
            <a:ext cx="1047888" cy="977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BC4D0D-5AA3-3D0B-D2FD-802AD39A4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598" y="4020090"/>
            <a:ext cx="992865" cy="912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8EFF63-C03F-80A5-5B3F-A443152DC4EA}"/>
              </a:ext>
            </a:extLst>
          </p:cNvPr>
          <p:cNvSpPr txBox="1"/>
          <p:nvPr/>
        </p:nvSpPr>
        <p:spPr>
          <a:xfrm>
            <a:off x="7225968" y="5010439"/>
            <a:ext cx="257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합쳐진 결과물 미리보기 제공</a:t>
            </a:r>
          </a:p>
        </p:txBody>
      </p:sp>
      <p:sp>
        <p:nvSpPr>
          <p:cNvPr id="10" name="화살표: 오른쪽 63">
            <a:extLst>
              <a:ext uri="{FF2B5EF4-FFF2-40B4-BE49-F238E27FC236}">
                <a16:creationId xmlns:a16="http://schemas.microsoft.com/office/drawing/2014/main" id="{28C6B6A8-159F-0227-8F37-65C66D5D7486}"/>
              </a:ext>
            </a:extLst>
          </p:cNvPr>
          <p:cNvSpPr/>
          <p:nvPr/>
        </p:nvSpPr>
        <p:spPr>
          <a:xfrm rot="10800000">
            <a:off x="3027270" y="3584993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63">
            <a:extLst>
              <a:ext uri="{FF2B5EF4-FFF2-40B4-BE49-F238E27FC236}">
                <a16:creationId xmlns:a16="http://schemas.microsoft.com/office/drawing/2014/main" id="{4F1E25E9-A8BB-437D-49DE-D260AFB47DBD}"/>
              </a:ext>
            </a:extLst>
          </p:cNvPr>
          <p:cNvSpPr/>
          <p:nvPr/>
        </p:nvSpPr>
        <p:spPr>
          <a:xfrm rot="10800000">
            <a:off x="7339330" y="3050927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63">
            <a:extLst>
              <a:ext uri="{FF2B5EF4-FFF2-40B4-BE49-F238E27FC236}">
                <a16:creationId xmlns:a16="http://schemas.microsoft.com/office/drawing/2014/main" id="{03A1C7F0-98E8-D710-7445-B42271DF77B2}"/>
              </a:ext>
            </a:extLst>
          </p:cNvPr>
          <p:cNvSpPr/>
          <p:nvPr/>
        </p:nvSpPr>
        <p:spPr>
          <a:xfrm>
            <a:off x="7410324" y="3584993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B54B694-44CE-A756-D895-43C16C603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279" y="4012018"/>
            <a:ext cx="992865" cy="9128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43CE19C-F14E-5D97-07F4-E1504EB487FC}"/>
              </a:ext>
            </a:extLst>
          </p:cNvPr>
          <p:cNvSpPr txBox="1"/>
          <p:nvPr/>
        </p:nvSpPr>
        <p:spPr>
          <a:xfrm>
            <a:off x="2919649" y="5002367"/>
            <a:ext cx="257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합쳐진 결과물 미리보기 제공</a:t>
            </a:r>
          </a:p>
        </p:txBody>
      </p:sp>
    </p:spTree>
    <p:extLst>
      <p:ext uri="{BB962C8B-B14F-4D97-AF65-F5344CB8AC3E}">
        <p14:creationId xmlns:p14="http://schemas.microsoft.com/office/powerpoint/2010/main" val="245609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23734" y="570258"/>
            <a:ext cx="219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2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F38F6A-2E0C-EC3E-8EA5-8607140CF0C3}"/>
              </a:ext>
            </a:extLst>
          </p:cNvPr>
          <p:cNvSpPr txBox="1"/>
          <p:nvPr/>
        </p:nvSpPr>
        <p:spPr>
          <a:xfrm>
            <a:off x="1823734" y="1366048"/>
            <a:ext cx="3713851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 발표 피드백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연구 개요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시나리오 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시스템 모듈 설계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일정</a:t>
            </a: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04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746" y="437391"/>
            <a:ext cx="3047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시나리오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4627" y="1002733"/>
            <a:ext cx="207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작업물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병합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3F68178-B865-16D0-6364-4C646483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58" y="2566397"/>
            <a:ext cx="1502581" cy="1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D57B3B-CAE2-50D7-42B2-5F9F566114F0}"/>
              </a:ext>
            </a:extLst>
          </p:cNvPr>
          <p:cNvSpPr txBox="1"/>
          <p:nvPr/>
        </p:nvSpPr>
        <p:spPr>
          <a:xfrm>
            <a:off x="9490431" y="4041276"/>
            <a:ext cx="1880922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작업자</a:t>
            </a:r>
            <a:endParaRPr lang="en-US" altLang="ko-KR" sz="1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D25E1286-B27E-C7F1-6FD1-4204EA80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50" y="2405645"/>
            <a:ext cx="1502581" cy="1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6FD321-3E22-7331-99FC-B80F6EED168F}"/>
              </a:ext>
            </a:extLst>
          </p:cNvPr>
          <p:cNvSpPr txBox="1"/>
          <p:nvPr/>
        </p:nvSpPr>
        <p:spPr>
          <a:xfrm>
            <a:off x="1192479" y="3933868"/>
            <a:ext cx="1880922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작업자</a:t>
            </a:r>
            <a:endParaRPr lang="en-US" altLang="ko-KR" sz="1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 descr="데이터베이스 아이콘은 왜 원통(cylinder)모양일까?">
            <a:extLst>
              <a:ext uri="{FF2B5EF4-FFF2-40B4-BE49-F238E27FC236}">
                <a16:creationId xmlns:a16="http://schemas.microsoft.com/office/drawing/2014/main" id="{F9043CE0-B539-1D96-7128-6F9DDDA4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21" y="2771452"/>
            <a:ext cx="1677276" cy="16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오른쪽 63">
            <a:extLst>
              <a:ext uri="{FF2B5EF4-FFF2-40B4-BE49-F238E27FC236}">
                <a16:creationId xmlns:a16="http://schemas.microsoft.com/office/drawing/2014/main" id="{F34F6A1A-B79C-0411-B9B0-BF77D0C60E52}"/>
              </a:ext>
            </a:extLst>
          </p:cNvPr>
          <p:cNvSpPr/>
          <p:nvPr/>
        </p:nvSpPr>
        <p:spPr>
          <a:xfrm>
            <a:off x="3129093" y="3099814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6EE35-24FB-E1DC-0C65-A2B04FC62210}"/>
              </a:ext>
            </a:extLst>
          </p:cNvPr>
          <p:cNvSpPr txBox="1"/>
          <p:nvPr/>
        </p:nvSpPr>
        <p:spPr>
          <a:xfrm>
            <a:off x="5498798" y="4143317"/>
            <a:ext cx="1880922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 저장소</a:t>
            </a:r>
            <a:endParaRPr lang="en-US" altLang="ko-KR" sz="16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57643E-487C-D700-FCC2-FDC31E577980}"/>
              </a:ext>
            </a:extLst>
          </p:cNvPr>
          <p:cNvSpPr txBox="1"/>
          <p:nvPr/>
        </p:nvSpPr>
        <p:spPr>
          <a:xfrm>
            <a:off x="3346868" y="2924002"/>
            <a:ext cx="164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내역 업로드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7328D-0AE4-A737-C169-4AF3E1FC351F}"/>
              </a:ext>
            </a:extLst>
          </p:cNvPr>
          <p:cNvSpPr txBox="1"/>
          <p:nvPr/>
        </p:nvSpPr>
        <p:spPr>
          <a:xfrm>
            <a:off x="7639673" y="2859502"/>
            <a:ext cx="164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내역 업로드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D3A942-266D-185B-F2C3-73A9FCEC8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021" y="2001777"/>
            <a:ext cx="923786" cy="877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2FBD3A-5C94-799C-4C84-A1D6B672E4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1087" y="1890817"/>
            <a:ext cx="1047888" cy="977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BC4D0D-5AA3-3D0B-D2FD-802AD39A4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598" y="4020090"/>
            <a:ext cx="992865" cy="912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8EFF63-C03F-80A5-5B3F-A443152DC4EA}"/>
              </a:ext>
            </a:extLst>
          </p:cNvPr>
          <p:cNvSpPr txBox="1"/>
          <p:nvPr/>
        </p:nvSpPr>
        <p:spPr>
          <a:xfrm>
            <a:off x="7225968" y="5010439"/>
            <a:ext cx="257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합쳐진 결과물 미리보기 제공</a:t>
            </a:r>
          </a:p>
        </p:txBody>
      </p:sp>
      <p:sp>
        <p:nvSpPr>
          <p:cNvPr id="10" name="화살표: 오른쪽 63">
            <a:extLst>
              <a:ext uri="{FF2B5EF4-FFF2-40B4-BE49-F238E27FC236}">
                <a16:creationId xmlns:a16="http://schemas.microsoft.com/office/drawing/2014/main" id="{28C6B6A8-159F-0227-8F37-65C66D5D7486}"/>
              </a:ext>
            </a:extLst>
          </p:cNvPr>
          <p:cNvSpPr/>
          <p:nvPr/>
        </p:nvSpPr>
        <p:spPr>
          <a:xfrm rot="10800000">
            <a:off x="3027270" y="3584993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63">
            <a:extLst>
              <a:ext uri="{FF2B5EF4-FFF2-40B4-BE49-F238E27FC236}">
                <a16:creationId xmlns:a16="http://schemas.microsoft.com/office/drawing/2014/main" id="{4F1E25E9-A8BB-437D-49DE-D260AFB47DBD}"/>
              </a:ext>
            </a:extLst>
          </p:cNvPr>
          <p:cNvSpPr/>
          <p:nvPr/>
        </p:nvSpPr>
        <p:spPr>
          <a:xfrm rot="10800000">
            <a:off x="7339330" y="3050927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63">
            <a:extLst>
              <a:ext uri="{FF2B5EF4-FFF2-40B4-BE49-F238E27FC236}">
                <a16:creationId xmlns:a16="http://schemas.microsoft.com/office/drawing/2014/main" id="{03A1C7F0-98E8-D710-7445-B42271DF77B2}"/>
              </a:ext>
            </a:extLst>
          </p:cNvPr>
          <p:cNvSpPr/>
          <p:nvPr/>
        </p:nvSpPr>
        <p:spPr>
          <a:xfrm>
            <a:off x="7410324" y="3584993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B54B694-44CE-A756-D895-43C16C603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279" y="4012018"/>
            <a:ext cx="992865" cy="9128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43CE19C-F14E-5D97-07F4-E1504EB487FC}"/>
              </a:ext>
            </a:extLst>
          </p:cNvPr>
          <p:cNvSpPr txBox="1"/>
          <p:nvPr/>
        </p:nvSpPr>
        <p:spPr>
          <a:xfrm>
            <a:off x="2919649" y="5002367"/>
            <a:ext cx="257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합쳐진 결과물 미리보기 제공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BF298E8-4616-0684-EA08-443C425762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8598" y="4020074"/>
            <a:ext cx="992865" cy="91289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CCF14E8-A7B7-3DAC-5921-C0670FBAA6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3803" y="4012922"/>
            <a:ext cx="992865" cy="9128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988CD39-0F1A-608D-ED17-C3D27551C42A}"/>
              </a:ext>
            </a:extLst>
          </p:cNvPr>
          <p:cNvSpPr txBox="1"/>
          <p:nvPr/>
        </p:nvSpPr>
        <p:spPr>
          <a:xfrm>
            <a:off x="3346868" y="1674585"/>
            <a:ext cx="164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작업물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수정 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64B6F7-B103-8DA6-8902-50D82177B359}"/>
              </a:ext>
            </a:extLst>
          </p:cNvPr>
          <p:cNvSpPr txBox="1"/>
          <p:nvPr/>
        </p:nvSpPr>
        <p:spPr>
          <a:xfrm>
            <a:off x="4614041" y="6100071"/>
            <a:ext cx="365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결과물이 실시간으로 변경됨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D6BD83A-B8D6-14A7-914D-18109CA04366}"/>
              </a:ext>
            </a:extLst>
          </p:cNvPr>
          <p:cNvCxnSpPr>
            <a:cxnSpLocks/>
          </p:cNvCxnSpPr>
          <p:nvPr/>
        </p:nvCxnSpPr>
        <p:spPr>
          <a:xfrm flipH="1" flipV="1">
            <a:off x="4824248" y="5318216"/>
            <a:ext cx="1152495" cy="7033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F143E86-D711-3DE0-64A3-3986E9F31DC2}"/>
              </a:ext>
            </a:extLst>
          </p:cNvPr>
          <p:cNvCxnSpPr>
            <a:cxnSpLocks/>
          </p:cNvCxnSpPr>
          <p:nvPr/>
        </p:nvCxnSpPr>
        <p:spPr>
          <a:xfrm flipV="1">
            <a:off x="7015506" y="5335671"/>
            <a:ext cx="1038764" cy="6818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344BA6B9-1481-8079-88DE-D5E6B77BB9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92" y="2001730"/>
            <a:ext cx="939715" cy="883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341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B5AF0C-1C5D-4E7D-AE58-B1D0F483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72" y="1124920"/>
            <a:ext cx="9325426" cy="559441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2671" y="428830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2671" y="1013605"/>
            <a:ext cx="186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아키텍처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2671" y="1013605"/>
            <a:ext cx="186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455" y="1598380"/>
            <a:ext cx="10393790" cy="4488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FF85C0-7D81-5B07-A711-5E68109C1EFE}"/>
              </a:ext>
            </a:extLst>
          </p:cNvPr>
          <p:cNvSpPr txBox="1"/>
          <p:nvPr/>
        </p:nvSpPr>
        <p:spPr>
          <a:xfrm>
            <a:off x="892671" y="428830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3677663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</p:spTree>
    <p:extLst>
      <p:ext uri="{BB962C8B-B14F-4D97-AF65-F5344CB8AC3E}">
        <p14:creationId xmlns:p14="http://schemas.microsoft.com/office/powerpoint/2010/main" val="2290274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B422A-AD96-1665-571D-E8A84718DD92}"/>
              </a:ext>
            </a:extLst>
          </p:cNvPr>
          <p:cNvSpPr txBox="1"/>
          <p:nvPr/>
        </p:nvSpPr>
        <p:spPr>
          <a:xfrm>
            <a:off x="946815" y="1013605"/>
            <a:ext cx="186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41CC15-D804-D6E3-F89B-8703FB7FD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0" y="1598380"/>
            <a:ext cx="10628764" cy="47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94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CC34B-432D-459A-46BD-5EB645943E9B}"/>
              </a:ext>
            </a:extLst>
          </p:cNvPr>
          <p:cNvSpPr txBox="1"/>
          <p:nvPr/>
        </p:nvSpPr>
        <p:spPr>
          <a:xfrm>
            <a:off x="946815" y="1013605"/>
            <a:ext cx="232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BBD65-55C0-BDAE-F980-0BED90A7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0" y="1965181"/>
            <a:ext cx="5856682" cy="3294383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0981BA7-5248-48F0-2898-C96E8D2C6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74395"/>
              </p:ext>
            </p:extLst>
          </p:nvPr>
        </p:nvGraphicFramePr>
        <p:xfrm>
          <a:off x="6966161" y="2268112"/>
          <a:ext cx="4927431" cy="2682240"/>
        </p:xfrm>
        <a:graphic>
          <a:graphicData uri="http://schemas.openxmlformats.org/drawingml/2006/table">
            <a:tbl>
              <a:tblPr/>
              <a:tblGrid>
                <a:gridCol w="649431">
                  <a:extLst>
                    <a:ext uri="{9D8B030D-6E8A-4147-A177-3AD203B41FA5}">
                      <a16:colId xmlns:a16="http://schemas.microsoft.com/office/drawing/2014/main" val="4173524950"/>
                    </a:ext>
                  </a:extLst>
                </a:gridCol>
                <a:gridCol w="1381330">
                  <a:extLst>
                    <a:ext uri="{9D8B030D-6E8A-4147-A177-3AD203B41FA5}">
                      <a16:colId xmlns:a16="http://schemas.microsoft.com/office/drawing/2014/main" val="2037563426"/>
                    </a:ext>
                  </a:extLst>
                </a:gridCol>
                <a:gridCol w="752516">
                  <a:extLst>
                    <a:ext uri="{9D8B030D-6E8A-4147-A177-3AD203B41FA5}">
                      <a16:colId xmlns:a16="http://schemas.microsoft.com/office/drawing/2014/main" val="2857924346"/>
                    </a:ext>
                  </a:extLst>
                </a:gridCol>
                <a:gridCol w="2144154">
                  <a:extLst>
                    <a:ext uri="{9D8B030D-6E8A-4147-A177-3AD203B41FA5}">
                      <a16:colId xmlns:a16="http://schemas.microsoft.com/office/drawing/2014/main" val="3698104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U001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회원가입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</a:t>
                      </a:r>
                      <a:endParaRPr lang="e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/users/signup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65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U002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로그인</a:t>
                      </a:r>
                      <a:endParaRPr lang="ko-KR" alt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/users/signin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94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U003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refresh token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발급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/users/token/refresh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9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U004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Verify Token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/users/token/verify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144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U005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정보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조회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</a:t>
                      </a:r>
                      <a:endParaRPr lang="e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/users/{user_uuid}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970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U006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프로젝트 조회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/users/{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user_uuid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}/projects</a:t>
                      </a:r>
                      <a:endParaRPr lang="e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377938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03887D76-9DA4-0ED0-67AB-CC4452EB7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176" y="27915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40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6C14E-537F-1337-8A5B-76A23A3A53EA}"/>
              </a:ext>
            </a:extLst>
          </p:cNvPr>
          <p:cNvSpPr txBox="1"/>
          <p:nvPr/>
        </p:nvSpPr>
        <p:spPr>
          <a:xfrm>
            <a:off x="946815" y="1013605"/>
            <a:ext cx="256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화면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1197F0F-BADD-AF80-3E01-BEB9FE490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04052"/>
              </p:ext>
            </p:extLst>
          </p:nvPr>
        </p:nvGraphicFramePr>
        <p:xfrm>
          <a:off x="6840638" y="2781791"/>
          <a:ext cx="5232954" cy="1661160"/>
        </p:xfrm>
        <a:graphic>
          <a:graphicData uri="http://schemas.openxmlformats.org/drawingml/2006/table">
            <a:tbl>
              <a:tblPr/>
              <a:tblGrid>
                <a:gridCol w="704436">
                  <a:extLst>
                    <a:ext uri="{9D8B030D-6E8A-4147-A177-3AD203B41FA5}">
                      <a16:colId xmlns:a16="http://schemas.microsoft.com/office/drawing/2014/main" val="763637617"/>
                    </a:ext>
                  </a:extLst>
                </a:gridCol>
                <a:gridCol w="1386509">
                  <a:extLst>
                    <a:ext uri="{9D8B030D-6E8A-4147-A177-3AD203B41FA5}">
                      <a16:colId xmlns:a16="http://schemas.microsoft.com/office/drawing/2014/main" val="3226356238"/>
                    </a:ext>
                  </a:extLst>
                </a:gridCol>
                <a:gridCol w="816251">
                  <a:extLst>
                    <a:ext uri="{9D8B030D-6E8A-4147-A177-3AD203B41FA5}">
                      <a16:colId xmlns:a16="http://schemas.microsoft.com/office/drawing/2014/main" val="4069345384"/>
                    </a:ext>
                  </a:extLst>
                </a:gridCol>
                <a:gridCol w="2325758">
                  <a:extLst>
                    <a:ext uri="{9D8B030D-6E8A-4147-A177-3AD203B41FA5}">
                      <a16:colId xmlns:a16="http://schemas.microsoft.com/office/drawing/2014/main" val="2966393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P001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프로젝트 생성</a:t>
                      </a:r>
                      <a:endParaRPr lang="ko-KR" alt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</a:t>
                      </a:r>
                      <a:endParaRPr lang="e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/projects</a:t>
                      </a:r>
                      <a:endParaRPr lang="e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33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P002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특정 프로젝트 조회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/projects/{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uuid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}</a:t>
                      </a:r>
                      <a:endParaRPr lang="e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079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P003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프로젝트에 참여중인 유저 가져오기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/projects/users</a:t>
                      </a:r>
                      <a:endParaRPr lang="e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69996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76F55A5-5C81-4B1A-1A4A-FF4C0C44D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0" y="1965180"/>
            <a:ext cx="5856682" cy="32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E3EA7-6721-38A0-1D00-225C4550CB3C}"/>
              </a:ext>
            </a:extLst>
          </p:cNvPr>
          <p:cNvSpPr txBox="1"/>
          <p:nvPr/>
        </p:nvSpPr>
        <p:spPr>
          <a:xfrm>
            <a:off x="946815" y="1013605"/>
            <a:ext cx="232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브랜치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823C3C-F38B-86AA-7741-4068A889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535284"/>
            <a:ext cx="5898914" cy="495570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48F813-3DC7-02E4-678D-25C1E7402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41260"/>
              </p:ext>
            </p:extLst>
          </p:nvPr>
        </p:nvGraphicFramePr>
        <p:xfrm>
          <a:off x="7174378" y="2953124"/>
          <a:ext cx="4768800" cy="2120022"/>
        </p:xfrm>
        <a:graphic>
          <a:graphicData uri="http://schemas.openxmlformats.org/drawingml/2006/table">
            <a:tbl>
              <a:tblPr/>
              <a:tblGrid>
                <a:gridCol w="702117">
                  <a:extLst>
                    <a:ext uri="{9D8B030D-6E8A-4147-A177-3AD203B41FA5}">
                      <a16:colId xmlns:a16="http://schemas.microsoft.com/office/drawing/2014/main" val="1310545567"/>
                    </a:ext>
                  </a:extLst>
                </a:gridCol>
                <a:gridCol w="1551019">
                  <a:extLst>
                    <a:ext uri="{9D8B030D-6E8A-4147-A177-3AD203B41FA5}">
                      <a16:colId xmlns:a16="http://schemas.microsoft.com/office/drawing/2014/main" val="3657454086"/>
                    </a:ext>
                  </a:extLst>
                </a:gridCol>
                <a:gridCol w="644490">
                  <a:extLst>
                    <a:ext uri="{9D8B030D-6E8A-4147-A177-3AD203B41FA5}">
                      <a16:colId xmlns:a16="http://schemas.microsoft.com/office/drawing/2014/main" val="3752986092"/>
                    </a:ext>
                  </a:extLst>
                </a:gridCol>
                <a:gridCol w="1871174">
                  <a:extLst>
                    <a:ext uri="{9D8B030D-6E8A-4147-A177-3AD203B41FA5}">
                      <a16:colId xmlns:a16="http://schemas.microsoft.com/office/drawing/2014/main" val="415391211"/>
                    </a:ext>
                  </a:extLst>
                </a:gridCol>
              </a:tblGrid>
              <a:tr h="3714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B001</a:t>
                      </a:r>
                      <a:endParaRPr lang="e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브랜치 생성</a:t>
                      </a:r>
                      <a:endParaRPr lang="ko-KR" alt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</a:t>
                      </a:r>
                      <a:endParaRPr lang="e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/branches</a:t>
                      </a:r>
                      <a:endParaRPr lang="e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478071"/>
                  </a:ext>
                </a:extLst>
              </a:tr>
              <a:tr h="5828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B002</a:t>
                      </a:r>
                      <a:endParaRPr lang="e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브랜치 정보 조회</a:t>
                      </a:r>
                      <a:endParaRPr lang="ko-KR" alt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</a:t>
                      </a:r>
                      <a:endParaRPr lang="e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/branches</a:t>
                      </a:r>
                      <a:endParaRPr lang="en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22151"/>
                  </a:ext>
                </a:extLst>
              </a:tr>
              <a:tr h="5828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B003</a:t>
                      </a:r>
                      <a:endParaRPr lang="e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특정 브랜치 정보 조회</a:t>
                      </a:r>
                      <a:endParaRPr lang="ko-KR" alt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</a:t>
                      </a:r>
                      <a:endParaRPr lang="e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/branches/{uuid}</a:t>
                      </a:r>
                      <a:endParaRPr lang="e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398881"/>
                  </a:ext>
                </a:extLst>
              </a:tr>
              <a:tr h="5828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B004</a:t>
                      </a:r>
                      <a:endParaRPr lang="e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브랜치에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참여중인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유저 가져오기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</a:t>
                      </a:r>
                      <a:endParaRPr lang="en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/branches/users</a:t>
                      </a:r>
                      <a:endParaRPr lang="en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9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374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4A72-35F2-52B1-CC14-023822D0DFC5}"/>
              </a:ext>
            </a:extLst>
          </p:cNvPr>
          <p:cNvSpPr txBox="1"/>
          <p:nvPr/>
        </p:nvSpPr>
        <p:spPr>
          <a:xfrm>
            <a:off x="946815" y="1013605"/>
            <a:ext cx="212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4E0B3-C173-3097-E249-35C975FE2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79" y="1382937"/>
            <a:ext cx="4523434" cy="540456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A7285A-8F9B-18E9-DBEC-06181B91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25234"/>
              </p:ext>
            </p:extLst>
          </p:nvPr>
        </p:nvGraphicFramePr>
        <p:xfrm>
          <a:off x="6308163" y="3404153"/>
          <a:ext cx="5672833" cy="1362127"/>
        </p:xfrm>
        <a:graphic>
          <a:graphicData uri="http://schemas.openxmlformats.org/drawingml/2006/table">
            <a:tbl>
              <a:tblPr/>
              <a:tblGrid>
                <a:gridCol w="763651">
                  <a:extLst>
                    <a:ext uri="{9D8B030D-6E8A-4147-A177-3AD203B41FA5}">
                      <a16:colId xmlns:a16="http://schemas.microsoft.com/office/drawing/2014/main" val="378185539"/>
                    </a:ext>
                  </a:extLst>
                </a:gridCol>
                <a:gridCol w="1840693">
                  <a:extLst>
                    <a:ext uri="{9D8B030D-6E8A-4147-A177-3AD203B41FA5}">
                      <a16:colId xmlns:a16="http://schemas.microsoft.com/office/drawing/2014/main" val="3399620267"/>
                    </a:ext>
                  </a:extLst>
                </a:gridCol>
                <a:gridCol w="761611">
                  <a:extLst>
                    <a:ext uri="{9D8B030D-6E8A-4147-A177-3AD203B41FA5}">
                      <a16:colId xmlns:a16="http://schemas.microsoft.com/office/drawing/2014/main" val="2755648862"/>
                    </a:ext>
                  </a:extLst>
                </a:gridCol>
                <a:gridCol w="2306878">
                  <a:extLst>
                    <a:ext uri="{9D8B030D-6E8A-4147-A177-3AD203B41FA5}">
                      <a16:colId xmlns:a16="http://schemas.microsoft.com/office/drawing/2014/main" val="2803522103"/>
                    </a:ext>
                  </a:extLst>
                </a:gridCol>
              </a:tblGrid>
              <a:tr h="3816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L001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 추가</a:t>
                      </a:r>
                      <a:endParaRPr lang="ko-KR" alt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</a:t>
                      </a:r>
                      <a:endParaRPr lang="e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/logs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817343"/>
                  </a:ext>
                </a:extLst>
              </a:tr>
              <a:tr h="5988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L002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프로젝트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브랜치에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대한 로그 정보 조회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</a:t>
                      </a:r>
                      <a:endParaRPr lang="e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/logs?branch_uuid={branch_uuid}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638721"/>
                  </a:ext>
                </a:extLst>
              </a:tr>
              <a:tr h="3816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L003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 조회</a:t>
                      </a:r>
                      <a:endParaRPr lang="ko-KR" alt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</a:t>
                      </a:r>
                      <a:endParaRPr lang="e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/logs/{</a:t>
                      </a: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log_uuid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}</a:t>
                      </a:r>
                      <a:endParaRPr lang="e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18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69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지난 발표 피드백</a:t>
            </a:r>
          </a:p>
        </p:txBody>
      </p:sp>
    </p:spTree>
    <p:extLst>
      <p:ext uri="{BB962C8B-B14F-4D97-AF65-F5344CB8AC3E}">
        <p14:creationId xmlns:p14="http://schemas.microsoft.com/office/powerpoint/2010/main" val="344654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B8A2-1992-D76D-7988-41C4F0B24478}"/>
              </a:ext>
            </a:extLst>
          </p:cNvPr>
          <p:cNvSpPr txBox="1"/>
          <p:nvPr/>
        </p:nvSpPr>
        <p:spPr>
          <a:xfrm>
            <a:off x="946815" y="1013605"/>
            <a:ext cx="186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C023AD-5618-BD4E-6FA4-9BFC833E9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59" y="1334811"/>
            <a:ext cx="7126282" cy="52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39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1519" y="1052245"/>
            <a:ext cx="3923596" cy="4528035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B8A2-1992-D76D-7988-41C4F0B24478}"/>
              </a:ext>
            </a:extLst>
          </p:cNvPr>
          <p:cNvSpPr txBox="1"/>
          <p:nvPr/>
        </p:nvSpPr>
        <p:spPr>
          <a:xfrm>
            <a:off x="946814" y="1013605"/>
            <a:ext cx="260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Project,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1486" y="5677750"/>
            <a:ext cx="4389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 err="1"/>
              <a:t>ManyToMany</a:t>
            </a:r>
            <a:r>
              <a:rPr lang="en-US" altLang="ko-KR" b="1" dirty="0"/>
              <a:t> </a:t>
            </a:r>
            <a:r>
              <a:rPr lang="ko-KR" altLang="en-US" b="1" dirty="0"/>
              <a:t>관계</a:t>
            </a:r>
            <a:endParaRPr lang="en-US" altLang="ko-KR" b="1" dirty="0"/>
          </a:p>
          <a:p>
            <a:pPr marL="285750" lvl="0" indent="-285750">
              <a:buFont typeface="Arial"/>
              <a:buChar char="•"/>
              <a:defRPr/>
            </a:pPr>
            <a:endParaRPr lang="ko-KR" alt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dirty="0"/>
              <a:t>User</a:t>
            </a:r>
            <a:r>
              <a:rPr lang="ko-KR" altLang="en-US" dirty="0"/>
              <a:t>는 여러 개의 </a:t>
            </a:r>
            <a:r>
              <a:rPr lang="en-US" altLang="ko-KR" dirty="0"/>
              <a:t>Project</a:t>
            </a:r>
            <a:r>
              <a:rPr lang="ko-KR" altLang="en-US" dirty="0"/>
              <a:t>에 참여 가능</a:t>
            </a:r>
            <a:endParaRPr lang="en-US" altLang="ko-KR" dirty="0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dirty="0"/>
              <a:t>Project</a:t>
            </a:r>
            <a:r>
              <a:rPr lang="ko-KR" altLang="en-US" dirty="0"/>
              <a:t>에 여러 명의 </a:t>
            </a:r>
            <a:r>
              <a:rPr lang="en-US" altLang="ko-KR" dirty="0"/>
              <a:t>User</a:t>
            </a:r>
            <a:r>
              <a:rPr lang="ko-KR" altLang="en-US" dirty="0"/>
              <a:t>가 참여 가능</a:t>
            </a:r>
          </a:p>
        </p:txBody>
      </p:sp>
    </p:spTree>
    <p:extLst>
      <p:ext uri="{BB962C8B-B14F-4D97-AF65-F5344CB8AC3E}">
        <p14:creationId xmlns:p14="http://schemas.microsoft.com/office/powerpoint/2010/main" val="722128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B8A2-1992-D76D-7988-41C4F0B24478}"/>
              </a:ext>
            </a:extLst>
          </p:cNvPr>
          <p:cNvSpPr txBox="1"/>
          <p:nvPr/>
        </p:nvSpPr>
        <p:spPr>
          <a:xfrm>
            <a:off x="946815" y="1013605"/>
            <a:ext cx="213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Log</a:t>
            </a:r>
            <a:endParaRPr lang="ko-KR" altLang="en-US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9068" y="1382937"/>
            <a:ext cx="5713864" cy="3814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2137" y="5408868"/>
            <a:ext cx="5307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 err="1"/>
              <a:t>ManyToOne</a:t>
            </a:r>
            <a:r>
              <a:rPr lang="en-US" altLang="ko-KR" b="1" dirty="0"/>
              <a:t> </a:t>
            </a:r>
            <a:r>
              <a:rPr lang="ko-KR" altLang="en-US" b="1" dirty="0"/>
              <a:t>관계</a:t>
            </a:r>
            <a:endParaRPr lang="en-US" altLang="ko-KR" b="1" dirty="0"/>
          </a:p>
          <a:p>
            <a:pPr marL="285750" lvl="0" indent="-285750">
              <a:buFont typeface="Arial"/>
              <a:buChar char="•"/>
              <a:defRPr/>
            </a:pPr>
            <a:endParaRPr lang="ko-KR" alt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dirty="0"/>
              <a:t>User</a:t>
            </a:r>
            <a:r>
              <a:rPr lang="ko-KR" altLang="en-US" dirty="0"/>
              <a:t>는 여러 개의 </a:t>
            </a:r>
            <a:r>
              <a:rPr lang="en-US" altLang="ko-KR" dirty="0"/>
              <a:t>Log</a:t>
            </a:r>
            <a:r>
              <a:rPr lang="ko-KR" altLang="en-US" dirty="0"/>
              <a:t>를 남길 수 있음</a:t>
            </a:r>
            <a:endParaRPr lang="en-US" altLang="ko-KR" dirty="0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dirty="0"/>
              <a:t>한 </a:t>
            </a:r>
            <a:r>
              <a:rPr lang="en-US" altLang="ko-KR" dirty="0"/>
              <a:t>Log</a:t>
            </a:r>
            <a:r>
              <a:rPr lang="ko-KR" altLang="en-US" dirty="0"/>
              <a:t>에 여러 명의 </a:t>
            </a:r>
            <a:r>
              <a:rPr lang="en-US" altLang="ko-KR" dirty="0"/>
              <a:t>User</a:t>
            </a:r>
            <a:r>
              <a:rPr lang="ko-KR" altLang="en-US" dirty="0"/>
              <a:t>가 포함될 수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7332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B8A2-1992-D76D-7988-41C4F0B24478}"/>
              </a:ext>
            </a:extLst>
          </p:cNvPr>
          <p:cNvSpPr txBox="1"/>
          <p:nvPr/>
        </p:nvSpPr>
        <p:spPr>
          <a:xfrm>
            <a:off x="946815" y="1013605"/>
            <a:ext cx="278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Project, Branch</a:t>
            </a:r>
            <a:endParaRPr lang="ko-KR" altLang="en-US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31013" y="609335"/>
            <a:ext cx="3729974" cy="4903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2005" y="5512964"/>
            <a:ext cx="4038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 err="1"/>
              <a:t>ManyToOne</a:t>
            </a:r>
            <a:r>
              <a:rPr lang="en-US" altLang="ko-KR" b="1" dirty="0"/>
              <a:t> </a:t>
            </a:r>
            <a:r>
              <a:rPr lang="ko-KR" altLang="en-US" b="1" dirty="0"/>
              <a:t>관계</a:t>
            </a:r>
            <a:endParaRPr lang="en-US" altLang="ko-KR" b="1" dirty="0"/>
          </a:p>
          <a:p>
            <a:pPr marL="285750" lvl="0" indent="-285750">
              <a:buFont typeface="Arial"/>
              <a:buChar char="•"/>
              <a:defRPr/>
            </a:pPr>
            <a:endParaRPr lang="ko-KR" alt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dirty="0"/>
              <a:t>Project</a:t>
            </a:r>
            <a:r>
              <a:rPr lang="ko-KR" altLang="en-US" dirty="0"/>
              <a:t>는 여러 개의 </a:t>
            </a:r>
            <a:r>
              <a:rPr lang="en-US" altLang="ko-KR" dirty="0"/>
              <a:t>Branch</a:t>
            </a:r>
            <a:r>
              <a:rPr lang="ko-KR" altLang="en-US" dirty="0"/>
              <a:t>가 포함</a:t>
            </a:r>
            <a:endParaRPr lang="en-US" altLang="ko-KR" dirty="0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dirty="0"/>
              <a:t>Branch</a:t>
            </a:r>
            <a:r>
              <a:rPr lang="ko-KR" altLang="en-US" dirty="0"/>
              <a:t>는 한 개의 </a:t>
            </a:r>
            <a:r>
              <a:rPr lang="en-US" altLang="ko-KR" dirty="0"/>
              <a:t>Project</a:t>
            </a:r>
            <a:r>
              <a:rPr lang="ko-KR" altLang="en-US" dirty="0"/>
              <a:t>에 포함</a:t>
            </a:r>
          </a:p>
        </p:txBody>
      </p:sp>
    </p:spTree>
    <p:extLst>
      <p:ext uri="{BB962C8B-B14F-4D97-AF65-F5344CB8AC3E}">
        <p14:creationId xmlns:p14="http://schemas.microsoft.com/office/powerpoint/2010/main" val="2352001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B8A2-1992-D76D-7988-41C4F0B24478}"/>
              </a:ext>
            </a:extLst>
          </p:cNvPr>
          <p:cNvSpPr txBox="1"/>
          <p:nvPr/>
        </p:nvSpPr>
        <p:spPr>
          <a:xfrm>
            <a:off x="946815" y="1013605"/>
            <a:ext cx="237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Branch,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endParaRPr lang="ko-KR" altLang="en-US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6462" y="1433031"/>
            <a:ext cx="8219076" cy="3991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5807" y="5475062"/>
            <a:ext cx="51203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 err="1"/>
              <a:t>ManyToOne</a:t>
            </a:r>
            <a:r>
              <a:rPr lang="en-US" altLang="ko-KR" b="1" dirty="0"/>
              <a:t> </a:t>
            </a:r>
            <a:r>
              <a:rPr lang="ko-KR" altLang="en-US" b="1" dirty="0"/>
              <a:t>관계</a:t>
            </a:r>
            <a:endParaRPr lang="en-US" altLang="ko-KR" b="1" dirty="0"/>
          </a:p>
          <a:p>
            <a:pPr lvl="0">
              <a:defRPr/>
            </a:pPr>
            <a:endParaRPr lang="ko-KR" altLang="en-US" b="1" dirty="0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dirty="0"/>
              <a:t>Branch</a:t>
            </a:r>
            <a:r>
              <a:rPr lang="ko-KR" altLang="en-US" dirty="0"/>
              <a:t>는 여러 개의 </a:t>
            </a:r>
            <a:r>
              <a:rPr lang="en-US" altLang="ko-KR" dirty="0"/>
              <a:t>Log</a:t>
            </a:r>
            <a:r>
              <a:rPr lang="ko-KR" altLang="en-US" dirty="0" err="1"/>
              <a:t>를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dirty="0"/>
              <a:t>Log</a:t>
            </a:r>
            <a:r>
              <a:rPr lang="ko-KR" altLang="en-US" dirty="0"/>
              <a:t>는 한 개의 </a:t>
            </a:r>
            <a:r>
              <a:rPr lang="en-US" altLang="ko-KR" dirty="0"/>
              <a:t>Branch</a:t>
            </a:r>
            <a:r>
              <a:rPr lang="ko-KR" altLang="en-US" dirty="0"/>
              <a:t>를 가질 수 있음</a:t>
            </a:r>
          </a:p>
        </p:txBody>
      </p:sp>
    </p:spTree>
    <p:extLst>
      <p:ext uri="{BB962C8B-B14F-4D97-AF65-F5344CB8AC3E}">
        <p14:creationId xmlns:p14="http://schemas.microsoft.com/office/powerpoint/2010/main" val="1739973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060" y="4674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B8A2-1992-D76D-7988-41C4F0B24478}"/>
              </a:ext>
            </a:extLst>
          </p:cNvPr>
          <p:cNvSpPr txBox="1"/>
          <p:nvPr/>
        </p:nvSpPr>
        <p:spPr>
          <a:xfrm>
            <a:off x="946815" y="1013605"/>
            <a:ext cx="186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0669" y="1635383"/>
            <a:ext cx="10190659" cy="2849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1421" y="5068092"/>
            <a:ext cx="5089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 err="1"/>
              <a:t>OneToOne</a:t>
            </a:r>
            <a:r>
              <a:rPr lang="en-US" altLang="ko-KR" b="1" dirty="0"/>
              <a:t> </a:t>
            </a:r>
            <a:r>
              <a:rPr lang="ko-KR" altLang="en-US" b="1" dirty="0"/>
              <a:t>관계</a:t>
            </a:r>
            <a:endParaRPr lang="en-US" altLang="ko-KR" b="1" dirty="0"/>
          </a:p>
          <a:p>
            <a:pPr lvl="0">
              <a:defRPr/>
            </a:pPr>
            <a:endParaRPr lang="ko-KR" alt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dirty="0"/>
              <a:t>한 </a:t>
            </a:r>
            <a:r>
              <a:rPr lang="en-US" altLang="ko-KR" dirty="0"/>
              <a:t>Log</a:t>
            </a:r>
            <a:r>
              <a:rPr lang="ko-KR" altLang="en-US" dirty="0"/>
              <a:t>는 </a:t>
            </a:r>
            <a:r>
              <a:rPr lang="en-US" altLang="ko-KR" dirty="0"/>
              <a:t>MongoDB</a:t>
            </a:r>
            <a:r>
              <a:rPr lang="ko-KR" altLang="en-US" dirty="0"/>
              <a:t>의 한 </a:t>
            </a:r>
            <a:r>
              <a:rPr lang="en-US" altLang="ko-KR" dirty="0"/>
              <a:t>Document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dirty="0"/>
              <a:t>Document</a:t>
            </a:r>
            <a:r>
              <a:rPr lang="ko-KR" altLang="en-US" dirty="0"/>
              <a:t>에 하나의 </a:t>
            </a:r>
            <a:r>
              <a:rPr lang="en-US" altLang="ko-KR" dirty="0"/>
              <a:t>Log</a:t>
            </a:r>
            <a:r>
              <a:rPr lang="ko-KR" altLang="en-US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2842978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</p:spTree>
    <p:extLst>
      <p:ext uri="{BB962C8B-B14F-4D97-AF65-F5344CB8AC3E}">
        <p14:creationId xmlns:p14="http://schemas.microsoft.com/office/powerpoint/2010/main" val="1431588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538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9031" y="433201"/>
            <a:ext cx="4204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3155D-14A2-404B-BECB-4ECF6EBECBFC}"/>
              </a:ext>
            </a:extLst>
          </p:cNvPr>
          <p:cNvSpPr txBox="1"/>
          <p:nvPr/>
        </p:nvSpPr>
        <p:spPr>
          <a:xfrm>
            <a:off x="1133175" y="1281535"/>
            <a:ext cx="1798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Frontend</a:t>
            </a:r>
            <a:endParaRPr lang="ko-KR" altLang="en-US" sz="32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46258-9BE4-4A05-ADDF-C427BCC70BF4}"/>
              </a:ext>
            </a:extLst>
          </p:cNvPr>
          <p:cNvSpPr txBox="1"/>
          <p:nvPr/>
        </p:nvSpPr>
        <p:spPr>
          <a:xfrm>
            <a:off x="3750924" y="128153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Backend</a:t>
            </a:r>
            <a:endParaRPr lang="ko-KR" altLang="en-US" sz="32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45477-8674-4906-B6EB-24394819FF80}"/>
              </a:ext>
            </a:extLst>
          </p:cNvPr>
          <p:cNvSpPr txBox="1"/>
          <p:nvPr/>
        </p:nvSpPr>
        <p:spPr>
          <a:xfrm>
            <a:off x="6109613" y="1281535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sz="32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6B3E8-9262-4017-8984-0487C801E0C9}"/>
              </a:ext>
            </a:extLst>
          </p:cNvPr>
          <p:cNvSpPr txBox="1"/>
          <p:nvPr/>
        </p:nvSpPr>
        <p:spPr>
          <a:xfrm>
            <a:off x="8676667" y="1281535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endParaRPr lang="ko-KR" altLang="en-US" sz="32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006F4-B1A5-42AE-A76C-CBE42C3DBF46}"/>
              </a:ext>
            </a:extLst>
          </p:cNvPr>
          <p:cNvSpPr txBox="1"/>
          <p:nvPr/>
        </p:nvSpPr>
        <p:spPr>
          <a:xfrm>
            <a:off x="1062337" y="1983517"/>
            <a:ext cx="193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TypeScript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Redux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C0018C-7BC0-4EE7-9835-94BEABB6CB63}"/>
              </a:ext>
            </a:extLst>
          </p:cNvPr>
          <p:cNvSpPr txBox="1"/>
          <p:nvPr/>
        </p:nvSpPr>
        <p:spPr>
          <a:xfrm>
            <a:off x="3421427" y="1983906"/>
            <a:ext cx="2347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data JPA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Grafana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Prometheus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Junit5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Mockito</a:t>
            </a:r>
          </a:p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Jacoco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Cloud(MSA)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D0E67-2803-474A-AD77-6073C709A235}"/>
              </a:ext>
            </a:extLst>
          </p:cNvPr>
          <p:cNvSpPr txBox="1"/>
          <p:nvPr/>
        </p:nvSpPr>
        <p:spPr>
          <a:xfrm>
            <a:off x="6054292" y="1986907"/>
            <a:ext cx="193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454B24-9EE2-48E4-9E0F-C58702F8F7D9}"/>
              </a:ext>
            </a:extLst>
          </p:cNvPr>
          <p:cNvSpPr txBox="1"/>
          <p:nvPr/>
        </p:nvSpPr>
        <p:spPr>
          <a:xfrm>
            <a:off x="8427171" y="1997946"/>
            <a:ext cx="2183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Terraform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Docker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Docker-compose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AWS(S3, RDS, CloudFront, EKS, Route53, Certificate Manager)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</a:p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D0F8D1-7FE3-C04D-C2F5-7510F9D98184}"/>
              </a:ext>
            </a:extLst>
          </p:cNvPr>
          <p:cNvGrpSpPr/>
          <p:nvPr/>
        </p:nvGrpSpPr>
        <p:grpSpPr>
          <a:xfrm>
            <a:off x="2038345" y="5328149"/>
            <a:ext cx="8976495" cy="1081406"/>
            <a:chOff x="1885886" y="5481436"/>
            <a:chExt cx="8514516" cy="10814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A9637F-3B65-44C0-ACF9-4411DCC73B0D}"/>
                </a:ext>
              </a:extLst>
            </p:cNvPr>
            <p:cNvSpPr txBox="1"/>
            <p:nvPr/>
          </p:nvSpPr>
          <p:spPr>
            <a:xfrm>
              <a:off x="4110321" y="5589157"/>
              <a:ext cx="6290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 Rest Docs, Notion, Discord, GitHub, GitHub Project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9B0F4E-88E2-4D2F-BEA2-495F6F27A4B7}"/>
                </a:ext>
              </a:extLst>
            </p:cNvPr>
            <p:cNvSpPr txBox="1"/>
            <p:nvPr/>
          </p:nvSpPr>
          <p:spPr>
            <a:xfrm>
              <a:off x="1885886" y="5481436"/>
              <a:ext cx="21160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rgbClr val="8DBAB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Collab tool</a:t>
              </a:r>
              <a:endParaRPr lang="ko-KR" altLang="en-US" sz="32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B605C4-C14B-4CB7-BF35-C0F1B519C025}"/>
                </a:ext>
              </a:extLst>
            </p:cNvPr>
            <p:cNvSpPr txBox="1"/>
            <p:nvPr/>
          </p:nvSpPr>
          <p:spPr>
            <a:xfrm>
              <a:off x="4104376" y="6193510"/>
              <a:ext cx="460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2"/>
                </a:rPr>
                <a:t>https://github.com/tukcom2023CD/AOK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DC93E-EA75-4343-8DBF-ACB3626E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9726" y="6173297"/>
              <a:ext cx="369332" cy="36933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6C919BD-CDF4-3F84-898B-63C80419204D}"/>
              </a:ext>
            </a:extLst>
          </p:cNvPr>
          <p:cNvSpPr txBox="1"/>
          <p:nvPr/>
        </p:nvSpPr>
        <p:spPr>
          <a:xfrm>
            <a:off x="953608" y="998714"/>
            <a:ext cx="186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스택</a:t>
            </a:r>
          </a:p>
        </p:txBody>
      </p:sp>
    </p:spTree>
    <p:extLst>
      <p:ext uri="{BB962C8B-B14F-4D97-AF65-F5344CB8AC3E}">
        <p14:creationId xmlns:p14="http://schemas.microsoft.com/office/powerpoint/2010/main" val="3669423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538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C919BD-CDF4-3F84-898B-63C80419204D}"/>
              </a:ext>
            </a:extLst>
          </p:cNvPr>
          <p:cNvSpPr txBox="1"/>
          <p:nvPr/>
        </p:nvSpPr>
        <p:spPr>
          <a:xfrm>
            <a:off x="953608" y="998714"/>
            <a:ext cx="186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5A892C-EFEF-49AE-B558-7B140B6DB850}"/>
              </a:ext>
            </a:extLst>
          </p:cNvPr>
          <p:cNvSpPr txBox="1"/>
          <p:nvPr/>
        </p:nvSpPr>
        <p:spPr>
          <a:xfrm>
            <a:off x="746579" y="2178960"/>
            <a:ext cx="2276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0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lang="ko-KR" altLang="en-US" sz="30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lang="ko-KR" altLang="en-US" sz="30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5A9F44-072E-4084-9AC8-6F84DD52D8E7}"/>
              </a:ext>
            </a:extLst>
          </p:cNvPr>
          <p:cNvSpPr txBox="1"/>
          <p:nvPr/>
        </p:nvSpPr>
        <p:spPr>
          <a:xfrm>
            <a:off x="746579" y="2732958"/>
            <a:ext cx="9433096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Front-end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사용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사용 </a:t>
            </a:r>
            <a:endParaRPr lang="en-US" altLang="ko-KR" sz="20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유저에게 웹 정보 제공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처리를 위한 </a:t>
            </a:r>
            <a:r>
              <a:rPr lang="en-US" altLang="ko-KR" sz="2000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956BA-A289-8198-5921-D87FEE01B421}"/>
              </a:ext>
            </a:extLst>
          </p:cNvPr>
          <p:cNvSpPr txBox="1"/>
          <p:nvPr/>
        </p:nvSpPr>
        <p:spPr>
          <a:xfrm>
            <a:off x="859031" y="433201"/>
            <a:ext cx="4204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</p:spTree>
    <p:extLst>
      <p:ext uri="{BB962C8B-B14F-4D97-AF65-F5344CB8AC3E}">
        <p14:creationId xmlns:p14="http://schemas.microsoft.com/office/powerpoint/2010/main" val="1595229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538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C919BD-CDF4-3F84-898B-63C80419204D}"/>
              </a:ext>
            </a:extLst>
          </p:cNvPr>
          <p:cNvSpPr txBox="1"/>
          <p:nvPr/>
        </p:nvSpPr>
        <p:spPr>
          <a:xfrm>
            <a:off x="953608" y="998714"/>
            <a:ext cx="186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5A892C-EFEF-49AE-B558-7B140B6DB850}"/>
              </a:ext>
            </a:extLst>
          </p:cNvPr>
          <p:cNvSpPr txBox="1"/>
          <p:nvPr/>
        </p:nvSpPr>
        <p:spPr>
          <a:xfrm>
            <a:off x="716763" y="1904417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Infra</a:t>
            </a:r>
            <a:endParaRPr lang="ko-KR" altLang="en-US" sz="30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5A9F44-072E-4084-9AC8-6F84DD52D8E7}"/>
              </a:ext>
            </a:extLst>
          </p:cNvPr>
          <p:cNvSpPr txBox="1"/>
          <p:nvPr/>
        </p:nvSpPr>
        <p:spPr>
          <a:xfrm>
            <a:off x="716763" y="2458415"/>
            <a:ext cx="9433096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Docker-compose</a:t>
            </a:r>
            <a:r>
              <a:rPr lang="ko-KR" altLang="en-US" sz="2000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개발 환경 세팅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정적파일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(Front-end)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S3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업로드 후 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CloudFront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배포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EKS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ACM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Action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83575-71B5-D340-DE21-2A5D4630E9C3}"/>
              </a:ext>
            </a:extLst>
          </p:cNvPr>
          <p:cNvSpPr txBox="1"/>
          <p:nvPr/>
        </p:nvSpPr>
        <p:spPr>
          <a:xfrm>
            <a:off x="859031" y="433201"/>
            <a:ext cx="4204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</p:spTree>
    <p:extLst>
      <p:ext uri="{BB962C8B-B14F-4D97-AF65-F5344CB8AC3E}">
        <p14:creationId xmlns:p14="http://schemas.microsoft.com/office/powerpoint/2010/main" val="429211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8948" y="375837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 발표 피드백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C8361F-BA76-F437-1D25-B4B5A952A383}"/>
              </a:ext>
            </a:extLst>
          </p:cNvPr>
          <p:cNvSpPr txBox="1"/>
          <p:nvPr/>
        </p:nvSpPr>
        <p:spPr>
          <a:xfrm>
            <a:off x="1115717" y="1215086"/>
            <a:ext cx="4768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20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과의 차이가 명확하지 않다</a:t>
            </a:r>
            <a:r>
              <a:rPr lang="en-US" altLang="ko-KR" sz="20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r>
              <a:rPr lang="ko-KR" altLang="en-US" sz="20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필요해 보인다</a:t>
            </a:r>
            <a:r>
              <a:rPr lang="en-US" altLang="ko-KR" sz="20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E9D09D-C7F6-A232-47E8-27662A2D99E0}"/>
              </a:ext>
            </a:extLst>
          </p:cNvPr>
          <p:cNvSpPr txBox="1"/>
          <p:nvPr/>
        </p:nvSpPr>
        <p:spPr>
          <a:xfrm>
            <a:off x="1171840" y="6175094"/>
            <a:ext cx="4263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sz="1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피드백</a:t>
            </a:r>
            <a:r>
              <a:rPr lang="ko-KR" altLang="en-US" sz="1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남길 수 있는</a:t>
            </a:r>
            <a:r>
              <a:rPr lang="ko-KR" altLang="en-US" sz="18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</a:t>
            </a:r>
            <a:endParaRPr lang="en-US" altLang="ko-KR" sz="18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B1599E-DF8C-7035-A2D1-88D0D134FA24}"/>
              </a:ext>
            </a:extLst>
          </p:cNvPr>
          <p:cNvSpPr txBox="1"/>
          <p:nvPr/>
        </p:nvSpPr>
        <p:spPr>
          <a:xfrm>
            <a:off x="6545700" y="6175094"/>
            <a:ext cx="4263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sz="1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 </a:t>
            </a:r>
            <a:r>
              <a:rPr lang="ko-KR" altLang="en-US" sz="18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r>
              <a:rPr lang="en-US" altLang="ko-KR" sz="1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r>
              <a:rPr lang="ko-KR" altLang="en-US" sz="1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B4DDD4B-2573-368F-7975-5A3B43B8B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67" y="646308"/>
            <a:ext cx="4575294" cy="54665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CA415B-C87F-21E7-575C-F0EDB17BC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17" y="2148910"/>
            <a:ext cx="4718369" cy="396392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7FDA9E-9869-CC96-BEC1-897F659047EB}"/>
              </a:ext>
            </a:extLst>
          </p:cNvPr>
          <p:cNvSpPr/>
          <p:nvPr/>
        </p:nvSpPr>
        <p:spPr>
          <a:xfrm>
            <a:off x="2222339" y="4630361"/>
            <a:ext cx="2627453" cy="659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563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538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C919BD-CDF4-3F84-898B-63C80419204D}"/>
              </a:ext>
            </a:extLst>
          </p:cNvPr>
          <p:cNvSpPr txBox="1"/>
          <p:nvPr/>
        </p:nvSpPr>
        <p:spPr>
          <a:xfrm>
            <a:off x="953608" y="998714"/>
            <a:ext cx="186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5A892C-EFEF-49AE-B558-7B140B6DB850}"/>
              </a:ext>
            </a:extLst>
          </p:cNvPr>
          <p:cNvSpPr txBox="1"/>
          <p:nvPr/>
        </p:nvSpPr>
        <p:spPr>
          <a:xfrm>
            <a:off x="642143" y="1933559"/>
            <a:ext cx="1715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sz="3000" b="1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5A9F44-072E-4084-9AC8-6F84DD52D8E7}"/>
              </a:ext>
            </a:extLst>
          </p:cNvPr>
          <p:cNvSpPr txBox="1"/>
          <p:nvPr/>
        </p:nvSpPr>
        <p:spPr>
          <a:xfrm>
            <a:off x="716763" y="2487557"/>
            <a:ext cx="9433096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000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QL</a:t>
            </a:r>
            <a:r>
              <a:rPr lang="en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데이터에 대해 일부분 </a:t>
            </a:r>
            <a:r>
              <a:rPr lang="en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S3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그래픽 리소스 파일 업로드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RDS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업로드한 리소스 파일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EB1D7A-FC00-020A-89D3-E2CD18F1CA83}"/>
              </a:ext>
            </a:extLst>
          </p:cNvPr>
          <p:cNvSpPr txBox="1"/>
          <p:nvPr/>
        </p:nvSpPr>
        <p:spPr>
          <a:xfrm>
            <a:off x="642143" y="4093445"/>
            <a:ext cx="2173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Monitoring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FC245-672C-665B-3756-B2C802F6D65D}"/>
              </a:ext>
            </a:extLst>
          </p:cNvPr>
          <p:cNvSpPr txBox="1"/>
          <p:nvPr/>
        </p:nvSpPr>
        <p:spPr>
          <a:xfrm>
            <a:off x="716763" y="4633822"/>
            <a:ext cx="9433096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Prometheus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데이터와 </a:t>
            </a:r>
            <a:r>
              <a:rPr lang="en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Metric 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Grafana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시각화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 Manager</a:t>
            </a:r>
            <a:r>
              <a:rPr lang="ko-KR" altLang="en-US" sz="2000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0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연동하여 각 서비스 다운 시 알림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54DC3-B0E3-BF6B-ABB4-43CD1F0B429F}"/>
              </a:ext>
            </a:extLst>
          </p:cNvPr>
          <p:cNvSpPr txBox="1"/>
          <p:nvPr/>
        </p:nvSpPr>
        <p:spPr>
          <a:xfrm>
            <a:off x="859031" y="433201"/>
            <a:ext cx="4204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</p:spTree>
    <p:extLst>
      <p:ext uri="{BB962C8B-B14F-4D97-AF65-F5344CB8AC3E}">
        <p14:creationId xmlns:p14="http://schemas.microsoft.com/office/powerpoint/2010/main" val="88886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64527" y="40437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26040E-6EEF-4155-886D-FBE7DBA87B0B}"/>
              </a:ext>
            </a:extLst>
          </p:cNvPr>
          <p:cNvSpPr/>
          <p:nvPr/>
        </p:nvSpPr>
        <p:spPr>
          <a:xfrm>
            <a:off x="647479" y="2844720"/>
            <a:ext cx="2298585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김유림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(PM)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C44CC-7DF2-481A-850E-AE4F5023F00A}"/>
              </a:ext>
            </a:extLst>
          </p:cNvPr>
          <p:cNvSpPr txBox="1"/>
          <p:nvPr/>
        </p:nvSpPr>
        <p:spPr>
          <a:xfrm>
            <a:off x="647479" y="3511483"/>
            <a:ext cx="229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Backend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14A37E-3F3E-4F52-94D2-D49528BF0F1F}"/>
              </a:ext>
            </a:extLst>
          </p:cNvPr>
          <p:cNvSpPr/>
          <p:nvPr/>
        </p:nvSpPr>
        <p:spPr>
          <a:xfrm>
            <a:off x="3500010" y="2844720"/>
            <a:ext cx="2298585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김주연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2E3BC-13B5-4167-91B5-6EC5A9FC28EA}"/>
              </a:ext>
            </a:extLst>
          </p:cNvPr>
          <p:cNvSpPr txBox="1"/>
          <p:nvPr/>
        </p:nvSpPr>
        <p:spPr>
          <a:xfrm>
            <a:off x="3500010" y="3511483"/>
            <a:ext cx="229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A0808F-E2C3-42EB-9F53-190DC8FC6D9E}"/>
              </a:ext>
            </a:extLst>
          </p:cNvPr>
          <p:cNvSpPr/>
          <p:nvPr/>
        </p:nvSpPr>
        <p:spPr>
          <a:xfrm>
            <a:off x="6352541" y="2844720"/>
            <a:ext cx="2298585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김태양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A4F47-FB52-4C52-9BED-1F5B2041E59F}"/>
              </a:ext>
            </a:extLst>
          </p:cNvPr>
          <p:cNvSpPr txBox="1"/>
          <p:nvPr/>
        </p:nvSpPr>
        <p:spPr>
          <a:xfrm>
            <a:off x="6352541" y="3511483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Backend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C8DD8B-EA47-41F6-A284-94516C95DC24}"/>
              </a:ext>
            </a:extLst>
          </p:cNvPr>
          <p:cNvSpPr/>
          <p:nvPr/>
        </p:nvSpPr>
        <p:spPr>
          <a:xfrm>
            <a:off x="9205072" y="2844720"/>
            <a:ext cx="2298585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나은서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AED678-05F3-40CE-8071-0FC0F8FE8775}"/>
              </a:ext>
            </a:extLst>
          </p:cNvPr>
          <p:cNvSpPr txBox="1"/>
          <p:nvPr/>
        </p:nvSpPr>
        <p:spPr>
          <a:xfrm>
            <a:off x="9205072" y="3511483"/>
            <a:ext cx="229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6D35CC7-2D7A-4549-B8BB-2C20069D5608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48F949F-6AB0-4BAE-A391-BCC2397781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FFB4C2C-FEFD-405B-92AF-AEF3527CA9A1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C361997-D883-4A89-B871-7901A745890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72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일정</a:t>
            </a:r>
          </a:p>
        </p:txBody>
      </p:sp>
    </p:spTree>
    <p:extLst>
      <p:ext uri="{BB962C8B-B14F-4D97-AF65-F5344CB8AC3E}">
        <p14:creationId xmlns:p14="http://schemas.microsoft.com/office/powerpoint/2010/main" val="696555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6BF299-1D43-4841-ADE1-E66F2A47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066" y="1573923"/>
            <a:ext cx="9993392" cy="438253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C87A10F-4AB8-4CE8-A74C-DBA6EF848AE2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BC3D816-2F11-49A1-A71F-483123FE21B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63D3FE-61FB-4F29-BCF7-6305B03EF67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A5AC87-A48F-4E00-84CF-D9D2119785A3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F2B894-9FA2-9724-CCD9-559EA88A0B0A}"/>
              </a:ext>
            </a:extLst>
          </p:cNvPr>
          <p:cNvSpPr txBox="1"/>
          <p:nvPr/>
        </p:nvSpPr>
        <p:spPr>
          <a:xfrm>
            <a:off x="764527" y="40437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일정</a:t>
            </a:r>
          </a:p>
        </p:txBody>
      </p:sp>
    </p:spTree>
    <p:extLst>
      <p:ext uri="{BB962C8B-B14F-4D97-AF65-F5344CB8AC3E}">
        <p14:creationId xmlns:p14="http://schemas.microsoft.com/office/powerpoint/2010/main" val="556032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968" y="2447473"/>
            <a:ext cx="4208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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연구 개요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3887" y="375837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연구 개요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7B312A-8943-40C1-AFEB-E54FFFBC8BD9}"/>
              </a:ext>
            </a:extLst>
          </p:cNvPr>
          <p:cNvSpPr txBox="1"/>
          <p:nvPr/>
        </p:nvSpPr>
        <p:spPr>
          <a:xfrm>
            <a:off x="2614594" y="2746167"/>
            <a:ext cx="419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autami" panose="020B0502040204020203" pitchFamily="34" charset="0"/>
              </a:rPr>
              <a:t>원격 저장소를 통한 그래픽 레이어 관리 플랫폼</a:t>
            </a:r>
            <a:endParaRPr lang="en-US" altLang="ko-KR" sz="1600" b="1" spc="-150" dirty="0">
              <a:latin typeface="맑은 고딕" panose="020B0503020000020004" pitchFamily="50" charset="-127"/>
              <a:ea typeface="맑은 고딕" panose="020B0503020000020004" pitchFamily="50" charset="-127"/>
              <a:cs typeface="Gautam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C2CD6-151D-4697-892D-E09E6D759F85}"/>
              </a:ext>
            </a:extLst>
          </p:cNvPr>
          <p:cNvSpPr txBox="1"/>
          <p:nvPr/>
        </p:nvSpPr>
        <p:spPr>
          <a:xfrm>
            <a:off x="935446" y="1006029"/>
            <a:ext cx="11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467F9-5183-43FC-BD23-42B4E76C8997}"/>
              </a:ext>
            </a:extLst>
          </p:cNvPr>
          <p:cNvSpPr txBox="1"/>
          <p:nvPr/>
        </p:nvSpPr>
        <p:spPr>
          <a:xfrm>
            <a:off x="960321" y="2379853"/>
            <a:ext cx="158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spc="-150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autami" panose="020B0502040204020203" pitchFamily="34" charset="0"/>
              </a:rPr>
              <a:t>Crepe</a:t>
            </a:r>
            <a:endParaRPr lang="ko-KR" altLang="en-US" sz="4000" spc="-150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autam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DDAA90-97AE-4A70-B968-3A35B2BAAFA2}"/>
              </a:ext>
            </a:extLst>
          </p:cNvPr>
          <p:cNvSpPr txBox="1"/>
          <p:nvPr/>
        </p:nvSpPr>
        <p:spPr>
          <a:xfrm>
            <a:off x="960321" y="3924067"/>
            <a:ext cx="3493584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원격 저장소</a:t>
            </a:r>
            <a:endParaRPr lang="en-US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레이어 관리</a:t>
            </a:r>
            <a:endParaRPr lang="en-US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그림 작업 지원</a:t>
            </a:r>
            <a:endParaRPr lang="en-US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사진 작업 지원</a:t>
            </a:r>
            <a:endParaRPr lang="en-US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포토샵 보조</a:t>
            </a:r>
            <a:endParaRPr lang="en-US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EF37D-E6A8-378B-08BF-FDF7E431D89F}"/>
              </a:ext>
            </a:extLst>
          </p:cNvPr>
          <p:cNvSpPr txBox="1"/>
          <p:nvPr/>
        </p:nvSpPr>
        <p:spPr>
          <a:xfrm>
            <a:off x="2614594" y="2422285"/>
            <a:ext cx="7117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autami" panose="020B0502040204020203" pitchFamily="34" charset="0"/>
              </a:rPr>
              <a:t>Graphics Layer Management Tools with Remote Storage</a:t>
            </a:r>
            <a:endParaRPr lang="ko-KR" altLang="en-US" sz="1600" b="1" spc="-150" dirty="0">
              <a:latin typeface="맑은 고딕" panose="020B0503020000020004" pitchFamily="50" charset="-127"/>
              <a:ea typeface="맑은 고딕" panose="020B0503020000020004" pitchFamily="50" charset="-127"/>
              <a:cs typeface="Gautami" panose="020B0502040204020203" pitchFamily="34" charset="0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CF86ABF-16B8-14BE-E8B7-248BB271CA72}"/>
              </a:ext>
            </a:extLst>
          </p:cNvPr>
          <p:cNvCxnSpPr/>
          <p:nvPr/>
        </p:nvCxnSpPr>
        <p:spPr>
          <a:xfrm>
            <a:off x="2583063" y="2386454"/>
            <a:ext cx="0" cy="748770"/>
          </a:xfrm>
          <a:prstGeom prst="line">
            <a:avLst/>
          </a:prstGeom>
          <a:ln w="127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8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7B312A-8943-40C1-AFEB-E54FFFBC8BD9}"/>
              </a:ext>
            </a:extLst>
          </p:cNvPr>
          <p:cNvSpPr txBox="1"/>
          <p:nvPr/>
        </p:nvSpPr>
        <p:spPr>
          <a:xfrm>
            <a:off x="7160683" y="2321617"/>
            <a:ext cx="3791096" cy="335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선화 담당 작업자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밑 색 담당 작업자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음영 담당 작업자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담당 작업자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담당 작업자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말풍선 담당 작업자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C2CD6-151D-4697-892D-E09E6D759F85}"/>
              </a:ext>
            </a:extLst>
          </p:cNvPr>
          <p:cNvSpPr txBox="1"/>
          <p:nvPr/>
        </p:nvSpPr>
        <p:spPr>
          <a:xfrm>
            <a:off x="935446" y="1006029"/>
            <a:ext cx="11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1DE8C-C570-F909-5CE6-765CEC404C33}"/>
              </a:ext>
            </a:extLst>
          </p:cNvPr>
          <p:cNvSpPr txBox="1"/>
          <p:nvPr/>
        </p:nvSpPr>
        <p:spPr>
          <a:xfrm>
            <a:off x="743887" y="375837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연구 개요</a:t>
            </a:r>
          </a:p>
        </p:txBody>
      </p:sp>
      <p:pic>
        <p:nvPicPr>
          <p:cNvPr id="2050" name="Picture 2" descr="웹툰] 웹툰 밑색어시 구직합니다! &gt; 구직합니다 | 디지독 3D">
            <a:extLst>
              <a:ext uri="{FF2B5EF4-FFF2-40B4-BE49-F238E27FC236}">
                <a16:creationId xmlns:a16="http://schemas.microsoft.com/office/drawing/2014/main" id="{E6B4C45D-A48E-AC02-2680-D6B9D9801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31" y="2218973"/>
            <a:ext cx="6024045" cy="39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07FC81-753F-A212-4EEE-BB0E6320158C}"/>
              </a:ext>
            </a:extLst>
          </p:cNvPr>
          <p:cNvSpPr txBox="1"/>
          <p:nvPr/>
        </p:nvSpPr>
        <p:spPr>
          <a:xfrm>
            <a:off x="3738679" y="1462973"/>
            <a:ext cx="4714641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웹툰 한 컷을 작업하는 사람들</a:t>
            </a:r>
            <a:endParaRPr lang="en-US" altLang="ko-KR" sz="28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12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C90E06-89B0-9F54-B4B9-E86E14892806}"/>
              </a:ext>
            </a:extLst>
          </p:cNvPr>
          <p:cNvSpPr/>
          <p:nvPr/>
        </p:nvSpPr>
        <p:spPr>
          <a:xfrm>
            <a:off x="8215894" y="4217321"/>
            <a:ext cx="2284406" cy="20162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7215B6-1FE6-E875-018A-D505D16C4568}"/>
              </a:ext>
            </a:extLst>
          </p:cNvPr>
          <p:cNvSpPr/>
          <p:nvPr/>
        </p:nvSpPr>
        <p:spPr>
          <a:xfrm>
            <a:off x="7025706" y="1626263"/>
            <a:ext cx="4670295" cy="2346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919189-74FD-DC5E-D0FD-74E1D27AD44A}"/>
              </a:ext>
            </a:extLst>
          </p:cNvPr>
          <p:cNvSpPr/>
          <p:nvPr/>
        </p:nvSpPr>
        <p:spPr>
          <a:xfrm>
            <a:off x="1585484" y="4224440"/>
            <a:ext cx="2284406" cy="20162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23E690-704C-011F-09D8-11791BCC635D}"/>
              </a:ext>
            </a:extLst>
          </p:cNvPr>
          <p:cNvSpPr/>
          <p:nvPr/>
        </p:nvSpPr>
        <p:spPr>
          <a:xfrm>
            <a:off x="525426" y="1649210"/>
            <a:ext cx="4670295" cy="2346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4F2D10-C7C4-3A4B-BD52-A13146BF951D}"/>
              </a:ext>
            </a:extLst>
          </p:cNvPr>
          <p:cNvCxnSpPr>
            <a:cxnSpLocks/>
          </p:cNvCxnSpPr>
          <p:nvPr/>
        </p:nvCxnSpPr>
        <p:spPr>
          <a:xfrm>
            <a:off x="9408670" y="3366989"/>
            <a:ext cx="0" cy="1371790"/>
          </a:xfrm>
          <a:prstGeom prst="straightConnector1">
            <a:avLst/>
          </a:prstGeom>
          <a:ln w="57150">
            <a:solidFill>
              <a:srgbClr val="40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7691D13-8B8E-28DB-E42A-98804E7215B0}"/>
              </a:ext>
            </a:extLst>
          </p:cNvPr>
          <p:cNvCxnSpPr>
            <a:cxnSpLocks/>
          </p:cNvCxnSpPr>
          <p:nvPr/>
        </p:nvCxnSpPr>
        <p:spPr>
          <a:xfrm flipH="1">
            <a:off x="9408670" y="3277974"/>
            <a:ext cx="1503743" cy="1360198"/>
          </a:xfrm>
          <a:prstGeom prst="straightConnector1">
            <a:avLst/>
          </a:prstGeom>
          <a:ln w="57150">
            <a:solidFill>
              <a:srgbClr val="40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7564D1B-C94C-1A34-10CE-4DAC2AB1BDCC}"/>
              </a:ext>
            </a:extLst>
          </p:cNvPr>
          <p:cNvCxnSpPr>
            <a:cxnSpLocks/>
          </p:cNvCxnSpPr>
          <p:nvPr/>
        </p:nvCxnSpPr>
        <p:spPr>
          <a:xfrm>
            <a:off x="8000323" y="3322965"/>
            <a:ext cx="1400493" cy="1315207"/>
          </a:xfrm>
          <a:prstGeom prst="straightConnector1">
            <a:avLst/>
          </a:prstGeom>
          <a:ln w="57150">
            <a:solidFill>
              <a:srgbClr val="40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FDABDAA-D647-3F3B-5F05-E514E83458B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756336" y="3545376"/>
            <a:ext cx="20859" cy="1127151"/>
          </a:xfrm>
          <a:prstGeom prst="straightConnector1">
            <a:avLst/>
          </a:prstGeom>
          <a:ln w="57150">
            <a:solidFill>
              <a:srgbClr val="40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ED7FD34-8782-E7C2-C74C-9B121446A4B8}"/>
              </a:ext>
            </a:extLst>
          </p:cNvPr>
          <p:cNvCxnSpPr>
            <a:cxnSpLocks/>
          </p:cNvCxnSpPr>
          <p:nvPr/>
        </p:nvCxnSpPr>
        <p:spPr>
          <a:xfrm flipH="1">
            <a:off x="2727687" y="3456361"/>
            <a:ext cx="1553251" cy="1216166"/>
          </a:xfrm>
          <a:prstGeom prst="straightConnector1">
            <a:avLst/>
          </a:prstGeom>
          <a:ln w="57150">
            <a:solidFill>
              <a:srgbClr val="40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240392-E469-A7CC-C8F1-82690807627B}"/>
              </a:ext>
            </a:extLst>
          </p:cNvPr>
          <p:cNvCxnSpPr>
            <a:cxnSpLocks/>
          </p:cNvCxnSpPr>
          <p:nvPr/>
        </p:nvCxnSpPr>
        <p:spPr>
          <a:xfrm>
            <a:off x="1368848" y="3501352"/>
            <a:ext cx="1283734" cy="1136820"/>
          </a:xfrm>
          <a:prstGeom prst="straightConnector1">
            <a:avLst/>
          </a:prstGeom>
          <a:ln w="57150">
            <a:solidFill>
              <a:srgbClr val="40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C2CD6-151D-4697-892D-E09E6D759F85}"/>
              </a:ext>
            </a:extLst>
          </p:cNvPr>
          <p:cNvSpPr txBox="1"/>
          <p:nvPr/>
        </p:nvSpPr>
        <p:spPr>
          <a:xfrm>
            <a:off x="1912268" y="5751718"/>
            <a:ext cx="155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</a:t>
            </a:r>
            <a:r>
              <a:rPr lang="ko-KR" altLang="en-US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작업물</a:t>
            </a:r>
            <a:endParaRPr lang="ko-KR" altLang="en-US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1DE8C-C570-F909-5CE6-765CEC404C33}"/>
              </a:ext>
            </a:extLst>
          </p:cNvPr>
          <p:cNvSpPr txBox="1"/>
          <p:nvPr/>
        </p:nvSpPr>
        <p:spPr>
          <a:xfrm>
            <a:off x="743887" y="375837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연구 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F34254-41E8-F4DB-6FDE-5F5C39EDD8BF}"/>
              </a:ext>
            </a:extLst>
          </p:cNvPr>
          <p:cNvSpPr txBox="1"/>
          <p:nvPr/>
        </p:nvSpPr>
        <p:spPr>
          <a:xfrm>
            <a:off x="8647069" y="5743499"/>
            <a:ext cx="147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</a:t>
            </a:r>
            <a:r>
              <a:rPr lang="ko-KR" altLang="en-US" b="1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작업물</a:t>
            </a:r>
            <a:endParaRPr lang="ko-KR" altLang="en-US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9A1F452-C771-64E3-19A9-7BB5E333BD1B}"/>
              </a:ext>
            </a:extLst>
          </p:cNvPr>
          <p:cNvSpPr txBox="1"/>
          <p:nvPr/>
        </p:nvSpPr>
        <p:spPr>
          <a:xfrm>
            <a:off x="935446" y="1006029"/>
            <a:ext cx="11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18392-A072-4780-A231-FFD21D02E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3" t="479" r="15067" b="7189"/>
          <a:stretch/>
        </p:blipFill>
        <p:spPr>
          <a:xfrm>
            <a:off x="897926" y="2418224"/>
            <a:ext cx="1188432" cy="1205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8E2A52-AED6-48C7-B14D-55FD8B0E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63" y="2418224"/>
            <a:ext cx="1231464" cy="1127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C12E2D-C2D7-4D10-9416-F30DA0256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032" y="2418224"/>
            <a:ext cx="1416746" cy="1127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5C0E99-D0C7-4A12-B314-C5D1CCE9FC84}"/>
              </a:ext>
            </a:extLst>
          </p:cNvPr>
          <p:cNvSpPr txBox="1"/>
          <p:nvPr/>
        </p:nvSpPr>
        <p:spPr>
          <a:xfrm>
            <a:off x="978064" y="2088415"/>
            <a:ext cx="106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선화 작업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B92229-06F7-4A88-84E1-AB063A445CD0}"/>
              </a:ext>
            </a:extLst>
          </p:cNvPr>
          <p:cNvSpPr txBox="1"/>
          <p:nvPr/>
        </p:nvSpPr>
        <p:spPr>
          <a:xfrm>
            <a:off x="2252303" y="2121730"/>
            <a:ext cx="106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밑 색 작업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93842F-1D67-4A34-AF86-88C6F33EDBE9}"/>
              </a:ext>
            </a:extLst>
          </p:cNvPr>
          <p:cNvSpPr txBox="1"/>
          <p:nvPr/>
        </p:nvSpPr>
        <p:spPr>
          <a:xfrm>
            <a:off x="3687201" y="2122013"/>
            <a:ext cx="97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음영 작업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0E5B452-DF4B-4DC8-8A8D-2DC921E0C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210" y="4416902"/>
            <a:ext cx="1292252" cy="1227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B0CB81FB-2251-4394-8E2B-2D0A6156E55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1492" r="1282" b="1490"/>
          <a:stretch/>
        </p:blipFill>
        <p:spPr>
          <a:xfrm>
            <a:off x="7439555" y="2405206"/>
            <a:ext cx="1156758" cy="1062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AE73DE3-29B4-4C0C-952E-B8AE6AD876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9102" y="2436621"/>
            <a:ext cx="1035394" cy="950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DD8A5B1-51DB-4CE9-8842-72526B3E80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9260" y="2357333"/>
            <a:ext cx="1320368" cy="1062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7EC3E95-4F41-4E61-9478-BE4E9C54B9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0673" y="4436868"/>
            <a:ext cx="1292252" cy="12060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294F222-C99A-4CBC-A62E-F35C175305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2584" y="4494140"/>
            <a:ext cx="1706832" cy="156932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A6D9E33-6045-4AEF-830B-F0CA41A4EE4F}"/>
              </a:ext>
            </a:extLst>
          </p:cNvPr>
          <p:cNvSpPr txBox="1"/>
          <p:nvPr/>
        </p:nvSpPr>
        <p:spPr>
          <a:xfrm>
            <a:off x="5371963" y="6112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합친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작업물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8B07F590-D15A-42AC-8944-232D5DBAF71F}"/>
              </a:ext>
            </a:extLst>
          </p:cNvPr>
          <p:cNvSpPr/>
          <p:nvPr/>
        </p:nvSpPr>
        <p:spPr>
          <a:xfrm rot="10800000">
            <a:off x="7007493" y="4983134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A047C7-0D19-0CBE-34B2-D1002C9F2060}"/>
              </a:ext>
            </a:extLst>
          </p:cNvPr>
          <p:cNvSpPr txBox="1"/>
          <p:nvPr/>
        </p:nvSpPr>
        <p:spPr>
          <a:xfrm>
            <a:off x="7465010" y="2063370"/>
            <a:ext cx="106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선화 작업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4AE36B-5760-495D-7943-58B10E7FD44D}"/>
              </a:ext>
            </a:extLst>
          </p:cNvPr>
          <p:cNvSpPr txBox="1"/>
          <p:nvPr/>
        </p:nvSpPr>
        <p:spPr>
          <a:xfrm>
            <a:off x="8852637" y="2065769"/>
            <a:ext cx="106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밑 색 작업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BED033-EFEB-05C3-AF49-11156F43F468}"/>
              </a:ext>
            </a:extLst>
          </p:cNvPr>
          <p:cNvSpPr txBox="1"/>
          <p:nvPr/>
        </p:nvSpPr>
        <p:spPr>
          <a:xfrm>
            <a:off x="10149652" y="2032201"/>
            <a:ext cx="113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디테일 작업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940FB4D-F80C-972E-B9E6-886F144A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95" y="1506513"/>
            <a:ext cx="515292" cy="5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9D6BB5F-CC62-D5EC-A0E0-0B1150E44992}"/>
              </a:ext>
            </a:extLst>
          </p:cNvPr>
          <p:cNvSpPr txBox="1"/>
          <p:nvPr/>
        </p:nvSpPr>
        <p:spPr>
          <a:xfrm>
            <a:off x="1732575" y="1742073"/>
            <a:ext cx="2047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FF0000"/>
                </a:solidFill>
              </a:rPr>
              <a:t>캐릭터 작업자</a:t>
            </a:r>
            <a:endParaRPr kumimoji="1" lang="ko-Kore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C0156AD-92BF-5A97-3CCD-ECA221D9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14" y="1500205"/>
            <a:ext cx="515292" cy="5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53E8DF7-40A9-1040-7805-B02C78B4D7D2}"/>
              </a:ext>
            </a:extLst>
          </p:cNvPr>
          <p:cNvSpPr txBox="1"/>
          <p:nvPr/>
        </p:nvSpPr>
        <p:spPr>
          <a:xfrm>
            <a:off x="8334336" y="1692518"/>
            <a:ext cx="2047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FF0000"/>
                </a:solidFill>
              </a:rPr>
              <a:t>배경 작업자</a:t>
            </a:r>
            <a:endParaRPr kumimoji="1" lang="ko-Kore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화살표: 오른쪽 63">
            <a:extLst>
              <a:ext uri="{FF2B5EF4-FFF2-40B4-BE49-F238E27FC236}">
                <a16:creationId xmlns:a16="http://schemas.microsoft.com/office/drawing/2014/main" id="{09D3B17C-CD46-8AE2-20D5-8FCBE0DC6DE0}"/>
              </a:ext>
            </a:extLst>
          </p:cNvPr>
          <p:cNvSpPr/>
          <p:nvPr/>
        </p:nvSpPr>
        <p:spPr>
          <a:xfrm>
            <a:off x="3414348" y="4916166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3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23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1DE8C-C570-F909-5CE6-765CEC404C33}"/>
              </a:ext>
            </a:extLst>
          </p:cNvPr>
          <p:cNvSpPr txBox="1"/>
          <p:nvPr/>
        </p:nvSpPr>
        <p:spPr>
          <a:xfrm>
            <a:off x="743887" y="375837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연구 개요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2746E8-E4F2-3E51-989A-6AD2A45FD900}"/>
              </a:ext>
            </a:extLst>
          </p:cNvPr>
          <p:cNvSpPr txBox="1"/>
          <p:nvPr/>
        </p:nvSpPr>
        <p:spPr>
          <a:xfrm>
            <a:off x="3078880" y="2614433"/>
            <a:ext cx="142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피드백 받은 후 </a:t>
            </a:r>
            <a:r>
              <a:rPr lang="ko-KR" altLang="en-US" sz="1600" b="1" spc="-150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작업물</a:t>
            </a:r>
            <a:r>
              <a:rPr lang="ko-KR" altLang="en-US" sz="1600" b="1" spc="-15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90B340-08BC-0185-2963-E8280466762D}"/>
              </a:ext>
            </a:extLst>
          </p:cNvPr>
          <p:cNvSpPr txBox="1"/>
          <p:nvPr/>
        </p:nvSpPr>
        <p:spPr>
          <a:xfrm>
            <a:off x="1961101" y="2203603"/>
            <a:ext cx="17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메일 전송</a:t>
            </a:r>
            <a:r>
              <a:rPr lang="ko-KR" altLang="en-US" sz="1600" b="1" spc="-150" dirty="0">
                <a:solidFill>
                  <a:srgbClr val="FF0000"/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1600" b="1" spc="-150" dirty="0">
                <a:solidFill>
                  <a:srgbClr val="FF0000"/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600" b="1" spc="-150" dirty="0">
              <a:solidFill>
                <a:srgbClr val="FF0000"/>
              </a:solidFill>
              <a:highlight>
                <a:srgbClr val="FFFF00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273D456A-752A-C948-9FA8-586F0CDE9232}"/>
              </a:ext>
            </a:extLst>
          </p:cNvPr>
          <p:cNvSpPr txBox="1"/>
          <p:nvPr/>
        </p:nvSpPr>
        <p:spPr>
          <a:xfrm>
            <a:off x="935446" y="1006029"/>
            <a:ext cx="11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1B8E37E-697C-41B8-A2D0-6BC4DCBF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890751"/>
            <a:ext cx="1197910" cy="11014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1AFFD73-D5F2-4436-9EB0-1C72C1695A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22" y="3176540"/>
            <a:ext cx="1197910" cy="10999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362F665-6ABE-495C-804E-745FC6A34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32" y="4460891"/>
            <a:ext cx="1197890" cy="1101406"/>
          </a:xfrm>
          <a:prstGeom prst="rect">
            <a:avLst/>
          </a:prstGeom>
        </p:spPr>
      </p:pic>
      <p:sp>
        <p:nvSpPr>
          <p:cNvPr id="28" name="화살표: U자형 27">
            <a:extLst>
              <a:ext uri="{FF2B5EF4-FFF2-40B4-BE49-F238E27FC236}">
                <a16:creationId xmlns:a16="http://schemas.microsoft.com/office/drawing/2014/main" id="{F19FFA55-FA9D-4027-8991-DFD87087EE47}"/>
              </a:ext>
            </a:extLst>
          </p:cNvPr>
          <p:cNvSpPr/>
          <p:nvPr/>
        </p:nvSpPr>
        <p:spPr>
          <a:xfrm rot="16200000" flipH="1" flipV="1">
            <a:off x="2372997" y="2563463"/>
            <a:ext cx="650929" cy="773787"/>
          </a:xfrm>
          <a:prstGeom prst="uturnArrow">
            <a:avLst>
              <a:gd name="adj1" fmla="val 17857"/>
              <a:gd name="adj2" fmla="val 16071"/>
              <a:gd name="adj3" fmla="val 29762"/>
              <a:gd name="adj4" fmla="val 43750"/>
              <a:gd name="adj5" fmla="val 71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화살표: U자형 39">
            <a:extLst>
              <a:ext uri="{FF2B5EF4-FFF2-40B4-BE49-F238E27FC236}">
                <a16:creationId xmlns:a16="http://schemas.microsoft.com/office/drawing/2014/main" id="{7DB19400-D5B0-40B0-833B-D3AC2655CA5F}"/>
              </a:ext>
            </a:extLst>
          </p:cNvPr>
          <p:cNvSpPr/>
          <p:nvPr/>
        </p:nvSpPr>
        <p:spPr>
          <a:xfrm rot="16200000" flipH="1" flipV="1">
            <a:off x="2372997" y="4033737"/>
            <a:ext cx="650929" cy="773787"/>
          </a:xfrm>
          <a:prstGeom prst="uturnArrow">
            <a:avLst>
              <a:gd name="adj1" fmla="val 17857"/>
              <a:gd name="adj2" fmla="val 25000"/>
              <a:gd name="adj3" fmla="val 29762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F229D4-BB39-4B43-8B75-447F96FC775C}"/>
              </a:ext>
            </a:extLst>
          </p:cNvPr>
          <p:cNvSpPr txBox="1"/>
          <p:nvPr/>
        </p:nvSpPr>
        <p:spPr>
          <a:xfrm>
            <a:off x="1182421" y="5537409"/>
            <a:ext cx="886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 . .</a:t>
            </a:r>
            <a:endParaRPr lang="ko-KR" altLang="en-US" sz="32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9DDE78D-42B3-46CA-8C95-1D0D394B34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4054" y="3647145"/>
            <a:ext cx="1586498" cy="14587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A0D9D6E-9382-4981-B214-C2BE62E9B55F}"/>
              </a:ext>
            </a:extLst>
          </p:cNvPr>
          <p:cNvSpPr txBox="1"/>
          <p:nvPr/>
        </p:nvSpPr>
        <p:spPr>
          <a:xfrm>
            <a:off x="3707012" y="509433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작업물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화살표: 위로 굽음 31">
            <a:extLst>
              <a:ext uri="{FF2B5EF4-FFF2-40B4-BE49-F238E27FC236}">
                <a16:creationId xmlns:a16="http://schemas.microsoft.com/office/drawing/2014/main" id="{AA62CD86-CAA4-40C3-AB53-6F7CC1C173CC}"/>
              </a:ext>
            </a:extLst>
          </p:cNvPr>
          <p:cNvSpPr/>
          <p:nvPr/>
        </p:nvSpPr>
        <p:spPr>
          <a:xfrm>
            <a:off x="2509074" y="5537408"/>
            <a:ext cx="2110635" cy="708707"/>
          </a:xfrm>
          <a:prstGeom prst="bentUpArrow">
            <a:avLst>
              <a:gd name="adj1" fmla="val 1546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4A8336A-9F64-93E0-6E39-AEAF33344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7" b="5998"/>
          <a:stretch/>
        </p:blipFill>
        <p:spPr bwMode="auto">
          <a:xfrm>
            <a:off x="6774357" y="1029522"/>
            <a:ext cx="3613339" cy="2171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디자이너 직업병 : Flog">
            <a:extLst>
              <a:ext uri="{FF2B5EF4-FFF2-40B4-BE49-F238E27FC236}">
                <a16:creationId xmlns:a16="http://schemas.microsoft.com/office/drawing/2014/main" id="{A735D0DD-5828-F6CF-265D-4ADCFD985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57" y="3398215"/>
            <a:ext cx="3613339" cy="29597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1F2893-5449-6774-C4CA-FAD4963F5F68}"/>
              </a:ext>
            </a:extLst>
          </p:cNvPr>
          <p:cNvSpPr txBox="1"/>
          <p:nvPr/>
        </p:nvSpPr>
        <p:spPr>
          <a:xfrm>
            <a:off x="5625366" y="356060"/>
            <a:ext cx="59113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로컬에서 수정본 직접 관리</a:t>
            </a:r>
            <a:endParaRPr lang="en-US" altLang="ko-KR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4925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1239</Words>
  <Application>Microsoft Macintosh PowerPoint</Application>
  <PresentationFormat>와이드스크린</PresentationFormat>
  <Paragraphs>345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나눔스퀘어 ExtraBold</vt:lpstr>
      <vt:lpstr>Malgun Gothic</vt:lpstr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yulim kim</cp:lastModifiedBy>
  <cp:revision>144</cp:revision>
  <dcterms:created xsi:type="dcterms:W3CDTF">2017-05-29T09:12:16Z</dcterms:created>
  <dcterms:modified xsi:type="dcterms:W3CDTF">2023-03-01T14:54:49Z</dcterms:modified>
  <cp:version/>
</cp:coreProperties>
</file>